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671" r:id="rId5"/>
    <p:sldId id="692" r:id="rId6"/>
    <p:sldId id="716" r:id="rId7"/>
    <p:sldId id="719" r:id="rId8"/>
    <p:sldId id="720" r:id="rId9"/>
    <p:sldId id="721" r:id="rId10"/>
    <p:sldId id="672" r:id="rId11"/>
    <p:sldId id="675" r:id="rId12"/>
    <p:sldId id="674" r:id="rId13"/>
    <p:sldId id="700" r:id="rId14"/>
    <p:sldId id="701" r:id="rId15"/>
    <p:sldId id="703" r:id="rId16"/>
    <p:sldId id="702" r:id="rId17"/>
    <p:sldId id="705" r:id="rId18"/>
    <p:sldId id="679" r:id="rId19"/>
    <p:sldId id="709" r:id="rId20"/>
    <p:sldId id="693" r:id="rId21"/>
    <p:sldId id="695" r:id="rId22"/>
    <p:sldId id="680" r:id="rId23"/>
    <p:sldId id="678" r:id="rId24"/>
    <p:sldId id="696" r:id="rId25"/>
    <p:sldId id="717" r:id="rId26"/>
    <p:sldId id="710" r:id="rId27"/>
    <p:sldId id="712" r:id="rId28"/>
    <p:sldId id="476" r:id="rId29"/>
  </p:sldIdLst>
  <p:sldSz cx="12192000" cy="6858000"/>
  <p:notesSz cx="6881813" cy="92964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MS PGothic" panose="020B0600070205080204" pitchFamily="34" charset="-128"/>
      <p:regular r:id="rId40"/>
    </p:embeddedFont>
    <p:embeddedFont>
      <p:font typeface="Cambria Math" panose="02040503050406030204" pitchFamily="18" charset="0"/>
      <p:regular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00"/>
    <a:srgbClr val="00AC00"/>
    <a:srgbClr val="00B800"/>
    <a:srgbClr val="009900"/>
    <a:srgbClr val="33CC33"/>
    <a:srgbClr val="10A817"/>
    <a:srgbClr val="F6F89E"/>
    <a:srgbClr val="CCFF33"/>
    <a:srgbClr val="FFFA25"/>
    <a:srgbClr val="FBFD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6305" autoAdjust="0"/>
  </p:normalViewPr>
  <p:slideViewPr>
    <p:cSldViewPr>
      <p:cViewPr varScale="1">
        <p:scale>
          <a:sx n="63" d="100"/>
          <a:sy n="63" d="100"/>
        </p:scale>
        <p:origin x="84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EC5DD6-E886-42D1-9EE6-B94B7974760E}" type="doc">
      <dgm:prSet loTypeId="urn:microsoft.com/office/officeart/2005/8/layout/pyramid1" loCatId="pyramid" qsTypeId="urn:microsoft.com/office/officeart/2005/8/quickstyle/simple5" qsCatId="simple" csTypeId="urn:microsoft.com/office/officeart/2005/8/colors/colorful1" csCatId="colorful" phldr="1"/>
      <dgm:spPr/>
    </dgm:pt>
    <dgm:pt modelId="{902DA55A-D35B-44AC-BAC0-73F52C6D7793}">
      <dgm:prSet phldrT="[Texto]"/>
      <dgm:spPr/>
      <dgm:t>
        <a:bodyPr/>
        <a:lstStyle/>
        <a:p>
          <a:r>
            <a:rPr lang="es-PE" b="1" dirty="0"/>
            <a:t>Indicadores</a:t>
          </a:r>
        </a:p>
      </dgm:t>
    </dgm:pt>
    <dgm:pt modelId="{07F69EE7-34E2-4B12-90BE-F1B7732CE95C}" type="parTrans" cxnId="{A67335D3-CA1D-4251-89AF-79F9F6969947}">
      <dgm:prSet/>
      <dgm:spPr/>
      <dgm:t>
        <a:bodyPr/>
        <a:lstStyle/>
        <a:p>
          <a:endParaRPr lang="es-PE"/>
        </a:p>
      </dgm:t>
    </dgm:pt>
    <dgm:pt modelId="{7B7DE65C-3CEF-4B47-B58F-82BA3CAE52A9}" type="sibTrans" cxnId="{A67335D3-CA1D-4251-89AF-79F9F6969947}">
      <dgm:prSet/>
      <dgm:spPr/>
      <dgm:t>
        <a:bodyPr/>
        <a:lstStyle/>
        <a:p>
          <a:endParaRPr lang="es-PE"/>
        </a:p>
      </dgm:t>
    </dgm:pt>
    <dgm:pt modelId="{AA38CCBE-A7A8-4465-A646-FDAD95CF19AF}">
      <dgm:prSet phldrT="[Texto]"/>
      <dgm:spPr/>
      <dgm:t>
        <a:bodyPr/>
        <a:lstStyle/>
        <a:p>
          <a:r>
            <a:rPr lang="es-PE" b="1" dirty="0"/>
            <a:t>Información</a:t>
          </a:r>
        </a:p>
      </dgm:t>
    </dgm:pt>
    <dgm:pt modelId="{230ED7E7-60A5-4D2B-A393-A742D2F8BF5B}" type="parTrans" cxnId="{FEC0A5F0-5456-4084-8374-9873C89FBB00}">
      <dgm:prSet/>
      <dgm:spPr/>
      <dgm:t>
        <a:bodyPr/>
        <a:lstStyle/>
        <a:p>
          <a:endParaRPr lang="es-PE"/>
        </a:p>
      </dgm:t>
    </dgm:pt>
    <dgm:pt modelId="{08BE986F-B156-462D-A064-D323ADAD1932}" type="sibTrans" cxnId="{FEC0A5F0-5456-4084-8374-9873C89FBB00}">
      <dgm:prSet/>
      <dgm:spPr/>
      <dgm:t>
        <a:bodyPr/>
        <a:lstStyle/>
        <a:p>
          <a:endParaRPr lang="es-PE"/>
        </a:p>
      </dgm:t>
    </dgm:pt>
    <dgm:pt modelId="{D18BC9DA-51FB-4956-A4B6-B9DC1D9A9CAC}">
      <dgm:prSet phldrT="[Texto]"/>
      <dgm:spPr/>
      <dgm:t>
        <a:bodyPr/>
        <a:lstStyle/>
        <a:p>
          <a:r>
            <a:rPr lang="es-PE" b="1"/>
            <a:t>Datos</a:t>
          </a:r>
          <a:endParaRPr lang="es-PE" b="1" dirty="0"/>
        </a:p>
      </dgm:t>
    </dgm:pt>
    <dgm:pt modelId="{DED0AFC1-AC26-4BA7-A9AD-A28AE93BE031}" type="parTrans" cxnId="{DB0EED80-AFC3-4372-B8A4-B4348F41A13E}">
      <dgm:prSet/>
      <dgm:spPr/>
      <dgm:t>
        <a:bodyPr/>
        <a:lstStyle/>
        <a:p>
          <a:endParaRPr lang="es-PE"/>
        </a:p>
      </dgm:t>
    </dgm:pt>
    <dgm:pt modelId="{EA6E6953-4A0F-48F6-BD0A-ED85F047897C}" type="sibTrans" cxnId="{DB0EED80-AFC3-4372-B8A4-B4348F41A13E}">
      <dgm:prSet/>
      <dgm:spPr/>
      <dgm:t>
        <a:bodyPr/>
        <a:lstStyle/>
        <a:p>
          <a:endParaRPr lang="es-PE"/>
        </a:p>
      </dgm:t>
    </dgm:pt>
    <dgm:pt modelId="{54DB85AE-7928-47EE-BFEE-92ED9B83F061}" type="pres">
      <dgm:prSet presAssocID="{8CEC5DD6-E886-42D1-9EE6-B94B7974760E}" presName="Name0" presStyleCnt="0">
        <dgm:presLayoutVars>
          <dgm:dir/>
          <dgm:animLvl val="lvl"/>
          <dgm:resizeHandles val="exact"/>
        </dgm:presLayoutVars>
      </dgm:prSet>
      <dgm:spPr/>
    </dgm:pt>
    <dgm:pt modelId="{8EDDDB91-D8EB-4BE6-8929-50967532385B}" type="pres">
      <dgm:prSet presAssocID="{902DA55A-D35B-44AC-BAC0-73F52C6D7793}" presName="Name8" presStyleCnt="0"/>
      <dgm:spPr/>
    </dgm:pt>
    <dgm:pt modelId="{8E78424C-FE77-4C07-99BE-2AD2FF6124A6}" type="pres">
      <dgm:prSet presAssocID="{902DA55A-D35B-44AC-BAC0-73F52C6D7793}" presName="level" presStyleLbl="node1" presStyleIdx="0" presStyleCnt="3" custScaleX="100752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714ABC1-58B9-4CE0-BEF2-0851949AC994}" type="pres">
      <dgm:prSet presAssocID="{902DA55A-D35B-44AC-BAC0-73F52C6D779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DDDD75F-A9EA-43CD-8FA5-BD8571C325A2}" type="pres">
      <dgm:prSet presAssocID="{AA38CCBE-A7A8-4465-A646-FDAD95CF19AF}" presName="Name8" presStyleCnt="0"/>
      <dgm:spPr/>
    </dgm:pt>
    <dgm:pt modelId="{CD3EBFF9-A2B9-4D46-8378-2D06FEDC7659}" type="pres">
      <dgm:prSet presAssocID="{AA38CCBE-A7A8-4465-A646-FDAD95CF19AF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66CB4BC-194B-41D6-8FA0-8EC1A6B13B94}" type="pres">
      <dgm:prSet presAssocID="{AA38CCBE-A7A8-4465-A646-FDAD95CF19A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54D3E0E-DF1F-4797-9A34-6C902922F8EA}" type="pres">
      <dgm:prSet presAssocID="{D18BC9DA-51FB-4956-A4B6-B9DC1D9A9CAC}" presName="Name8" presStyleCnt="0"/>
      <dgm:spPr/>
    </dgm:pt>
    <dgm:pt modelId="{F2C761BB-0989-4F59-B90D-36D6AE7E2AC6}" type="pres">
      <dgm:prSet presAssocID="{D18BC9DA-51FB-4956-A4B6-B9DC1D9A9CAC}" presName="level" presStyleLbl="node1" presStyleIdx="2" presStyleCnt="3" custLinFactNeighborX="177" custLinFactNeighborY="16631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27731CC-0CB5-4B05-B576-646BBC9D3EBB}" type="pres">
      <dgm:prSet presAssocID="{D18BC9DA-51FB-4956-A4B6-B9DC1D9A9CA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6CD03F4A-8CF6-4D18-B113-5A3E453ADB16}" type="presOf" srcId="{D18BC9DA-51FB-4956-A4B6-B9DC1D9A9CAC}" destId="{F2C761BB-0989-4F59-B90D-36D6AE7E2AC6}" srcOrd="0" destOrd="0" presId="urn:microsoft.com/office/officeart/2005/8/layout/pyramid1"/>
    <dgm:cxn modelId="{5A7C85EC-8B31-4199-A2F6-E55FA773411A}" type="presOf" srcId="{D18BC9DA-51FB-4956-A4B6-B9DC1D9A9CAC}" destId="{127731CC-0CB5-4B05-B576-646BBC9D3EBB}" srcOrd="1" destOrd="0" presId="urn:microsoft.com/office/officeart/2005/8/layout/pyramid1"/>
    <dgm:cxn modelId="{567F04F0-F198-4069-9717-B428C6B5A383}" type="presOf" srcId="{AA38CCBE-A7A8-4465-A646-FDAD95CF19AF}" destId="{CD3EBFF9-A2B9-4D46-8378-2D06FEDC7659}" srcOrd="0" destOrd="0" presId="urn:microsoft.com/office/officeart/2005/8/layout/pyramid1"/>
    <dgm:cxn modelId="{A67335D3-CA1D-4251-89AF-79F9F6969947}" srcId="{8CEC5DD6-E886-42D1-9EE6-B94B7974760E}" destId="{902DA55A-D35B-44AC-BAC0-73F52C6D7793}" srcOrd="0" destOrd="0" parTransId="{07F69EE7-34E2-4B12-90BE-F1B7732CE95C}" sibTransId="{7B7DE65C-3CEF-4B47-B58F-82BA3CAE52A9}"/>
    <dgm:cxn modelId="{731175F0-B569-4184-AECB-EE815D5A9580}" type="presOf" srcId="{902DA55A-D35B-44AC-BAC0-73F52C6D7793}" destId="{8E78424C-FE77-4C07-99BE-2AD2FF6124A6}" srcOrd="0" destOrd="0" presId="urn:microsoft.com/office/officeart/2005/8/layout/pyramid1"/>
    <dgm:cxn modelId="{FEC0A5F0-5456-4084-8374-9873C89FBB00}" srcId="{8CEC5DD6-E886-42D1-9EE6-B94B7974760E}" destId="{AA38CCBE-A7A8-4465-A646-FDAD95CF19AF}" srcOrd="1" destOrd="0" parTransId="{230ED7E7-60A5-4D2B-A393-A742D2F8BF5B}" sibTransId="{08BE986F-B156-462D-A064-D323ADAD1932}"/>
    <dgm:cxn modelId="{DB0EED80-AFC3-4372-B8A4-B4348F41A13E}" srcId="{8CEC5DD6-E886-42D1-9EE6-B94B7974760E}" destId="{D18BC9DA-51FB-4956-A4B6-B9DC1D9A9CAC}" srcOrd="2" destOrd="0" parTransId="{DED0AFC1-AC26-4BA7-A9AD-A28AE93BE031}" sibTransId="{EA6E6953-4A0F-48F6-BD0A-ED85F047897C}"/>
    <dgm:cxn modelId="{4E84870A-E91C-4E46-B1E8-2F8C21DAD18C}" type="presOf" srcId="{8CEC5DD6-E886-42D1-9EE6-B94B7974760E}" destId="{54DB85AE-7928-47EE-BFEE-92ED9B83F061}" srcOrd="0" destOrd="0" presId="urn:microsoft.com/office/officeart/2005/8/layout/pyramid1"/>
    <dgm:cxn modelId="{30B5AFAE-6743-4026-B3BE-4611DB18FB72}" type="presOf" srcId="{AA38CCBE-A7A8-4465-A646-FDAD95CF19AF}" destId="{466CB4BC-194B-41D6-8FA0-8EC1A6B13B94}" srcOrd="1" destOrd="0" presId="urn:microsoft.com/office/officeart/2005/8/layout/pyramid1"/>
    <dgm:cxn modelId="{2610B3A1-F949-49B4-A315-0D6E83BF35B9}" type="presOf" srcId="{902DA55A-D35B-44AC-BAC0-73F52C6D7793}" destId="{A714ABC1-58B9-4CE0-BEF2-0851949AC994}" srcOrd="1" destOrd="0" presId="urn:microsoft.com/office/officeart/2005/8/layout/pyramid1"/>
    <dgm:cxn modelId="{76942FB0-5802-4779-A8B4-3321CBADB753}" type="presParOf" srcId="{54DB85AE-7928-47EE-BFEE-92ED9B83F061}" destId="{8EDDDB91-D8EB-4BE6-8929-50967532385B}" srcOrd="0" destOrd="0" presId="urn:microsoft.com/office/officeart/2005/8/layout/pyramid1"/>
    <dgm:cxn modelId="{79F6A99A-2904-4BB2-B5AF-67F6E6292DFE}" type="presParOf" srcId="{8EDDDB91-D8EB-4BE6-8929-50967532385B}" destId="{8E78424C-FE77-4C07-99BE-2AD2FF6124A6}" srcOrd="0" destOrd="0" presId="urn:microsoft.com/office/officeart/2005/8/layout/pyramid1"/>
    <dgm:cxn modelId="{632E1007-0ACE-4051-8AE3-57D4F809B163}" type="presParOf" srcId="{8EDDDB91-D8EB-4BE6-8929-50967532385B}" destId="{A714ABC1-58B9-4CE0-BEF2-0851949AC994}" srcOrd="1" destOrd="0" presId="urn:microsoft.com/office/officeart/2005/8/layout/pyramid1"/>
    <dgm:cxn modelId="{6A0CF45F-AF3A-4B5A-9036-EE78E90AA2EC}" type="presParOf" srcId="{54DB85AE-7928-47EE-BFEE-92ED9B83F061}" destId="{CDDDD75F-A9EA-43CD-8FA5-BD8571C325A2}" srcOrd="1" destOrd="0" presId="urn:microsoft.com/office/officeart/2005/8/layout/pyramid1"/>
    <dgm:cxn modelId="{1812857E-B684-4714-841E-14164DCD1FE3}" type="presParOf" srcId="{CDDDD75F-A9EA-43CD-8FA5-BD8571C325A2}" destId="{CD3EBFF9-A2B9-4D46-8378-2D06FEDC7659}" srcOrd="0" destOrd="0" presId="urn:microsoft.com/office/officeart/2005/8/layout/pyramid1"/>
    <dgm:cxn modelId="{348E45DB-2EB9-4F1B-9956-0692AD9F93C5}" type="presParOf" srcId="{CDDDD75F-A9EA-43CD-8FA5-BD8571C325A2}" destId="{466CB4BC-194B-41D6-8FA0-8EC1A6B13B94}" srcOrd="1" destOrd="0" presId="urn:microsoft.com/office/officeart/2005/8/layout/pyramid1"/>
    <dgm:cxn modelId="{47AEAE96-6DE5-4A27-AD75-233E5C3216F9}" type="presParOf" srcId="{54DB85AE-7928-47EE-BFEE-92ED9B83F061}" destId="{154D3E0E-DF1F-4797-9A34-6C902922F8EA}" srcOrd="2" destOrd="0" presId="urn:microsoft.com/office/officeart/2005/8/layout/pyramid1"/>
    <dgm:cxn modelId="{ED2DF08B-3D86-435C-9F59-1923B5AD5BDF}" type="presParOf" srcId="{154D3E0E-DF1F-4797-9A34-6C902922F8EA}" destId="{F2C761BB-0989-4F59-B90D-36D6AE7E2AC6}" srcOrd="0" destOrd="0" presId="urn:microsoft.com/office/officeart/2005/8/layout/pyramid1"/>
    <dgm:cxn modelId="{5A730B60-F201-427D-8289-306BD0A64228}" type="presParOf" srcId="{154D3E0E-DF1F-4797-9A34-6C902922F8EA}" destId="{127731CC-0CB5-4B05-B576-646BBC9D3EB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97516" y="3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4616E-200D-4C50-A9A2-7AC9811A7153}" type="datetimeFigureOut">
              <a:rPr lang="es-PE" smtClean="0"/>
              <a:t>22/03/2019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3" y="8829678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7516" y="8829678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C4687-D5C0-4320-9AEF-DD100E412D3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444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7337" y="1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DB6A0-E8DD-405D-ADBC-0EBBFC7CC6D4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62050"/>
            <a:ext cx="5576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7864" y="4474283"/>
            <a:ext cx="5506093" cy="36596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48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7337" y="8829648"/>
            <a:ext cx="2982869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FB10F-BE26-4E87-B3BF-DB76F34F5C50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037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FB10F-BE26-4E87-B3BF-DB76F34F5C50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1640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 dirty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 dirty="0"/>
              <a:t>Color de letra para </a:t>
            </a:r>
            <a:r>
              <a:rPr lang="es-ES" altLang="es-PE" dirty="0" err="1"/>
              <a:t>parrafo</a:t>
            </a:r>
            <a:r>
              <a:rPr lang="es-ES" altLang="es-PE" dirty="0"/>
              <a:t>: 80% negro</a:t>
            </a:r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B6CC371-BE36-44EA-B415-9C54C8FB8DBF}" type="slidenum">
              <a:rPr lang="es-ES" altLang="es-PE" smtClean="0"/>
              <a:pPr/>
              <a:t>21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748496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/>
              <a:t>Foto izquierda cambia segùn tema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/>
              <a:t>Color de letra para parrafo: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/>
          </a:p>
          <a:p>
            <a:pPr eaLnBrk="1" hangingPunct="1">
              <a:spcBef>
                <a:spcPct val="0"/>
              </a:spcBef>
            </a:pPr>
            <a:endParaRPr lang="es-ES" altLang="es-ES_tradnl"/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82DE20-5CE4-432E-BD88-4A5AE3A1BF35}" type="slidenum">
              <a:rPr lang="es-ES" altLang="es-ES_tradnl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s-ES" alt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dirty="0"/>
              <a:t>Logo de OPA, OPD, proyecto especial, siempre va al costado del logo del </a:t>
            </a:r>
            <a:r>
              <a:rPr lang="es-ES" altLang="es-ES_tradnl" sz="4000" dirty="0" err="1"/>
              <a:t>Minagri</a:t>
            </a:r>
            <a:r>
              <a:rPr lang="es-ES" altLang="es-ES_tradnl" sz="4000" dirty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dirty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dirty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dirty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dirty="0"/>
          </a:p>
        </p:txBody>
      </p:sp>
      <p:sp>
        <p:nvSpPr>
          <p:cNvPr id="51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18D491-F4BE-410F-9FE9-ADA6C75EFA97}" type="slidenum">
              <a:rPr lang="es-ES" altLang="es-ES_tradnl" smtClean="0"/>
              <a:pPr>
                <a:spcBef>
                  <a:spcPct val="0"/>
                </a:spcBef>
              </a:pPr>
              <a:t>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06796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FB10F-BE26-4E87-B3BF-DB76F34F5C50}" type="slidenum">
              <a:rPr lang="es-PE" smtClean="0"/>
              <a:pPr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577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FB10F-BE26-4E87-B3BF-DB76F34F5C50}" type="slidenum">
              <a:rPr lang="es-PE" smtClean="0"/>
              <a:pPr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8573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FCCAA2D-C794-47AB-949F-D7D17F50098D}" type="slidenum">
              <a:rPr lang="es-PE" altLang="es-PE"/>
              <a:pPr/>
              <a:t>12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727657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7CF21FF-DDC0-4CD6-AA72-A614943172E8}" type="slidenum">
              <a:rPr lang="es-PE" altLang="es-PE"/>
              <a:pPr/>
              <a:t>13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049045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/>
          </a:p>
        </p:txBody>
      </p:sp>
      <p:sp>
        <p:nvSpPr>
          <p:cNvPr id="51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18D491-F4BE-410F-9FE9-ADA6C75EFA97}" type="slidenum">
              <a:rPr lang="es-ES" altLang="es-ES_tradnl" smtClean="0"/>
              <a:pPr>
                <a:spcBef>
                  <a:spcPct val="0"/>
                </a:spcBef>
              </a:pPr>
              <a:t>17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888060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/>
              <a:t>Color de letra para parrafo: 80% negro</a:t>
            </a:r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B6CC371-BE36-44EA-B415-9C54C8FB8DBF}" type="slidenum">
              <a:rPr lang="es-ES" altLang="es-PE" smtClean="0"/>
              <a:pPr/>
              <a:t>18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98711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068C-8402-4C81-9E52-D5BFD911C82E}" type="datetime1">
              <a:rPr lang="es-PE" smtClean="0"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35275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C52F-8F9E-4B01-A6F2-513EDD207135}" type="datetime1">
              <a:rPr lang="es-PE" smtClean="0"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878827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CDC5-77AD-4F7A-8492-2A63DCA62473}" type="datetime1">
              <a:rPr lang="es-PE" smtClean="0"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467028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" descr="titul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27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EDF7-9042-4A1E-AB38-CD75FDE01C36}" type="datetime1">
              <a:rPr lang="es-PE" smtClean="0"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7780250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5C3B-FA28-4476-8BD6-735EC35BD576}" type="datetime1">
              <a:rPr lang="es-PE" smtClean="0"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286939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C081-EA82-4092-9A76-5153333798B7}" type="datetime1">
              <a:rPr lang="es-PE" smtClean="0"/>
              <a:t>22/03/2019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304926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F483-229A-4AD0-8F3A-9ED2A961AB60}" type="datetime1">
              <a:rPr lang="es-PE" smtClean="0"/>
              <a:t>22/03/2019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426215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9016-794A-4AFD-8080-9AE7BC46A4A2}" type="datetime1">
              <a:rPr lang="es-PE" smtClean="0"/>
              <a:t>22/03/2019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03106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BA022-8852-40E1-8409-6F9D1B8E7EE8}" type="datetime1">
              <a:rPr lang="es-PE" smtClean="0"/>
              <a:t>22/03/2019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346371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CCF1-3DE9-47C3-9217-C26C57008C4B}" type="datetime1">
              <a:rPr lang="es-PE" smtClean="0"/>
              <a:t>22/03/2019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98901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303F-8F52-4E28-A4B0-85EA23D2816E}" type="datetime1">
              <a:rPr lang="es-PE" smtClean="0"/>
              <a:t>22/03/2019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IDE en la Gestión de los Recursos Hídricos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07794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C6927-ACBB-480E-B3AD-F7979066B93A}" type="datetime1">
              <a:rPr lang="es-PE" smtClean="0"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/>
              <a:t>IDE en la Gestión de los Recursos Hídricos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2B526-853B-4926-8B19-C01CC1E95168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624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8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emf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jpeg"/><Relationship Id="rId7" Type="http://schemas.openxmlformats.org/officeDocument/2006/relationships/image" Target="../media/image8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emf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hyperlink" Target="http://www.ana.gob.p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12" Type="http://schemas.openxmlformats.org/officeDocument/2006/relationships/image" Target="../media/image1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0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700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2.png"/><Relationship Id="rId9" Type="http://schemas.openxmlformats.org/officeDocument/2006/relationships/diagramData" Target="../diagrams/data1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://www.ana.gob.pe/portal/snirh" TargetMode="External"/><Relationship Id="rId4" Type="http://schemas.openxmlformats.org/officeDocument/2006/relationships/hyperlink" Target="http://www.ana.gob.p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12192000" cy="686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3704" y="5181413"/>
            <a:ext cx="1462904" cy="6501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1</a:t>
            </a:fld>
            <a:endParaRPr lang="es-PE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077066"/>
            <a:ext cx="1679377" cy="6237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090984"/>
            <a:ext cx="2736304" cy="512397"/>
          </a:xfrm>
          <a:prstGeom prst="rect">
            <a:avLst/>
          </a:prstGeom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651" y="1063727"/>
            <a:ext cx="2504019" cy="56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21443" y="2614863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es-PE" sz="3200" b="1" dirty="0" smtClean="0">
                <a:solidFill>
                  <a:prstClr val="black"/>
                </a:solidFill>
              </a:rPr>
              <a:t>Soporte de la Gestión de Recursos Hídricos</a:t>
            </a:r>
          </a:p>
          <a:p>
            <a:pPr algn="ctr"/>
            <a:endParaRPr lang="es-PE" sz="3200" b="1" dirty="0">
              <a:ea typeface="MS PGothic" pitchFamily="34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271464" y="5373216"/>
            <a:ext cx="2442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>
                <a:latin typeface="Calibri" pitchFamily="34" charset="0"/>
                <a:ea typeface="MS PGothic" pitchFamily="34" charset="-128"/>
              </a:rPr>
              <a:t>Lima, marzo del 2019</a:t>
            </a:r>
          </a:p>
        </p:txBody>
      </p:sp>
    </p:spTree>
    <p:extLst>
      <p:ext uri="{BB962C8B-B14F-4D97-AF65-F5344CB8AC3E}">
        <p14:creationId xmlns:p14="http://schemas.microsoft.com/office/powerpoint/2010/main" val="2479159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4" y="-5575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Marcador de número de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CEC643-D838-43D4-8A5D-CFBCC0ECC85D}" type="slidenum">
              <a:rPr lang="es-PE" altLang="es-P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s-PE" altLang="es-PE" sz="1200">
              <a:solidFill>
                <a:srgbClr val="898989"/>
              </a:solidFill>
            </a:endParaRPr>
          </a:p>
        </p:txBody>
      </p:sp>
      <p:sp>
        <p:nvSpPr>
          <p:cNvPr id="11269" name="2 Rectángulo"/>
          <p:cNvSpPr>
            <a:spLocks noChangeArrowheads="1"/>
          </p:cNvSpPr>
          <p:nvPr/>
        </p:nvSpPr>
        <p:spPr bwMode="auto">
          <a:xfrm>
            <a:off x="479376" y="669565"/>
            <a:ext cx="3528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000" b="1" dirty="0">
                <a:cs typeface="Calibri" panose="020F0502020204030204" pitchFamily="34" charset="0"/>
              </a:rPr>
              <a:t>1.1 SUBSISTEMAS DEL SNIRH</a:t>
            </a:r>
          </a:p>
        </p:txBody>
      </p:sp>
      <p:grpSp>
        <p:nvGrpSpPr>
          <p:cNvPr id="11270" name="11 Grupo"/>
          <p:cNvGrpSpPr>
            <a:grpSpLocks/>
          </p:cNvGrpSpPr>
          <p:nvPr/>
        </p:nvGrpSpPr>
        <p:grpSpPr bwMode="auto">
          <a:xfrm>
            <a:off x="633413" y="2040235"/>
            <a:ext cx="10714037" cy="2828925"/>
            <a:chOff x="672114" y="1718364"/>
            <a:chExt cx="10713688" cy="2829709"/>
          </a:xfrm>
        </p:grpSpPr>
        <p:pic>
          <p:nvPicPr>
            <p:cNvPr id="11271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14" y="2592506"/>
              <a:ext cx="5318799" cy="1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Imagen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1057" y="2549361"/>
              <a:ext cx="2640061" cy="199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Imagen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125" y="2584370"/>
              <a:ext cx="2709932" cy="1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5 Rectángulo"/>
            <p:cNvSpPr>
              <a:spLocks noChangeArrowheads="1"/>
            </p:cNvSpPr>
            <p:nvPr/>
          </p:nvSpPr>
          <p:spPr bwMode="auto">
            <a:xfrm>
              <a:off x="784401" y="1761509"/>
              <a:ext cx="237626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600" b="1" dirty="0"/>
                <a:t>Subsistema de monitoreo de estaciones automáticas</a:t>
              </a:r>
            </a:p>
          </p:txBody>
        </p:sp>
        <p:sp>
          <p:nvSpPr>
            <p:cNvPr id="11275" name="7 Rectángulo"/>
            <p:cNvSpPr>
              <a:spLocks noChangeArrowheads="1"/>
            </p:cNvSpPr>
            <p:nvPr/>
          </p:nvSpPr>
          <p:spPr bwMode="auto">
            <a:xfrm>
              <a:off x="3503712" y="1761509"/>
              <a:ext cx="233582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600" b="1" dirty="0"/>
                <a:t>Subsistema de Cantidad y Calidad de Recursos Hídricos</a:t>
              </a:r>
            </a:p>
          </p:txBody>
        </p:sp>
        <p:sp>
          <p:nvSpPr>
            <p:cNvPr id="11276" name="10 Rectángulo"/>
            <p:cNvSpPr>
              <a:spLocks noChangeArrowheads="1"/>
            </p:cNvSpPr>
            <p:nvPr/>
          </p:nvSpPr>
          <p:spPr bwMode="auto">
            <a:xfrm>
              <a:off x="6208178" y="1749582"/>
              <a:ext cx="233582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600" b="1" dirty="0"/>
                <a:t>Subsistema de Alerta y Monitoreo por Activación de Quebrada</a:t>
              </a:r>
            </a:p>
          </p:txBody>
        </p:sp>
        <p:sp>
          <p:nvSpPr>
            <p:cNvPr id="11277" name="9 Rectángulo"/>
            <p:cNvSpPr>
              <a:spLocks noChangeArrowheads="1"/>
            </p:cNvSpPr>
            <p:nvPr/>
          </p:nvSpPr>
          <p:spPr bwMode="auto">
            <a:xfrm>
              <a:off x="8745742" y="1718364"/>
              <a:ext cx="26400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600" b="1" dirty="0"/>
                <a:t>Subsistema de Registro y Gestión de la Información de las Afectaciones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08412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Marcador de número de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2463E9-5A8C-4FB3-9B51-BC3F84BCE05D}" type="slidenum">
              <a:rPr lang="es-PE" altLang="es-P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s-PE" altLang="es-PE" sz="1200">
              <a:solidFill>
                <a:srgbClr val="898989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6563" y="292893"/>
            <a:ext cx="7623175" cy="903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PE" altLang="es-PE" sz="2800" b="1" dirty="0"/>
              <a:t>Subsistema de monitoreo de estaciones automáticas</a:t>
            </a:r>
            <a:endParaRPr lang="es-PE" sz="2800" b="1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1834" y="544818"/>
            <a:ext cx="63187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altLang="es-PE" sz="1500" b="1" dirty="0">
                <a:latin typeface="Calibri" panose="020F0502020204030204" pitchFamily="34" charset="0"/>
                <a:cs typeface="Calibri" panose="020F0502020204030204" pitchFamily="34" charset="0"/>
              </a:rPr>
              <a:t>SUBSISTEMA DE MONITOREO DE  DATOS HIDROMÉTRICOS EN TIEMPO REAL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6951" r="51313" b="3801"/>
          <a:stretch/>
        </p:blipFill>
        <p:spPr>
          <a:xfrm>
            <a:off x="551384" y="980728"/>
            <a:ext cx="4780941" cy="54774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6531" t="13251" r="16531" b="26901"/>
          <a:stretch/>
        </p:blipFill>
        <p:spPr>
          <a:xfrm>
            <a:off x="5447146" y="3009237"/>
            <a:ext cx="6185108" cy="34563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0946" t="8000" r="2750" b="27950"/>
          <a:stretch/>
        </p:blipFill>
        <p:spPr>
          <a:xfrm>
            <a:off x="6391110" y="1098375"/>
            <a:ext cx="3779102" cy="17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8604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10502" y="517857"/>
            <a:ext cx="52332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altLang="es-PE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SUBSISTEMA DE CANTIDAD Y CALIDAD DE RECURSOS HÍDRICOS</a:t>
            </a:r>
          </a:p>
          <a:p>
            <a:pPr algn="ctr">
              <a:spcBef>
                <a:spcPct val="0"/>
              </a:spcBef>
            </a:pPr>
            <a:endParaRPr lang="es-PE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7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046163"/>
            <a:ext cx="446405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1 Grupo"/>
          <p:cNvGrpSpPr>
            <a:grpSpLocks/>
          </p:cNvGrpSpPr>
          <p:nvPr/>
        </p:nvGrpSpPr>
        <p:grpSpPr bwMode="auto">
          <a:xfrm>
            <a:off x="4996133" y="880609"/>
            <a:ext cx="2828059" cy="2836423"/>
            <a:chOff x="423772" y="985512"/>
            <a:chExt cx="3688120" cy="3739632"/>
          </a:xfrm>
        </p:grpSpPr>
        <p:sp>
          <p:nvSpPr>
            <p:cNvPr id="9" name="Rectángulo 10"/>
            <p:cNvSpPr>
              <a:spLocks noChangeArrowheads="1"/>
            </p:cNvSpPr>
            <p:nvPr/>
          </p:nvSpPr>
          <p:spPr bwMode="auto">
            <a:xfrm>
              <a:off x="1450201" y="985512"/>
              <a:ext cx="13885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400" b="1" dirty="0"/>
                <a:t>Caudales (m3/s)</a:t>
              </a:r>
            </a:p>
          </p:txBody>
        </p:sp>
        <p:pic>
          <p:nvPicPr>
            <p:cNvPr id="10" name="Imagen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72" y="1342943"/>
              <a:ext cx="3688120" cy="338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ángulo 23"/>
          <p:cNvSpPr>
            <a:spLocks noChangeArrowheads="1"/>
          </p:cNvSpPr>
          <p:nvPr/>
        </p:nvSpPr>
        <p:spPr bwMode="auto">
          <a:xfrm>
            <a:off x="5848066" y="3805388"/>
            <a:ext cx="1026173" cy="29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/>
              <a:t>Niveles (m)</a:t>
            </a:r>
          </a:p>
        </p:txBody>
      </p:sp>
      <p:sp>
        <p:nvSpPr>
          <p:cNvPr id="13" name="Rectángulo 25"/>
          <p:cNvSpPr>
            <a:spLocks noChangeArrowheads="1"/>
          </p:cNvSpPr>
          <p:nvPr/>
        </p:nvSpPr>
        <p:spPr bwMode="auto">
          <a:xfrm>
            <a:off x="9005578" y="1044544"/>
            <a:ext cx="1750471" cy="29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/>
              <a:t>Volúmenes Embalses</a:t>
            </a:r>
          </a:p>
        </p:txBody>
      </p:sp>
      <p:pic>
        <p:nvPicPr>
          <p:cNvPr id="14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33" y="4023073"/>
            <a:ext cx="2880307" cy="24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29" y="1339045"/>
            <a:ext cx="3403171" cy="203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2 Grupo"/>
          <p:cNvGrpSpPr>
            <a:grpSpLocks/>
          </p:cNvGrpSpPr>
          <p:nvPr/>
        </p:nvGrpSpPr>
        <p:grpSpPr bwMode="auto">
          <a:xfrm>
            <a:off x="8278281" y="3373793"/>
            <a:ext cx="3304119" cy="3058757"/>
            <a:chOff x="7760535" y="1268386"/>
            <a:chExt cx="3952089" cy="3528765"/>
          </a:xfrm>
        </p:grpSpPr>
        <p:sp>
          <p:nvSpPr>
            <p:cNvPr id="17" name="Rectángulo 24"/>
            <p:cNvSpPr>
              <a:spLocks noChangeArrowheads="1"/>
            </p:cNvSpPr>
            <p:nvPr/>
          </p:nvSpPr>
          <p:spPr bwMode="auto">
            <a:xfrm>
              <a:off x="9076038" y="1268386"/>
              <a:ext cx="13081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400" b="1" dirty="0"/>
                <a:t>Meteorológica 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0535" y="1548450"/>
              <a:ext cx="3952089" cy="324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602819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Marcador de número de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1D1139-88B9-4C81-9F39-BE1D2D60F9EE}" type="slidenum">
              <a:rPr lang="es-PE" altLang="es-P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s-PE" altLang="es-PE" sz="1200">
              <a:solidFill>
                <a:srgbClr val="898989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6425" y="530597"/>
            <a:ext cx="596919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sz="1500" b="1" dirty="0">
                <a:latin typeface="Calibri" panose="020F0502020204030204" pitchFamily="34" charset="0"/>
                <a:cs typeface="Calibri" panose="020F0502020204030204" pitchFamily="34" charset="0"/>
              </a:rPr>
              <a:t>SUBSISTEMA DE MONITOREO Y ALERTA POR ACTIVACIÓN DE QUEBRADA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060450"/>
            <a:ext cx="7666037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500438"/>
            <a:ext cx="4465638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905000"/>
            <a:ext cx="1801812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11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263900"/>
            <a:ext cx="1728788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7571" y="1095167"/>
            <a:ext cx="1566743" cy="21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48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Marcador de número de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4039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80D02F-29C2-4B62-893F-B610104FBB02}" type="slidenum">
              <a:rPr lang="es-PE" altLang="es-P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s-PE" altLang="es-PE" sz="1200">
              <a:solidFill>
                <a:srgbClr val="898989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22950" y="591806"/>
            <a:ext cx="49507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SUBSISTEMA VISOR DE EMERGENCIA Y DESASTRE HÍDRICOS</a:t>
            </a:r>
          </a:p>
        </p:txBody>
      </p:sp>
      <p:pic>
        <p:nvPicPr>
          <p:cNvPr id="19461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9" y="1200605"/>
            <a:ext cx="293846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112838"/>
            <a:ext cx="678497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51" y="3429000"/>
            <a:ext cx="194908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1412875"/>
            <a:ext cx="1677988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991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15</a:t>
            </a:fld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579144" y="559259"/>
            <a:ext cx="42111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GEOPORTAL DE DATOS GEOGRÁFICOS (GEOHIDRO)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52399" y="6173848"/>
            <a:ext cx="378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+mj-lt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6839" t="6951" r="8657" b="4850"/>
          <a:stretch/>
        </p:blipFill>
        <p:spPr>
          <a:xfrm>
            <a:off x="6960096" y="1150101"/>
            <a:ext cx="4757773" cy="52062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38" t="34250" r="2096" b="14300"/>
          <a:stretch/>
        </p:blipFill>
        <p:spPr>
          <a:xfrm>
            <a:off x="605791" y="1074750"/>
            <a:ext cx="5994265" cy="15681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11938" t="12201" r="11938" b="32150"/>
          <a:stretch/>
        </p:blipFill>
        <p:spPr>
          <a:xfrm>
            <a:off x="1330525" y="2705950"/>
            <a:ext cx="4299046" cy="20324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1313" t="43049" r="3532" b="9701"/>
          <a:stretch/>
        </p:blipFill>
        <p:spPr>
          <a:xfrm>
            <a:off x="479376" y="4797152"/>
            <a:ext cx="6480720" cy="16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0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16</a:t>
            </a:fld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502523" y="476671"/>
            <a:ext cx="9073008" cy="704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PRODUCTOS OFICIALES SOBRE RECURSOS HÍDRICOS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37862" t="15965" r="39290" b="25980"/>
          <a:stretch>
            <a:fillRect/>
          </a:stretch>
        </p:blipFill>
        <p:spPr bwMode="auto">
          <a:xfrm>
            <a:off x="502523" y="1184610"/>
            <a:ext cx="1905000" cy="2721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37590" t="15167" r="38909" b="25617"/>
          <a:stretch>
            <a:fillRect/>
          </a:stretch>
        </p:blipFill>
        <p:spPr bwMode="auto">
          <a:xfrm>
            <a:off x="2477319" y="1240910"/>
            <a:ext cx="1841526" cy="2608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23" y="3871020"/>
            <a:ext cx="1951577" cy="2602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50896" t="16727" r="18926" b="6986"/>
          <a:stretch/>
        </p:blipFill>
        <p:spPr>
          <a:xfrm>
            <a:off x="2474429" y="3857757"/>
            <a:ext cx="1841526" cy="2591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472" y="5820025"/>
            <a:ext cx="1413164" cy="6280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34250" t="19551" r="32938" b="9051"/>
          <a:stretch/>
        </p:blipFill>
        <p:spPr>
          <a:xfrm>
            <a:off x="4349108" y="1240909"/>
            <a:ext cx="3828815" cy="5207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30969" t="16400" r="32282" b="4851"/>
          <a:stretch/>
        </p:blipFill>
        <p:spPr>
          <a:xfrm>
            <a:off x="1479985" y="2276872"/>
            <a:ext cx="1812377" cy="2632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0"/>
          <a:srcRect l="36219" t="18500" r="34250" b="12201"/>
          <a:stretch/>
        </p:blipFill>
        <p:spPr>
          <a:xfrm>
            <a:off x="8208186" y="1252986"/>
            <a:ext cx="3432430" cy="4157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/>
          <a:srcRect l="29000" t="22700" r="26375" b="23751"/>
          <a:stretch/>
        </p:blipFill>
        <p:spPr>
          <a:xfrm>
            <a:off x="8216634" y="4005064"/>
            <a:ext cx="3426778" cy="2443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9860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104" name="Rectángulo 4"/>
          <p:cNvSpPr>
            <a:spLocks noChangeArrowheads="1"/>
          </p:cNvSpPr>
          <p:nvPr/>
        </p:nvSpPr>
        <p:spPr bwMode="auto">
          <a:xfrm>
            <a:off x="807828" y="1074813"/>
            <a:ext cx="2695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PE" alt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1.2 OBSERVATORIOS</a:t>
            </a:r>
          </a:p>
          <a:p>
            <a:pPr>
              <a:spcBef>
                <a:spcPct val="0"/>
              </a:spcBef>
            </a:pPr>
            <a:endParaRPr lang="es-PE" altLang="es-ES_tradnl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7032" t="42650" r="20435" b="38450"/>
          <a:stretch/>
        </p:blipFill>
        <p:spPr>
          <a:xfrm>
            <a:off x="3624060" y="2924363"/>
            <a:ext cx="7776864" cy="174866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640812" y="2212122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altLang="es-ES_tradnl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Observatorio Nacional de Sequia</a:t>
            </a:r>
          </a:p>
          <a:p>
            <a:pPr algn="ctr">
              <a:spcBef>
                <a:spcPct val="0"/>
              </a:spcBef>
            </a:pPr>
            <a:r>
              <a:rPr lang="es-PE" altLang="es-ES_tradnl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	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456040" y="2206582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altLang="es-ES_tradnl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Observatorio del fenómeno del niño</a:t>
            </a:r>
          </a:p>
          <a:p>
            <a:pPr algn="ctr">
              <a:spcBef>
                <a:spcPct val="0"/>
              </a:spcBef>
            </a:pPr>
            <a:r>
              <a:rPr lang="es-PE" altLang="es-ES_tradnl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037971" y="2191052"/>
            <a:ext cx="2314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altLang="es-ES_tradnl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Observatorio de la Amazonia</a:t>
            </a:r>
          </a:p>
          <a:p>
            <a:pPr algn="ctr">
              <a:spcBef>
                <a:spcPct val="0"/>
              </a:spcBef>
              <a:buNone/>
            </a:pPr>
            <a:r>
              <a:rPr lang="es-PE" altLang="es-ES_tradnl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	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80323" y="2190105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s-PE" altLang="es-ES_tradnl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Observatorio Chillón Rímac Lurín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81997" t="42650" r="2924" b="38450"/>
          <a:stretch/>
        </p:blipFill>
        <p:spPr>
          <a:xfrm>
            <a:off x="953831" y="2915925"/>
            <a:ext cx="2232248" cy="174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36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4"/>
          <p:cNvSpPr>
            <a:spLocks noChangeArrowheads="1"/>
          </p:cNvSpPr>
          <p:nvPr/>
        </p:nvSpPr>
        <p:spPr bwMode="auto">
          <a:xfrm>
            <a:off x="551384" y="606885"/>
            <a:ext cx="4144661" cy="323165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altLang="es-PE" sz="1500" b="1" dirty="0">
                <a:latin typeface="Calibri" panose="020F0502020204030204" pitchFamily="34" charset="0"/>
                <a:cs typeface="Calibri" panose="020F0502020204030204" pitchFamily="34" charset="0"/>
              </a:rPr>
              <a:t>OBSERVATORIO DEL AGUA CHILLÓN RIMAC LURIN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1196752"/>
            <a:ext cx="8621782" cy="5041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376" y="2564904"/>
            <a:ext cx="239983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70470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19</a:t>
            </a:fld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580097" y="576064"/>
            <a:ext cx="32337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OBSERVATORIO NACIONAL DE SEQUÍA</a:t>
            </a:r>
          </a:p>
        </p:txBody>
      </p:sp>
      <p:pic>
        <p:nvPicPr>
          <p:cNvPr id="12" name="Picture 2" descr="S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734" y="1088031"/>
            <a:ext cx="3037337" cy="22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680" y="1124744"/>
            <a:ext cx="35283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5065" y="3429000"/>
            <a:ext cx="3909488" cy="27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097" y="1844824"/>
            <a:ext cx="2484828" cy="17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47857" t="26901" r="25719" b="26901"/>
          <a:stretch/>
        </p:blipFill>
        <p:spPr>
          <a:xfrm>
            <a:off x="623392" y="3717032"/>
            <a:ext cx="2290395" cy="25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73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ángulo 4"/>
          <p:cNvSpPr>
            <a:spLocks noChangeArrowheads="1"/>
          </p:cNvSpPr>
          <p:nvPr/>
        </p:nvSpPr>
        <p:spPr bwMode="auto">
          <a:xfrm>
            <a:off x="5091835" y="2204864"/>
            <a:ext cx="416645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PE" altLang="es-ES_tradnl" sz="25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CONTENIDO</a:t>
            </a:r>
          </a:p>
        </p:txBody>
      </p:sp>
      <p:sp>
        <p:nvSpPr>
          <p:cNvPr id="6148" name="Rectángulo 4"/>
          <p:cNvSpPr>
            <a:spLocks noChangeArrowheads="1"/>
          </p:cNvSpPr>
          <p:nvPr/>
        </p:nvSpPr>
        <p:spPr bwMode="auto">
          <a:xfrm>
            <a:off x="5087888" y="2852936"/>
            <a:ext cx="67440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AutoNum type="romanUcPeriod"/>
            </a:pPr>
            <a:r>
              <a:rPr lang="es-PE" altLang="es-PE" sz="2000" b="1" dirty="0">
                <a:solidFill>
                  <a:prstClr val="black"/>
                </a:solidFill>
              </a:rPr>
              <a:t>Sistema Nacional de Información de Recursos </a:t>
            </a:r>
            <a:r>
              <a:rPr lang="es-PE" altLang="es-PE" sz="2000" b="1" dirty="0" smtClean="0">
                <a:solidFill>
                  <a:prstClr val="black"/>
                </a:solidFill>
              </a:rPr>
              <a:t>Hídricos</a:t>
            </a:r>
            <a:endParaRPr lang="es-PE" altLang="es-PE" sz="2000" b="1" dirty="0">
              <a:solidFill>
                <a:prstClr val="black"/>
              </a:solidFill>
            </a:endParaRPr>
          </a:p>
          <a:p>
            <a:pPr marL="514350" indent="-514350" eaLnBrk="1" hangingPunct="1">
              <a:spcBef>
                <a:spcPct val="0"/>
              </a:spcBef>
              <a:buAutoNum type="romanUcPeriod"/>
            </a:pPr>
            <a:r>
              <a:rPr lang="es-PE" altLang="es-PE" sz="2000" b="1" dirty="0" smtClean="0">
                <a:solidFill>
                  <a:prstClr val="black"/>
                </a:solidFill>
              </a:rPr>
              <a:t>Avances y Logros</a:t>
            </a:r>
            <a:endParaRPr lang="es-PE" altLang="es-PE" sz="2000" b="1" dirty="0">
              <a:solidFill>
                <a:prstClr val="black"/>
              </a:solidFill>
            </a:endParaRPr>
          </a:p>
          <a:p>
            <a:pPr marL="514350" indent="-514350" eaLnBrk="1" hangingPunct="1">
              <a:spcBef>
                <a:spcPct val="0"/>
              </a:spcBef>
              <a:buAutoNum type="romanUcPeriod"/>
            </a:pPr>
            <a:r>
              <a:rPr lang="es-PE" altLang="es-PE" sz="2000" b="1" dirty="0">
                <a:solidFill>
                  <a:prstClr val="black"/>
                </a:solidFill>
              </a:rPr>
              <a:t>Perspectivas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s-PE" altLang="es-PE" sz="2000" b="1" dirty="0">
              <a:solidFill>
                <a:prstClr val="black"/>
              </a:solidFill>
            </a:endParaRPr>
          </a:p>
        </p:txBody>
      </p:sp>
      <p:pic>
        <p:nvPicPr>
          <p:cNvPr id="6149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56809"/>
            <a:ext cx="4448184" cy="61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144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20</a:t>
            </a:fld>
            <a:endParaRPr lang="es-PE"/>
          </a:p>
        </p:txBody>
      </p:sp>
      <p:sp>
        <p:nvSpPr>
          <p:cNvPr id="7" name="Rectángulo 6"/>
          <p:cNvSpPr/>
          <p:nvPr/>
        </p:nvSpPr>
        <p:spPr>
          <a:xfrm>
            <a:off x="623392" y="649516"/>
            <a:ext cx="34700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OBSERVATORIO DEL FENÓMENO EL NIÑO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9259" r="1528" b="4815"/>
          <a:stretch/>
        </p:blipFill>
        <p:spPr>
          <a:xfrm>
            <a:off x="5259000" y="1093857"/>
            <a:ext cx="6323400" cy="38082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5" t="8000" r="71276" b="42650"/>
          <a:stretch/>
        </p:blipFill>
        <p:spPr>
          <a:xfrm>
            <a:off x="2507317" y="1093856"/>
            <a:ext cx="2614696" cy="28199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9000" t="14300" r="28344" b="27951"/>
          <a:stretch/>
        </p:blipFill>
        <p:spPr>
          <a:xfrm>
            <a:off x="2576898" y="3913786"/>
            <a:ext cx="2583707" cy="238038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651" y="2268527"/>
            <a:ext cx="1902280" cy="164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146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4"/>
          <p:cNvSpPr>
            <a:spLocks noChangeArrowheads="1"/>
          </p:cNvSpPr>
          <p:nvPr/>
        </p:nvSpPr>
        <p:spPr bwMode="auto">
          <a:xfrm>
            <a:off x="623392" y="621126"/>
            <a:ext cx="2890150" cy="323165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altLang="es-PE" sz="1500" b="1" dirty="0"/>
              <a:t>OBSERVATORIO DE LA AMAZONIA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7649" r="1564" b="13603"/>
          <a:stretch/>
        </p:blipFill>
        <p:spPr>
          <a:xfrm>
            <a:off x="2567608" y="1124744"/>
            <a:ext cx="9001000" cy="5229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424" y="1916832"/>
            <a:ext cx="204413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27688" t="17452" r="30313" b="5900"/>
          <a:stretch/>
        </p:blipFill>
        <p:spPr>
          <a:xfrm>
            <a:off x="407368" y="3933056"/>
            <a:ext cx="2138192" cy="243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832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4"/>
          <p:cNvSpPr>
            <a:spLocks noChangeArrowheads="1"/>
          </p:cNvSpPr>
          <p:nvPr/>
        </p:nvSpPr>
        <p:spPr bwMode="auto">
          <a:xfrm>
            <a:off x="1487488" y="2924944"/>
            <a:ext cx="9136436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ES_tradnl" sz="25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III. </a:t>
            </a:r>
            <a:r>
              <a:rPr lang="es-PE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PERSPECTIVAS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PE" altLang="es-ES_tradnl" sz="25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PE" altLang="es-ES_tradnl" sz="25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801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23</a:t>
            </a:fld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010" y="5869548"/>
            <a:ext cx="1368110" cy="608048"/>
          </a:xfrm>
          <a:prstGeom prst="rect">
            <a:avLst/>
          </a:prstGeom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23040" y="639335"/>
            <a:ext cx="6149024" cy="217349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a) Sistemas Soporte Toma de Decisiones (SSTD):</a:t>
            </a:r>
          </a:p>
          <a:p>
            <a:pPr lvl="1"/>
            <a:r>
              <a:rPr lang="es-PE" sz="2000" dirty="0">
                <a:latin typeface="Calibri" panose="020F0502020204030204" pitchFamily="34" charset="0"/>
                <a:cs typeface="Calibri" panose="020F0502020204030204" pitchFamily="34" charset="0"/>
              </a:rPr>
              <a:t>Tablero de Indicadores Gestión Recursos Hídricos.</a:t>
            </a:r>
          </a:p>
          <a:p>
            <a:pPr lvl="1"/>
            <a:r>
              <a:rPr lang="es-PE" sz="2000" dirty="0">
                <a:latin typeface="Calibri" panose="020F0502020204030204" pitchFamily="34" charset="0"/>
                <a:cs typeface="Calibri" panose="020F0502020204030204" pitchFamily="34" charset="0"/>
              </a:rPr>
              <a:t>Sistema Disponibilidad Hídrica</a:t>
            </a:r>
          </a:p>
          <a:p>
            <a:pPr lvl="1"/>
            <a:r>
              <a:rPr lang="es-PE" sz="2000" dirty="0">
                <a:latin typeface="Calibri" panose="020F0502020204030204" pitchFamily="34" charset="0"/>
                <a:cs typeface="Calibri" panose="020F0502020204030204" pitchFamily="34" charset="0"/>
              </a:rPr>
              <a:t>Sistema de Alerta por Eventos Hidrológicos Extremos.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6532" t="8000" r="1438" b="9051"/>
          <a:stretch/>
        </p:blipFill>
        <p:spPr>
          <a:xfrm>
            <a:off x="6808390" y="798866"/>
            <a:ext cx="2338513" cy="1472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5376" t="12201" r="2750" b="17451"/>
          <a:stretch/>
        </p:blipFill>
        <p:spPr>
          <a:xfrm>
            <a:off x="7819404" y="1481684"/>
            <a:ext cx="2434312" cy="13861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upo 18"/>
          <p:cNvGrpSpPr/>
          <p:nvPr/>
        </p:nvGrpSpPr>
        <p:grpSpPr>
          <a:xfrm>
            <a:off x="9086151" y="1828804"/>
            <a:ext cx="2545718" cy="1525267"/>
            <a:chOff x="506755" y="3876563"/>
            <a:chExt cx="3813785" cy="2479788"/>
          </a:xfrm>
        </p:grpSpPr>
        <p:grpSp>
          <p:nvGrpSpPr>
            <p:cNvPr id="6" name="Grupo 5"/>
            <p:cNvGrpSpPr/>
            <p:nvPr/>
          </p:nvGrpSpPr>
          <p:grpSpPr>
            <a:xfrm>
              <a:off x="507750" y="3876563"/>
              <a:ext cx="3812790" cy="2479788"/>
              <a:chOff x="507852" y="3709948"/>
              <a:chExt cx="3812790" cy="2479788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6"/>
              <a:srcRect l="5567" t="8605" r="32910" b="28295"/>
              <a:stretch/>
            </p:blipFill>
            <p:spPr>
              <a:xfrm>
                <a:off x="507852" y="3709948"/>
                <a:ext cx="3812790" cy="247978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</p:pic>
          <p:pic>
            <p:nvPicPr>
              <p:cNvPr id="15" name="Picture 2" descr="Resultado de imagen para hidrobid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852" y="3727757"/>
                <a:ext cx="1627708" cy="723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55" y="5085184"/>
              <a:ext cx="1807369" cy="12711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" name="Grupo 15"/>
          <p:cNvGrpSpPr/>
          <p:nvPr/>
        </p:nvGrpSpPr>
        <p:grpSpPr>
          <a:xfrm>
            <a:off x="6141001" y="3246133"/>
            <a:ext cx="2158077" cy="3123525"/>
            <a:chOff x="6711652" y="1779861"/>
            <a:chExt cx="3326807" cy="4643758"/>
          </a:xfrm>
        </p:grpSpPr>
        <p:pic>
          <p:nvPicPr>
            <p:cNvPr id="17" name="4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652" y="1779861"/>
              <a:ext cx="3326807" cy="4643758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7680176" y="5517232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448" y="4045167"/>
            <a:ext cx="4811770" cy="2311184"/>
          </a:xfrm>
          <a:prstGeom prst="rect">
            <a:avLst/>
          </a:prstGeom>
        </p:spPr>
      </p:pic>
      <p:sp>
        <p:nvSpPr>
          <p:cNvPr id="21" name="CuadroTexto 5"/>
          <p:cNvSpPr txBox="1"/>
          <p:nvPr/>
        </p:nvSpPr>
        <p:spPr>
          <a:xfrm>
            <a:off x="695400" y="3075057"/>
            <a:ext cx="4903230" cy="7078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indent="0">
              <a:spcBef>
                <a:spcPct val="20000"/>
              </a:spcBef>
              <a:buFont typeface="Arial" pitchFamily="34" charset="0"/>
              <a:buNone/>
              <a:defRPr sz="2000" b="1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20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PE" dirty="0">
                <a:latin typeface="Calibri" panose="020F0502020204030204" pitchFamily="34" charset="0"/>
                <a:cs typeface="Calibri" panose="020F0502020204030204" pitchFamily="34" charset="0"/>
              </a:rPr>
              <a:t>b) Consolidar la Red Especifica de Monitoreo para la Gestión Integrada de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129008748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6" name="CuadroTexto 5"/>
          <p:cNvSpPr txBox="1"/>
          <p:nvPr/>
        </p:nvSpPr>
        <p:spPr>
          <a:xfrm>
            <a:off x="514652" y="1124744"/>
            <a:ext cx="6733476" cy="1008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indent="0">
              <a:spcBef>
                <a:spcPct val="20000"/>
              </a:spcBef>
              <a:buFont typeface="Arial" pitchFamily="34" charset="0"/>
              <a:buNone/>
              <a:defRPr sz="2000" b="1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20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PE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s-PE" altLang="es-PE" dirty="0">
                <a:latin typeface="Calibri" panose="020F0502020204030204" pitchFamily="34" charset="0"/>
                <a:cs typeface="Calibri" panose="020F0502020204030204" pitchFamily="34" charset="0"/>
              </a:rPr>
              <a:t>Implementar el Centro de Datos de Seguridad y Alta Disponibilidad del Sistema Nacional de Información de Recursos Hídricos.</a:t>
            </a:r>
          </a:p>
          <a:p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 descr="Imagen que contiene suelo, pared, interior&#10;&#10;Descripción generada con confianza muy alta">
            <a:extLst>
              <a:ext uri="{FF2B5EF4-FFF2-40B4-BE49-F238E27FC236}">
                <a16:creationId xmlns="" xmlns:a16="http://schemas.microsoft.com/office/drawing/2014/main" id="{0A4C5072-0942-47AB-B745-34A877416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304" y="420138"/>
            <a:ext cx="4457096" cy="342543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14652" y="3733368"/>
            <a:ext cx="6096000" cy="7078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PE" alt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D) Implementar la plataforma para intercambio de datos sobre agua.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8657" t="18940" r="8657" b="5900"/>
          <a:stretch/>
        </p:blipFill>
        <p:spPr>
          <a:xfrm>
            <a:off x="7125304" y="4005064"/>
            <a:ext cx="4467340" cy="24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2707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12192000" cy="686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25</a:t>
            </a:fld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719462"/>
            <a:ext cx="178530" cy="1785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75920" y="3903794"/>
            <a:ext cx="186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snirh@gob.pe</a:t>
            </a:r>
            <a:endParaRPr lang="en-US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93177" y="3657327"/>
            <a:ext cx="186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err="1"/>
              <a:t>autoridadnacionaldelagua</a:t>
            </a:r>
            <a:endParaRPr lang="en-US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386043" y="4125049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err="1"/>
              <a:t>ANAtvagua</a:t>
            </a:r>
            <a:endParaRPr lang="en-US" sz="12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26" y="3953029"/>
            <a:ext cx="178530" cy="17853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4186596"/>
            <a:ext cx="178508" cy="178508"/>
          </a:xfrm>
          <a:prstGeom prst="rect">
            <a:avLst/>
          </a:prstGeom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2340822"/>
            <a:ext cx="3230385" cy="11998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847004" y="4571970"/>
            <a:ext cx="2497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hlinkClick r:id="rId7"/>
              </a:rPr>
              <a:t>http://www.ana.gob.pe/</a:t>
            </a: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3349739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/>
          <p:cNvSpPr>
            <a:spLocks noChangeArrowheads="1"/>
          </p:cNvSpPr>
          <p:nvPr/>
        </p:nvSpPr>
        <p:spPr bwMode="auto">
          <a:xfrm>
            <a:off x="2731772" y="2852936"/>
            <a:ext cx="6728457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PE" altLang="es-PE" sz="25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I. SISTEMA NACIONAL DE INFORMACIÓN DE RECURSOS HÍDRICOS</a:t>
            </a:r>
            <a:endParaRPr lang="es-PE" altLang="es-ES_tradnl" sz="25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4</a:t>
            </a:fld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5993933"/>
            <a:ext cx="1080078" cy="480034"/>
          </a:xfrm>
          <a:prstGeom prst="rect">
            <a:avLst/>
          </a:prstGeom>
        </p:spPr>
      </p:pic>
      <p:pic>
        <p:nvPicPr>
          <p:cNvPr id="57" name="Imagen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66" y="1270077"/>
            <a:ext cx="4232292" cy="5150315"/>
          </a:xfrm>
          <a:prstGeom prst="rect">
            <a:avLst/>
          </a:prstGeom>
        </p:spPr>
      </p:pic>
      <p:grpSp>
        <p:nvGrpSpPr>
          <p:cNvPr id="14" name="13 Grupo"/>
          <p:cNvGrpSpPr/>
          <p:nvPr/>
        </p:nvGrpSpPr>
        <p:grpSpPr>
          <a:xfrm>
            <a:off x="623392" y="908720"/>
            <a:ext cx="11089190" cy="5511672"/>
            <a:chOff x="10750" y="723871"/>
            <a:chExt cx="12240482" cy="5511672"/>
          </a:xfrm>
        </p:grpSpPr>
        <p:pic>
          <p:nvPicPr>
            <p:cNvPr id="16" name="Imagen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452" y="981357"/>
              <a:ext cx="1957175" cy="1370022"/>
            </a:xfrm>
            <a:prstGeom prst="rect">
              <a:avLst/>
            </a:prstGeom>
          </p:spPr>
        </p:pic>
        <p:pic>
          <p:nvPicPr>
            <p:cNvPr id="17" name="Imagen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4192" y="1213280"/>
              <a:ext cx="4268118" cy="3534959"/>
            </a:xfrm>
            <a:prstGeom prst="rect">
              <a:avLst/>
            </a:prstGeom>
          </p:spPr>
        </p:pic>
        <p:sp>
          <p:nvSpPr>
            <p:cNvPr id="18" name="Flecha derecha 5"/>
            <p:cNvSpPr/>
            <p:nvPr/>
          </p:nvSpPr>
          <p:spPr>
            <a:xfrm>
              <a:off x="6711568" y="2351379"/>
              <a:ext cx="1292040" cy="1847962"/>
            </a:xfrm>
            <a:prstGeom prst="rightArrow">
              <a:avLst>
                <a:gd name="adj1" fmla="val 50000"/>
                <a:gd name="adj2" fmla="val 48844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9" name="Rectángulo 19"/>
            <p:cNvSpPr/>
            <p:nvPr/>
          </p:nvSpPr>
          <p:spPr>
            <a:xfrm>
              <a:off x="4776675" y="2330163"/>
              <a:ext cx="1742408" cy="184779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0663" indent="-152400">
                <a:buFont typeface="Arial" panose="020B0604020202020204" pitchFamily="34" charset="0"/>
                <a:buChar char="•"/>
              </a:pPr>
              <a:r>
                <a:rPr lang="es-ES" dirty="0">
                  <a:latin typeface="Arial Narrow" panose="020B0606020202030204" pitchFamily="34" charset="0"/>
                </a:rPr>
                <a:t>Integrar</a:t>
              </a:r>
            </a:p>
            <a:p>
              <a:pPr marL="220663" indent="-152400">
                <a:buFont typeface="Arial" panose="020B0604020202020204" pitchFamily="34" charset="0"/>
                <a:buChar char="•"/>
              </a:pPr>
              <a:r>
                <a:rPr lang="es-ES" dirty="0">
                  <a:latin typeface="Arial Narrow" panose="020B0606020202030204" pitchFamily="34" charset="0"/>
                </a:rPr>
                <a:t>Estandarizar</a:t>
              </a:r>
            </a:p>
            <a:p>
              <a:pPr marL="220663" indent="-152400">
                <a:buFont typeface="Arial" panose="020B0604020202020204" pitchFamily="34" charset="0"/>
                <a:buChar char="•"/>
              </a:pPr>
              <a:r>
                <a:rPr lang="es-ES" dirty="0">
                  <a:latin typeface="Arial Narrow" panose="020B0606020202030204" pitchFamily="34" charset="0"/>
                </a:rPr>
                <a:t>Difundir</a:t>
              </a:r>
            </a:p>
            <a:p>
              <a:pPr algn="just"/>
              <a:endParaRPr lang="es-ES" sz="1000" dirty="0">
                <a:latin typeface="Arial Narrow" panose="020B0606020202030204" pitchFamily="34" charset="0"/>
              </a:endParaRPr>
            </a:p>
            <a:p>
              <a:pPr algn="just"/>
              <a:r>
                <a:rPr lang="es-ES" sz="1100" kern="1100" dirty="0">
                  <a:latin typeface="Arial Narrow" panose="020B0606020202030204" pitchFamily="34" charset="0"/>
                </a:rPr>
                <a:t>Cantidad, calidad, fuentes, demandas, conservación, derechos, infraestructura, desastres y conflictos,</a:t>
              </a:r>
            </a:p>
          </p:txBody>
        </p:sp>
        <p:cxnSp>
          <p:nvCxnSpPr>
            <p:cNvPr id="20" name="Conector recto de flecha 23"/>
            <p:cNvCxnSpPr>
              <a:stCxn id="27" idx="3"/>
            </p:cNvCxnSpPr>
            <p:nvPr/>
          </p:nvCxnSpPr>
          <p:spPr>
            <a:xfrm>
              <a:off x="3150785" y="2129577"/>
              <a:ext cx="1529055" cy="87523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de flecha 26"/>
            <p:cNvCxnSpPr/>
            <p:nvPr/>
          </p:nvCxnSpPr>
          <p:spPr>
            <a:xfrm>
              <a:off x="3568028" y="1326073"/>
              <a:ext cx="1111813" cy="104883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de flecha 28"/>
            <p:cNvCxnSpPr/>
            <p:nvPr/>
          </p:nvCxnSpPr>
          <p:spPr>
            <a:xfrm flipV="1">
              <a:off x="2833010" y="3325387"/>
              <a:ext cx="1817728" cy="32287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uadroTexto 30"/>
            <p:cNvSpPr txBox="1"/>
            <p:nvPr/>
          </p:nvSpPr>
          <p:spPr>
            <a:xfrm>
              <a:off x="4574867" y="5013247"/>
              <a:ext cx="792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b="1" dirty="0">
                  <a:latin typeface="Arial Narrow" pitchFamily="34" charset="0"/>
                </a:rPr>
                <a:t>PARA</a:t>
              </a:r>
            </a:p>
            <a:p>
              <a:r>
                <a:rPr lang="es-ES" sz="800" b="1" dirty="0">
                  <a:latin typeface="Arial Narrow" pitchFamily="34" charset="0"/>
                </a:rPr>
                <a:t>FACILITAR LA:</a:t>
              </a:r>
            </a:p>
          </p:txBody>
        </p:sp>
        <p:pic>
          <p:nvPicPr>
            <p:cNvPr id="24" name="Picture 2" descr="https://encrypted-tbn0.google.com/images?q=tbn:ANd9GcSs1LqblDp3oW6woJpHU1flbwkt-dhWkbgUVpx9o5uV6168cdQ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5739" y="1486476"/>
              <a:ext cx="1449924" cy="9514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Imagen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208" y="2574062"/>
              <a:ext cx="1234313" cy="8517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Imagen 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8" y="2465028"/>
              <a:ext cx="1338011" cy="8947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" descr="G:\IMPRIMIR\P102091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037" y="1693651"/>
              <a:ext cx="1254748" cy="8718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n 6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" y="3420616"/>
              <a:ext cx="1407911" cy="941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Imagen 6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37" y="723871"/>
              <a:ext cx="1087030" cy="7227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Imagen 6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488" y="3424971"/>
              <a:ext cx="1213238" cy="90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Imagen 6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310" y="4275093"/>
              <a:ext cx="1170499" cy="8778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32" name="Conector recto de flecha 24"/>
            <p:cNvCxnSpPr>
              <a:stCxn id="25" idx="3"/>
            </p:cNvCxnSpPr>
            <p:nvPr/>
          </p:nvCxnSpPr>
          <p:spPr>
            <a:xfrm>
              <a:off x="3282521" y="2999953"/>
              <a:ext cx="1374354" cy="269792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recto de flecha 73"/>
            <p:cNvCxnSpPr>
              <a:stCxn id="31" idx="3"/>
            </p:cNvCxnSpPr>
            <p:nvPr/>
          </p:nvCxnSpPr>
          <p:spPr>
            <a:xfrm flipV="1">
              <a:off x="2393809" y="3793947"/>
              <a:ext cx="2286031" cy="92008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69 Disco magnético"/>
            <p:cNvSpPr/>
            <p:nvPr/>
          </p:nvSpPr>
          <p:spPr>
            <a:xfrm>
              <a:off x="2749714" y="3537745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5" name="69 Disco magnético"/>
            <p:cNvSpPr/>
            <p:nvPr/>
          </p:nvSpPr>
          <p:spPr>
            <a:xfrm>
              <a:off x="1254077" y="2725789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6" name="69 Disco magnético"/>
            <p:cNvSpPr/>
            <p:nvPr/>
          </p:nvSpPr>
          <p:spPr>
            <a:xfrm>
              <a:off x="1433483" y="2094633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7" name="69 Disco magnético"/>
            <p:cNvSpPr/>
            <p:nvPr/>
          </p:nvSpPr>
          <p:spPr>
            <a:xfrm>
              <a:off x="2814537" y="1870546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8" name="69 Disco magnético"/>
            <p:cNvSpPr/>
            <p:nvPr/>
          </p:nvSpPr>
          <p:spPr>
            <a:xfrm>
              <a:off x="3386513" y="1148337"/>
              <a:ext cx="207668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39" name="69 Disco magnético"/>
            <p:cNvSpPr/>
            <p:nvPr/>
          </p:nvSpPr>
          <p:spPr>
            <a:xfrm>
              <a:off x="2032154" y="4424752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0" name="69 Disco magnético"/>
            <p:cNvSpPr/>
            <p:nvPr/>
          </p:nvSpPr>
          <p:spPr>
            <a:xfrm>
              <a:off x="964763" y="3524241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41" name="Conector recto de flecha 83"/>
            <p:cNvCxnSpPr/>
            <p:nvPr/>
          </p:nvCxnSpPr>
          <p:spPr>
            <a:xfrm>
              <a:off x="7716036" y="5138438"/>
              <a:ext cx="657037" cy="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 85"/>
            <p:cNvSpPr/>
            <p:nvPr/>
          </p:nvSpPr>
          <p:spPr>
            <a:xfrm>
              <a:off x="8544271" y="4803445"/>
              <a:ext cx="3548039" cy="92016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>
                  <a:latin typeface="Arial Narrow" panose="020B0606020202030204" pitchFamily="34" charset="0"/>
                </a:rPr>
                <a:t>Gestión Integrada y Planificación</a:t>
              </a:r>
            </a:p>
            <a:p>
              <a:pPr algn="ctr"/>
              <a:r>
                <a:rPr lang="es-PE" dirty="0">
                  <a:latin typeface="Arial Narrow" panose="020B0606020202030204" pitchFamily="34" charset="0"/>
                </a:rPr>
                <a:t>de los Recursos Hídricos</a:t>
              </a:r>
            </a:p>
            <a:p>
              <a:pPr algn="ctr"/>
              <a:r>
                <a:rPr lang="es-PE" sz="1100" dirty="0">
                  <a:latin typeface="Arial Narrow" panose="020B0606020202030204" pitchFamily="34" charset="0"/>
                </a:rPr>
                <a:t>Asegurar el aprovechamiento eficiente</a:t>
              </a:r>
            </a:p>
          </p:txBody>
        </p:sp>
        <p:sp>
          <p:nvSpPr>
            <p:cNvPr id="43" name="Rectángulo 88"/>
            <p:cNvSpPr/>
            <p:nvPr/>
          </p:nvSpPr>
          <p:spPr>
            <a:xfrm>
              <a:off x="2374107" y="4177954"/>
              <a:ext cx="2217883" cy="2057589"/>
            </a:xfrm>
            <a:prstGeom prst="rect">
              <a:avLst/>
            </a:prstGeom>
            <a:gradFill flip="none" rotWithShape="1">
              <a:gsLst>
                <a:gs pos="2000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5400000" scaled="1"/>
              <a:tileRect/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Actores de la Cuenca</a:t>
              </a:r>
            </a:p>
            <a:p>
              <a:pPr algn="ctr"/>
              <a:r>
                <a:rPr lang="es-ES" sz="10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Integrantes del SNGRH según Ley 29338</a:t>
              </a:r>
            </a:p>
            <a:p>
              <a:pPr algn="ctr"/>
              <a:endParaRPr lang="es-ES" sz="400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marL="190500" indent="-122238">
                <a:buFontTx/>
                <a:buChar char="-"/>
              </a:pPr>
              <a:r>
                <a:rPr lang="es-ES" sz="1100" kern="1100" dirty="0">
                  <a:latin typeface="Arial Narrow" pitchFamily="34" charset="0"/>
                </a:rPr>
                <a:t>Instituciones científicas</a:t>
              </a:r>
            </a:p>
            <a:p>
              <a:pPr marL="190500" indent="-122238">
                <a:buFontTx/>
                <a:buChar char="-"/>
              </a:pPr>
              <a:r>
                <a:rPr lang="es-ES" sz="1100" kern="1100" dirty="0">
                  <a:latin typeface="Arial Narrow" pitchFamily="34" charset="0"/>
                </a:rPr>
                <a:t>Operadores de uso Multisectorial.</a:t>
              </a:r>
            </a:p>
            <a:p>
              <a:pPr marL="190500" indent="-122238">
                <a:buFontTx/>
                <a:buChar char="-"/>
              </a:pPr>
              <a:r>
                <a:rPr lang="es-ES" sz="1100" kern="1100" dirty="0">
                  <a:latin typeface="Arial Narrow" pitchFamily="34" charset="0"/>
                </a:rPr>
                <a:t>Administración</a:t>
              </a:r>
              <a:r>
                <a:rPr lang="es-ES" sz="1100" kern="900" dirty="0">
                  <a:latin typeface="Arial Narrow" pitchFamily="34" charset="0"/>
                </a:rPr>
                <a:t> </a:t>
              </a:r>
              <a:r>
                <a:rPr lang="es-ES" sz="1100" kern="1100" dirty="0">
                  <a:latin typeface="Arial Narrow" pitchFamily="34" charset="0"/>
                </a:rPr>
                <a:t>y Ordenamiento </a:t>
              </a:r>
              <a:br>
                <a:rPr lang="es-ES" sz="1100" kern="1100" dirty="0">
                  <a:latin typeface="Arial Narrow" pitchFamily="34" charset="0"/>
                </a:rPr>
              </a:br>
              <a:r>
                <a:rPr lang="es-ES" sz="1100" kern="1100" dirty="0">
                  <a:latin typeface="Arial Narrow" pitchFamily="34" charset="0"/>
                </a:rPr>
                <a:t>de territorio.</a:t>
              </a:r>
            </a:p>
            <a:p>
              <a:pPr marL="190500" indent="-122238">
                <a:buFontTx/>
                <a:buChar char="-"/>
              </a:pPr>
              <a:r>
                <a:rPr lang="es-ES" sz="1100" kern="1100" dirty="0">
                  <a:latin typeface="Arial Narrow" pitchFamily="34" charset="0"/>
                </a:rPr>
                <a:t>Gestión de Riesgos.</a:t>
              </a:r>
            </a:p>
          </p:txBody>
        </p:sp>
        <p:sp>
          <p:nvSpPr>
            <p:cNvPr id="44" name="69 Disco magnético"/>
            <p:cNvSpPr/>
            <p:nvPr/>
          </p:nvSpPr>
          <p:spPr>
            <a:xfrm>
              <a:off x="3178845" y="2678362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pic>
          <p:nvPicPr>
            <p:cNvPr id="45" name="Picture 2" descr="J:\Fotos\F-2012\2Febrero12\23 - 29 Ubinas\DSCF4330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7" y="4461044"/>
              <a:ext cx="1153918" cy="8658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69 Disco magnético"/>
            <p:cNvSpPr/>
            <p:nvPr/>
          </p:nvSpPr>
          <p:spPr>
            <a:xfrm>
              <a:off x="961671" y="4461707"/>
              <a:ext cx="207669" cy="240845"/>
            </a:xfrm>
            <a:prstGeom prst="flowChartMagneticDisk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47" name="46 Conector recto"/>
            <p:cNvCxnSpPr/>
            <p:nvPr/>
          </p:nvCxnSpPr>
          <p:spPr>
            <a:xfrm flipH="1">
              <a:off x="2508443" y="4665597"/>
              <a:ext cx="1944216" cy="0"/>
            </a:xfrm>
            <a:prstGeom prst="line">
              <a:avLst/>
            </a:prstGeom>
            <a:ln w="9525">
              <a:solidFill>
                <a:srgbClr val="FFFFFF">
                  <a:alpha val="3686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47 Conector recto"/>
            <p:cNvCxnSpPr/>
            <p:nvPr/>
          </p:nvCxnSpPr>
          <p:spPr>
            <a:xfrm flipH="1">
              <a:off x="4915223" y="3325387"/>
              <a:ext cx="1252785" cy="0"/>
            </a:xfrm>
            <a:prstGeom prst="line">
              <a:avLst/>
            </a:prstGeom>
            <a:ln w="9525">
              <a:solidFill>
                <a:srgbClr val="FFFFFF">
                  <a:alpha val="3686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adroTexto 30"/>
            <p:cNvSpPr txBox="1"/>
            <p:nvPr/>
          </p:nvSpPr>
          <p:spPr>
            <a:xfrm>
              <a:off x="5398398" y="4630998"/>
              <a:ext cx="1516189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Tx/>
                <a:buChar char="-"/>
              </a:pPr>
              <a:r>
                <a:rPr lang="es-ES" sz="1300" dirty="0">
                  <a:latin typeface="Arial Narrow" pitchFamily="34" charset="0"/>
                </a:rPr>
                <a:t>Sistematización</a:t>
              </a:r>
            </a:p>
            <a:p>
              <a:pPr marL="88900" indent="-88900">
                <a:buFontTx/>
                <a:buChar char="-"/>
              </a:pPr>
              <a:r>
                <a:rPr lang="es-ES" sz="1300" dirty="0">
                  <a:latin typeface="Arial Narrow" pitchFamily="34" charset="0"/>
                </a:rPr>
                <a:t>Acceso</a:t>
              </a:r>
            </a:p>
            <a:p>
              <a:pPr marL="88900" indent="-88900">
                <a:buFontTx/>
                <a:buChar char="-"/>
              </a:pPr>
              <a:r>
                <a:rPr lang="es-ES" sz="1300" dirty="0">
                  <a:latin typeface="Arial Narrow" pitchFamily="34" charset="0"/>
                </a:rPr>
                <a:t>Distribución</a:t>
              </a:r>
            </a:p>
            <a:p>
              <a:pPr marL="88900" indent="-88900">
                <a:buFontTx/>
                <a:buChar char="-"/>
              </a:pPr>
              <a:r>
                <a:rPr lang="es-ES" sz="1300" dirty="0">
                  <a:latin typeface="Arial Narrow" pitchFamily="34" charset="0"/>
                </a:rPr>
                <a:t>Uso</a:t>
              </a:r>
            </a:p>
            <a:p>
              <a:pPr marL="88900" indent="-88900">
                <a:buFontTx/>
                <a:buChar char="-"/>
              </a:pPr>
              <a:r>
                <a:rPr lang="es-ES" sz="1300" dirty="0">
                  <a:latin typeface="Arial Narrow" pitchFamily="34" charset="0"/>
                </a:rPr>
                <a:t>Intercambio</a:t>
              </a:r>
            </a:p>
          </p:txBody>
        </p:sp>
        <p:sp>
          <p:nvSpPr>
            <p:cNvPr id="50" name="CuadroTexto 30"/>
            <p:cNvSpPr txBox="1"/>
            <p:nvPr/>
          </p:nvSpPr>
          <p:spPr>
            <a:xfrm>
              <a:off x="6715332" y="4980584"/>
              <a:ext cx="983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b="1" dirty="0">
                  <a:latin typeface="Arial Narrow" pitchFamily="34" charset="0"/>
                </a:rPr>
                <a:t>DE INFORMACIÓN</a:t>
              </a:r>
            </a:p>
            <a:p>
              <a:r>
                <a:rPr lang="es-ES" sz="800" b="1" dirty="0">
                  <a:latin typeface="Arial Narrow" pitchFamily="34" charset="0"/>
                </a:rPr>
                <a:t>NECESARIA PARA:</a:t>
              </a:r>
            </a:p>
          </p:txBody>
        </p:sp>
        <p:sp>
          <p:nvSpPr>
            <p:cNvPr id="51" name="50 Llaves"/>
            <p:cNvSpPr/>
            <p:nvPr/>
          </p:nvSpPr>
          <p:spPr>
            <a:xfrm>
              <a:off x="5258826" y="4602552"/>
              <a:ext cx="1587544" cy="1117639"/>
            </a:xfrm>
            <a:prstGeom prst="bracePair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6693609" y="2977357"/>
              <a:ext cx="1185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Información Oficial</a:t>
              </a:r>
              <a:endParaRPr lang="es-ES" sz="16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CuadroTexto 3"/>
            <p:cNvSpPr txBox="1"/>
            <p:nvPr/>
          </p:nvSpPr>
          <p:spPr>
            <a:xfrm>
              <a:off x="9458911" y="2815286"/>
              <a:ext cx="78098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PE" dirty="0">
                  <a:solidFill>
                    <a:schemeClr val="bg1"/>
                  </a:solidFill>
                </a:rPr>
                <a:t>NODO</a:t>
              </a:r>
            </a:p>
          </p:txBody>
        </p:sp>
        <p:sp>
          <p:nvSpPr>
            <p:cNvPr id="54" name="Rectángulo 88"/>
            <p:cNvSpPr/>
            <p:nvPr/>
          </p:nvSpPr>
          <p:spPr>
            <a:xfrm>
              <a:off x="6424367" y="806368"/>
              <a:ext cx="1390861" cy="131067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DSNIRH</a:t>
              </a:r>
            </a:p>
            <a:p>
              <a:pPr algn="ctr"/>
              <a:endParaRPr lang="es-ES" sz="600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marL="190500" indent="-122238">
                <a:buFontTx/>
                <a:buChar char="-"/>
              </a:pPr>
              <a:r>
                <a:rPr lang="es-ES" sz="1050" kern="1100" dirty="0">
                  <a:latin typeface="Arial Narrow" pitchFamily="34" charset="0"/>
                </a:rPr>
                <a:t>Acopia</a:t>
              </a:r>
            </a:p>
            <a:p>
              <a:pPr marL="190500" indent="-122238">
                <a:buFontTx/>
                <a:buChar char="-"/>
              </a:pPr>
              <a:r>
                <a:rPr lang="es-ES" sz="1050" kern="1100" dirty="0">
                  <a:latin typeface="Arial Narrow" pitchFamily="34" charset="0"/>
                </a:rPr>
                <a:t>Analiza</a:t>
              </a:r>
            </a:p>
            <a:p>
              <a:pPr marL="190500" indent="-122238">
                <a:buFontTx/>
                <a:buChar char="-"/>
              </a:pPr>
              <a:r>
                <a:rPr lang="es-ES" sz="1050" kern="1100" dirty="0">
                  <a:latin typeface="Arial Narrow" pitchFamily="34" charset="0"/>
                </a:rPr>
                <a:t>Estandariza</a:t>
              </a:r>
            </a:p>
            <a:p>
              <a:pPr marL="190500" indent="-122238">
                <a:buFontTx/>
                <a:buChar char="-"/>
              </a:pPr>
              <a:r>
                <a:rPr lang="es-ES" sz="1050" kern="1100" dirty="0">
                  <a:latin typeface="Arial Narrow" pitchFamily="34" charset="0"/>
                </a:rPr>
                <a:t>Sistematiza</a:t>
              </a:r>
            </a:p>
            <a:p>
              <a:pPr marL="190500" indent="-122238">
                <a:buFontTx/>
                <a:buChar char="-"/>
              </a:pPr>
              <a:r>
                <a:rPr lang="es-ES" sz="1050" kern="1100" dirty="0">
                  <a:latin typeface="Arial Narrow" pitchFamily="34" charset="0"/>
                </a:rPr>
                <a:t>Administra</a:t>
              </a:r>
            </a:p>
            <a:p>
              <a:pPr marL="190500" indent="-122238">
                <a:buFontTx/>
                <a:buChar char="-"/>
              </a:pPr>
              <a:r>
                <a:rPr lang="es-ES" sz="1050" kern="1100" dirty="0">
                  <a:latin typeface="Arial Narrow" pitchFamily="34" charset="0"/>
                </a:rPr>
                <a:t>Difunde </a:t>
              </a:r>
            </a:p>
          </p:txBody>
        </p:sp>
        <p:cxnSp>
          <p:nvCxnSpPr>
            <p:cNvPr id="55" name="51 Conector recto"/>
            <p:cNvCxnSpPr/>
            <p:nvPr/>
          </p:nvCxnSpPr>
          <p:spPr>
            <a:xfrm flipH="1">
              <a:off x="6628122" y="1085227"/>
              <a:ext cx="900001" cy="0"/>
            </a:xfrm>
            <a:prstGeom prst="line">
              <a:avLst/>
            </a:prstGeom>
            <a:ln w="9525">
              <a:solidFill>
                <a:srgbClr val="FFFFFF">
                  <a:alpha val="3686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318 Rectángulo"/>
            <p:cNvSpPr/>
            <p:nvPr/>
          </p:nvSpPr>
          <p:spPr>
            <a:xfrm>
              <a:off x="10660524" y="2312260"/>
              <a:ext cx="1590708" cy="120032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182563" indent="-182563" algn="just">
                <a:buFont typeface="Arial" pitchFamily="34" charset="0"/>
                <a:buChar char="•"/>
              </a:pPr>
              <a:r>
                <a:rPr lang="es-PE" sz="1200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Estadísticas</a:t>
              </a:r>
            </a:p>
            <a:p>
              <a:pPr marL="182563" indent="-182563" algn="just">
                <a:buFont typeface="Arial" pitchFamily="34" charset="0"/>
                <a:buChar char="•"/>
              </a:pPr>
              <a:r>
                <a:rPr lang="es-PE" sz="1200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Caracterizaciones</a:t>
              </a:r>
            </a:p>
            <a:p>
              <a:pPr marL="182563" indent="-182563" algn="just">
                <a:buFont typeface="Arial" pitchFamily="34" charset="0"/>
                <a:buChar char="•"/>
              </a:pPr>
              <a:r>
                <a:rPr lang="es-PE" sz="1200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Indicadores</a:t>
              </a:r>
            </a:p>
            <a:p>
              <a:pPr marL="182563" indent="-182563" algn="just">
                <a:buFont typeface="Arial" pitchFamily="34" charset="0"/>
                <a:buChar char="•"/>
              </a:pPr>
              <a:r>
                <a:rPr lang="es-PE" sz="1200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Proyecciones</a:t>
              </a:r>
            </a:p>
            <a:p>
              <a:pPr marL="182563" indent="-182563" algn="just">
                <a:buFont typeface="Arial" pitchFamily="34" charset="0"/>
                <a:buChar char="•"/>
              </a:pPr>
              <a:r>
                <a:rPr lang="es-PE" sz="1200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Pronósticos</a:t>
              </a:r>
            </a:p>
            <a:p>
              <a:pPr marL="182563" indent="-182563" algn="just">
                <a:buFont typeface="Arial" pitchFamily="34" charset="0"/>
                <a:buChar char="•"/>
              </a:pPr>
              <a:r>
                <a:rPr lang="es-PE" sz="1200" dirty="0">
                  <a:solidFill>
                    <a:schemeClr val="bg1"/>
                  </a:solidFill>
                  <a:latin typeface="Arial Narrow" pitchFamily="34" charset="0"/>
                  <a:ea typeface="Times New Roman" pitchFamily="18" charset="0"/>
                  <a:cs typeface="Tahoma" pitchFamily="34" charset="0"/>
                </a:rPr>
                <a:t>Modelamiento.</a:t>
              </a:r>
              <a:endParaRPr lang="es-PE" sz="12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58" name="57 Rectángulo"/>
          <p:cNvSpPr/>
          <p:nvPr/>
        </p:nvSpPr>
        <p:spPr>
          <a:xfrm>
            <a:off x="451083" y="404664"/>
            <a:ext cx="687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MODELO CONCEPTUAL DEL SNIRH</a:t>
            </a:r>
          </a:p>
        </p:txBody>
      </p:sp>
    </p:spTree>
    <p:extLst>
      <p:ext uri="{BB962C8B-B14F-4D97-AF65-F5344CB8AC3E}">
        <p14:creationId xmlns:p14="http://schemas.microsoft.com/office/powerpoint/2010/main" val="219229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067" y="2159913"/>
            <a:ext cx="1955973" cy="1098146"/>
          </a:xfrm>
          <a:prstGeom prst="rect">
            <a:avLst/>
          </a:prstGeom>
          <a:ln>
            <a:noFill/>
          </a:ln>
        </p:spPr>
      </p:pic>
      <p:cxnSp>
        <p:nvCxnSpPr>
          <p:cNvPr id="5" name="Conector recto de flecha 4"/>
          <p:cNvCxnSpPr/>
          <p:nvPr/>
        </p:nvCxnSpPr>
        <p:spPr>
          <a:xfrm flipV="1">
            <a:off x="1177545" y="1285120"/>
            <a:ext cx="850" cy="49058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1177545" y="6191016"/>
            <a:ext cx="824315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a libre 6"/>
          <p:cNvSpPr/>
          <p:nvPr/>
        </p:nvSpPr>
        <p:spPr>
          <a:xfrm>
            <a:off x="1178395" y="1825924"/>
            <a:ext cx="7302500" cy="4386796"/>
          </a:xfrm>
          <a:custGeom>
            <a:avLst/>
            <a:gdLst>
              <a:gd name="connsiteX0" fmla="*/ 0 w 7302500"/>
              <a:gd name="connsiteY0" fmla="*/ 4386796 h 4386796"/>
              <a:gd name="connsiteX1" fmla="*/ 3175000 w 7302500"/>
              <a:gd name="connsiteY1" fmla="*/ 1681696 h 4386796"/>
              <a:gd name="connsiteX2" fmla="*/ 5638800 w 7302500"/>
              <a:gd name="connsiteY2" fmla="*/ 259296 h 4386796"/>
              <a:gd name="connsiteX3" fmla="*/ 7302500 w 7302500"/>
              <a:gd name="connsiteY3" fmla="*/ 5296 h 438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2500" h="4386796">
                <a:moveTo>
                  <a:pt x="0" y="4386796"/>
                </a:moveTo>
                <a:cubicBezTo>
                  <a:pt x="1117600" y="3378204"/>
                  <a:pt x="2235200" y="2369613"/>
                  <a:pt x="3175000" y="1681696"/>
                </a:cubicBezTo>
                <a:cubicBezTo>
                  <a:pt x="4114800" y="993779"/>
                  <a:pt x="4950883" y="538696"/>
                  <a:pt x="5638800" y="259296"/>
                </a:cubicBezTo>
                <a:cubicBezTo>
                  <a:pt x="6326717" y="-20104"/>
                  <a:pt x="6814608" y="-7404"/>
                  <a:pt x="7302500" y="529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8" name="Grupo 7"/>
          <p:cNvGrpSpPr/>
          <p:nvPr/>
        </p:nvGrpSpPr>
        <p:grpSpPr>
          <a:xfrm>
            <a:off x="2071632" y="5080087"/>
            <a:ext cx="3808301" cy="738664"/>
            <a:chOff x="1528236" y="5064967"/>
            <a:chExt cx="3808301" cy="738664"/>
          </a:xfrm>
        </p:grpSpPr>
        <p:sp>
          <p:nvSpPr>
            <p:cNvPr id="10" name="CuadroTexto 9"/>
            <p:cNvSpPr txBox="1"/>
            <p:nvPr/>
          </p:nvSpPr>
          <p:spPr>
            <a:xfrm>
              <a:off x="1831337" y="5064967"/>
              <a:ext cx="3505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/>
                <a:t>2009-2012</a:t>
              </a:r>
            </a:p>
            <a:p>
              <a:r>
                <a:rPr lang="es-PE" sz="1400" dirty="0"/>
                <a:t>Diseño técnico-normativo.</a:t>
              </a:r>
            </a:p>
            <a:p>
              <a:r>
                <a:rPr lang="es-PE" sz="1400" dirty="0"/>
                <a:t>Bases de datos y sistemas transaccional 1.0</a:t>
              </a:r>
            </a:p>
          </p:txBody>
        </p:sp>
        <p:sp>
          <p:nvSpPr>
            <p:cNvPr id="11" name="Elipse 10"/>
            <p:cNvSpPr/>
            <p:nvPr/>
          </p:nvSpPr>
          <p:spPr>
            <a:xfrm>
              <a:off x="1528236" y="5077632"/>
              <a:ext cx="303101" cy="30423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037632" y="4258579"/>
            <a:ext cx="3818429" cy="738664"/>
            <a:chOff x="2494236" y="4243459"/>
            <a:chExt cx="3818429" cy="738664"/>
          </a:xfrm>
        </p:grpSpPr>
        <p:sp>
          <p:nvSpPr>
            <p:cNvPr id="13" name="CuadroTexto 12"/>
            <p:cNvSpPr txBox="1"/>
            <p:nvPr/>
          </p:nvSpPr>
          <p:spPr>
            <a:xfrm>
              <a:off x="2804349" y="4243459"/>
              <a:ext cx="35083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/>
                <a:t>2013-2014</a:t>
              </a:r>
            </a:p>
            <a:p>
              <a:r>
                <a:rPr lang="es-PE" sz="1400" dirty="0"/>
                <a:t>Sistemas de visualización y consultas</a:t>
              </a:r>
            </a:p>
            <a:p>
              <a:r>
                <a:rPr lang="es-PE" sz="1400" dirty="0"/>
                <a:t>Red de Salas de Monitoreo Hídrico (primaria)</a:t>
              </a:r>
            </a:p>
          </p:txBody>
        </p:sp>
        <p:sp>
          <p:nvSpPr>
            <p:cNvPr id="14" name="Elipse 13"/>
            <p:cNvSpPr/>
            <p:nvPr/>
          </p:nvSpPr>
          <p:spPr>
            <a:xfrm>
              <a:off x="2494236" y="4243459"/>
              <a:ext cx="303101" cy="30423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151784" y="3356992"/>
            <a:ext cx="2704277" cy="783379"/>
            <a:chOff x="3608388" y="3341871"/>
            <a:chExt cx="2704277" cy="783379"/>
          </a:xfrm>
        </p:grpSpPr>
        <p:sp>
          <p:nvSpPr>
            <p:cNvPr id="16" name="CuadroTexto 15"/>
            <p:cNvSpPr txBox="1"/>
            <p:nvPr/>
          </p:nvSpPr>
          <p:spPr>
            <a:xfrm>
              <a:off x="3913508" y="3386586"/>
              <a:ext cx="23991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/>
                <a:t>2015-2016</a:t>
              </a:r>
            </a:p>
            <a:p>
              <a:r>
                <a:rPr lang="es-PE" sz="1400" dirty="0"/>
                <a:t>Sistemas transaccionales 2.0</a:t>
              </a:r>
            </a:p>
            <a:p>
              <a:r>
                <a:rPr lang="es-PE" sz="1400" dirty="0"/>
                <a:t>Portal web recursos hídricos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3608388" y="3341871"/>
              <a:ext cx="303101" cy="30423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7351444" y="1690852"/>
            <a:ext cx="3496904" cy="1098264"/>
            <a:chOff x="6808049" y="1675731"/>
            <a:chExt cx="1955800" cy="1098264"/>
          </a:xfrm>
        </p:grpSpPr>
        <p:sp>
          <p:nvSpPr>
            <p:cNvPr id="19" name="CuadroTexto 18"/>
            <p:cNvSpPr txBox="1"/>
            <p:nvPr/>
          </p:nvSpPr>
          <p:spPr>
            <a:xfrm>
              <a:off x="6808049" y="2007492"/>
              <a:ext cx="1955800" cy="766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s-PE" sz="1400" b="1" dirty="0">
                  <a:solidFill>
                    <a:schemeClr val="tx1"/>
                  </a:solidFill>
                </a:rPr>
                <a:t>2020</a:t>
              </a:r>
            </a:p>
            <a:p>
              <a:pPr marL="285750" indent="-285750" algn="l">
                <a:buFontTx/>
                <a:buChar char="-"/>
              </a:pPr>
              <a:r>
                <a:rPr lang="es-PE" sz="1400" dirty="0">
                  <a:solidFill>
                    <a:schemeClr val="tx1"/>
                  </a:solidFill>
                </a:rPr>
                <a:t>Subsistema soporte toma decisiones</a:t>
              </a:r>
            </a:p>
            <a:p>
              <a:pPr marL="285750" indent="-285750" algn="l">
                <a:buFontTx/>
                <a:buChar char="-"/>
              </a:pPr>
              <a:r>
                <a:rPr lang="es-PE" sz="1400" dirty="0">
                  <a:solidFill>
                    <a:schemeClr val="tx1"/>
                  </a:solidFill>
                </a:rPr>
                <a:t>Implementación de la Red Especifica para la GIRH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6808049" y="1675731"/>
              <a:ext cx="188053" cy="30423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9533906" y="6006350"/>
                <a:ext cx="10406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2400" i="1">
                          <a:latin typeface="Cambria Math" panose="02040503050406030204" pitchFamily="18" charset="0"/>
                        </a:rPr>
                        <m:t>𝑡𝑖𝑒𝑚𝑝𝑜</m:t>
                      </m:r>
                    </m:oMath>
                  </m:oMathPara>
                </a14:m>
                <a:endParaRPr lang="es-PE" sz="2400" dirty="0"/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906" y="6006350"/>
                <a:ext cx="104067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9942" r="-9357" b="-3278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/>
              <p:cNvSpPr txBox="1"/>
              <p:nvPr/>
            </p:nvSpPr>
            <p:spPr>
              <a:xfrm rot="16200000">
                <a:off x="-170371" y="3636112"/>
                <a:ext cx="20671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PE" sz="24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s-PE" sz="2400" i="1" dirty="0"/>
                  <a:t>mplementación</a:t>
                </a:r>
              </a:p>
            </p:txBody>
          </p:sp>
        </mc:Choice>
        <mc:Fallback xmlns=""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0371" y="3636112"/>
                <a:ext cx="206716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4590" t="-8555" r="-49180" b="-531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uadroTexto 25"/>
          <p:cNvSpPr txBox="1"/>
          <p:nvPr/>
        </p:nvSpPr>
        <p:spPr>
          <a:xfrm>
            <a:off x="5777170" y="2539885"/>
            <a:ext cx="2972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/>
              <a:t>2017-2019</a:t>
            </a:r>
          </a:p>
          <a:p>
            <a:pPr marL="285750" indent="-285750">
              <a:buFontTx/>
              <a:buChar char="-"/>
            </a:pPr>
            <a:r>
              <a:rPr lang="es-PE" sz="1400" dirty="0"/>
              <a:t>Integración de datos</a:t>
            </a:r>
          </a:p>
          <a:p>
            <a:endParaRPr lang="es-PE" sz="1400" b="1" dirty="0"/>
          </a:p>
        </p:txBody>
      </p:sp>
      <p:sp>
        <p:nvSpPr>
          <p:cNvPr id="27" name="Elipse 26"/>
          <p:cNvSpPr/>
          <p:nvPr/>
        </p:nvSpPr>
        <p:spPr>
          <a:xfrm>
            <a:off x="5453326" y="2512265"/>
            <a:ext cx="303101" cy="31900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732665" y="84975"/>
            <a:ext cx="1038099" cy="198312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318" y="3336894"/>
            <a:ext cx="1701233" cy="1096225"/>
          </a:xfrm>
          <a:prstGeom prst="rect">
            <a:avLst/>
          </a:prstGeom>
        </p:spPr>
      </p:pic>
      <p:graphicFrame>
        <p:nvGraphicFramePr>
          <p:cNvPr id="29" name="Diagrama 28"/>
          <p:cNvGraphicFramePr/>
          <p:nvPr>
            <p:extLst/>
          </p:nvPr>
        </p:nvGraphicFramePr>
        <p:xfrm>
          <a:off x="7321238" y="3364772"/>
          <a:ext cx="2857556" cy="246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4"/>
          <a:srcRect l="46017" t="42412" r="38630" b="39181"/>
          <a:stretch/>
        </p:blipFill>
        <p:spPr>
          <a:xfrm>
            <a:off x="4334813" y="926444"/>
            <a:ext cx="1534179" cy="11495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759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4"/>
          <p:cNvSpPr>
            <a:spLocks noChangeArrowheads="1"/>
          </p:cNvSpPr>
          <p:nvPr/>
        </p:nvSpPr>
        <p:spPr bwMode="auto">
          <a:xfrm>
            <a:off x="1487488" y="2924944"/>
            <a:ext cx="913643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PE" altLang="es-ES_tradnl" sz="25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II. </a:t>
            </a:r>
            <a:r>
              <a:rPr lang="es-PE" altLang="es-PE" sz="25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AVANCES </a:t>
            </a:r>
            <a:r>
              <a:rPr lang="es-PE" altLang="es-PE" sz="2500" b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Y LOGROS</a:t>
            </a:r>
            <a:endParaRPr lang="es-PE" altLang="es-ES_tradnl" sz="25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PE" altLang="es-ES_tradnl" sz="25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41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7</a:t>
            </a:fld>
            <a:endParaRPr lang="es-PE"/>
          </a:p>
        </p:txBody>
      </p:sp>
      <p:pic>
        <p:nvPicPr>
          <p:cNvPr id="10" name="Imagen 1"/>
          <p:cNvPicPr>
            <a:picLocks noChangeAspect="1"/>
          </p:cNvPicPr>
          <p:nvPr/>
        </p:nvPicPr>
        <p:blipFill rotWithShape="1">
          <a:blip r:embed="rId3" cstate="print"/>
          <a:srcRect r="11619"/>
          <a:stretch/>
        </p:blipFill>
        <p:spPr>
          <a:xfrm>
            <a:off x="8774648" y="3344970"/>
            <a:ext cx="2888959" cy="2172262"/>
          </a:xfrm>
          <a:prstGeom prst="rect">
            <a:avLst/>
          </a:prstGeom>
        </p:spPr>
      </p:pic>
      <p:pic>
        <p:nvPicPr>
          <p:cNvPr id="11" name="1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20" y="1168911"/>
            <a:ext cx="2569818" cy="290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4"/>
          <p:cNvPicPr>
            <a:picLocks noChangeAspect="1"/>
          </p:cNvPicPr>
          <p:nvPr/>
        </p:nvPicPr>
        <p:blipFill rotWithShape="1">
          <a:blip r:embed="rId5"/>
          <a:srcRect r="4549" b="10993"/>
          <a:stretch/>
        </p:blipFill>
        <p:spPr>
          <a:xfrm>
            <a:off x="531050" y="4245824"/>
            <a:ext cx="2585588" cy="2084870"/>
          </a:xfrm>
          <a:prstGeom prst="rect">
            <a:avLst/>
          </a:prstGeom>
        </p:spPr>
      </p:pic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6"/>
          <a:srcRect b="24907"/>
          <a:stretch/>
        </p:blipFill>
        <p:spPr>
          <a:xfrm>
            <a:off x="8774648" y="1196752"/>
            <a:ext cx="2862421" cy="2011694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23392" y="530537"/>
            <a:ext cx="687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a) REDES DE MEDICIÓN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5993933"/>
            <a:ext cx="1080078" cy="480034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246398"/>
              </p:ext>
            </p:extLst>
          </p:nvPr>
        </p:nvGraphicFramePr>
        <p:xfrm>
          <a:off x="3173878" y="1168911"/>
          <a:ext cx="5544615" cy="5170410"/>
        </p:xfrm>
        <a:graphic>
          <a:graphicData uri="http://schemas.openxmlformats.org/drawingml/2006/table">
            <a:tbl>
              <a:tblPr/>
              <a:tblGrid>
                <a:gridCol w="1431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10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723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92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Instaladas</a:t>
                      </a:r>
                    </a:p>
                  </a:txBody>
                  <a:tcPr marL="9328" marR="9328" marT="9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Proyectadas</a:t>
                      </a:r>
                    </a:p>
                  </a:txBody>
                  <a:tcPr marL="9328" marR="9328" marT="9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</a:t>
                      </a:r>
                    </a:p>
                  </a:txBody>
                  <a:tcPr marL="9328" marR="9328" marT="9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23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Hidrométricas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Caudales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23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Meteorológicas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Precipitación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23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Pluviométricas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Gestión de riesgos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923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Glaciológicas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Glaciar Chuecón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923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 Subterránea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Piezometría (nivel de acuífero)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28553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Caudalímetro </a:t>
                      </a:r>
                    </a:p>
                    <a:p>
                      <a:pPr algn="l" rtl="0" fontAlgn="b"/>
                      <a:r>
                        <a:rPr lang="es-PE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Volumen de   explotación)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923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Calidad de Agua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DO, </a:t>
                      </a:r>
                      <a:r>
                        <a:rPr lang="es-P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C.E y</a:t>
                      </a:r>
                      <a:r>
                        <a:rPr lang="es-PE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Turbidez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923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Demanda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1159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Bloques de riego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01651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2356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01651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   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2697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328" marR="9328" marT="9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224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8</a:t>
            </a:fld>
            <a:endParaRPr lang="es-PE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4" y="1156825"/>
            <a:ext cx="3097906" cy="177751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861" y="4593129"/>
            <a:ext cx="3064033" cy="180768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968" y="2988649"/>
            <a:ext cx="3341160" cy="155016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3060" y="2988649"/>
            <a:ext cx="3107834" cy="1550168"/>
          </a:xfrm>
          <a:prstGeom prst="rect">
            <a:avLst/>
          </a:prstGeom>
        </p:spPr>
      </p:pic>
      <p:grpSp>
        <p:nvGrpSpPr>
          <p:cNvPr id="34" name="Grupo 33"/>
          <p:cNvGrpSpPr/>
          <p:nvPr/>
        </p:nvGrpSpPr>
        <p:grpSpPr>
          <a:xfrm>
            <a:off x="1320815" y="1053499"/>
            <a:ext cx="3628745" cy="5420468"/>
            <a:chOff x="533400" y="1371600"/>
            <a:chExt cx="3810000" cy="5372100"/>
          </a:xfrm>
        </p:grpSpPr>
        <p:pic>
          <p:nvPicPr>
            <p:cNvPr id="37" name="Imagen 1"/>
            <p:cNvPicPr>
              <a:picLocks noChangeAspect="1"/>
            </p:cNvPicPr>
            <p:nvPr/>
          </p:nvPicPr>
          <p:blipFill rotWithShape="1">
            <a:blip r:embed="rId8" cstate="print">
              <a:grayscl/>
            </a:blip>
            <a:srcRect l="30962" t="7300" r="29986" b="8287"/>
            <a:stretch/>
          </p:blipFill>
          <p:spPr>
            <a:xfrm>
              <a:off x="533400" y="1371600"/>
              <a:ext cx="3810000" cy="5372100"/>
            </a:xfrm>
            <a:prstGeom prst="rect">
              <a:avLst/>
            </a:prstGeom>
          </p:spPr>
        </p:pic>
        <p:sp>
          <p:nvSpPr>
            <p:cNvPr id="38" name="14 Elipse"/>
            <p:cNvSpPr/>
            <p:nvPr/>
          </p:nvSpPr>
          <p:spPr>
            <a:xfrm>
              <a:off x="3297050" y="6159026"/>
              <a:ext cx="224080" cy="219253"/>
            </a:xfrm>
            <a:prstGeom prst="ellipse">
              <a:avLst/>
            </a:prstGeom>
            <a:solidFill>
              <a:srgbClr val="000099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9" name="15 Elipse"/>
            <p:cNvSpPr/>
            <p:nvPr/>
          </p:nvSpPr>
          <p:spPr>
            <a:xfrm>
              <a:off x="1653799" y="4843509"/>
              <a:ext cx="224080" cy="219253"/>
            </a:xfrm>
            <a:prstGeom prst="ellipse">
              <a:avLst/>
            </a:prstGeom>
            <a:solidFill>
              <a:srgbClr val="009999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0" name="16 Elipse"/>
            <p:cNvSpPr/>
            <p:nvPr/>
          </p:nvSpPr>
          <p:spPr>
            <a:xfrm>
              <a:off x="1579105" y="4624256"/>
              <a:ext cx="224080" cy="21925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1" name="17 Elipse"/>
            <p:cNvSpPr/>
            <p:nvPr/>
          </p:nvSpPr>
          <p:spPr>
            <a:xfrm>
              <a:off x="1952571" y="4989678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2" name="18 Elipse"/>
            <p:cNvSpPr/>
            <p:nvPr/>
          </p:nvSpPr>
          <p:spPr>
            <a:xfrm>
              <a:off x="1728492" y="4551172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3" name="19 Elipse"/>
            <p:cNvSpPr/>
            <p:nvPr/>
          </p:nvSpPr>
          <p:spPr>
            <a:xfrm>
              <a:off x="1579105" y="4405004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4" name="20 Elipse"/>
            <p:cNvSpPr/>
            <p:nvPr/>
          </p:nvSpPr>
          <p:spPr>
            <a:xfrm>
              <a:off x="981559" y="3235655"/>
              <a:ext cx="224080" cy="21925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5" name="21 Elipse"/>
            <p:cNvSpPr/>
            <p:nvPr/>
          </p:nvSpPr>
          <p:spPr>
            <a:xfrm>
              <a:off x="1579105" y="4185751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6" name="22 Elipse"/>
            <p:cNvSpPr/>
            <p:nvPr/>
          </p:nvSpPr>
          <p:spPr>
            <a:xfrm>
              <a:off x="608093" y="2504813"/>
              <a:ext cx="224080" cy="21925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7" name="23 Elipse"/>
            <p:cNvSpPr/>
            <p:nvPr/>
          </p:nvSpPr>
          <p:spPr>
            <a:xfrm>
              <a:off x="832173" y="2797150"/>
              <a:ext cx="224080" cy="21925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8" name="24 Elipse"/>
            <p:cNvSpPr/>
            <p:nvPr/>
          </p:nvSpPr>
          <p:spPr>
            <a:xfrm>
              <a:off x="682786" y="2943318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9" name="25 Elipse"/>
            <p:cNvSpPr/>
            <p:nvPr/>
          </p:nvSpPr>
          <p:spPr>
            <a:xfrm>
              <a:off x="1355026" y="3162571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0" name="26 Elipse"/>
            <p:cNvSpPr/>
            <p:nvPr/>
          </p:nvSpPr>
          <p:spPr>
            <a:xfrm>
              <a:off x="2027265" y="4697341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1" name="27 Elipse"/>
            <p:cNvSpPr/>
            <p:nvPr/>
          </p:nvSpPr>
          <p:spPr>
            <a:xfrm>
              <a:off x="2550117" y="3820329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2" name="28 Elipse"/>
            <p:cNvSpPr/>
            <p:nvPr/>
          </p:nvSpPr>
          <p:spPr>
            <a:xfrm>
              <a:off x="3147663" y="6085942"/>
              <a:ext cx="224080" cy="21925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3" name="29 Elipse"/>
            <p:cNvSpPr/>
            <p:nvPr/>
          </p:nvSpPr>
          <p:spPr>
            <a:xfrm>
              <a:off x="3670516" y="6524447"/>
              <a:ext cx="224080" cy="21925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4" name="30 Elipse"/>
            <p:cNvSpPr/>
            <p:nvPr/>
          </p:nvSpPr>
          <p:spPr>
            <a:xfrm>
              <a:off x="3745209" y="5793605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5" name="31 Elipse"/>
            <p:cNvSpPr/>
            <p:nvPr/>
          </p:nvSpPr>
          <p:spPr>
            <a:xfrm>
              <a:off x="2774197" y="5282015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6" name="32 Elipse"/>
            <p:cNvSpPr/>
            <p:nvPr/>
          </p:nvSpPr>
          <p:spPr>
            <a:xfrm>
              <a:off x="2998277" y="4989678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7" name="33 Elipse"/>
            <p:cNvSpPr/>
            <p:nvPr/>
          </p:nvSpPr>
          <p:spPr>
            <a:xfrm>
              <a:off x="3745209" y="4843509"/>
              <a:ext cx="224080" cy="219253"/>
            </a:xfrm>
            <a:prstGeom prst="ellipse">
              <a:avLst/>
            </a:prstGeom>
            <a:solidFill>
              <a:srgbClr val="0033CC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5" name="31 Elipse"/>
          <p:cNvSpPr/>
          <p:nvPr/>
        </p:nvSpPr>
        <p:spPr>
          <a:xfrm>
            <a:off x="501030" y="5832634"/>
            <a:ext cx="235362" cy="223645"/>
          </a:xfrm>
          <a:prstGeom prst="ellipse">
            <a:avLst/>
          </a:prstGeom>
          <a:solidFill>
            <a:srgbClr val="0033CC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CuadroTexto 35"/>
          <p:cNvSpPr txBox="1"/>
          <p:nvPr/>
        </p:nvSpPr>
        <p:spPr>
          <a:xfrm>
            <a:off x="769755" y="5787221"/>
            <a:ext cx="3373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/>
              <a:t>21 Sala </a:t>
            </a:r>
            <a:r>
              <a:rPr lang="es-PE" sz="1400" dirty="0"/>
              <a:t>de Monitoreo Hídrico</a:t>
            </a: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5968" y="1156825"/>
            <a:ext cx="3341160" cy="177751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5969" y="4618106"/>
            <a:ext cx="3341160" cy="176322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7466" y="555012"/>
            <a:ext cx="3995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b) SALAS DE MONITOREO HÍDRICO</a:t>
            </a:r>
          </a:p>
        </p:txBody>
      </p:sp>
    </p:spTree>
    <p:extLst>
      <p:ext uri="{BB962C8B-B14F-4D97-AF65-F5344CB8AC3E}">
        <p14:creationId xmlns:p14="http://schemas.microsoft.com/office/powerpoint/2010/main" val="564181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B526-853B-4926-8B19-C01CC1E95168}" type="slidenum">
              <a:rPr lang="es-PE" smtClean="0"/>
              <a:pPr/>
              <a:t>9</a:t>
            </a:fld>
            <a:endParaRPr lang="es-PE" dirty="0"/>
          </a:p>
        </p:txBody>
      </p:sp>
      <p:sp>
        <p:nvSpPr>
          <p:cNvPr id="29" name="CuadroTexto 28"/>
          <p:cNvSpPr txBox="1"/>
          <p:nvPr/>
        </p:nvSpPr>
        <p:spPr>
          <a:xfrm>
            <a:off x="2619878" y="738488"/>
            <a:ext cx="559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dirty="0">
                <a:hlinkClick r:id="rId4"/>
              </a:rPr>
              <a:t>www.ana.gob.pe</a:t>
            </a:r>
            <a:endParaRPr lang="es-PE" sz="2000" dirty="0"/>
          </a:p>
          <a:p>
            <a:pPr algn="ctr"/>
            <a:r>
              <a:rPr lang="es-PE" sz="2000" dirty="0">
                <a:hlinkClick r:id="rId5"/>
              </a:rPr>
              <a:t>http://www.ana.gob.pe/portal/snirh</a:t>
            </a:r>
            <a:r>
              <a:rPr lang="es-PE" sz="2000" dirty="0"/>
              <a:t> 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97" y="3186357"/>
            <a:ext cx="1123876" cy="110341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0739" y="1719144"/>
            <a:ext cx="1155665" cy="11556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126" t="9051" r="1842" b="16400"/>
          <a:stretch/>
        </p:blipFill>
        <p:spPr>
          <a:xfrm>
            <a:off x="460584" y="1446374"/>
            <a:ext cx="9366192" cy="445153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23392" y="486283"/>
            <a:ext cx="1811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>
                <a:latin typeface="Calibri" panose="020F0502020204030204" pitchFamily="34" charset="0"/>
                <a:cs typeface="Calibri" panose="020F0502020204030204" pitchFamily="34" charset="0"/>
              </a:rPr>
              <a:t>c) PORTAL WEB</a:t>
            </a:r>
          </a:p>
        </p:txBody>
      </p:sp>
    </p:spTree>
    <p:extLst>
      <p:ext uri="{BB962C8B-B14F-4D97-AF65-F5344CB8AC3E}">
        <p14:creationId xmlns:p14="http://schemas.microsoft.com/office/powerpoint/2010/main" val="126897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427b45-719a-4b9a-992d-b14faa26d3e5">
      <UserInfo>
        <DisplayName>Miguel Angel Castillo Vizcarra</DisplayName>
        <AccountId>8</AccountId>
        <AccountType/>
      </UserInfo>
      <UserInfo>
        <DisplayName>Carlos Manuel Verano Zelada</DisplayName>
        <AccountId>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1E27B82EF3AA4428D0DB2CD3E01FD36" ma:contentTypeVersion="3" ma:contentTypeDescription="Crear nuevo documento." ma:contentTypeScope="" ma:versionID="01be0f4e649e7eb1e4ddbd45dbb2bb2c">
  <xsd:schema xmlns:xsd="http://www.w3.org/2001/XMLSchema" xmlns:xs="http://www.w3.org/2001/XMLSchema" xmlns:p="http://schemas.microsoft.com/office/2006/metadata/properties" xmlns:ns3="9d427b45-719a-4b9a-992d-b14faa26d3e5" targetNamespace="http://schemas.microsoft.com/office/2006/metadata/properties" ma:root="true" ma:fieldsID="c1eea7adb2ee6f280dad6b0dee98f217" ns3:_="">
    <xsd:import namespace="9d427b45-719a-4b9a-992d-b14faa26d3e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27b45-719a-4b9a-992d-b14faa26d3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440262-4CE3-4C49-BEBB-616CD749F6C1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9d427b45-719a-4b9a-992d-b14faa26d3e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B0A10A-E6B7-4375-A84B-77BB0B883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427b45-719a-4b9a-992d-b14faa26d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AA2FE6-F8C1-4385-8AD8-8568B58A90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15511</TotalTime>
  <Words>671</Words>
  <Application>Microsoft Office PowerPoint</Application>
  <PresentationFormat>Panorámica</PresentationFormat>
  <Paragraphs>199</Paragraphs>
  <Slides>25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Calibri</vt:lpstr>
      <vt:lpstr>Arial Narrow</vt:lpstr>
      <vt:lpstr>Times New Roman</vt:lpstr>
      <vt:lpstr>MS PGothic</vt:lpstr>
      <vt:lpstr>Arial</vt:lpstr>
      <vt:lpstr>Cambria Math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usuario</cp:lastModifiedBy>
  <cp:revision>928</cp:revision>
  <cp:lastPrinted>2019-03-21T16:24:19Z</cp:lastPrinted>
  <dcterms:created xsi:type="dcterms:W3CDTF">2013-05-30T16:57:30Z</dcterms:created>
  <dcterms:modified xsi:type="dcterms:W3CDTF">2019-03-22T16:23:06Z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0x010100B1E27B82EF3AA4428D0DB2CD3E01FD36</vt:lpwstr>
  </property>
</Properties>
</file>