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55"/>
  </p:notesMasterIdLst>
  <p:sldIdLst>
    <p:sldId id="256" r:id="rId2"/>
    <p:sldId id="302" r:id="rId3"/>
    <p:sldId id="305" r:id="rId4"/>
    <p:sldId id="340" r:id="rId5"/>
    <p:sldId id="332" r:id="rId6"/>
    <p:sldId id="257" r:id="rId7"/>
    <p:sldId id="303" r:id="rId8"/>
    <p:sldId id="306" r:id="rId9"/>
    <p:sldId id="307" r:id="rId10"/>
    <p:sldId id="356" r:id="rId11"/>
    <p:sldId id="309" r:id="rId12"/>
    <p:sldId id="351" r:id="rId13"/>
    <p:sldId id="355" r:id="rId14"/>
    <p:sldId id="354" r:id="rId15"/>
    <p:sldId id="352" r:id="rId16"/>
    <p:sldId id="353" r:id="rId17"/>
    <p:sldId id="312" r:id="rId18"/>
    <p:sldId id="372" r:id="rId19"/>
    <p:sldId id="373" r:id="rId20"/>
    <p:sldId id="374" r:id="rId21"/>
    <p:sldId id="375" r:id="rId22"/>
    <p:sldId id="371" r:id="rId23"/>
    <p:sldId id="313" r:id="rId24"/>
    <p:sldId id="314" r:id="rId25"/>
    <p:sldId id="377" r:id="rId26"/>
    <p:sldId id="315" r:id="rId27"/>
    <p:sldId id="321" r:id="rId28"/>
    <p:sldId id="388" r:id="rId29"/>
    <p:sldId id="389" r:id="rId30"/>
    <p:sldId id="390" r:id="rId31"/>
    <p:sldId id="325" r:id="rId32"/>
    <p:sldId id="381" r:id="rId33"/>
    <p:sldId id="382" r:id="rId34"/>
    <p:sldId id="379" r:id="rId35"/>
    <p:sldId id="383" r:id="rId36"/>
    <p:sldId id="386" r:id="rId37"/>
    <p:sldId id="316" r:id="rId38"/>
    <p:sldId id="317" r:id="rId39"/>
    <p:sldId id="318" r:id="rId40"/>
    <p:sldId id="320" r:id="rId41"/>
    <p:sldId id="368" r:id="rId42"/>
    <p:sldId id="369" r:id="rId43"/>
    <p:sldId id="370" r:id="rId44"/>
    <p:sldId id="334" r:id="rId45"/>
    <p:sldId id="335" r:id="rId46"/>
    <p:sldId id="336" r:id="rId47"/>
    <p:sldId id="333" r:id="rId48"/>
    <p:sldId id="337" r:id="rId49"/>
    <p:sldId id="338" r:id="rId50"/>
    <p:sldId id="339" r:id="rId51"/>
    <p:sldId id="348" r:id="rId52"/>
    <p:sldId id="387" r:id="rId53"/>
    <p:sldId id="304"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2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8" autoAdjust="0"/>
    <p:restoredTop sz="94364" autoAdjust="0"/>
  </p:normalViewPr>
  <p:slideViewPr>
    <p:cSldViewPr snapToGrid="0">
      <p:cViewPr varScale="1">
        <p:scale>
          <a:sx n="59" d="100"/>
          <a:sy n="59" d="100"/>
        </p:scale>
        <p:origin x="920" y="60"/>
      </p:cViewPr>
      <p:guideLst/>
    </p:cSldViewPr>
  </p:slideViewPr>
  <p:outlineViewPr>
    <p:cViewPr>
      <p:scale>
        <a:sx n="33" d="100"/>
        <a:sy n="33" d="100"/>
      </p:scale>
      <p:origin x="0" y="-984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36CAD-4D23-42E8-BFCA-859E50871843}" type="doc">
      <dgm:prSet loTypeId="urn:microsoft.com/office/officeart/2005/8/layout/process1" loCatId="process" qsTypeId="urn:microsoft.com/office/officeart/2005/8/quickstyle/simple1" qsCatId="simple" csTypeId="urn:microsoft.com/office/officeart/2005/8/colors/colorful3" csCatId="colorful" phldr="1"/>
      <dgm:spPr/>
    </dgm:pt>
    <dgm:pt modelId="{C1138C03-AF07-4009-B34E-AC913F3A1F71}">
      <dgm:prSet phldrT="[Texto]"/>
      <dgm:spPr>
        <a:ln>
          <a:solidFill>
            <a:schemeClr val="tx1"/>
          </a:solidFill>
        </a:ln>
      </dgm:spPr>
      <dgm:t>
        <a:bodyPr/>
        <a:lstStyle/>
        <a:p>
          <a:r>
            <a:rPr lang="es-PE" dirty="0"/>
            <a:t>ANÁLISIS DE IMÁGENES DE SATÉLITE</a:t>
          </a:r>
        </a:p>
        <a:p>
          <a:r>
            <a:rPr lang="es-PE" dirty="0"/>
            <a:t>(SEGUIMIENTO DE SISTEMAS)</a:t>
          </a:r>
        </a:p>
      </dgm:t>
    </dgm:pt>
    <dgm:pt modelId="{C1EE7D52-B208-4A79-9EFF-5B02CD35B6EF}" type="parTrans" cxnId="{93891097-4350-4D9B-8889-6419C032B90C}">
      <dgm:prSet/>
      <dgm:spPr/>
      <dgm:t>
        <a:bodyPr/>
        <a:lstStyle/>
        <a:p>
          <a:endParaRPr lang="es-PE"/>
        </a:p>
      </dgm:t>
    </dgm:pt>
    <dgm:pt modelId="{34560AB6-B0A3-4AE7-8250-6BB2D68A3348}" type="sibTrans" cxnId="{93891097-4350-4D9B-8889-6419C032B90C}">
      <dgm:prSet/>
      <dgm:spPr>
        <a:ln>
          <a:solidFill>
            <a:schemeClr val="tx1"/>
          </a:solidFill>
        </a:ln>
      </dgm:spPr>
      <dgm:t>
        <a:bodyPr/>
        <a:lstStyle/>
        <a:p>
          <a:endParaRPr lang="es-PE"/>
        </a:p>
      </dgm:t>
    </dgm:pt>
    <dgm:pt modelId="{187740F4-E01C-4841-9374-D32B12969EF3}">
      <dgm:prSet phldrT="[Texto]"/>
      <dgm:spPr>
        <a:ln>
          <a:solidFill>
            <a:schemeClr val="tx1"/>
          </a:solidFill>
        </a:ln>
      </dgm:spPr>
      <dgm:t>
        <a:bodyPr/>
        <a:lstStyle/>
        <a:p>
          <a:r>
            <a:rPr lang="es-PE" dirty="0"/>
            <a:t>MONITOREO DE PRECIPITACIONES HORARIAS</a:t>
          </a:r>
        </a:p>
      </dgm:t>
    </dgm:pt>
    <dgm:pt modelId="{9885E06B-96E6-415A-AC02-059F79D3F061}" type="parTrans" cxnId="{CF470DBD-ED81-45CE-9BA0-3845E384BBB6}">
      <dgm:prSet/>
      <dgm:spPr/>
      <dgm:t>
        <a:bodyPr/>
        <a:lstStyle/>
        <a:p>
          <a:endParaRPr lang="es-PE"/>
        </a:p>
      </dgm:t>
    </dgm:pt>
    <dgm:pt modelId="{BF3902B2-422C-40D6-8262-B39FE2ED21C5}" type="sibTrans" cxnId="{CF470DBD-ED81-45CE-9BA0-3845E384BBB6}">
      <dgm:prSet/>
      <dgm:spPr>
        <a:ln>
          <a:solidFill>
            <a:schemeClr val="tx1"/>
          </a:solidFill>
        </a:ln>
      </dgm:spPr>
      <dgm:t>
        <a:bodyPr/>
        <a:lstStyle/>
        <a:p>
          <a:endParaRPr lang="es-PE"/>
        </a:p>
      </dgm:t>
    </dgm:pt>
    <dgm:pt modelId="{F2DBC08E-5402-43B3-BC91-A568960C6282}">
      <dgm:prSet phldrT="[Texto]"/>
      <dgm:spPr>
        <a:ln>
          <a:solidFill>
            <a:schemeClr val="tx1"/>
          </a:solidFill>
        </a:ln>
      </dgm:spPr>
      <dgm:t>
        <a:bodyPr/>
        <a:lstStyle/>
        <a:p>
          <a:r>
            <a:rPr lang="es-PE" dirty="0"/>
            <a:t>VERIFICACIÓN DE PRONÓSTICO (FORTRACC)</a:t>
          </a:r>
        </a:p>
      </dgm:t>
    </dgm:pt>
    <dgm:pt modelId="{C6FAD9F1-6894-4831-9E84-774DE2CFB749}" type="parTrans" cxnId="{0E99CD2E-CA9A-4F32-AC45-7BFA1A9131A9}">
      <dgm:prSet/>
      <dgm:spPr/>
      <dgm:t>
        <a:bodyPr/>
        <a:lstStyle/>
        <a:p>
          <a:endParaRPr lang="es-PE"/>
        </a:p>
      </dgm:t>
    </dgm:pt>
    <dgm:pt modelId="{720C0A95-8418-4642-9FA2-42054CE12F83}" type="sibTrans" cxnId="{0E99CD2E-CA9A-4F32-AC45-7BFA1A9131A9}">
      <dgm:prSet/>
      <dgm:spPr/>
      <dgm:t>
        <a:bodyPr/>
        <a:lstStyle/>
        <a:p>
          <a:endParaRPr lang="es-PE"/>
        </a:p>
      </dgm:t>
    </dgm:pt>
    <dgm:pt modelId="{425B935E-5C4A-4F60-9599-B70129D90B16}" type="pres">
      <dgm:prSet presAssocID="{70336CAD-4D23-42E8-BFCA-859E50871843}" presName="Name0" presStyleCnt="0">
        <dgm:presLayoutVars>
          <dgm:dir/>
          <dgm:resizeHandles val="exact"/>
        </dgm:presLayoutVars>
      </dgm:prSet>
      <dgm:spPr/>
    </dgm:pt>
    <dgm:pt modelId="{F37313F5-C731-433F-9B13-A58738AD5A43}" type="pres">
      <dgm:prSet presAssocID="{C1138C03-AF07-4009-B34E-AC913F3A1F71}" presName="node" presStyleLbl="node1" presStyleIdx="0" presStyleCnt="3" custLinFactNeighborX="9864">
        <dgm:presLayoutVars>
          <dgm:bulletEnabled val="1"/>
        </dgm:presLayoutVars>
      </dgm:prSet>
      <dgm:spPr/>
    </dgm:pt>
    <dgm:pt modelId="{F1844A2D-20C5-4AC6-AD67-659F1BEF2F75}" type="pres">
      <dgm:prSet presAssocID="{34560AB6-B0A3-4AE7-8250-6BB2D68A3348}" presName="sibTrans" presStyleLbl="sibTrans2D1" presStyleIdx="0" presStyleCnt="2" custLinFactNeighborX="-23270" custLinFactNeighborY="197"/>
      <dgm:spPr/>
    </dgm:pt>
    <dgm:pt modelId="{EADA6F6C-F96D-4664-9506-C602D0BF7B2E}" type="pres">
      <dgm:prSet presAssocID="{34560AB6-B0A3-4AE7-8250-6BB2D68A3348}" presName="connectorText" presStyleLbl="sibTrans2D1" presStyleIdx="0" presStyleCnt="2"/>
      <dgm:spPr/>
    </dgm:pt>
    <dgm:pt modelId="{DA6D77FF-C48C-4EA6-9FCA-8A855DE7BD08}" type="pres">
      <dgm:prSet presAssocID="{187740F4-E01C-4841-9374-D32B12969EF3}" presName="node" presStyleLbl="node1" presStyleIdx="1" presStyleCnt="3" custLinFactNeighborX="-16033" custLinFactNeighborY="-727">
        <dgm:presLayoutVars>
          <dgm:bulletEnabled val="1"/>
        </dgm:presLayoutVars>
      </dgm:prSet>
      <dgm:spPr/>
    </dgm:pt>
    <dgm:pt modelId="{6AA65242-318A-418B-A121-9A284EC87C49}" type="pres">
      <dgm:prSet presAssocID="{BF3902B2-422C-40D6-8262-B39FE2ED21C5}" presName="sibTrans" presStyleLbl="sibTrans2D1" presStyleIdx="1" presStyleCnt="2" custLinFactNeighborX="-30251" custLinFactNeighborY="-2931"/>
      <dgm:spPr/>
    </dgm:pt>
    <dgm:pt modelId="{79A31DF0-393A-4E53-852E-AA28093FFB7D}" type="pres">
      <dgm:prSet presAssocID="{BF3902B2-422C-40D6-8262-B39FE2ED21C5}" presName="connectorText" presStyleLbl="sibTrans2D1" presStyleIdx="1" presStyleCnt="2"/>
      <dgm:spPr/>
    </dgm:pt>
    <dgm:pt modelId="{B66E29DB-22A3-4A13-853C-3666EE65F2B9}" type="pres">
      <dgm:prSet presAssocID="{F2DBC08E-5402-43B3-BC91-A568960C6282}" presName="node" presStyleLbl="node1" presStyleIdx="2" presStyleCnt="3" custLinFactNeighborX="-30833" custLinFactNeighborY="-1998">
        <dgm:presLayoutVars>
          <dgm:bulletEnabled val="1"/>
        </dgm:presLayoutVars>
      </dgm:prSet>
      <dgm:spPr/>
    </dgm:pt>
  </dgm:ptLst>
  <dgm:cxnLst>
    <dgm:cxn modelId="{A065A910-2CA0-48D3-B6FA-A07D2A9D8545}" type="presOf" srcId="{34560AB6-B0A3-4AE7-8250-6BB2D68A3348}" destId="{F1844A2D-20C5-4AC6-AD67-659F1BEF2F75}" srcOrd="0" destOrd="0" presId="urn:microsoft.com/office/officeart/2005/8/layout/process1"/>
    <dgm:cxn modelId="{785DC518-EF2C-47A7-8A44-B125CCA8DA10}" type="presOf" srcId="{C1138C03-AF07-4009-B34E-AC913F3A1F71}" destId="{F37313F5-C731-433F-9B13-A58738AD5A43}" srcOrd="0" destOrd="0" presId="urn:microsoft.com/office/officeart/2005/8/layout/process1"/>
    <dgm:cxn modelId="{0E99CD2E-CA9A-4F32-AC45-7BFA1A9131A9}" srcId="{70336CAD-4D23-42E8-BFCA-859E50871843}" destId="{F2DBC08E-5402-43B3-BC91-A568960C6282}" srcOrd="2" destOrd="0" parTransId="{C6FAD9F1-6894-4831-9E84-774DE2CFB749}" sibTransId="{720C0A95-8418-4642-9FA2-42054CE12F83}"/>
    <dgm:cxn modelId="{E27BD63F-10F4-498A-A0AB-8AE6CE13D56C}" type="presOf" srcId="{187740F4-E01C-4841-9374-D32B12969EF3}" destId="{DA6D77FF-C48C-4EA6-9FCA-8A855DE7BD08}" srcOrd="0" destOrd="0" presId="urn:microsoft.com/office/officeart/2005/8/layout/process1"/>
    <dgm:cxn modelId="{97F7FE53-D49D-4E2A-877A-95B40221530F}" type="presOf" srcId="{70336CAD-4D23-42E8-BFCA-859E50871843}" destId="{425B935E-5C4A-4F60-9599-B70129D90B16}" srcOrd="0" destOrd="0" presId="urn:microsoft.com/office/officeart/2005/8/layout/process1"/>
    <dgm:cxn modelId="{0475E37F-46E3-4A74-8983-5223E30C9608}" type="presOf" srcId="{BF3902B2-422C-40D6-8262-B39FE2ED21C5}" destId="{6AA65242-318A-418B-A121-9A284EC87C49}" srcOrd="0" destOrd="0" presId="urn:microsoft.com/office/officeart/2005/8/layout/process1"/>
    <dgm:cxn modelId="{960D6292-659E-41D5-B8F0-960B8296718A}" type="presOf" srcId="{F2DBC08E-5402-43B3-BC91-A568960C6282}" destId="{B66E29DB-22A3-4A13-853C-3666EE65F2B9}" srcOrd="0" destOrd="0" presId="urn:microsoft.com/office/officeart/2005/8/layout/process1"/>
    <dgm:cxn modelId="{93891097-4350-4D9B-8889-6419C032B90C}" srcId="{70336CAD-4D23-42E8-BFCA-859E50871843}" destId="{C1138C03-AF07-4009-B34E-AC913F3A1F71}" srcOrd="0" destOrd="0" parTransId="{C1EE7D52-B208-4A79-9EFF-5B02CD35B6EF}" sibTransId="{34560AB6-B0A3-4AE7-8250-6BB2D68A3348}"/>
    <dgm:cxn modelId="{CF470DBD-ED81-45CE-9BA0-3845E384BBB6}" srcId="{70336CAD-4D23-42E8-BFCA-859E50871843}" destId="{187740F4-E01C-4841-9374-D32B12969EF3}" srcOrd="1" destOrd="0" parTransId="{9885E06B-96E6-415A-AC02-059F79D3F061}" sibTransId="{BF3902B2-422C-40D6-8262-B39FE2ED21C5}"/>
    <dgm:cxn modelId="{3544CCCA-B578-4FBD-8489-E2F47F620146}" type="presOf" srcId="{34560AB6-B0A3-4AE7-8250-6BB2D68A3348}" destId="{EADA6F6C-F96D-4664-9506-C602D0BF7B2E}" srcOrd="1" destOrd="0" presId="urn:microsoft.com/office/officeart/2005/8/layout/process1"/>
    <dgm:cxn modelId="{504BBAF7-BC79-4117-95BD-B25B966ED894}" type="presOf" srcId="{BF3902B2-422C-40D6-8262-B39FE2ED21C5}" destId="{79A31DF0-393A-4E53-852E-AA28093FFB7D}" srcOrd="1" destOrd="0" presId="urn:microsoft.com/office/officeart/2005/8/layout/process1"/>
    <dgm:cxn modelId="{6239BCD4-8ABF-4BC9-ADBE-98D22F551C96}" type="presParOf" srcId="{425B935E-5C4A-4F60-9599-B70129D90B16}" destId="{F37313F5-C731-433F-9B13-A58738AD5A43}" srcOrd="0" destOrd="0" presId="urn:microsoft.com/office/officeart/2005/8/layout/process1"/>
    <dgm:cxn modelId="{4C8A4FA1-0FF1-4065-9618-ABBCFF21BB7A}" type="presParOf" srcId="{425B935E-5C4A-4F60-9599-B70129D90B16}" destId="{F1844A2D-20C5-4AC6-AD67-659F1BEF2F75}" srcOrd="1" destOrd="0" presId="urn:microsoft.com/office/officeart/2005/8/layout/process1"/>
    <dgm:cxn modelId="{44A030B9-B685-49F1-941B-A1EE77C3F112}" type="presParOf" srcId="{F1844A2D-20C5-4AC6-AD67-659F1BEF2F75}" destId="{EADA6F6C-F96D-4664-9506-C602D0BF7B2E}" srcOrd="0" destOrd="0" presId="urn:microsoft.com/office/officeart/2005/8/layout/process1"/>
    <dgm:cxn modelId="{998D617D-9391-43D0-AA91-0A5A95641B5B}" type="presParOf" srcId="{425B935E-5C4A-4F60-9599-B70129D90B16}" destId="{DA6D77FF-C48C-4EA6-9FCA-8A855DE7BD08}" srcOrd="2" destOrd="0" presId="urn:microsoft.com/office/officeart/2005/8/layout/process1"/>
    <dgm:cxn modelId="{C39E1464-AFF6-4A77-A46A-0242D128EBDF}" type="presParOf" srcId="{425B935E-5C4A-4F60-9599-B70129D90B16}" destId="{6AA65242-318A-418B-A121-9A284EC87C49}" srcOrd="3" destOrd="0" presId="urn:microsoft.com/office/officeart/2005/8/layout/process1"/>
    <dgm:cxn modelId="{33FD0B36-96ED-4A33-9137-FF9EE40B67FD}" type="presParOf" srcId="{6AA65242-318A-418B-A121-9A284EC87C49}" destId="{79A31DF0-393A-4E53-852E-AA28093FFB7D}" srcOrd="0" destOrd="0" presId="urn:microsoft.com/office/officeart/2005/8/layout/process1"/>
    <dgm:cxn modelId="{FB08F5F3-87FB-4443-8EC1-A8E0F98D8408}" type="presParOf" srcId="{425B935E-5C4A-4F60-9599-B70129D90B16}" destId="{B66E29DB-22A3-4A13-853C-3666EE65F2B9}"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7313F5-C731-433F-9B13-A58738AD5A43}">
      <dsp:nvSpPr>
        <dsp:cNvPr id="0" name=""/>
        <dsp:cNvSpPr/>
      </dsp:nvSpPr>
      <dsp:spPr>
        <a:xfrm>
          <a:off x="118410" y="309435"/>
          <a:ext cx="2766491" cy="1659895"/>
        </a:xfrm>
        <a:prstGeom prst="roundRect">
          <a:avLst>
            <a:gd name="adj" fmla="val 10000"/>
          </a:avLst>
        </a:prstGeom>
        <a:solidFill>
          <a:schemeClr val="accent3">
            <a:hueOff val="0"/>
            <a:satOff val="0"/>
            <a:lumOff val="0"/>
            <a:alphaOff val="0"/>
          </a:schemeClr>
        </a:solidFill>
        <a:ln w="1397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PE" sz="1900" kern="1200" dirty="0"/>
            <a:t>ANÁLISIS DE IMÁGENES DE SATÉLITE</a:t>
          </a:r>
        </a:p>
        <a:p>
          <a:pPr marL="0" lvl="0" indent="0" algn="ctr" defTabSz="844550">
            <a:lnSpc>
              <a:spcPct val="90000"/>
            </a:lnSpc>
            <a:spcBef>
              <a:spcPct val="0"/>
            </a:spcBef>
            <a:spcAft>
              <a:spcPct val="35000"/>
            </a:spcAft>
            <a:buNone/>
          </a:pPr>
          <a:r>
            <a:rPr lang="es-PE" sz="1900" kern="1200" dirty="0"/>
            <a:t>(SEGUIMIENTO DE SISTEMAS)</a:t>
          </a:r>
        </a:p>
      </dsp:txBody>
      <dsp:txXfrm>
        <a:off x="167027" y="358052"/>
        <a:ext cx="2669257" cy="1562661"/>
      </dsp:txXfrm>
    </dsp:sp>
    <dsp:sp modelId="{F1844A2D-20C5-4AC6-AD67-659F1BEF2F75}">
      <dsp:nvSpPr>
        <dsp:cNvPr id="0" name=""/>
        <dsp:cNvSpPr/>
      </dsp:nvSpPr>
      <dsp:spPr>
        <a:xfrm rot="21588433">
          <a:off x="2988771" y="791614"/>
          <a:ext cx="434613" cy="686089"/>
        </a:xfrm>
        <a:prstGeom prst="rightArrow">
          <a:avLst>
            <a:gd name="adj1" fmla="val 60000"/>
            <a:gd name="adj2" fmla="val 50000"/>
          </a:avLst>
        </a:prstGeom>
        <a:solidFill>
          <a:schemeClr val="accent3">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PE" sz="1600" kern="1200"/>
        </a:p>
      </dsp:txBody>
      <dsp:txXfrm>
        <a:off x="2988771" y="929051"/>
        <a:ext cx="304229" cy="411653"/>
      </dsp:txXfrm>
    </dsp:sp>
    <dsp:sp modelId="{DA6D77FF-C48C-4EA6-9FCA-8A855DE7BD08}">
      <dsp:nvSpPr>
        <dsp:cNvPr id="0" name=""/>
        <dsp:cNvSpPr/>
      </dsp:nvSpPr>
      <dsp:spPr>
        <a:xfrm>
          <a:off x="3704923" y="297367"/>
          <a:ext cx="2766491" cy="1659895"/>
        </a:xfrm>
        <a:prstGeom prst="roundRect">
          <a:avLst>
            <a:gd name="adj" fmla="val 10000"/>
          </a:avLst>
        </a:prstGeom>
        <a:solidFill>
          <a:schemeClr val="accent3">
            <a:hueOff val="-1413571"/>
            <a:satOff val="661"/>
            <a:lumOff val="196"/>
            <a:alphaOff val="0"/>
          </a:schemeClr>
        </a:solidFill>
        <a:ln w="1397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PE" sz="1900" kern="1200" dirty="0"/>
            <a:t>MONITOREO DE PRECIPITACIONES HORARIAS</a:t>
          </a:r>
        </a:p>
      </dsp:txBody>
      <dsp:txXfrm>
        <a:off x="3753540" y="345984"/>
        <a:ext cx="2669257" cy="1562661"/>
      </dsp:txXfrm>
    </dsp:sp>
    <dsp:sp modelId="{6AA65242-318A-418B-A121-9A284EC87C49}">
      <dsp:nvSpPr>
        <dsp:cNvPr id="0" name=""/>
        <dsp:cNvSpPr/>
      </dsp:nvSpPr>
      <dsp:spPr>
        <a:xfrm rot="21580448">
          <a:off x="6555951" y="753532"/>
          <a:ext cx="499702" cy="686089"/>
        </a:xfrm>
        <a:prstGeom prst="rightArrow">
          <a:avLst>
            <a:gd name="adj1" fmla="val 60000"/>
            <a:gd name="adj2" fmla="val 50000"/>
          </a:avLst>
        </a:prstGeom>
        <a:solidFill>
          <a:schemeClr val="accent3">
            <a:hueOff val="-2827143"/>
            <a:satOff val="1322"/>
            <a:lumOff val="392"/>
            <a:alphaOff val="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PE" sz="1600" kern="1200"/>
        </a:p>
      </dsp:txBody>
      <dsp:txXfrm>
        <a:off x="6555952" y="891176"/>
        <a:ext cx="349791" cy="411653"/>
      </dsp:txXfrm>
    </dsp:sp>
    <dsp:sp modelId="{B66E29DB-22A3-4A13-853C-3666EE65F2B9}">
      <dsp:nvSpPr>
        <dsp:cNvPr id="0" name=""/>
        <dsp:cNvSpPr/>
      </dsp:nvSpPr>
      <dsp:spPr>
        <a:xfrm>
          <a:off x="7414236" y="276270"/>
          <a:ext cx="2766491" cy="1659895"/>
        </a:xfrm>
        <a:prstGeom prst="roundRect">
          <a:avLst>
            <a:gd name="adj" fmla="val 10000"/>
          </a:avLst>
        </a:prstGeom>
        <a:solidFill>
          <a:schemeClr val="accent3">
            <a:hueOff val="-2827143"/>
            <a:satOff val="1322"/>
            <a:lumOff val="392"/>
            <a:alphaOff val="0"/>
          </a:schemeClr>
        </a:solidFill>
        <a:ln w="1397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PE" sz="1900" kern="1200" dirty="0"/>
            <a:t>VERIFICACIÓN DE PRONÓSTICO (FORTRACC)</a:t>
          </a:r>
        </a:p>
      </dsp:txBody>
      <dsp:txXfrm>
        <a:off x="7462853" y="324887"/>
        <a:ext cx="2669257" cy="15626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32B8B-366B-416A-86BA-8DB263D54FD4}" type="datetimeFigureOut">
              <a:rPr lang="en-GB" smtClean="0"/>
              <a:t>24/11/2021</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CA11D-D927-40EE-B60C-AD174BE34DCF}" type="slidenum">
              <a:rPr lang="en-GB" smtClean="0"/>
              <a:t>‹Nº›</a:t>
            </a:fld>
            <a:endParaRPr lang="en-GB"/>
          </a:p>
        </p:txBody>
      </p:sp>
    </p:spTree>
    <p:extLst>
      <p:ext uri="{BB962C8B-B14F-4D97-AF65-F5344CB8AC3E}">
        <p14:creationId xmlns:p14="http://schemas.microsoft.com/office/powerpoint/2010/main" val="926648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PE" sz="1200" b="0" i="0" u="none" strike="noStrike" cap="none" smtClean="0">
                <a:solidFill>
                  <a:schemeClr val="dk1"/>
                </a:solidFill>
                <a:latin typeface="Calibri"/>
                <a:ea typeface="Calibri"/>
                <a:cs typeface="Calibri"/>
                <a:sym typeface="Calibri"/>
              </a:rPr>
              <a:t>36</a:t>
            </a:fld>
            <a:endParaRPr lang="es-P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2889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11/24/2021</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‹Nº›</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dirty="0"/>
              <a:t>11/24/2021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dirty="0"/>
              <a:t>11/24/2021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Diseño personalizado">
  <p:cSld name="3_Diseño personalizado">
    <p:spTree>
      <p:nvGrpSpPr>
        <p:cNvPr id="1" name="Shape 25"/>
        <p:cNvGrpSpPr/>
        <p:nvPr/>
      </p:nvGrpSpPr>
      <p:grpSpPr>
        <a:xfrm>
          <a:off x="0" y="0"/>
          <a:ext cx="0" cy="0"/>
          <a:chOff x="0" y="0"/>
          <a:chExt cx="0" cy="0"/>
        </a:xfrm>
      </p:grpSpPr>
      <p:pic>
        <p:nvPicPr>
          <p:cNvPr id="26" name="Google Shape;26;p23"/>
          <p:cNvPicPr preferRelativeResize="0"/>
          <p:nvPr/>
        </p:nvPicPr>
        <p:blipFill rotWithShape="1">
          <a:blip r:embed="rId2">
            <a:alphaModFix/>
          </a:blip>
          <a:srcRect/>
          <a:stretch/>
        </p:blipFill>
        <p:spPr>
          <a:xfrm>
            <a:off x="3434" y="3765"/>
            <a:ext cx="12185135" cy="6844736"/>
          </a:xfrm>
          <a:prstGeom prst="rect">
            <a:avLst/>
          </a:prstGeom>
          <a:noFill/>
          <a:ln>
            <a:noFill/>
          </a:ln>
        </p:spPr>
      </p:pic>
      <p:sp>
        <p:nvSpPr>
          <p:cNvPr id="27" name="Google Shape;27;p23"/>
          <p:cNvSpPr txBox="1">
            <a:spLocks noGrp="1"/>
          </p:cNvSpPr>
          <p:nvPr>
            <p:ph type="body" idx="1"/>
          </p:nvPr>
        </p:nvSpPr>
        <p:spPr>
          <a:xfrm>
            <a:off x="911425" y="1302350"/>
            <a:ext cx="10177131" cy="18002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240"/>
              </a:spcBef>
              <a:spcAft>
                <a:spcPts val="0"/>
              </a:spcAft>
              <a:buClr>
                <a:schemeClr val="dk1"/>
              </a:buClr>
              <a:buSzPts val="1200"/>
              <a:buNone/>
              <a:defRPr sz="1200" b="0">
                <a:solidFill>
                  <a:schemeClr val="dk1"/>
                </a:solidFill>
                <a:latin typeface="PT Sans"/>
                <a:ea typeface="PT Sans"/>
                <a:cs typeface="PT Sans"/>
                <a:sym typeface="PT Sans"/>
              </a:defRPr>
            </a:lvl1pPr>
            <a:lvl2pPr marL="914400" lvl="1" indent="-228600" algn="ctr">
              <a:lnSpc>
                <a:spcPct val="100000"/>
              </a:lnSpc>
              <a:spcBef>
                <a:spcPts val="240"/>
              </a:spcBef>
              <a:spcAft>
                <a:spcPts val="0"/>
              </a:spcAft>
              <a:buClr>
                <a:schemeClr val="dk1"/>
              </a:buClr>
              <a:buSzPts val="1200"/>
              <a:buNone/>
              <a:defRPr sz="1200" b="0">
                <a:solidFill>
                  <a:schemeClr val="dk1"/>
                </a:solidFill>
                <a:latin typeface="PT Sans"/>
                <a:ea typeface="PT Sans"/>
                <a:cs typeface="PT Sans"/>
                <a:sym typeface="PT Sans"/>
              </a:defRPr>
            </a:lvl2pPr>
            <a:lvl3pPr marL="1371600" lvl="2" indent="-228600" algn="ctr">
              <a:lnSpc>
                <a:spcPct val="100000"/>
              </a:lnSpc>
              <a:spcBef>
                <a:spcPts val="240"/>
              </a:spcBef>
              <a:spcAft>
                <a:spcPts val="0"/>
              </a:spcAft>
              <a:buClr>
                <a:schemeClr val="dk1"/>
              </a:buClr>
              <a:buSzPts val="1200"/>
              <a:buNone/>
              <a:defRPr sz="1200" b="0">
                <a:solidFill>
                  <a:schemeClr val="dk1"/>
                </a:solidFill>
                <a:latin typeface="PT Sans"/>
                <a:ea typeface="PT Sans"/>
                <a:cs typeface="PT Sans"/>
                <a:sym typeface="PT Sans"/>
              </a:defRPr>
            </a:lvl3pPr>
            <a:lvl4pPr marL="1828800" lvl="3" indent="-228600" algn="just">
              <a:lnSpc>
                <a:spcPct val="100000"/>
              </a:lnSpc>
              <a:spcBef>
                <a:spcPts val="240"/>
              </a:spcBef>
              <a:spcAft>
                <a:spcPts val="0"/>
              </a:spcAft>
              <a:buClr>
                <a:schemeClr val="dk1"/>
              </a:buClr>
              <a:buSzPts val="1200"/>
              <a:buNone/>
              <a:defRPr sz="1200">
                <a:solidFill>
                  <a:schemeClr val="dk1"/>
                </a:solidFill>
                <a:latin typeface="Khmer"/>
                <a:ea typeface="Khmer"/>
                <a:cs typeface="Khmer"/>
                <a:sym typeface="Khmer"/>
              </a:defRPr>
            </a:lvl4pPr>
            <a:lvl5pPr marL="2286000" lvl="4" indent="-228600" algn="just">
              <a:lnSpc>
                <a:spcPct val="100000"/>
              </a:lnSpc>
              <a:spcBef>
                <a:spcPts val="240"/>
              </a:spcBef>
              <a:spcAft>
                <a:spcPts val="0"/>
              </a:spcAft>
              <a:buClr>
                <a:schemeClr val="dk1"/>
              </a:buClr>
              <a:buSzPts val="1200"/>
              <a:buNone/>
              <a:defRPr sz="1200">
                <a:solidFill>
                  <a:schemeClr val="dk1"/>
                </a:solidFill>
                <a:latin typeface="Khmer"/>
                <a:ea typeface="Khmer"/>
                <a:cs typeface="Khmer"/>
                <a:sym typeface="Khmer"/>
              </a:defRPr>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dirty="0"/>
          </a:p>
        </p:txBody>
      </p:sp>
      <p:sp>
        <p:nvSpPr>
          <p:cNvPr id="28" name="Google Shape;28;p23"/>
          <p:cNvSpPr txBox="1">
            <a:spLocks noGrp="1"/>
          </p:cNvSpPr>
          <p:nvPr>
            <p:ph type="body" idx="2"/>
          </p:nvPr>
        </p:nvSpPr>
        <p:spPr>
          <a:xfrm>
            <a:off x="911425" y="419137"/>
            <a:ext cx="10177131" cy="72008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dk2"/>
              </a:buClr>
              <a:buSzPts val="2500"/>
              <a:buFont typeface="Arial"/>
              <a:buNone/>
              <a:defRPr sz="2500" b="1">
                <a:solidFill>
                  <a:schemeClr val="dk2"/>
                </a:solidFill>
                <a:latin typeface="PT Sans"/>
                <a:ea typeface="PT Sans"/>
                <a:cs typeface="PT Sans"/>
                <a:sym typeface="PT Sans"/>
              </a:defRPr>
            </a:lvl1pPr>
            <a:lvl2pPr marL="914400" lvl="1" indent="-228600" algn="ctr">
              <a:lnSpc>
                <a:spcPct val="100000"/>
              </a:lnSpc>
              <a:spcBef>
                <a:spcPts val="0"/>
              </a:spcBef>
              <a:spcAft>
                <a:spcPts val="0"/>
              </a:spcAft>
              <a:buClr>
                <a:schemeClr val="dk2"/>
              </a:buClr>
              <a:buSzPts val="2500"/>
              <a:buNone/>
              <a:defRPr sz="2500" b="1">
                <a:solidFill>
                  <a:schemeClr val="dk2"/>
                </a:solidFill>
                <a:latin typeface="PT Sans"/>
                <a:ea typeface="PT Sans"/>
                <a:cs typeface="PT Sans"/>
                <a:sym typeface="PT Sans"/>
              </a:defRPr>
            </a:lvl2pPr>
            <a:lvl3pPr marL="1371600" lvl="2" indent="-228600" algn="ctr">
              <a:lnSpc>
                <a:spcPct val="100000"/>
              </a:lnSpc>
              <a:spcBef>
                <a:spcPts val="360"/>
              </a:spcBef>
              <a:spcAft>
                <a:spcPts val="0"/>
              </a:spcAft>
              <a:buClr>
                <a:schemeClr val="dk2"/>
              </a:buClr>
              <a:buSzPts val="1800"/>
              <a:buNone/>
              <a:defRPr sz="1800" b="1">
                <a:solidFill>
                  <a:schemeClr val="dk2"/>
                </a:solidFill>
                <a:latin typeface="PT Sans"/>
                <a:ea typeface="PT Sans"/>
                <a:cs typeface="PT Sans"/>
                <a:sym typeface="PT Sans"/>
              </a:defRPr>
            </a:lvl3pPr>
            <a:lvl4pPr marL="1828800" lvl="3" indent="-228600" algn="ctr">
              <a:lnSpc>
                <a:spcPct val="100000"/>
              </a:lnSpc>
              <a:spcBef>
                <a:spcPts val="360"/>
              </a:spcBef>
              <a:spcAft>
                <a:spcPts val="0"/>
              </a:spcAft>
              <a:buClr>
                <a:schemeClr val="dk2"/>
              </a:buClr>
              <a:buSzPts val="1800"/>
              <a:buNone/>
              <a:defRPr sz="1800" b="1">
                <a:solidFill>
                  <a:schemeClr val="dk2"/>
                </a:solidFill>
                <a:latin typeface="PT Sans"/>
                <a:ea typeface="PT Sans"/>
                <a:cs typeface="PT Sans"/>
                <a:sym typeface="PT Sans"/>
              </a:defRPr>
            </a:lvl4pPr>
            <a:lvl5pPr marL="2286000" lvl="4" indent="-228600" algn="ctr">
              <a:lnSpc>
                <a:spcPct val="100000"/>
              </a:lnSpc>
              <a:spcBef>
                <a:spcPts val="360"/>
              </a:spcBef>
              <a:spcAft>
                <a:spcPts val="0"/>
              </a:spcAft>
              <a:buClr>
                <a:schemeClr val="dk2"/>
              </a:buClr>
              <a:buSzPts val="1800"/>
              <a:buNone/>
              <a:defRPr sz="1800" b="1">
                <a:solidFill>
                  <a:schemeClr val="dk2"/>
                </a:solidFill>
                <a:latin typeface="PT Sans"/>
                <a:ea typeface="PT Sans"/>
                <a:cs typeface="PT Sans"/>
                <a:sym typeface="PT Sans"/>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pic>
        <p:nvPicPr>
          <p:cNvPr id="2" name="Google Shape;38;p24">
            <a:extLst>
              <a:ext uri="{FF2B5EF4-FFF2-40B4-BE49-F238E27FC236}">
                <a16:creationId xmlns:a16="http://schemas.microsoft.com/office/drawing/2014/main" id="{FDED0671-7C19-40CB-BB8B-E5DEAC769906}"/>
              </a:ext>
            </a:extLst>
          </p:cNvPr>
          <p:cNvPicPr preferRelativeResize="0"/>
          <p:nvPr userDrawn="1"/>
        </p:nvPicPr>
        <p:blipFill rotWithShape="1">
          <a:blip r:embed="rId3">
            <a:alphaModFix/>
          </a:blip>
          <a:srcRect/>
          <a:stretch/>
        </p:blipFill>
        <p:spPr>
          <a:xfrm>
            <a:off x="10324097" y="161469"/>
            <a:ext cx="1528918" cy="675243"/>
          </a:xfrm>
          <a:prstGeom prst="rect">
            <a:avLst/>
          </a:prstGeom>
          <a:noFill/>
          <a:ln>
            <a:noFill/>
          </a:ln>
        </p:spPr>
      </p:pic>
    </p:spTree>
    <p:extLst>
      <p:ext uri="{BB962C8B-B14F-4D97-AF65-F5344CB8AC3E}">
        <p14:creationId xmlns:p14="http://schemas.microsoft.com/office/powerpoint/2010/main" val="2942712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dirty="0"/>
              <a:t>11/24/2021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908A7C6C-0F39-4D70-8E8D-FE5B9C95FA73}" type="datetimeFigureOut">
              <a:rPr lang="en-US" dirty="0"/>
              <a:t>11/24/2021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dirty="0"/>
              <a:t>11/24/2021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s-ES"/>
              <a:t>Haga clic para modificar el estilo de texto del patrón</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dirty="0"/>
              <a:t>11/24/2021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dirty="0"/>
              <a:t>11/24/2021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11/24/2021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6F53789A-C914-4DB1-8815-80B5EC7335C5}" type="datetimeFigureOut">
              <a:rPr lang="en-US" dirty="0"/>
              <a:t>11/24/2021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5E6440AA-91A0-436F-8FDB-C0F939DCAE21}" type="datetimeFigureOut">
              <a:rPr lang="en-US" dirty="0"/>
              <a:t>11/24/2021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11/24/2021</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t&#237;bonshoms81@gmail.com" TargetMode="External"/><Relationship Id="rId2" Type="http://schemas.openxmlformats.org/officeDocument/2006/relationships/hyperlink" Target="mailto:martibon@ucm.es" TargetMode="Externa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YizOkUqQ9m4"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previsaonumerica.cptec.inpe.br/" TargetMode="External"/><Relationship Id="rId2" Type="http://schemas.openxmlformats.org/officeDocument/2006/relationships/hyperlink" Target="http://ftp.cptec.inpe.br/modelos/tempo/"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hyperlink" Target="https://space.oscar.wmo.int/applicationareas/view/nowcasting_vsrf" TargetMode="External"/><Relationship Id="rId2" Type="http://schemas.openxmlformats.org/officeDocument/2006/relationships/hyperlink" Target="https://library.wmo.int/doc_num.php?explnum_id=3795" TargetMode="External"/><Relationship Id="rId1" Type="http://schemas.openxmlformats.org/officeDocument/2006/relationships/slideLayout" Target="../slideLayouts/slideLayout2.xml"/><Relationship Id="rId5" Type="http://schemas.openxmlformats.org/officeDocument/2006/relationships/hyperlink" Target="http://www.aemet.es/documentos/es/conocermas/recursos_en_linea/publicaciones_y_estudios/publicaciones/Fisica_del_caos_en_la_predicc_meteo/04_La_prediccion_operativa_y_el_papel_del_predictor.pdf" TargetMode="External"/><Relationship Id="rId4" Type="http://schemas.openxmlformats.org/officeDocument/2006/relationships/hyperlink" Target="https://www.ecmwf.int/en/elibrary/17285-nowcasting-saf-products-and-application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ecmwf.int/"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pm.senamhi.gob.pe:5000/" TargetMode="Externa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hyperlink" Target="https://idesep.senamhi.gob.pe/geovisoridesep/umbrales1.html" TargetMode="Externa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igma.cptec.inpe.br/scope/" TargetMode="External"/><Relationship Id="rId2" Type="http://schemas.openxmlformats.org/officeDocument/2006/relationships/hyperlink" Target="https://re.ssec.wisc.edu/"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7000">
              <a:schemeClr val="accent1">
                <a:lumMod val="45000"/>
                <a:lumOff val="55000"/>
              </a:schemeClr>
            </a:gs>
            <a:gs pos="83000">
              <a:schemeClr val="bg1">
                <a:lumMod val="50000"/>
                <a:lumOff val="50000"/>
              </a:schemeClr>
            </a:gs>
            <a:gs pos="100000">
              <a:schemeClr val="bg1">
                <a:lumMod val="85000"/>
                <a:lumOff val="15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408300" y="2537138"/>
            <a:ext cx="9418320" cy="2627233"/>
          </a:xfrm>
          <a:solidFill>
            <a:schemeClr val="bg1">
              <a:alpha val="34000"/>
            </a:schemeClr>
          </a:solidFill>
        </p:spPr>
        <p:txBody>
          <a:bodyPr>
            <a:normAutofit/>
          </a:bodyPr>
          <a:lstStyle/>
          <a:p>
            <a:pPr algn="ctr"/>
            <a:r>
              <a:rPr lang="es-PE" sz="6000" spc="300" dirty="0">
                <a:solidFill>
                  <a:srgbClr val="FFC000"/>
                </a:solidFill>
              </a:rPr>
              <a:t>Curso-taller</a:t>
            </a:r>
            <a:br>
              <a:rPr lang="es-PE" sz="6000" spc="300" dirty="0">
                <a:solidFill>
                  <a:srgbClr val="FFC000"/>
                </a:solidFill>
              </a:rPr>
            </a:br>
            <a:r>
              <a:rPr lang="es-PE" sz="6000" spc="300" dirty="0" err="1">
                <a:solidFill>
                  <a:srgbClr val="FFC000"/>
                </a:solidFill>
              </a:rPr>
              <a:t>Nowcasting</a:t>
            </a:r>
            <a:r>
              <a:rPr lang="es-PE" sz="6000" spc="300" dirty="0">
                <a:solidFill>
                  <a:srgbClr val="FFC000"/>
                </a:solidFill>
              </a:rPr>
              <a:t> pronóstico a muy corto plazo</a:t>
            </a:r>
            <a:endParaRPr lang="es-PE" sz="6000" dirty="0">
              <a:solidFill>
                <a:srgbClr val="FFC000"/>
              </a:solidFill>
            </a:endParaRPr>
          </a:p>
        </p:txBody>
      </p:sp>
      <p:sp>
        <p:nvSpPr>
          <p:cNvPr id="3" name="Subtítulo 2"/>
          <p:cNvSpPr>
            <a:spLocks noGrp="1"/>
          </p:cNvSpPr>
          <p:nvPr>
            <p:ph type="subTitle" idx="1"/>
          </p:nvPr>
        </p:nvSpPr>
        <p:spPr>
          <a:xfrm>
            <a:off x="1408300" y="5331856"/>
            <a:ext cx="9418321" cy="1417964"/>
          </a:xfrm>
          <a:solidFill>
            <a:schemeClr val="bg1">
              <a:alpha val="24000"/>
            </a:schemeClr>
          </a:solidFill>
        </p:spPr>
        <p:txBody>
          <a:bodyPr>
            <a:normAutofit fontScale="70000" lnSpcReduction="20000"/>
          </a:bodyPr>
          <a:lstStyle/>
          <a:p>
            <a:endParaRPr lang="es-PE" dirty="0"/>
          </a:p>
          <a:p>
            <a:r>
              <a:rPr lang="es-PE" dirty="0">
                <a:solidFill>
                  <a:schemeClr val="tx1"/>
                </a:solidFill>
              </a:rPr>
              <a:t>PhD </a:t>
            </a:r>
            <a:r>
              <a:rPr lang="es-PE" dirty="0" err="1">
                <a:solidFill>
                  <a:schemeClr val="tx1"/>
                </a:solidFill>
              </a:rPr>
              <a:t>Candidate</a:t>
            </a:r>
            <a:r>
              <a:rPr lang="es-PE" dirty="0">
                <a:solidFill>
                  <a:schemeClr val="tx1"/>
                </a:solidFill>
              </a:rPr>
              <a:t> Martí </a:t>
            </a:r>
            <a:r>
              <a:rPr lang="es-PE" dirty="0" err="1">
                <a:solidFill>
                  <a:schemeClr val="tx1"/>
                </a:solidFill>
              </a:rPr>
              <a:t>Bonshoms</a:t>
            </a:r>
            <a:r>
              <a:rPr lang="es-PE" dirty="0">
                <a:solidFill>
                  <a:schemeClr val="tx1"/>
                </a:solidFill>
              </a:rPr>
              <a:t> </a:t>
            </a:r>
            <a:r>
              <a:rPr lang="es-PE" dirty="0" err="1">
                <a:solidFill>
                  <a:schemeClr val="tx1"/>
                </a:solidFill>
              </a:rPr>
              <a:t>Calvelo</a:t>
            </a:r>
            <a:r>
              <a:rPr lang="es-PE" dirty="0">
                <a:solidFill>
                  <a:schemeClr val="tx1"/>
                </a:solidFill>
              </a:rPr>
              <a:t> </a:t>
            </a:r>
          </a:p>
          <a:p>
            <a:r>
              <a:rPr lang="es-PE" dirty="0">
                <a:solidFill>
                  <a:schemeClr val="tx1"/>
                </a:solidFill>
              </a:rPr>
              <a:t>Miembro del Grupo de investigación en Geografía Física de Alta Montaña GFAM-UCM</a:t>
            </a:r>
          </a:p>
          <a:p>
            <a:r>
              <a:rPr lang="es-PE" dirty="0">
                <a:solidFill>
                  <a:schemeClr val="tx1"/>
                </a:solidFill>
                <a:hlinkClick r:id="rId2"/>
              </a:rPr>
              <a:t>martibon@ucm.es</a:t>
            </a:r>
            <a:r>
              <a:rPr lang="es-PE" dirty="0">
                <a:solidFill>
                  <a:schemeClr val="tx1"/>
                </a:solidFill>
              </a:rPr>
              <a:t>      </a:t>
            </a:r>
            <a:r>
              <a:rPr lang="es-PE" dirty="0">
                <a:solidFill>
                  <a:schemeClr val="tx1"/>
                </a:solidFill>
                <a:hlinkClick r:id="rId3"/>
              </a:rPr>
              <a:t>martíbonshoms81@gmail.com</a:t>
            </a:r>
            <a:r>
              <a:rPr lang="es-PE" dirty="0">
                <a:solidFill>
                  <a:schemeClr val="tx1"/>
                </a:solidFill>
              </a:rPr>
              <a:t> </a:t>
            </a:r>
          </a:p>
          <a:p>
            <a:endParaRPr lang="es-PE" dirty="0"/>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8774" y="33377"/>
            <a:ext cx="2381725" cy="1124893"/>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006" y="33377"/>
            <a:ext cx="2549287" cy="1162818"/>
          </a:xfrm>
          <a:prstGeom prst="rect">
            <a:avLst/>
          </a:prstGeom>
        </p:spPr>
      </p:pic>
    </p:spTree>
    <p:extLst>
      <p:ext uri="{BB962C8B-B14F-4D97-AF65-F5344CB8AC3E}">
        <p14:creationId xmlns:p14="http://schemas.microsoft.com/office/powerpoint/2010/main" val="3582185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Más allá del NWC….</a:t>
            </a:r>
            <a:endParaRPr lang="en-GB" dirty="0"/>
          </a:p>
        </p:txBody>
      </p:sp>
      <p:pic>
        <p:nvPicPr>
          <p:cNvPr id="4" name="Imagen 3"/>
          <p:cNvPicPr>
            <a:picLocks noChangeAspect="1"/>
          </p:cNvPicPr>
          <p:nvPr/>
        </p:nvPicPr>
        <p:blipFill rotWithShape="1">
          <a:blip r:embed="rId2"/>
          <a:srcRect l="2665" t="5872" r="2116" b="6060"/>
          <a:stretch/>
        </p:blipFill>
        <p:spPr>
          <a:xfrm>
            <a:off x="2743200" y="1938540"/>
            <a:ext cx="7631804" cy="4798440"/>
          </a:xfrm>
          <a:prstGeom prst="rect">
            <a:avLst/>
          </a:prstGeom>
        </p:spPr>
      </p:pic>
      <p:sp>
        <p:nvSpPr>
          <p:cNvPr id="5" name="CuadroTexto 4"/>
          <p:cNvSpPr txBox="1"/>
          <p:nvPr/>
        </p:nvSpPr>
        <p:spPr>
          <a:xfrm>
            <a:off x="347730" y="5718220"/>
            <a:ext cx="2717182" cy="646331"/>
          </a:xfrm>
          <a:prstGeom prst="rect">
            <a:avLst/>
          </a:prstGeom>
          <a:noFill/>
        </p:spPr>
        <p:txBody>
          <a:bodyPr wrap="square" rtlCol="0">
            <a:spAutoFit/>
          </a:bodyPr>
          <a:lstStyle/>
          <a:p>
            <a:r>
              <a:rPr lang="es-PE" dirty="0" err="1"/>
              <a:t>Nowcasting</a:t>
            </a:r>
            <a:endParaRPr lang="es-PE" dirty="0"/>
          </a:p>
          <a:p>
            <a:r>
              <a:rPr lang="es-PE" dirty="0"/>
              <a:t>0 h - 6 h</a:t>
            </a:r>
            <a:endParaRPr lang="en-GB" dirty="0"/>
          </a:p>
        </p:txBody>
      </p:sp>
      <p:sp>
        <p:nvSpPr>
          <p:cNvPr id="6" name="CuadroTexto 5"/>
          <p:cNvSpPr txBox="1"/>
          <p:nvPr/>
        </p:nvSpPr>
        <p:spPr>
          <a:xfrm>
            <a:off x="347730" y="4731980"/>
            <a:ext cx="2717183" cy="646331"/>
          </a:xfrm>
          <a:prstGeom prst="rect">
            <a:avLst/>
          </a:prstGeom>
          <a:noFill/>
        </p:spPr>
        <p:txBody>
          <a:bodyPr wrap="square" rtlCol="0">
            <a:spAutoFit/>
          </a:bodyPr>
          <a:lstStyle/>
          <a:p>
            <a:r>
              <a:rPr lang="es-PE" dirty="0"/>
              <a:t>Muy Corto Plazo</a:t>
            </a:r>
          </a:p>
          <a:p>
            <a:r>
              <a:rPr lang="es-PE" dirty="0"/>
              <a:t>6h - 12h</a:t>
            </a:r>
            <a:endParaRPr lang="en-GB" dirty="0"/>
          </a:p>
        </p:txBody>
      </p:sp>
      <p:sp>
        <p:nvSpPr>
          <p:cNvPr id="7" name="CuadroTexto 6"/>
          <p:cNvSpPr txBox="1"/>
          <p:nvPr/>
        </p:nvSpPr>
        <p:spPr>
          <a:xfrm>
            <a:off x="347729" y="3416188"/>
            <a:ext cx="2717183" cy="646331"/>
          </a:xfrm>
          <a:prstGeom prst="rect">
            <a:avLst/>
          </a:prstGeom>
          <a:noFill/>
        </p:spPr>
        <p:txBody>
          <a:bodyPr wrap="square" rtlCol="0">
            <a:spAutoFit/>
          </a:bodyPr>
          <a:lstStyle/>
          <a:p>
            <a:r>
              <a:rPr lang="es-PE" dirty="0"/>
              <a:t>Corto a Medio Plazo</a:t>
            </a:r>
          </a:p>
          <a:p>
            <a:r>
              <a:rPr lang="es-PE" dirty="0"/>
              <a:t>12h – 3 días</a:t>
            </a:r>
            <a:endParaRPr lang="en-GB" dirty="0"/>
          </a:p>
        </p:txBody>
      </p:sp>
      <p:sp>
        <p:nvSpPr>
          <p:cNvPr id="8" name="Rectángulo 7"/>
          <p:cNvSpPr/>
          <p:nvPr/>
        </p:nvSpPr>
        <p:spPr>
          <a:xfrm>
            <a:off x="8190413" y="6492069"/>
            <a:ext cx="3144900" cy="307777"/>
          </a:xfrm>
          <a:prstGeom prst="rect">
            <a:avLst/>
          </a:prstGeom>
        </p:spPr>
        <p:txBody>
          <a:bodyPr wrap="none">
            <a:spAutoFit/>
          </a:bodyPr>
          <a:lstStyle/>
          <a:p>
            <a:r>
              <a:rPr lang="en-GB" sz="1400" dirty="0" err="1">
                <a:solidFill>
                  <a:srgbClr val="333333"/>
                </a:solidFill>
                <a:latin typeface="Roboto"/>
              </a:rPr>
              <a:t>Adaptado</a:t>
            </a:r>
            <a:r>
              <a:rPr lang="en-GB" sz="1400" dirty="0">
                <a:solidFill>
                  <a:srgbClr val="333333"/>
                </a:solidFill>
                <a:latin typeface="Roboto"/>
              </a:rPr>
              <a:t> de </a:t>
            </a:r>
            <a:r>
              <a:rPr lang="en-GB" sz="1400" dirty="0" err="1">
                <a:solidFill>
                  <a:srgbClr val="333333"/>
                </a:solidFill>
                <a:latin typeface="Roboto"/>
              </a:rPr>
              <a:t>Nese</a:t>
            </a:r>
            <a:r>
              <a:rPr lang="en-GB" sz="1400" dirty="0">
                <a:solidFill>
                  <a:srgbClr val="333333"/>
                </a:solidFill>
                <a:latin typeface="Roboto"/>
              </a:rPr>
              <a:t> and </a:t>
            </a:r>
            <a:r>
              <a:rPr lang="en-GB" sz="1400" dirty="0" err="1">
                <a:solidFill>
                  <a:srgbClr val="333333"/>
                </a:solidFill>
                <a:latin typeface="Roboto"/>
              </a:rPr>
              <a:t>Grenci</a:t>
            </a:r>
            <a:r>
              <a:rPr lang="en-GB" sz="1400" dirty="0">
                <a:solidFill>
                  <a:srgbClr val="333333"/>
                </a:solidFill>
                <a:latin typeface="Roboto"/>
              </a:rPr>
              <a:t> (2011)</a:t>
            </a:r>
            <a:endParaRPr lang="en-GB" sz="1400" dirty="0"/>
          </a:p>
        </p:txBody>
      </p:sp>
    </p:spTree>
    <p:extLst>
      <p:ext uri="{BB962C8B-B14F-4D97-AF65-F5344CB8AC3E}">
        <p14:creationId xmlns:p14="http://schemas.microsoft.com/office/powerpoint/2010/main" val="3523983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Herramientas para cada escala</a:t>
            </a:r>
            <a:endParaRPr lang="en-GB" dirty="0"/>
          </a:p>
        </p:txBody>
      </p:sp>
      <p:pic>
        <p:nvPicPr>
          <p:cNvPr id="5" name="Imagen 4"/>
          <p:cNvPicPr>
            <a:picLocks noChangeAspect="1"/>
          </p:cNvPicPr>
          <p:nvPr/>
        </p:nvPicPr>
        <p:blipFill>
          <a:blip r:embed="rId2"/>
          <a:stretch>
            <a:fillRect/>
          </a:stretch>
        </p:blipFill>
        <p:spPr>
          <a:xfrm>
            <a:off x="1885950" y="1744278"/>
            <a:ext cx="7357872" cy="5113721"/>
          </a:xfrm>
          <a:prstGeom prst="rect">
            <a:avLst/>
          </a:prstGeom>
        </p:spPr>
      </p:pic>
    </p:spTree>
    <p:extLst>
      <p:ext uri="{BB962C8B-B14F-4D97-AF65-F5344CB8AC3E}">
        <p14:creationId xmlns:p14="http://schemas.microsoft.com/office/powerpoint/2010/main" val="2926506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Porqué es importante el NWC?</a:t>
            </a:r>
            <a:endParaRPr lang="en-GB" dirty="0"/>
          </a:p>
        </p:txBody>
      </p:sp>
      <p:sp>
        <p:nvSpPr>
          <p:cNvPr id="3" name="Marcador de contenido 2"/>
          <p:cNvSpPr>
            <a:spLocks noGrp="1"/>
          </p:cNvSpPr>
          <p:nvPr>
            <p:ph idx="1"/>
          </p:nvPr>
        </p:nvSpPr>
        <p:spPr/>
        <p:txBody>
          <a:bodyPr>
            <a:normAutofit/>
          </a:bodyPr>
          <a:lstStyle/>
          <a:p>
            <a:r>
              <a:rPr lang="es-PE" dirty="0"/>
              <a:t>Las herramientas y productos de </a:t>
            </a:r>
            <a:r>
              <a:rPr lang="es-PE" dirty="0" err="1"/>
              <a:t>nowcasting</a:t>
            </a:r>
            <a:r>
              <a:rPr lang="es-PE" dirty="0"/>
              <a:t> permiten alertar ante situaciones meteorológicas potencialmente destructivas</a:t>
            </a:r>
          </a:p>
          <a:p>
            <a:r>
              <a:rPr lang="es-PE" dirty="0"/>
              <a:t>Si la cadena de comunicación entre pronosticador-COER-autoridades-población es rápida y eficiente permite salvar vidas.</a:t>
            </a:r>
          </a:p>
          <a:p>
            <a:r>
              <a:rPr lang="es-PE" dirty="0"/>
              <a:t>Muchos de los eventos extremos son subestimados o directamente no son pronosticados por los modelos regionales. Al tratarse en muchos casos de fenómenos locales las </a:t>
            </a:r>
            <a:r>
              <a:rPr lang="es-PE" sz="1800" spc="10" dirty="0">
                <a:solidFill>
                  <a:schemeClr val="tx1"/>
                </a:solidFill>
              </a:rPr>
              <a:t>parametrizaciones de sub-grilla no los capturan</a:t>
            </a:r>
          </a:p>
        </p:txBody>
      </p:sp>
    </p:spTree>
    <p:extLst>
      <p:ext uri="{BB962C8B-B14F-4D97-AF65-F5344CB8AC3E}">
        <p14:creationId xmlns:p14="http://schemas.microsoft.com/office/powerpoint/2010/main" val="598589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 y="0"/>
            <a:ext cx="7108625" cy="6858000"/>
          </a:xfrm>
          <a:prstGeom prst="rect">
            <a:avLst/>
          </a:prstGeom>
        </p:spPr>
      </p:pic>
      <p:sp>
        <p:nvSpPr>
          <p:cNvPr id="6" name="CuadroTexto 5"/>
          <p:cNvSpPr txBox="1"/>
          <p:nvPr/>
        </p:nvSpPr>
        <p:spPr>
          <a:xfrm>
            <a:off x="6968838" y="110836"/>
            <a:ext cx="4294908" cy="646331"/>
          </a:xfrm>
          <a:prstGeom prst="rect">
            <a:avLst/>
          </a:prstGeom>
          <a:noFill/>
        </p:spPr>
        <p:txBody>
          <a:bodyPr wrap="square" rtlCol="0">
            <a:spAutoFit/>
          </a:bodyPr>
          <a:lstStyle/>
          <a:p>
            <a:r>
              <a:rPr lang="en-GB" dirty="0">
                <a:hlinkClick r:id="rId3"/>
              </a:rPr>
              <a:t>https://www.youtube.com/watch?v=YizOkUqQ9m4</a:t>
            </a:r>
            <a:r>
              <a:rPr lang="en-GB" dirty="0"/>
              <a:t> </a:t>
            </a:r>
          </a:p>
        </p:txBody>
      </p:sp>
      <p:sp>
        <p:nvSpPr>
          <p:cNvPr id="7" name="CuadroTexto 6"/>
          <p:cNvSpPr txBox="1"/>
          <p:nvPr/>
        </p:nvSpPr>
        <p:spPr>
          <a:xfrm>
            <a:off x="7108624" y="868003"/>
            <a:ext cx="3490103" cy="2308324"/>
          </a:xfrm>
          <a:prstGeom prst="rect">
            <a:avLst/>
          </a:prstGeom>
          <a:noFill/>
        </p:spPr>
        <p:txBody>
          <a:bodyPr wrap="square" rtlCol="0">
            <a:spAutoFit/>
          </a:bodyPr>
          <a:lstStyle/>
          <a:p>
            <a:r>
              <a:rPr lang="es-PE" dirty="0"/>
              <a:t>Fenómeno extremadamente local</a:t>
            </a:r>
          </a:p>
          <a:p>
            <a:r>
              <a:rPr lang="es-PE" dirty="0"/>
              <a:t>Acumulados superiores a los 260 mm</a:t>
            </a:r>
          </a:p>
          <a:p>
            <a:r>
              <a:rPr lang="es-PE" dirty="0"/>
              <a:t>Intensidad máxima de 77.7 mm en 30’</a:t>
            </a:r>
          </a:p>
          <a:p>
            <a:r>
              <a:rPr lang="es-PE" dirty="0"/>
              <a:t>Intensidad </a:t>
            </a:r>
            <a:r>
              <a:rPr lang="es-PE" dirty="0" err="1"/>
              <a:t>minutal</a:t>
            </a:r>
            <a:r>
              <a:rPr lang="es-PE" dirty="0"/>
              <a:t> máxima de 4mm </a:t>
            </a:r>
            <a:endParaRPr lang="en-GB" dirty="0"/>
          </a:p>
        </p:txBody>
      </p:sp>
      <p:pic>
        <p:nvPicPr>
          <p:cNvPr id="8" name="Imagen 7"/>
          <p:cNvPicPr>
            <a:picLocks noChangeAspect="1"/>
          </p:cNvPicPr>
          <p:nvPr/>
        </p:nvPicPr>
        <p:blipFill>
          <a:blip r:embed="rId4"/>
          <a:stretch>
            <a:fillRect/>
          </a:stretch>
        </p:blipFill>
        <p:spPr>
          <a:xfrm>
            <a:off x="6954907" y="3643745"/>
            <a:ext cx="5237093" cy="3214255"/>
          </a:xfrm>
          <a:prstGeom prst="rect">
            <a:avLst/>
          </a:prstGeom>
        </p:spPr>
      </p:pic>
    </p:spTree>
    <p:extLst>
      <p:ext uri="{BB962C8B-B14F-4D97-AF65-F5344CB8AC3E}">
        <p14:creationId xmlns:p14="http://schemas.microsoft.com/office/powerpoint/2010/main" val="1164373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Emergencias en Perú (1r trimestre 2019). </a:t>
            </a:r>
            <a:r>
              <a:rPr lang="es-PE" sz="2000" dirty="0"/>
              <a:t>Fuente INDECI</a:t>
            </a:r>
            <a:endParaRPr lang="en-GB" sz="2000" dirty="0"/>
          </a:p>
        </p:txBody>
      </p:sp>
      <p:sp>
        <p:nvSpPr>
          <p:cNvPr id="3" name="Marcador de contenido 2"/>
          <p:cNvSpPr>
            <a:spLocks noGrp="1"/>
          </p:cNvSpPr>
          <p:nvPr>
            <p:ph idx="1"/>
          </p:nvPr>
        </p:nvSpPr>
        <p:spPr/>
        <p:txBody>
          <a:bodyPr>
            <a:normAutofit lnSpcReduction="10000"/>
          </a:bodyPr>
          <a:lstStyle/>
          <a:p>
            <a:r>
              <a:rPr lang="es-PE" dirty="0"/>
              <a:t>Durante el 1r semestre de 2019 </a:t>
            </a:r>
            <a:r>
              <a:rPr lang="es-PE" b="1" dirty="0">
                <a:solidFill>
                  <a:srgbClr val="FF0000"/>
                </a:solidFill>
              </a:rPr>
              <a:t>(8,180 emergencias)</a:t>
            </a:r>
            <a:r>
              <a:rPr lang="es-PE" dirty="0"/>
              <a:t>:</a:t>
            </a:r>
          </a:p>
          <a:p>
            <a:pPr marL="0" indent="0">
              <a:buNone/>
            </a:pPr>
            <a:r>
              <a:rPr lang="es-PE" dirty="0"/>
              <a:t>	20,419 personas damnificadas / 78,336 personas afectadas</a:t>
            </a:r>
          </a:p>
          <a:p>
            <a:pPr marL="0" indent="0">
              <a:buNone/>
            </a:pPr>
            <a:r>
              <a:rPr lang="es-PE" dirty="0"/>
              <a:t>	29 personas desaparecidas</a:t>
            </a:r>
          </a:p>
          <a:p>
            <a:pPr marL="0" indent="0">
              <a:buNone/>
            </a:pPr>
            <a:r>
              <a:rPr lang="es-PE" dirty="0"/>
              <a:t>	1,032 personas lesionadas</a:t>
            </a:r>
          </a:p>
          <a:p>
            <a:pPr marL="0" indent="0">
              <a:buNone/>
            </a:pPr>
            <a:r>
              <a:rPr lang="es-PE" dirty="0"/>
              <a:t>	57 personas fallecidas</a:t>
            </a:r>
          </a:p>
          <a:p>
            <a:r>
              <a:rPr lang="es-PE" dirty="0"/>
              <a:t>Daños:</a:t>
            </a:r>
          </a:p>
          <a:p>
            <a:pPr marL="0" indent="0">
              <a:buNone/>
            </a:pPr>
            <a:r>
              <a:rPr lang="es-PE" dirty="0"/>
              <a:t>	1,405 viviendas destruidas / 31,986 afectadas / 5,812 inhabilitadas</a:t>
            </a:r>
          </a:p>
          <a:p>
            <a:pPr marL="0" indent="0">
              <a:buNone/>
            </a:pPr>
            <a:r>
              <a:rPr lang="es-PE" dirty="0"/>
              <a:t>	80 aulas destruidas / 871 afectadas / 349 inhabilitadas. </a:t>
            </a:r>
          </a:p>
          <a:p>
            <a:pPr marL="0" indent="0">
              <a:buNone/>
            </a:pPr>
            <a:r>
              <a:rPr lang="es-PE" sz="1800" spc="10" dirty="0">
                <a:solidFill>
                  <a:schemeClr val="tx1"/>
                </a:solidFill>
              </a:rPr>
              <a:t>	2 centros de salud destruidos / 78 afectados y 8 inhabilitados.</a:t>
            </a:r>
          </a:p>
          <a:p>
            <a:pPr marL="0" indent="0">
              <a:buNone/>
            </a:pPr>
            <a:r>
              <a:rPr lang="es-PE" dirty="0"/>
              <a:t>	</a:t>
            </a:r>
            <a:r>
              <a:rPr lang="es-PE" sz="1800" spc="10" dirty="0">
                <a:solidFill>
                  <a:schemeClr val="tx1"/>
                </a:solidFill>
              </a:rPr>
              <a:t>17,878 ha de cultivo perdidas y 24,601 afectadas</a:t>
            </a:r>
            <a:endParaRPr lang="en-GB" sz="1800" spc="10" dirty="0">
              <a:solidFill>
                <a:schemeClr val="tx1"/>
              </a:solidFill>
            </a:endParaRPr>
          </a:p>
        </p:txBody>
      </p:sp>
    </p:spTree>
    <p:extLst>
      <p:ext uri="{BB962C8B-B14F-4D97-AF65-F5344CB8AC3E}">
        <p14:creationId xmlns:p14="http://schemas.microsoft.com/office/powerpoint/2010/main" val="864815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11696" b="4795"/>
          <a:stretch/>
        </p:blipFill>
        <p:spPr>
          <a:xfrm>
            <a:off x="0" y="1547446"/>
            <a:ext cx="11299626" cy="5022166"/>
          </a:xfrm>
          <a:prstGeom prst="rect">
            <a:avLst/>
          </a:prstGeom>
        </p:spPr>
      </p:pic>
      <p:sp>
        <p:nvSpPr>
          <p:cNvPr id="5" name="Rectángulo 4"/>
          <p:cNvSpPr/>
          <p:nvPr/>
        </p:nvSpPr>
        <p:spPr>
          <a:xfrm>
            <a:off x="6780628" y="2307102"/>
            <a:ext cx="815926" cy="2616590"/>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ángulo 5"/>
          <p:cNvSpPr/>
          <p:nvPr/>
        </p:nvSpPr>
        <p:spPr>
          <a:xfrm>
            <a:off x="1941341" y="2307102"/>
            <a:ext cx="447821" cy="2616590"/>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ángulo 6"/>
          <p:cNvSpPr/>
          <p:nvPr/>
        </p:nvSpPr>
        <p:spPr>
          <a:xfrm>
            <a:off x="3277772" y="2307102"/>
            <a:ext cx="739015" cy="2616590"/>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ángulo 7"/>
          <p:cNvSpPr/>
          <p:nvPr/>
        </p:nvSpPr>
        <p:spPr>
          <a:xfrm>
            <a:off x="5416062" y="2307102"/>
            <a:ext cx="393895" cy="2616590"/>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ángulo 8"/>
          <p:cNvSpPr/>
          <p:nvPr/>
        </p:nvSpPr>
        <p:spPr>
          <a:xfrm>
            <a:off x="9380806" y="2307102"/>
            <a:ext cx="832339" cy="2616590"/>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uadroTexto 9"/>
          <p:cNvSpPr txBox="1"/>
          <p:nvPr/>
        </p:nvSpPr>
        <p:spPr>
          <a:xfrm>
            <a:off x="520506" y="182880"/>
            <a:ext cx="9692640" cy="646331"/>
          </a:xfrm>
          <a:prstGeom prst="rect">
            <a:avLst/>
          </a:prstGeom>
          <a:noFill/>
        </p:spPr>
        <p:txBody>
          <a:bodyPr wrap="square" rtlCol="0">
            <a:spAutoFit/>
          </a:bodyPr>
          <a:lstStyle/>
          <a:p>
            <a:r>
              <a:rPr lang="es-PE" dirty="0"/>
              <a:t>6800 emergencias vinculadas a fenómenos </a:t>
            </a:r>
          </a:p>
          <a:p>
            <a:r>
              <a:rPr lang="es-PE" dirty="0"/>
              <a:t>meteorológicos severos ( ~ 83%)</a:t>
            </a:r>
            <a:endParaRPr lang="en-GB" dirty="0"/>
          </a:p>
        </p:txBody>
      </p:sp>
    </p:spTree>
    <p:extLst>
      <p:ext uri="{BB962C8B-B14F-4D97-AF65-F5344CB8AC3E}">
        <p14:creationId xmlns:p14="http://schemas.microsoft.com/office/powerpoint/2010/main" val="1066106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6665301" cy="3094892"/>
          </a:xfrm>
          <a:prstGeom prst="rect">
            <a:avLst/>
          </a:prstGeom>
        </p:spPr>
      </p:pic>
      <p:pic>
        <p:nvPicPr>
          <p:cNvPr id="5" name="Imagen 4"/>
          <p:cNvPicPr>
            <a:picLocks noChangeAspect="1"/>
          </p:cNvPicPr>
          <p:nvPr/>
        </p:nvPicPr>
        <p:blipFill>
          <a:blip r:embed="rId3"/>
          <a:stretch>
            <a:fillRect/>
          </a:stretch>
        </p:blipFill>
        <p:spPr>
          <a:xfrm>
            <a:off x="5233015" y="281136"/>
            <a:ext cx="5966039" cy="3010704"/>
          </a:xfrm>
          <a:prstGeom prst="rect">
            <a:avLst/>
          </a:prstGeom>
        </p:spPr>
      </p:pic>
      <p:pic>
        <p:nvPicPr>
          <p:cNvPr id="6" name="Imagen 5"/>
          <p:cNvPicPr>
            <a:picLocks noChangeAspect="1"/>
          </p:cNvPicPr>
          <p:nvPr/>
        </p:nvPicPr>
        <p:blipFill>
          <a:blip r:embed="rId4"/>
          <a:stretch>
            <a:fillRect/>
          </a:stretch>
        </p:blipFill>
        <p:spPr>
          <a:xfrm>
            <a:off x="70173" y="3022115"/>
            <a:ext cx="5092670" cy="3841582"/>
          </a:xfrm>
          <a:prstGeom prst="rect">
            <a:avLst/>
          </a:prstGeom>
        </p:spPr>
      </p:pic>
      <p:pic>
        <p:nvPicPr>
          <p:cNvPr id="7" name="Imagen 6"/>
          <p:cNvPicPr>
            <a:picLocks noChangeAspect="1"/>
          </p:cNvPicPr>
          <p:nvPr/>
        </p:nvPicPr>
        <p:blipFill>
          <a:blip r:embed="rId5"/>
          <a:stretch>
            <a:fillRect/>
          </a:stretch>
        </p:blipFill>
        <p:spPr>
          <a:xfrm>
            <a:off x="5905675" y="3094893"/>
            <a:ext cx="4927565" cy="3763107"/>
          </a:xfrm>
          <a:prstGeom prst="rect">
            <a:avLst/>
          </a:prstGeom>
        </p:spPr>
      </p:pic>
    </p:spTree>
    <p:extLst>
      <p:ext uri="{BB962C8B-B14F-4D97-AF65-F5344CB8AC3E}">
        <p14:creationId xmlns:p14="http://schemas.microsoft.com/office/powerpoint/2010/main" val="1590864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es-ES_tradnl" dirty="0"/>
              <a:t>Etapas para conformación de un sistema de </a:t>
            </a:r>
            <a:r>
              <a:rPr lang="es-ES_tradnl" dirty="0" err="1"/>
              <a:t>Nowcasting</a:t>
            </a:r>
            <a:endParaRPr lang="en-GB" dirty="0"/>
          </a:p>
        </p:txBody>
      </p:sp>
      <p:sp>
        <p:nvSpPr>
          <p:cNvPr id="3" name="Marcador de contenido 2"/>
          <p:cNvSpPr>
            <a:spLocks noGrp="1"/>
          </p:cNvSpPr>
          <p:nvPr>
            <p:ph idx="1"/>
          </p:nvPr>
        </p:nvSpPr>
        <p:spPr/>
        <p:txBody>
          <a:bodyPr>
            <a:normAutofit/>
          </a:bodyPr>
          <a:lstStyle/>
          <a:p>
            <a:pPr marL="0" indent="0">
              <a:buNone/>
            </a:pPr>
            <a:r>
              <a:rPr lang="es-PE" dirty="0"/>
              <a:t>Los sistemas de </a:t>
            </a:r>
            <a:r>
              <a:rPr lang="es-PE" dirty="0" err="1"/>
              <a:t>nowcasting</a:t>
            </a:r>
            <a:r>
              <a:rPr lang="es-PE" dirty="0"/>
              <a:t> desarrollados recientemente aumentan su componente de automatismo, integrando distintos tipos de datos y observaciones.</a:t>
            </a:r>
          </a:p>
          <a:p>
            <a:pPr marL="0" indent="0">
              <a:buNone/>
            </a:pPr>
            <a:r>
              <a:rPr lang="es-PE" dirty="0"/>
              <a:t>La pronta caducidad de la información proporcionada por el </a:t>
            </a:r>
            <a:r>
              <a:rPr lang="es-PE" dirty="0" err="1"/>
              <a:t>nowcasting</a:t>
            </a:r>
            <a:r>
              <a:rPr lang="es-PE" dirty="0"/>
              <a:t> hace tender a técnicas pragmáticas en detrimento de la resolución más en profundidad del comportamiento de los sistemas meteorológicos.</a:t>
            </a:r>
          </a:p>
          <a:p>
            <a:pPr marL="0" indent="0">
              <a:buNone/>
            </a:pPr>
            <a:r>
              <a:rPr lang="es-PE" dirty="0"/>
              <a:t>En </a:t>
            </a:r>
            <a:r>
              <a:rPr lang="es-PE" dirty="0" err="1"/>
              <a:t>nowcasting</a:t>
            </a:r>
            <a:r>
              <a:rPr lang="es-PE" dirty="0"/>
              <a:t>, lo importante es ofrecer soluciones con rapidez, aunque sean aproximadas. </a:t>
            </a:r>
          </a:p>
          <a:p>
            <a:pPr marL="0" indent="0">
              <a:buNone/>
            </a:pPr>
            <a:r>
              <a:rPr lang="es-PE" dirty="0"/>
              <a:t>Los Sistemas de NWC proponen avisos, emiten mensajes y llamadas de atención al predictor, quien debe valorar su conveniencia.</a:t>
            </a:r>
            <a:endParaRPr lang="en-GB" dirty="0"/>
          </a:p>
        </p:txBody>
      </p:sp>
    </p:spTree>
    <p:extLst>
      <p:ext uri="{BB962C8B-B14F-4D97-AF65-F5344CB8AC3E}">
        <p14:creationId xmlns:p14="http://schemas.microsoft.com/office/powerpoint/2010/main" val="1543192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normAutofit/>
          </a:bodyPr>
          <a:lstStyle/>
          <a:p>
            <a:r>
              <a:rPr lang="es-PE" dirty="0"/>
              <a:t>Clasificar los sistemas y técnicas de </a:t>
            </a:r>
            <a:r>
              <a:rPr lang="es-PE" dirty="0" err="1"/>
              <a:t>nowcasting</a:t>
            </a:r>
            <a:r>
              <a:rPr lang="es-PE" dirty="0"/>
              <a:t> conlleva cierta ambigüedad. Tomando la propuesta de la OMM (OMM, 2017) se pueden clasificar en:</a:t>
            </a:r>
          </a:p>
          <a:p>
            <a:pPr marL="342900" indent="-342900">
              <a:buAutoNum type="arabicPeriod"/>
            </a:pPr>
            <a:r>
              <a:rPr lang="es-PE" b="1" dirty="0"/>
              <a:t>Los que identifican, siguen y extrapolan objetos </a:t>
            </a:r>
            <a:r>
              <a:rPr lang="es-PE" b="1" dirty="0" err="1"/>
              <a:t>convectivos</a:t>
            </a:r>
            <a:r>
              <a:rPr lang="es-PE" dirty="0"/>
              <a:t>  Existen numerosos ejemplos. El SMN de Alemania utiliza el </a:t>
            </a:r>
            <a:r>
              <a:rPr lang="en-GB" dirty="0" err="1"/>
              <a:t>CellMOS</a:t>
            </a:r>
            <a:r>
              <a:rPr lang="en-GB" dirty="0"/>
              <a:t>, </a:t>
            </a:r>
            <a:r>
              <a:rPr lang="en-GB" dirty="0" err="1"/>
              <a:t>basado</a:t>
            </a:r>
            <a:r>
              <a:rPr lang="en-GB" dirty="0"/>
              <a:t> </a:t>
            </a:r>
            <a:r>
              <a:rPr lang="en-GB" dirty="0" err="1"/>
              <a:t>en</a:t>
            </a:r>
            <a:r>
              <a:rPr lang="en-GB" dirty="0"/>
              <a:t> </a:t>
            </a:r>
            <a:r>
              <a:rPr lang="en-GB" dirty="0" err="1"/>
              <a:t>técnicas</a:t>
            </a:r>
            <a:r>
              <a:rPr lang="en-GB" dirty="0"/>
              <a:t> </a:t>
            </a:r>
            <a:r>
              <a:rPr lang="en-GB" dirty="0" err="1"/>
              <a:t>estadísticas</a:t>
            </a:r>
            <a:r>
              <a:rPr lang="en-GB" dirty="0"/>
              <a:t> </a:t>
            </a:r>
            <a:r>
              <a:rPr lang="en-GB" dirty="0" err="1"/>
              <a:t>conocidas</a:t>
            </a:r>
            <a:r>
              <a:rPr lang="en-GB" dirty="0"/>
              <a:t> </a:t>
            </a:r>
            <a:r>
              <a:rPr lang="en-GB" dirty="0" err="1"/>
              <a:t>en</a:t>
            </a:r>
            <a:r>
              <a:rPr lang="en-GB" dirty="0"/>
              <a:t> </a:t>
            </a:r>
            <a:r>
              <a:rPr lang="en-GB" dirty="0" err="1"/>
              <a:t>inglés</a:t>
            </a:r>
            <a:r>
              <a:rPr lang="en-GB" dirty="0"/>
              <a:t> </a:t>
            </a:r>
            <a:r>
              <a:rPr lang="en-GB" dirty="0" err="1"/>
              <a:t>como</a:t>
            </a:r>
            <a:r>
              <a:rPr lang="en-GB" dirty="0"/>
              <a:t> Model Output Statistic (MOS), para </a:t>
            </a:r>
            <a:r>
              <a:rPr lang="en-GB" dirty="0" err="1"/>
              <a:t>predecir</a:t>
            </a:r>
            <a:r>
              <a:rPr lang="en-GB" dirty="0"/>
              <a:t> </a:t>
            </a:r>
            <a:r>
              <a:rPr lang="en-GB" dirty="0" err="1"/>
              <a:t>ciertas</a:t>
            </a:r>
            <a:r>
              <a:rPr lang="en-GB" dirty="0"/>
              <a:t> </a:t>
            </a:r>
            <a:r>
              <a:rPr lang="en-GB" dirty="0" err="1"/>
              <a:t>características</a:t>
            </a:r>
            <a:r>
              <a:rPr lang="en-GB" dirty="0"/>
              <a:t> de las </a:t>
            </a:r>
            <a:r>
              <a:rPr lang="en-GB" dirty="0" err="1"/>
              <a:t>células</a:t>
            </a:r>
            <a:r>
              <a:rPr lang="en-GB" dirty="0"/>
              <a:t> </a:t>
            </a:r>
            <a:r>
              <a:rPr lang="en-GB" dirty="0" err="1"/>
              <a:t>convectivas</a:t>
            </a:r>
            <a:r>
              <a:rPr lang="en-GB" dirty="0"/>
              <a:t>.</a:t>
            </a:r>
          </a:p>
          <a:p>
            <a:pPr marL="342900" indent="-342900">
              <a:buAutoNum type="arabicPeriod"/>
            </a:pPr>
            <a:endParaRPr lang="es-PE" dirty="0"/>
          </a:p>
          <a:p>
            <a:pPr marL="342900" indent="-342900">
              <a:buAutoNum type="arabicPeriod"/>
            </a:pPr>
            <a:endParaRPr lang="es-PE" dirty="0"/>
          </a:p>
          <a:p>
            <a:pPr marL="342900" indent="-342900">
              <a:buAutoNum type="arabicPeriod"/>
            </a:pPr>
            <a:endParaRPr lang="es-PE" dirty="0"/>
          </a:p>
        </p:txBody>
      </p:sp>
      <p:pic>
        <p:nvPicPr>
          <p:cNvPr id="4" name="Imagen 3"/>
          <p:cNvPicPr>
            <a:picLocks noChangeAspect="1"/>
          </p:cNvPicPr>
          <p:nvPr/>
        </p:nvPicPr>
        <p:blipFill>
          <a:blip r:embed="rId2"/>
          <a:stretch>
            <a:fillRect/>
          </a:stretch>
        </p:blipFill>
        <p:spPr>
          <a:xfrm>
            <a:off x="6905767" y="4109613"/>
            <a:ext cx="4384485" cy="2748387"/>
          </a:xfrm>
          <a:prstGeom prst="rect">
            <a:avLst/>
          </a:prstGeom>
        </p:spPr>
      </p:pic>
      <p:sp>
        <p:nvSpPr>
          <p:cNvPr id="5" name="CuadroTexto 4"/>
          <p:cNvSpPr txBox="1"/>
          <p:nvPr/>
        </p:nvSpPr>
        <p:spPr>
          <a:xfrm>
            <a:off x="573206" y="4165841"/>
            <a:ext cx="6332561" cy="2308324"/>
          </a:xfrm>
          <a:prstGeom prst="rect">
            <a:avLst/>
          </a:prstGeom>
          <a:noFill/>
        </p:spPr>
        <p:txBody>
          <a:bodyPr wrap="square" rtlCol="0">
            <a:spAutoFit/>
          </a:bodyPr>
          <a:lstStyle/>
          <a:p>
            <a:r>
              <a:rPr lang="es-PE" dirty="0"/>
              <a:t>Se calculan los coeficientes de una ecuación de regresión múltiple en base a una serie larga de pares de datos previstos por el modelo NPT y observadas. Conocidos los coeficientes MOS, y a partir de las predicciones del modelo y de las observaciones, se infiere el valor de las variables a predecir. De esta forma, se prevén características del objeto </a:t>
            </a:r>
            <a:r>
              <a:rPr lang="es-PE" dirty="0" err="1"/>
              <a:t>convectivo</a:t>
            </a:r>
            <a:r>
              <a:rPr lang="es-PE" dirty="0"/>
              <a:t>: presencia de granizo, precipitaciones sobre ciertos umbrales, etc.</a:t>
            </a:r>
            <a:endParaRPr lang="en-GB" dirty="0"/>
          </a:p>
        </p:txBody>
      </p:sp>
    </p:spTree>
    <p:extLst>
      <p:ext uri="{BB962C8B-B14F-4D97-AF65-F5344CB8AC3E}">
        <p14:creationId xmlns:p14="http://schemas.microsoft.com/office/powerpoint/2010/main" val="3958859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pPr marL="0" indent="0">
              <a:buNone/>
            </a:pPr>
            <a:r>
              <a:rPr lang="es-PE" dirty="0"/>
              <a:t>2. </a:t>
            </a:r>
            <a:r>
              <a:rPr lang="es-PE" b="1" dirty="0"/>
              <a:t>Los que realizan seguimiento y extrapolación de campos </a:t>
            </a:r>
          </a:p>
          <a:p>
            <a:pPr marL="0" indent="0">
              <a:buNone/>
            </a:pPr>
            <a:r>
              <a:rPr lang="es-PE" dirty="0"/>
              <a:t>El sistema 2PiR de </a:t>
            </a:r>
            <a:r>
              <a:rPr lang="es-PE" dirty="0" err="1"/>
              <a:t>MétéoFrance</a:t>
            </a:r>
            <a:r>
              <a:rPr lang="es-PE" dirty="0"/>
              <a:t> realiza extrapolación </a:t>
            </a:r>
            <a:r>
              <a:rPr lang="es-PE" dirty="0" err="1"/>
              <a:t>semilagrangiana</a:t>
            </a:r>
            <a:r>
              <a:rPr lang="es-PE" dirty="0"/>
              <a:t>, dividiendo el campo radar y calculando un vector de desplazamiento para cada parcela y aplicando dicho vector a la última imagen.</a:t>
            </a:r>
          </a:p>
          <a:p>
            <a:pPr marL="0" indent="0">
              <a:buNone/>
            </a:pPr>
            <a:endParaRPr lang="es-PE" dirty="0"/>
          </a:p>
          <a:p>
            <a:pPr marL="0" indent="0">
              <a:buNone/>
            </a:pPr>
            <a:endParaRPr lang="es-PE" dirty="0"/>
          </a:p>
          <a:p>
            <a:pPr marL="0" indent="0">
              <a:buNone/>
            </a:pPr>
            <a:endParaRPr lang="es-PE" dirty="0"/>
          </a:p>
          <a:p>
            <a:endParaRPr lang="en-GB" dirty="0"/>
          </a:p>
        </p:txBody>
      </p:sp>
      <p:pic>
        <p:nvPicPr>
          <p:cNvPr id="4" name="Imagen 3"/>
          <p:cNvPicPr>
            <a:picLocks noChangeAspect="1"/>
          </p:cNvPicPr>
          <p:nvPr/>
        </p:nvPicPr>
        <p:blipFill>
          <a:blip r:embed="rId2"/>
          <a:stretch>
            <a:fillRect/>
          </a:stretch>
        </p:blipFill>
        <p:spPr>
          <a:xfrm>
            <a:off x="7110483" y="2996752"/>
            <a:ext cx="4165339" cy="3861248"/>
          </a:xfrm>
          <a:prstGeom prst="rect">
            <a:avLst/>
          </a:prstGeom>
        </p:spPr>
      </p:pic>
      <p:sp>
        <p:nvSpPr>
          <p:cNvPr id="5" name="CuadroTexto 4"/>
          <p:cNvSpPr txBox="1"/>
          <p:nvPr/>
        </p:nvSpPr>
        <p:spPr>
          <a:xfrm>
            <a:off x="1460310" y="3671248"/>
            <a:ext cx="5131559" cy="2862322"/>
          </a:xfrm>
          <a:prstGeom prst="rect">
            <a:avLst/>
          </a:prstGeom>
          <a:noFill/>
        </p:spPr>
        <p:txBody>
          <a:bodyPr wrap="square" rtlCol="0">
            <a:spAutoFit/>
          </a:bodyPr>
          <a:lstStyle/>
          <a:p>
            <a:r>
              <a:rPr lang="es-PE" dirty="0"/>
              <a:t>2PiR. Extrapolación a 1 hora del campo de </a:t>
            </a:r>
            <a:r>
              <a:rPr lang="es-PE" dirty="0" err="1"/>
              <a:t>reflectividad</a:t>
            </a:r>
            <a:r>
              <a:rPr lang="es-PE" dirty="0"/>
              <a:t> radar. De similares características pero con extrapolación a 2 horas es el </a:t>
            </a:r>
            <a:r>
              <a:rPr lang="en-GB" dirty="0" err="1"/>
              <a:t>RadVor</a:t>
            </a:r>
            <a:r>
              <a:rPr lang="en-GB" dirty="0"/>
              <a:t>-Op </a:t>
            </a:r>
            <a:r>
              <a:rPr lang="en-GB" dirty="0" err="1"/>
              <a:t>Alemán</a:t>
            </a:r>
            <a:r>
              <a:rPr lang="en-GB" dirty="0"/>
              <a:t>.</a:t>
            </a:r>
          </a:p>
          <a:p>
            <a:endParaRPr lang="es-PE" dirty="0"/>
          </a:p>
          <a:p>
            <a:r>
              <a:rPr lang="es-PE" dirty="0"/>
              <a:t>Los productos de extrapolación de campos no se limitan a los de radar, ya que los hay que extrapolan la nubosidad detectada con satélites geoestacionarios, como EXIM del NWCSAF o FORTRACC para el GOES-16</a:t>
            </a:r>
            <a:endParaRPr lang="en-GB" dirty="0"/>
          </a:p>
        </p:txBody>
      </p:sp>
    </p:spTree>
    <p:extLst>
      <p:ext uri="{BB962C8B-B14F-4D97-AF65-F5344CB8AC3E}">
        <p14:creationId xmlns:p14="http://schemas.microsoft.com/office/powerpoint/2010/main" val="3021855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PE" b="1" dirty="0">
                <a:effectLst>
                  <a:outerShdw blurRad="38100" dist="38100" dir="2700000" algn="tl">
                    <a:srgbClr val="000000">
                      <a:alpha val="43137"/>
                    </a:srgbClr>
                  </a:outerShdw>
                </a:effectLst>
              </a:rPr>
              <a:t>Curso-taller virtual de </a:t>
            </a:r>
            <a:r>
              <a:rPr lang="es-PE" b="1" dirty="0" err="1">
                <a:effectLst>
                  <a:outerShdw blurRad="38100" dist="38100" dir="2700000" algn="tl">
                    <a:srgbClr val="000000">
                      <a:alpha val="43137"/>
                    </a:srgbClr>
                  </a:outerShdw>
                </a:effectLst>
              </a:rPr>
              <a:t>Nowcasting</a:t>
            </a:r>
            <a:r>
              <a:rPr lang="es-PE" b="1" dirty="0">
                <a:effectLst>
                  <a:outerShdw blurRad="38100" dist="38100" dir="2700000" algn="tl">
                    <a:srgbClr val="000000">
                      <a:alpha val="43137"/>
                    </a:srgbClr>
                  </a:outerShdw>
                </a:effectLst>
              </a:rPr>
              <a:t> </a:t>
            </a:r>
            <a:br>
              <a:rPr lang="es-PE" dirty="0"/>
            </a:br>
            <a:r>
              <a:rPr lang="es-PE" sz="2700" dirty="0"/>
              <a:t>Lima 24 noviembre al 9 diciembre 2021</a:t>
            </a:r>
            <a:endParaRPr lang="en-GB" sz="2700" dirty="0"/>
          </a:p>
        </p:txBody>
      </p:sp>
      <p:sp>
        <p:nvSpPr>
          <p:cNvPr id="3" name="Marcador de contenido 2"/>
          <p:cNvSpPr>
            <a:spLocks noGrp="1"/>
          </p:cNvSpPr>
          <p:nvPr>
            <p:ph idx="1"/>
          </p:nvPr>
        </p:nvSpPr>
        <p:spPr/>
        <p:txBody>
          <a:bodyPr>
            <a:normAutofit fontScale="77500" lnSpcReduction="20000"/>
          </a:bodyPr>
          <a:lstStyle/>
          <a:p>
            <a:r>
              <a:rPr lang="es-PE" sz="2100" b="1" dirty="0"/>
              <a:t>Duración:</a:t>
            </a:r>
            <a:r>
              <a:rPr lang="es-PE" sz="2100" dirty="0"/>
              <a:t> 40 horas</a:t>
            </a:r>
          </a:p>
          <a:p>
            <a:r>
              <a:rPr lang="es-PE" sz="2100" b="1" dirty="0"/>
              <a:t>Dirigido a:</a:t>
            </a:r>
            <a:r>
              <a:rPr lang="es-PE" sz="2100" dirty="0"/>
              <a:t> Pronosticadores de las DZ de Junín, Huánuco, Ica y Lima, así como a pronosticadores de la sede central, miembros del COER y estudiantes.</a:t>
            </a:r>
          </a:p>
          <a:p>
            <a:r>
              <a:rPr lang="es-PE" sz="2100" b="1" dirty="0"/>
              <a:t>Modalidad:</a:t>
            </a:r>
            <a:r>
              <a:rPr lang="es-PE" sz="2100" dirty="0"/>
              <a:t> Virtual</a:t>
            </a:r>
          </a:p>
          <a:p>
            <a:r>
              <a:rPr lang="es-PE" sz="2100" b="1" dirty="0"/>
              <a:t>Objetivos del curso</a:t>
            </a:r>
            <a:r>
              <a:rPr lang="es-PE" sz="2100" dirty="0"/>
              <a:t>:</a:t>
            </a:r>
          </a:p>
          <a:p>
            <a:pPr lvl="1"/>
            <a:r>
              <a:rPr lang="es-ES_tradnl" sz="2300" dirty="0"/>
              <a:t>Conocer las técnicas del </a:t>
            </a:r>
            <a:r>
              <a:rPr lang="es-ES_tradnl" sz="2300" dirty="0" err="1"/>
              <a:t>nowcasting</a:t>
            </a:r>
            <a:r>
              <a:rPr lang="es-ES_tradnl" sz="2300" dirty="0"/>
              <a:t> </a:t>
            </a:r>
            <a:endParaRPr lang="en-GB" sz="2300" dirty="0"/>
          </a:p>
          <a:p>
            <a:pPr lvl="1"/>
            <a:r>
              <a:rPr lang="es-ES_tradnl" sz="2300" dirty="0"/>
              <a:t>Manejar la base de datos necesarios para el </a:t>
            </a:r>
            <a:r>
              <a:rPr lang="es-ES_tradnl" sz="2300" dirty="0" err="1"/>
              <a:t>nowcasting</a:t>
            </a:r>
            <a:r>
              <a:rPr lang="es-ES_tradnl" sz="2300" dirty="0"/>
              <a:t>, </a:t>
            </a:r>
            <a:endParaRPr lang="en-GB" sz="2300" dirty="0"/>
          </a:p>
          <a:p>
            <a:pPr lvl="1"/>
            <a:r>
              <a:rPr lang="es-ES_tradnl" sz="2300" dirty="0"/>
              <a:t>Conocer las aplicaciones de la meteorología satelital en </a:t>
            </a:r>
            <a:r>
              <a:rPr lang="es-ES_tradnl" sz="2300" dirty="0" err="1"/>
              <a:t>nowcasting</a:t>
            </a:r>
            <a:r>
              <a:rPr lang="es-ES_tradnl" sz="2300" dirty="0"/>
              <a:t> para la estimación de la precipitación.</a:t>
            </a:r>
            <a:endParaRPr lang="en-GB" sz="2300" dirty="0"/>
          </a:p>
          <a:p>
            <a:pPr lvl="1"/>
            <a:r>
              <a:rPr lang="es-ES_tradnl" sz="2300" dirty="0"/>
              <a:t>Generar productos del sensor ABI y GLM y su análisis para </a:t>
            </a:r>
            <a:r>
              <a:rPr lang="es-ES_tradnl" sz="2300" dirty="0" err="1"/>
              <a:t>nowcasting</a:t>
            </a:r>
            <a:endParaRPr lang="en-GB" sz="2300" dirty="0"/>
          </a:p>
          <a:p>
            <a:pPr lvl="1"/>
            <a:r>
              <a:rPr lang="es-ES_tradnl" sz="2300" dirty="0"/>
              <a:t>Generar productos y servicios de pronósticos a muy corto plazo</a:t>
            </a:r>
            <a:endParaRPr lang="en-GB" sz="2300" dirty="0"/>
          </a:p>
          <a:p>
            <a:pPr lvl="1"/>
            <a:r>
              <a:rPr lang="es-ES_tradnl" sz="2300" dirty="0"/>
              <a:t>Uso de herramientas tecnológicas para aplicaciones físicas en </a:t>
            </a:r>
            <a:r>
              <a:rPr lang="es-ES_tradnl" sz="2300" dirty="0" err="1"/>
              <a:t>nowcasting</a:t>
            </a:r>
            <a:endParaRPr lang="es-ES_tradnl" sz="2300" dirty="0"/>
          </a:p>
          <a:p>
            <a:pPr lvl="1"/>
            <a:r>
              <a:rPr lang="es-ES_tradnl" sz="2300" dirty="0"/>
              <a:t>Identificar las necesidades y aplicaciones de los usuarios potenciales de los productos de </a:t>
            </a:r>
            <a:r>
              <a:rPr lang="es-ES_tradnl" sz="2300" dirty="0" err="1"/>
              <a:t>nowcasting</a:t>
            </a:r>
            <a:r>
              <a:rPr lang="es-ES_tradnl" sz="2300" dirty="0"/>
              <a:t>.</a:t>
            </a:r>
            <a:endParaRPr lang="en-GB" sz="2300" dirty="0"/>
          </a:p>
          <a:p>
            <a:pPr lvl="1"/>
            <a:r>
              <a:rPr lang="es-ES_tradnl" sz="2300" dirty="0"/>
              <a:t>Organizar trabajos en grupo a fin de realizar o analizar estudio y/o casos de estudio, los cuales serán expuestos en la sala virtual.</a:t>
            </a:r>
            <a:endParaRPr lang="en-GB" sz="2300" dirty="0"/>
          </a:p>
        </p:txBody>
      </p:sp>
    </p:spTree>
    <p:extLst>
      <p:ext uri="{BB962C8B-B14F-4D97-AF65-F5344CB8AC3E}">
        <p14:creationId xmlns:p14="http://schemas.microsoft.com/office/powerpoint/2010/main" val="825167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pPr marL="0" indent="0">
              <a:buNone/>
            </a:pPr>
            <a:r>
              <a:rPr lang="es-PE" b="1" dirty="0"/>
              <a:t>3. Los que combinan múltiples observaciones. </a:t>
            </a:r>
          </a:p>
          <a:p>
            <a:pPr marL="0" indent="0">
              <a:buNone/>
            </a:pPr>
            <a:r>
              <a:rPr lang="es-PE" dirty="0"/>
              <a:t>La combinación óptima de las observaciones de diferentes fuentes para la práctica del </a:t>
            </a:r>
            <a:r>
              <a:rPr lang="es-PE" dirty="0" err="1"/>
              <a:t>nowcasting</a:t>
            </a:r>
            <a:r>
              <a:rPr lang="es-PE" dirty="0"/>
              <a:t> es todo un reto.</a:t>
            </a:r>
          </a:p>
          <a:p>
            <a:pPr marL="0" indent="0">
              <a:buNone/>
            </a:pPr>
            <a:r>
              <a:rPr lang="es-PE" dirty="0"/>
              <a:t> Enfocado a los sistemas </a:t>
            </a:r>
            <a:r>
              <a:rPr lang="es-PE" dirty="0" err="1"/>
              <a:t>convectivos</a:t>
            </a:r>
            <a:r>
              <a:rPr lang="es-PE" dirty="0"/>
              <a:t>, el sistema </a:t>
            </a:r>
            <a:r>
              <a:rPr lang="es-PE" dirty="0" err="1"/>
              <a:t>NowcastMIX</a:t>
            </a:r>
            <a:r>
              <a:rPr lang="es-PE" dirty="0"/>
              <a:t> del DWD proyecta en una rejilla de 1 por 1 km los objetos </a:t>
            </a:r>
            <a:r>
              <a:rPr lang="es-PE" dirty="0" err="1"/>
              <a:t>convectivos</a:t>
            </a:r>
            <a:r>
              <a:rPr lang="es-PE" dirty="0"/>
              <a:t> identificados en otros productos, los datos de rayos, el análisis y las extrapolaciones radar, los datos de superficie, y de los modelos.</a:t>
            </a:r>
            <a:endParaRPr lang="es-PE" b="1" dirty="0"/>
          </a:p>
          <a:p>
            <a:pPr marL="0" indent="0">
              <a:buNone/>
            </a:pPr>
            <a:endParaRPr lang="es-PE" b="1" dirty="0"/>
          </a:p>
        </p:txBody>
      </p:sp>
    </p:spTree>
    <p:extLst>
      <p:ext uri="{BB962C8B-B14F-4D97-AF65-F5344CB8AC3E}">
        <p14:creationId xmlns:p14="http://schemas.microsoft.com/office/powerpoint/2010/main" val="2421625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68740" y="641445"/>
            <a:ext cx="5735899" cy="6059605"/>
          </a:xfrm>
        </p:spPr>
        <p:txBody>
          <a:bodyPr>
            <a:normAutofit fontScale="92500" lnSpcReduction="20000"/>
          </a:bodyPr>
          <a:lstStyle/>
          <a:p>
            <a:pPr marL="0" indent="0" algn="just">
              <a:buNone/>
            </a:pPr>
            <a:r>
              <a:rPr lang="es-PE" b="1" dirty="0"/>
              <a:t>4. Las aproximaciones probabilísticas.</a:t>
            </a:r>
          </a:p>
          <a:p>
            <a:pPr marL="0" indent="0" algn="just">
              <a:buNone/>
            </a:pPr>
            <a:r>
              <a:rPr lang="es-PE" dirty="0"/>
              <a:t>Una tendencia de los sistemas de </a:t>
            </a:r>
            <a:r>
              <a:rPr lang="es-PE" dirty="0" err="1"/>
              <a:t>nowcasting</a:t>
            </a:r>
            <a:r>
              <a:rPr lang="es-PE" dirty="0"/>
              <a:t> es la de ofrecer información de la incertidumbre en todos los rangos de predicción. El producto STEPS (Short </a:t>
            </a:r>
            <a:r>
              <a:rPr lang="es-PE" dirty="0" err="1"/>
              <a:t>Term</a:t>
            </a:r>
            <a:r>
              <a:rPr lang="es-PE" dirty="0"/>
              <a:t> </a:t>
            </a:r>
            <a:r>
              <a:rPr lang="es-PE" dirty="0" err="1"/>
              <a:t>Ensemble</a:t>
            </a:r>
            <a:r>
              <a:rPr lang="es-PE" dirty="0"/>
              <a:t> </a:t>
            </a:r>
            <a:r>
              <a:rPr lang="es-PE" dirty="0" err="1"/>
              <a:t>Prediction</a:t>
            </a:r>
            <a:r>
              <a:rPr lang="es-PE" dirty="0"/>
              <a:t> </a:t>
            </a:r>
            <a:r>
              <a:rPr lang="es-PE" dirty="0" err="1"/>
              <a:t>System</a:t>
            </a:r>
            <a:r>
              <a:rPr lang="es-PE" dirty="0"/>
              <a:t>) de </a:t>
            </a:r>
            <a:r>
              <a:rPr lang="es-PE" dirty="0" err="1"/>
              <a:t>MetOffice</a:t>
            </a:r>
            <a:r>
              <a:rPr lang="es-PE" dirty="0"/>
              <a:t>, separa el campo de precipitación radar en diferentes tamaños, de manera que las mayores estructuras de precipitación, que suelen ser más predecibles, pueden extrapolarse más tiempo, mientras que los eventos pequeños, menos.</a:t>
            </a:r>
          </a:p>
          <a:p>
            <a:pPr marL="0" indent="0" algn="just">
              <a:buNone/>
            </a:pPr>
            <a:r>
              <a:rPr lang="es-PE" dirty="0"/>
              <a:t> </a:t>
            </a:r>
          </a:p>
          <a:p>
            <a:pPr marL="0" indent="0" algn="just">
              <a:buNone/>
            </a:pPr>
            <a:r>
              <a:rPr lang="es-PE" dirty="0"/>
              <a:t>Más allá de estos límites de </a:t>
            </a:r>
            <a:r>
              <a:rPr lang="es-PE" dirty="0" err="1"/>
              <a:t>predecibilidad</a:t>
            </a:r>
            <a:r>
              <a:rPr lang="es-PE" dirty="0"/>
              <a:t>, el producto combina esta información con la de un modelo </a:t>
            </a:r>
            <a:r>
              <a:rPr lang="es-PE" dirty="0" err="1"/>
              <a:t>mesoescalar</a:t>
            </a:r>
            <a:r>
              <a:rPr lang="es-PE" dirty="0"/>
              <a:t> para las estructuras mayores de precipitación, usando métodos estocásticos para reproducir las formas más pequeñas.</a:t>
            </a:r>
          </a:p>
          <a:p>
            <a:pPr marL="0" indent="0" algn="just">
              <a:buNone/>
            </a:pPr>
            <a:endParaRPr lang="es-PE" dirty="0"/>
          </a:p>
          <a:p>
            <a:pPr marL="0" indent="0" algn="just">
              <a:buNone/>
            </a:pPr>
            <a:r>
              <a:rPr lang="es-PE" dirty="0"/>
              <a:t> El término </a:t>
            </a:r>
            <a:r>
              <a:rPr lang="es-PE" dirty="0" err="1"/>
              <a:t>ensemble</a:t>
            </a:r>
            <a:r>
              <a:rPr lang="es-PE" dirty="0"/>
              <a:t> del producto se refiere al hecho de que se producen muchas predicciones, generando vectores de desplazamiento de la lluvia ligeramente diferentes unos de otros, o generando formas pequeñas de lluvia mediante estadísticas aleatorias. Con aproximaciones de este tipo, se puede estimar la incertidumbre asociada a la predicción de acumulaciones importantes de lluvia (</a:t>
            </a:r>
            <a:r>
              <a:rPr lang="es-PE" dirty="0" err="1"/>
              <a:t>MetOffice</a:t>
            </a:r>
            <a:r>
              <a:rPr lang="es-PE" dirty="0"/>
              <a:t>).</a:t>
            </a:r>
            <a:endParaRPr lang="en-GB" dirty="0"/>
          </a:p>
          <a:p>
            <a:pPr algn="just"/>
            <a:endParaRPr lang="en-GB" dirty="0"/>
          </a:p>
          <a:p>
            <a:pPr algn="just"/>
            <a:endParaRPr lang="en-GB" dirty="0"/>
          </a:p>
        </p:txBody>
      </p:sp>
      <p:pic>
        <p:nvPicPr>
          <p:cNvPr id="4" name="Imagen 3"/>
          <p:cNvPicPr>
            <a:picLocks noChangeAspect="1"/>
          </p:cNvPicPr>
          <p:nvPr/>
        </p:nvPicPr>
        <p:blipFill>
          <a:blip r:embed="rId2"/>
          <a:stretch>
            <a:fillRect/>
          </a:stretch>
        </p:blipFill>
        <p:spPr>
          <a:xfrm>
            <a:off x="6689678" y="1247134"/>
            <a:ext cx="4572000" cy="4848225"/>
          </a:xfrm>
          <a:prstGeom prst="rect">
            <a:avLst/>
          </a:prstGeom>
        </p:spPr>
      </p:pic>
      <p:pic>
        <p:nvPicPr>
          <p:cNvPr id="5" name="Imagen 4"/>
          <p:cNvPicPr>
            <a:picLocks noChangeAspect="1"/>
          </p:cNvPicPr>
          <p:nvPr/>
        </p:nvPicPr>
        <p:blipFill>
          <a:blip r:embed="rId3"/>
          <a:stretch>
            <a:fillRect/>
          </a:stretch>
        </p:blipFill>
        <p:spPr>
          <a:xfrm>
            <a:off x="7301552" y="6095359"/>
            <a:ext cx="3675087" cy="691507"/>
          </a:xfrm>
          <a:prstGeom prst="rect">
            <a:avLst/>
          </a:prstGeom>
        </p:spPr>
      </p:pic>
    </p:spTree>
    <p:extLst>
      <p:ext uri="{BB962C8B-B14F-4D97-AF65-F5344CB8AC3E}">
        <p14:creationId xmlns:p14="http://schemas.microsoft.com/office/powerpoint/2010/main" val="2168595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es-ES_tradnl" dirty="0"/>
              <a:t>Etapas para conformación de un sistema de </a:t>
            </a:r>
            <a:r>
              <a:rPr lang="es-ES_tradnl" dirty="0" err="1"/>
              <a:t>Nowcasting</a:t>
            </a:r>
            <a:endParaRPr lang="en-GB" dirty="0"/>
          </a:p>
        </p:txBody>
      </p:sp>
      <p:sp>
        <p:nvSpPr>
          <p:cNvPr id="3" name="Marcador de contenido 2"/>
          <p:cNvSpPr>
            <a:spLocks noGrp="1"/>
          </p:cNvSpPr>
          <p:nvPr>
            <p:ph idx="1"/>
          </p:nvPr>
        </p:nvSpPr>
        <p:spPr/>
        <p:txBody>
          <a:bodyPr>
            <a:normAutofit/>
          </a:bodyPr>
          <a:lstStyle/>
          <a:p>
            <a:pPr marL="0" indent="0">
              <a:buNone/>
            </a:pPr>
            <a:r>
              <a:rPr lang="en-GB" sz="1600" dirty="0"/>
              <a:t>El principal </a:t>
            </a:r>
            <a:r>
              <a:rPr lang="en-GB" sz="1600" dirty="0" err="1"/>
              <a:t>rol</a:t>
            </a:r>
            <a:r>
              <a:rPr lang="en-GB" sz="1600" dirty="0"/>
              <a:t> de un Sistema de </a:t>
            </a:r>
            <a:r>
              <a:rPr lang="en-GB" sz="1600" dirty="0" err="1"/>
              <a:t>nowcasting</a:t>
            </a:r>
            <a:r>
              <a:rPr lang="en-GB" sz="1600" dirty="0"/>
              <a:t> </a:t>
            </a:r>
            <a:r>
              <a:rPr lang="en-GB" sz="1600" dirty="0" err="1"/>
              <a:t>es</a:t>
            </a:r>
            <a:r>
              <a:rPr lang="en-GB" sz="1600" dirty="0"/>
              <a:t> </a:t>
            </a:r>
            <a:r>
              <a:rPr lang="en-GB" sz="1600" b="1" dirty="0" err="1"/>
              <a:t>recolectar</a:t>
            </a:r>
            <a:r>
              <a:rPr lang="en-GB" sz="1600" b="1" dirty="0"/>
              <a:t> </a:t>
            </a:r>
            <a:r>
              <a:rPr lang="en-GB" sz="1600" b="1" dirty="0" err="1"/>
              <a:t>datos</a:t>
            </a:r>
            <a:r>
              <a:rPr lang="en-GB" sz="1600" b="1" dirty="0"/>
              <a:t> </a:t>
            </a:r>
            <a:r>
              <a:rPr lang="en-GB" sz="1600" b="1" dirty="0" err="1"/>
              <a:t>actuales</a:t>
            </a:r>
            <a:r>
              <a:rPr lang="en-GB" sz="1600" dirty="0"/>
              <a:t>, </a:t>
            </a:r>
            <a:r>
              <a:rPr lang="en-GB" sz="1600" b="1" dirty="0" err="1"/>
              <a:t>ejecutar</a:t>
            </a:r>
            <a:r>
              <a:rPr lang="en-GB" sz="1600" b="1" dirty="0"/>
              <a:t> </a:t>
            </a:r>
            <a:r>
              <a:rPr lang="en-GB" sz="1600" b="1" dirty="0" err="1"/>
              <a:t>algoritmos</a:t>
            </a:r>
            <a:r>
              <a:rPr lang="en-GB" sz="1600" dirty="0"/>
              <a:t> para </a:t>
            </a:r>
            <a:r>
              <a:rPr lang="en-GB" sz="1600" b="1" dirty="0" err="1"/>
              <a:t>producir</a:t>
            </a:r>
            <a:r>
              <a:rPr lang="en-GB" sz="1600" b="1" dirty="0"/>
              <a:t> un </a:t>
            </a:r>
            <a:r>
              <a:rPr lang="en-GB" sz="1600" b="1" dirty="0" err="1"/>
              <a:t>pronóstico</a:t>
            </a:r>
            <a:r>
              <a:rPr lang="en-GB" sz="1600" b="1" dirty="0"/>
              <a:t> </a:t>
            </a:r>
            <a:r>
              <a:rPr lang="en-GB" sz="1600" dirty="0"/>
              <a:t>de </a:t>
            </a:r>
            <a:r>
              <a:rPr lang="en-GB" sz="1600" dirty="0" err="1"/>
              <a:t>tiempo</a:t>
            </a:r>
            <a:r>
              <a:rPr lang="en-GB" sz="1600" dirty="0"/>
              <a:t> </a:t>
            </a:r>
            <a:r>
              <a:rPr lang="en-GB" sz="1600" dirty="0" err="1"/>
              <a:t>severo</a:t>
            </a:r>
            <a:r>
              <a:rPr lang="en-GB" sz="1600" dirty="0"/>
              <a:t> </a:t>
            </a:r>
            <a:r>
              <a:rPr lang="en-GB" sz="1600" dirty="0" err="1"/>
              <a:t>en</a:t>
            </a:r>
            <a:r>
              <a:rPr lang="en-GB" sz="1600" dirty="0"/>
              <a:t> las </a:t>
            </a:r>
            <a:r>
              <a:rPr lang="en-GB" sz="1600" dirty="0" err="1"/>
              <a:t>inmediatas</a:t>
            </a:r>
            <a:r>
              <a:rPr lang="en-GB" sz="1600" dirty="0"/>
              <a:t> horas.</a:t>
            </a:r>
          </a:p>
          <a:p>
            <a:r>
              <a:rPr lang="en-GB" sz="2400" dirty="0">
                <a:solidFill>
                  <a:srgbClr val="FF0000"/>
                </a:solidFill>
              </a:rPr>
              <a:t>¿</a:t>
            </a:r>
            <a:r>
              <a:rPr lang="es-PE" sz="2400" dirty="0">
                <a:solidFill>
                  <a:srgbClr val="FF0000"/>
                </a:solidFill>
              </a:rPr>
              <a:t>Cuales son los principales eventos que deseamos predecir?</a:t>
            </a:r>
          </a:p>
          <a:p>
            <a:endParaRPr lang="es-PE" sz="2400" dirty="0">
              <a:solidFill>
                <a:srgbClr val="FF0000"/>
              </a:solidFill>
            </a:endParaRPr>
          </a:p>
          <a:p>
            <a:r>
              <a:rPr lang="en-GB" sz="2400" dirty="0">
                <a:solidFill>
                  <a:srgbClr val="FF0000"/>
                </a:solidFill>
              </a:rPr>
              <a:t>¿Con que </a:t>
            </a:r>
            <a:r>
              <a:rPr lang="en-GB" sz="2400" dirty="0" err="1">
                <a:solidFill>
                  <a:srgbClr val="FF0000"/>
                </a:solidFill>
              </a:rPr>
              <a:t>herramientas</a:t>
            </a:r>
            <a:r>
              <a:rPr lang="en-GB" sz="2400" dirty="0">
                <a:solidFill>
                  <a:srgbClr val="FF0000"/>
                </a:solidFill>
              </a:rPr>
              <a:t> de </a:t>
            </a:r>
            <a:r>
              <a:rPr lang="en-GB" sz="2400" dirty="0" err="1">
                <a:solidFill>
                  <a:srgbClr val="FF0000"/>
                </a:solidFill>
              </a:rPr>
              <a:t>pronóstico</a:t>
            </a:r>
            <a:r>
              <a:rPr lang="en-GB" sz="2400" dirty="0">
                <a:solidFill>
                  <a:srgbClr val="FF0000"/>
                </a:solidFill>
              </a:rPr>
              <a:t> </a:t>
            </a:r>
            <a:r>
              <a:rPr lang="en-GB" sz="2400" dirty="0" err="1">
                <a:solidFill>
                  <a:srgbClr val="FF0000"/>
                </a:solidFill>
              </a:rPr>
              <a:t>contamos</a:t>
            </a:r>
            <a:r>
              <a:rPr lang="en-GB" sz="2400" dirty="0">
                <a:solidFill>
                  <a:srgbClr val="FF0000"/>
                </a:solidFill>
              </a:rPr>
              <a:t>?</a:t>
            </a:r>
          </a:p>
          <a:p>
            <a:pPr marL="0" indent="0">
              <a:buNone/>
            </a:pPr>
            <a:endParaRPr lang="en-GB" sz="2400" dirty="0">
              <a:solidFill>
                <a:srgbClr val="FF0000"/>
              </a:solidFill>
            </a:endParaRPr>
          </a:p>
          <a:p>
            <a:r>
              <a:rPr lang="en-GB" sz="2400" dirty="0">
                <a:solidFill>
                  <a:srgbClr val="FF0000"/>
                </a:solidFill>
              </a:rPr>
              <a:t>¿Como </a:t>
            </a:r>
            <a:r>
              <a:rPr lang="en-GB" sz="2400" dirty="0" err="1">
                <a:solidFill>
                  <a:srgbClr val="FF0000"/>
                </a:solidFill>
              </a:rPr>
              <a:t>diseñamos</a:t>
            </a:r>
            <a:r>
              <a:rPr lang="en-GB" sz="2400" dirty="0">
                <a:solidFill>
                  <a:srgbClr val="FF0000"/>
                </a:solidFill>
              </a:rPr>
              <a:t> un Sistema de </a:t>
            </a:r>
            <a:r>
              <a:rPr lang="en-GB" sz="2400" dirty="0" err="1">
                <a:solidFill>
                  <a:srgbClr val="FF0000"/>
                </a:solidFill>
              </a:rPr>
              <a:t>visualización</a:t>
            </a:r>
            <a:r>
              <a:rPr lang="en-GB" sz="2400" dirty="0">
                <a:solidFill>
                  <a:srgbClr val="FF0000"/>
                </a:solidFill>
              </a:rPr>
              <a:t> y </a:t>
            </a:r>
            <a:r>
              <a:rPr lang="en-GB" sz="2400" dirty="0" err="1">
                <a:solidFill>
                  <a:srgbClr val="FF0000"/>
                </a:solidFill>
              </a:rPr>
              <a:t>alerta</a:t>
            </a:r>
            <a:r>
              <a:rPr lang="en-GB" sz="2400" dirty="0">
                <a:solidFill>
                  <a:srgbClr val="FF0000"/>
                </a:solidFill>
              </a:rPr>
              <a:t>?</a:t>
            </a:r>
          </a:p>
          <a:p>
            <a:pPr lvl="1"/>
            <a:endParaRPr lang="en-GB" sz="2400" spc="10" dirty="0">
              <a:solidFill>
                <a:srgbClr val="FF0000"/>
              </a:solidFill>
            </a:endParaRPr>
          </a:p>
          <a:p>
            <a:pPr lvl="1"/>
            <a:endParaRPr lang="en-GB" dirty="0"/>
          </a:p>
        </p:txBody>
      </p:sp>
      <p:sp>
        <p:nvSpPr>
          <p:cNvPr id="4" name="Flecha abajo 3"/>
          <p:cNvSpPr/>
          <p:nvPr/>
        </p:nvSpPr>
        <p:spPr>
          <a:xfrm>
            <a:off x="777240" y="3202437"/>
            <a:ext cx="484632" cy="50909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lecha abajo 6"/>
          <p:cNvSpPr/>
          <p:nvPr/>
        </p:nvSpPr>
        <p:spPr>
          <a:xfrm>
            <a:off x="777240" y="4374447"/>
            <a:ext cx="484632" cy="84819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9285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Que eventos deseamos predecir?</a:t>
            </a:r>
            <a:endParaRPr lang="en-GB" dirty="0"/>
          </a:p>
        </p:txBody>
      </p:sp>
      <p:sp>
        <p:nvSpPr>
          <p:cNvPr id="3" name="Marcador de contenido 2"/>
          <p:cNvSpPr>
            <a:spLocks noGrp="1"/>
          </p:cNvSpPr>
          <p:nvPr>
            <p:ph idx="1"/>
          </p:nvPr>
        </p:nvSpPr>
        <p:spPr/>
        <p:txBody>
          <a:bodyPr>
            <a:normAutofit fontScale="85000" lnSpcReduction="20000"/>
          </a:bodyPr>
          <a:lstStyle/>
          <a:p>
            <a:r>
              <a:rPr lang="es-PE" sz="2800" dirty="0">
                <a:solidFill>
                  <a:srgbClr val="FF0000"/>
                </a:solidFill>
              </a:rPr>
              <a:t>Precipitaciones intensas (descargas eléctricas)</a:t>
            </a:r>
          </a:p>
          <a:p>
            <a:endParaRPr lang="es-PE" sz="2800" dirty="0"/>
          </a:p>
          <a:p>
            <a:r>
              <a:rPr lang="es-PE" sz="2800" dirty="0"/>
              <a:t>Precipitaciones sólidas?</a:t>
            </a:r>
          </a:p>
          <a:p>
            <a:endParaRPr lang="es-PE" sz="2800" dirty="0"/>
          </a:p>
          <a:p>
            <a:r>
              <a:rPr lang="es-PE" sz="2800" dirty="0"/>
              <a:t>Rachas de viento fuertes?</a:t>
            </a:r>
          </a:p>
          <a:p>
            <a:endParaRPr lang="es-PE" sz="2800" dirty="0"/>
          </a:p>
          <a:p>
            <a:r>
              <a:rPr lang="es-PE" sz="2800" dirty="0"/>
              <a:t>Reducción de visibilidad por niebla / polvo</a:t>
            </a:r>
          </a:p>
          <a:p>
            <a:endParaRPr lang="es-PE" sz="2800" dirty="0"/>
          </a:p>
          <a:p>
            <a:r>
              <a:rPr lang="es-PE" sz="2800" dirty="0"/>
              <a:t>Temperaturas? </a:t>
            </a:r>
          </a:p>
          <a:p>
            <a:endParaRPr lang="es-PE" sz="2800" dirty="0"/>
          </a:p>
          <a:p>
            <a:endParaRPr lang="es-PE" dirty="0"/>
          </a:p>
          <a:p>
            <a:endParaRPr lang="en-GB" dirty="0"/>
          </a:p>
        </p:txBody>
      </p:sp>
      <p:pic>
        <p:nvPicPr>
          <p:cNvPr id="1028" name="Picture 4" descr="Alpacas in the snow on the Andes mount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8057" y="2429658"/>
            <a:ext cx="3559175" cy="17795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3 dead, over 19 lakh people hit by heavy rain in Odisha, record rainfall in  Bhubaneswar &amp;amp; Puri - India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3850" y="3820308"/>
            <a:ext cx="2763012" cy="15537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namhi advierte de fuertes vientos en la costa central del país |  Actualidad | La Prensa Per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1100" y="4745774"/>
            <a:ext cx="3251200" cy="2016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332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dirty="0"/>
          </a:p>
        </p:txBody>
      </p:sp>
      <p:sp>
        <p:nvSpPr>
          <p:cNvPr id="3" name="Marcador de contenido 2"/>
          <p:cNvSpPr>
            <a:spLocks noGrp="1"/>
          </p:cNvSpPr>
          <p:nvPr>
            <p:ph idx="1"/>
          </p:nvPr>
        </p:nvSpPr>
        <p:spPr/>
        <p:txBody>
          <a:bodyPr>
            <a:normAutofit lnSpcReduction="10000"/>
          </a:bodyPr>
          <a:lstStyle/>
          <a:p>
            <a:pPr marL="0" indent="0" algn="just">
              <a:buNone/>
            </a:pPr>
            <a:r>
              <a:rPr lang="es-PE" dirty="0"/>
              <a:t>Cuando pronosticamos zonas donde son probables ciertos fenómenos meteorológicos violentos o severos, es vital definir umbrales. Estos serán específicos para cada variable y deberán estar en función de la </a:t>
            </a:r>
            <a:r>
              <a:rPr lang="es-PE" b="1" dirty="0"/>
              <a:t>resolución temporal </a:t>
            </a:r>
            <a:r>
              <a:rPr lang="es-PE" dirty="0"/>
              <a:t>de las observaciones que disponemos y </a:t>
            </a:r>
            <a:r>
              <a:rPr lang="es-PE" b="1" dirty="0"/>
              <a:t>la localización</a:t>
            </a:r>
            <a:endParaRPr lang="es-PE" dirty="0"/>
          </a:p>
          <a:p>
            <a:pPr algn="just"/>
            <a:r>
              <a:rPr lang="es-PE" dirty="0"/>
              <a:t>Precipitación intensa (</a:t>
            </a:r>
            <a:r>
              <a:rPr lang="es-PE" dirty="0" err="1"/>
              <a:t>eg</a:t>
            </a:r>
            <a:r>
              <a:rPr lang="es-PE" dirty="0"/>
              <a:t>. 20 mm/h (selva) - mm/ h (sierra) - 5 mm/h (costa)) Uso de Percentil 95/99?</a:t>
            </a:r>
          </a:p>
          <a:p>
            <a:pPr algn="just"/>
            <a:r>
              <a:rPr lang="es-PE" dirty="0"/>
              <a:t>Descargas eléctricas (presencia de descargas)</a:t>
            </a:r>
          </a:p>
          <a:p>
            <a:pPr algn="just"/>
            <a:r>
              <a:rPr lang="es-PE" dirty="0"/>
              <a:t>Rachas de viento fuerte (</a:t>
            </a:r>
            <a:r>
              <a:rPr lang="es-PE" dirty="0" err="1"/>
              <a:t>eg</a:t>
            </a:r>
            <a:r>
              <a:rPr lang="es-PE" dirty="0"/>
              <a:t>. w &gt; 10 m/s / 20)</a:t>
            </a:r>
          </a:p>
          <a:p>
            <a:pPr algn="just"/>
            <a:r>
              <a:rPr lang="es-PE" dirty="0"/>
              <a:t>Granizo o piedra (</a:t>
            </a:r>
            <a:r>
              <a:rPr lang="es-PE" dirty="0" err="1"/>
              <a:t>eg</a:t>
            </a:r>
            <a:r>
              <a:rPr lang="es-PE" dirty="0"/>
              <a:t>. diámetro &gt; 20 mm / acumulación &gt; 1 cm)</a:t>
            </a:r>
          </a:p>
          <a:p>
            <a:pPr algn="just"/>
            <a:r>
              <a:rPr lang="es-PE" dirty="0"/>
              <a:t>Nieve (</a:t>
            </a:r>
            <a:r>
              <a:rPr lang="es-PE" dirty="0" err="1"/>
              <a:t>eg</a:t>
            </a:r>
            <a:r>
              <a:rPr lang="es-PE" dirty="0"/>
              <a:t>. Acumulación de 5 cm/ 1h)</a:t>
            </a:r>
          </a:p>
          <a:p>
            <a:pPr algn="just"/>
            <a:r>
              <a:rPr lang="es-PE" dirty="0"/>
              <a:t>Reducción de la visibilidad (</a:t>
            </a:r>
            <a:r>
              <a:rPr lang="es-PE" dirty="0" err="1"/>
              <a:t>eg</a:t>
            </a:r>
            <a:r>
              <a:rPr lang="es-PE" dirty="0"/>
              <a:t>. Vis &lt; 1 km)</a:t>
            </a:r>
          </a:p>
          <a:p>
            <a:pPr algn="just"/>
            <a:r>
              <a:rPr lang="es-PE" dirty="0"/>
              <a:t>Temperatura (superación percentiles P1-P5 para </a:t>
            </a:r>
            <a:r>
              <a:rPr lang="es-PE" dirty="0" err="1"/>
              <a:t>Tmin</a:t>
            </a:r>
            <a:r>
              <a:rPr lang="es-PE" dirty="0"/>
              <a:t> P95-P99 para </a:t>
            </a:r>
            <a:r>
              <a:rPr lang="es-PE" dirty="0" err="1"/>
              <a:t>Tmax</a:t>
            </a:r>
            <a:r>
              <a:rPr lang="es-PE" dirty="0"/>
              <a:t>)</a:t>
            </a:r>
            <a:endParaRPr lang="en-GB" dirty="0"/>
          </a:p>
        </p:txBody>
      </p:sp>
    </p:spTree>
    <p:extLst>
      <p:ext uri="{BB962C8B-B14F-4D97-AF65-F5344CB8AC3E}">
        <p14:creationId xmlns:p14="http://schemas.microsoft.com/office/powerpoint/2010/main" val="2113371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E811CF76-C594-4008-B6D6-9F8B7CC98B61}"/>
              </a:ext>
            </a:extLst>
          </p:cNvPr>
          <p:cNvSpPr>
            <a:spLocks noGrp="1"/>
          </p:cNvSpPr>
          <p:nvPr>
            <p:ph type="body" idx="4294967295"/>
          </p:nvPr>
        </p:nvSpPr>
        <p:spPr>
          <a:xfrm>
            <a:off x="439119" y="350861"/>
            <a:ext cx="9504363" cy="720725"/>
          </a:xfrm>
        </p:spPr>
        <p:txBody>
          <a:bodyPr/>
          <a:lstStyle/>
          <a:p>
            <a:pPr marL="0" indent="0">
              <a:buNone/>
            </a:pPr>
            <a:r>
              <a:rPr lang="es-PE" dirty="0"/>
              <a:t>Umbrales automatizados para producto Lluvia a muy corto plazo</a:t>
            </a:r>
          </a:p>
        </p:txBody>
      </p:sp>
      <p:sp>
        <p:nvSpPr>
          <p:cNvPr id="7" name="CuadroTexto 6">
            <a:extLst>
              <a:ext uri="{FF2B5EF4-FFF2-40B4-BE49-F238E27FC236}">
                <a16:creationId xmlns:a16="http://schemas.microsoft.com/office/drawing/2014/main" id="{C2AACB48-31AE-4591-BF88-1DD0C23E7D55}"/>
              </a:ext>
            </a:extLst>
          </p:cNvPr>
          <p:cNvSpPr txBox="1"/>
          <p:nvPr/>
        </p:nvSpPr>
        <p:spPr>
          <a:xfrm>
            <a:off x="4501273" y="1307367"/>
            <a:ext cx="4641774" cy="1459374"/>
          </a:xfrm>
          <a:prstGeom prst="rect">
            <a:avLst/>
          </a:prstGeom>
          <a:noFill/>
        </p:spPr>
        <p:txBody>
          <a:bodyPr wrap="square">
            <a:spAutoFit/>
          </a:bodyPr>
          <a:lstStyle/>
          <a:p>
            <a:pPr algn="just">
              <a:lnSpc>
                <a:spcPct val="115000"/>
              </a:lnSpc>
              <a:spcAft>
                <a:spcPts val="1000"/>
              </a:spcAft>
            </a:pPr>
            <a:r>
              <a:rPr lang="es-PE" sz="14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En base a la experiencia, se elaboraron tres </a:t>
            </a:r>
            <a:r>
              <a:rPr lang="es-PE" sz="1400"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shapefiles</a:t>
            </a:r>
            <a:r>
              <a:rPr lang="es-PE" sz="14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de umbrales horarios de precipitación. Esto se realizó en base talleres con los pronosticadores de las diferentes regiones, para lograr afinar áreas y precisar valores.</a:t>
            </a:r>
          </a:p>
          <a:p>
            <a:pPr algn="just">
              <a:lnSpc>
                <a:spcPct val="115000"/>
              </a:lnSpc>
              <a:spcAft>
                <a:spcPts val="1000"/>
              </a:spcAft>
            </a:pPr>
            <a:r>
              <a:rPr lang="es-PE" sz="14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Estos umbrales están elaborados en base a percentiles.</a:t>
            </a:r>
          </a:p>
        </p:txBody>
      </p:sp>
      <p:pic>
        <p:nvPicPr>
          <p:cNvPr id="2" name="Imagen 1"/>
          <p:cNvPicPr>
            <a:picLocks noChangeAspect="1"/>
          </p:cNvPicPr>
          <p:nvPr/>
        </p:nvPicPr>
        <p:blipFill>
          <a:blip r:embed="rId2"/>
          <a:stretch>
            <a:fillRect/>
          </a:stretch>
        </p:blipFill>
        <p:spPr>
          <a:xfrm>
            <a:off x="439119" y="1307367"/>
            <a:ext cx="3676246" cy="2855503"/>
          </a:xfrm>
          <a:prstGeom prst="rect">
            <a:avLst/>
          </a:prstGeom>
        </p:spPr>
      </p:pic>
      <p:pic>
        <p:nvPicPr>
          <p:cNvPr id="6" name="Imagen 5"/>
          <p:cNvPicPr>
            <a:picLocks noChangeAspect="1"/>
          </p:cNvPicPr>
          <p:nvPr/>
        </p:nvPicPr>
        <p:blipFill>
          <a:blip r:embed="rId3"/>
          <a:stretch>
            <a:fillRect/>
          </a:stretch>
        </p:blipFill>
        <p:spPr>
          <a:xfrm>
            <a:off x="206644" y="4510856"/>
            <a:ext cx="6615516" cy="808563"/>
          </a:xfrm>
          <a:prstGeom prst="rect">
            <a:avLst/>
          </a:prstGeom>
        </p:spPr>
      </p:pic>
      <p:pic>
        <p:nvPicPr>
          <p:cNvPr id="8" name="Imagen 7"/>
          <p:cNvPicPr>
            <a:picLocks noChangeAspect="1"/>
          </p:cNvPicPr>
          <p:nvPr/>
        </p:nvPicPr>
        <p:blipFill>
          <a:blip r:embed="rId4">
            <a:extLst>
              <a:ext uri="{BEBA8EAE-BF5A-486C-A8C5-ECC9F3942E4B}">
                <a14:imgProps xmlns:a14="http://schemas.microsoft.com/office/drawing/2010/main">
                  <a14:imgLayer r:embed="rId5">
                    <a14:imgEffect>
                      <a14:backgroundRemoval t="0" b="100000" l="0" r="99595"/>
                    </a14:imgEffect>
                  </a14:imgLayer>
                </a14:imgProps>
              </a:ext>
            </a:extLst>
          </a:blip>
          <a:stretch>
            <a:fillRect/>
          </a:stretch>
        </p:blipFill>
        <p:spPr>
          <a:xfrm>
            <a:off x="7438031" y="2046572"/>
            <a:ext cx="3462444" cy="4579180"/>
          </a:xfrm>
          <a:prstGeom prst="rect">
            <a:avLst/>
          </a:prstGeom>
        </p:spPr>
      </p:pic>
    </p:spTree>
    <p:extLst>
      <p:ext uri="{BB962C8B-B14F-4D97-AF65-F5344CB8AC3E}">
        <p14:creationId xmlns:p14="http://schemas.microsoft.com/office/powerpoint/2010/main" val="244709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Con que herramientas de pronóstico a muy corto plazo contamos?</a:t>
            </a:r>
            <a:endParaRPr lang="en-GB" dirty="0"/>
          </a:p>
        </p:txBody>
      </p:sp>
      <p:sp>
        <p:nvSpPr>
          <p:cNvPr id="3" name="Marcador de contenido 2"/>
          <p:cNvSpPr>
            <a:spLocks noGrp="1"/>
          </p:cNvSpPr>
          <p:nvPr>
            <p:ph idx="1"/>
          </p:nvPr>
        </p:nvSpPr>
        <p:spPr/>
        <p:txBody>
          <a:bodyPr>
            <a:normAutofit/>
          </a:bodyPr>
          <a:lstStyle/>
          <a:p>
            <a:r>
              <a:rPr lang="es-PE" dirty="0"/>
              <a:t>Básicamente disponemos de productos de pronóstico extrapolado de sistemas </a:t>
            </a:r>
            <a:r>
              <a:rPr lang="es-PE" dirty="0" err="1"/>
              <a:t>convectivos</a:t>
            </a:r>
            <a:r>
              <a:rPr lang="es-PE" dirty="0"/>
              <a:t> elaborados a partir de datos del GOES 16.</a:t>
            </a:r>
          </a:p>
          <a:p>
            <a:pPr marL="0" indent="0">
              <a:buNone/>
            </a:pPr>
            <a:endParaRPr lang="es-PE" dirty="0"/>
          </a:p>
          <a:p>
            <a:r>
              <a:rPr lang="es-PE" dirty="0"/>
              <a:t>Adicionalmente disponemos de los Modelos numéricos de pronóstico (NWP), los cuales pueden </a:t>
            </a:r>
            <a:r>
              <a:rPr lang="es-PE" dirty="0" err="1"/>
              <a:t>proporacionar</a:t>
            </a:r>
            <a:r>
              <a:rPr lang="es-PE" dirty="0"/>
              <a:t> regiones propensas a la convección.</a:t>
            </a:r>
          </a:p>
          <a:p>
            <a:endParaRPr lang="es-PE" dirty="0"/>
          </a:p>
          <a:p>
            <a:r>
              <a:rPr lang="es-PE" dirty="0"/>
              <a:t>En un futuro próximo se dispondrá de radares meteorológicos, de momento no hay ninguno operativo (Piura?). Se proyecta una red de radares en zona costera.</a:t>
            </a:r>
          </a:p>
          <a:p>
            <a:endParaRPr lang="es-PE" dirty="0"/>
          </a:p>
          <a:p>
            <a:endParaRPr lang="es-PE" sz="2400" dirty="0"/>
          </a:p>
          <a:p>
            <a:endParaRPr lang="es-PE" sz="2400" dirty="0"/>
          </a:p>
        </p:txBody>
      </p:sp>
    </p:spTree>
    <p:extLst>
      <p:ext uri="{BB962C8B-B14F-4D97-AF65-F5344CB8AC3E}">
        <p14:creationId xmlns:p14="http://schemas.microsoft.com/office/powerpoint/2010/main" val="861707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FORTRACC-GOES 16</a:t>
            </a:r>
            <a:endParaRPr lang="en-GB" dirty="0"/>
          </a:p>
        </p:txBody>
      </p:sp>
      <p:sp>
        <p:nvSpPr>
          <p:cNvPr id="3" name="Marcador de contenido 2"/>
          <p:cNvSpPr>
            <a:spLocks noGrp="1"/>
          </p:cNvSpPr>
          <p:nvPr>
            <p:ph idx="1"/>
          </p:nvPr>
        </p:nvSpPr>
        <p:spPr>
          <a:xfrm>
            <a:off x="1261872" y="1691322"/>
            <a:ext cx="8595360" cy="4351337"/>
          </a:xfrm>
        </p:spPr>
        <p:txBody>
          <a:bodyPr/>
          <a:lstStyle/>
          <a:p>
            <a:endParaRPr lang="es-PE" dirty="0"/>
          </a:p>
          <a:p>
            <a:endParaRPr lang="en-GB" dirty="0"/>
          </a:p>
        </p:txBody>
      </p:sp>
      <p:sp>
        <p:nvSpPr>
          <p:cNvPr id="5" name="AutoShape 4" descr="Best Goes 16 Satellite Irma Jose GIFs | Gfyc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872" y="4298498"/>
            <a:ext cx="2559501" cy="2559501"/>
          </a:xfrm>
          <a:prstGeom prst="rect">
            <a:avLst/>
          </a:prstGeom>
          <a:effectLst>
            <a:softEdge rad="50800"/>
          </a:effectLst>
        </p:spPr>
      </p:pic>
      <p:sp>
        <p:nvSpPr>
          <p:cNvPr id="4" name="CuadroTexto 3"/>
          <p:cNvSpPr txBox="1"/>
          <p:nvPr/>
        </p:nvSpPr>
        <p:spPr>
          <a:xfrm>
            <a:off x="1392072" y="1869743"/>
            <a:ext cx="8465160" cy="5078313"/>
          </a:xfrm>
          <a:prstGeom prst="rect">
            <a:avLst/>
          </a:prstGeom>
          <a:noFill/>
        </p:spPr>
        <p:txBody>
          <a:bodyPr wrap="square" rtlCol="0">
            <a:spAutoFit/>
          </a:bodyPr>
          <a:lstStyle/>
          <a:p>
            <a:r>
              <a:rPr lang="en-GB" dirty="0"/>
              <a:t>Forecast and Tracking of Active Cloud Clusters (</a:t>
            </a:r>
            <a:r>
              <a:rPr lang="en-GB" dirty="0" err="1"/>
              <a:t>ForTrACC</a:t>
            </a:r>
            <a:r>
              <a:rPr lang="en-GB" dirty="0"/>
              <a:t> </a:t>
            </a:r>
            <a:r>
              <a:rPr lang="en-GB" dirty="0" err="1"/>
              <a:t>ForTrACC</a:t>
            </a:r>
            <a:r>
              <a:rPr lang="en-GB" dirty="0"/>
              <a:t>) </a:t>
            </a:r>
            <a:r>
              <a:rPr lang="en-GB" dirty="0" err="1"/>
              <a:t>mediante</a:t>
            </a:r>
            <a:r>
              <a:rPr lang="en-GB" dirty="0"/>
              <a:t> </a:t>
            </a:r>
            <a:r>
              <a:rPr lang="en-GB" dirty="0" err="1"/>
              <a:t>imágenes</a:t>
            </a:r>
            <a:r>
              <a:rPr lang="en-GB" dirty="0"/>
              <a:t> del canal IR del GOES 16.</a:t>
            </a:r>
          </a:p>
          <a:p>
            <a:endParaRPr lang="es-PE" dirty="0"/>
          </a:p>
          <a:p>
            <a:r>
              <a:rPr lang="es-PE" dirty="0"/>
              <a:t>Secuencia de las últimas 5 imágenes determina un vector dirección para el </a:t>
            </a:r>
            <a:r>
              <a:rPr lang="es-PE" dirty="0" err="1"/>
              <a:t>centroide</a:t>
            </a:r>
            <a:r>
              <a:rPr lang="es-PE" dirty="0"/>
              <a:t> del SC, y se aplica ese vector de desplazamiento a la última imagen disponible.</a:t>
            </a:r>
          </a:p>
          <a:p>
            <a:endParaRPr lang="es-PE" dirty="0"/>
          </a:p>
          <a:p>
            <a:r>
              <a:rPr lang="es-PE" dirty="0"/>
              <a:t>En función del tamaño de </a:t>
            </a:r>
            <a:r>
              <a:rPr lang="es-PE" dirty="0" err="1"/>
              <a:t>cluster</a:t>
            </a:r>
            <a:r>
              <a:rPr lang="es-PE" dirty="0"/>
              <a:t> de las últimas imágenes se aplica una tasa de crecimiento o decrecimiento a la última imagen (variación tamaño)</a:t>
            </a:r>
          </a:p>
          <a:p>
            <a:r>
              <a:rPr lang="es-PE" dirty="0"/>
              <a:t>                                          </a:t>
            </a:r>
          </a:p>
          <a:p>
            <a:r>
              <a:rPr lang="es-PE" dirty="0"/>
              <a:t>                                            A partir de la variación de la Temperatura de la 							nube se determina si el sistema está 										</a:t>
            </a:r>
            <a:r>
              <a:rPr lang="es-PE" dirty="0" err="1"/>
              <a:t>Desintensificando</a:t>
            </a:r>
            <a:r>
              <a:rPr lang="es-PE" dirty="0"/>
              <a:t>- estable-intensificando</a:t>
            </a:r>
            <a:endParaRPr lang="en-GB" dirty="0"/>
          </a:p>
          <a:p>
            <a:endParaRPr lang="es-PE" dirty="0"/>
          </a:p>
          <a:p>
            <a:endParaRPr lang="es-PE" dirty="0"/>
          </a:p>
          <a:p>
            <a:endParaRPr lang="es-PE" dirty="0"/>
          </a:p>
          <a:p>
            <a:endParaRPr lang="es-PE" dirty="0"/>
          </a:p>
          <a:p>
            <a:endParaRPr lang="es-PE" dirty="0"/>
          </a:p>
        </p:txBody>
      </p:sp>
      <p:sp>
        <p:nvSpPr>
          <p:cNvPr id="7" name="CuadroTexto 6"/>
          <p:cNvSpPr txBox="1"/>
          <p:nvPr/>
        </p:nvSpPr>
        <p:spPr>
          <a:xfrm>
            <a:off x="6469040" y="5923128"/>
            <a:ext cx="4694830" cy="923330"/>
          </a:xfrm>
          <a:prstGeom prst="rect">
            <a:avLst/>
          </a:prstGeom>
          <a:noFill/>
        </p:spPr>
        <p:txBody>
          <a:bodyPr wrap="square" rtlCol="0">
            <a:spAutoFit/>
          </a:bodyPr>
          <a:lstStyle/>
          <a:p>
            <a:r>
              <a:rPr lang="es-PE" dirty="0"/>
              <a:t>Veremos mayores detalles del producto en el Módulo III</a:t>
            </a:r>
            <a:endParaRPr lang="en-GB" dirty="0"/>
          </a:p>
          <a:p>
            <a:endParaRPr lang="en-GB" dirty="0"/>
          </a:p>
        </p:txBody>
      </p:sp>
    </p:spTree>
    <p:extLst>
      <p:ext uri="{BB962C8B-B14F-4D97-AF65-F5344CB8AC3E}">
        <p14:creationId xmlns:p14="http://schemas.microsoft.com/office/powerpoint/2010/main" val="3236449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Modelos </a:t>
            </a:r>
            <a:r>
              <a:rPr lang="es-PE" dirty="0" err="1"/>
              <a:t>mesoescala</a:t>
            </a:r>
            <a:endParaRPr lang="en-GB" dirty="0"/>
          </a:p>
        </p:txBody>
      </p:sp>
      <p:sp>
        <p:nvSpPr>
          <p:cNvPr id="4" name="CuadroTexto 3"/>
          <p:cNvSpPr txBox="1"/>
          <p:nvPr/>
        </p:nvSpPr>
        <p:spPr>
          <a:xfrm>
            <a:off x="1261872" y="2183642"/>
            <a:ext cx="9451621" cy="4001095"/>
          </a:xfrm>
          <a:prstGeom prst="rect">
            <a:avLst/>
          </a:prstGeom>
          <a:noFill/>
        </p:spPr>
        <p:txBody>
          <a:bodyPr wrap="square" rtlCol="0">
            <a:spAutoFit/>
          </a:bodyPr>
          <a:lstStyle/>
          <a:p>
            <a:r>
              <a:rPr lang="es-PE" dirty="0"/>
              <a:t>Se disponía de un WRF a 5km para la región de Lima (Jul 2019 en </a:t>
            </a:r>
            <a:r>
              <a:rPr lang="es-PE" dirty="0" err="1"/>
              <a:t>IPGrads</a:t>
            </a:r>
            <a:r>
              <a:rPr lang="es-PE" dirty="0"/>
              <a:t>), previamente había estado centrado en un dominio sobre Ica. </a:t>
            </a:r>
            <a:r>
              <a:rPr lang="es-PE" sz="2000" dirty="0"/>
              <a:t>¿</a:t>
            </a:r>
            <a:r>
              <a:rPr lang="es-PE" dirty="0"/>
              <a:t>Actualmente se dispone de alguna área a esa resolución?</a:t>
            </a:r>
          </a:p>
          <a:p>
            <a:endParaRPr lang="es-PE" dirty="0"/>
          </a:p>
          <a:p>
            <a:r>
              <a:rPr lang="es-PE" dirty="0"/>
              <a:t>El ETA-SENAMHI trabaja ya a 10 km de resolución?</a:t>
            </a:r>
          </a:p>
          <a:p>
            <a:endParaRPr lang="es-PE" dirty="0"/>
          </a:p>
          <a:p>
            <a:r>
              <a:rPr lang="es-PE" dirty="0"/>
              <a:t>Sería interesante implementar los datos de modelos del CPTEC disponibles a través de FTP en el </a:t>
            </a:r>
            <a:r>
              <a:rPr lang="es-PE" dirty="0" err="1"/>
              <a:t>IPGrads</a:t>
            </a:r>
            <a:r>
              <a:rPr lang="es-PE" dirty="0"/>
              <a:t>, para poder consultar distintas salidas especialmente de precipitación.</a:t>
            </a:r>
          </a:p>
          <a:p>
            <a:endParaRPr lang="es-PE" dirty="0"/>
          </a:p>
          <a:p>
            <a:r>
              <a:rPr lang="es-PE" dirty="0">
                <a:hlinkClick r:id="rId2"/>
              </a:rPr>
              <a:t>http://ftp.cptec.inpe.br/modelos/tempo/</a:t>
            </a:r>
            <a:endParaRPr lang="es-PE" dirty="0"/>
          </a:p>
          <a:p>
            <a:endParaRPr lang="es-PE" dirty="0"/>
          </a:p>
          <a:p>
            <a:r>
              <a:rPr lang="es-PE" dirty="0"/>
              <a:t>Visualizador modelos CPTEC </a:t>
            </a:r>
            <a:r>
              <a:rPr lang="es-PE" dirty="0">
                <a:hlinkClick r:id="rId3"/>
              </a:rPr>
              <a:t>https://previsaonumerica.cptec.inpe.br/</a:t>
            </a:r>
            <a:r>
              <a:rPr lang="es-PE" dirty="0"/>
              <a:t> </a:t>
            </a:r>
          </a:p>
          <a:p>
            <a:endParaRPr lang="en-GB" dirty="0"/>
          </a:p>
        </p:txBody>
      </p:sp>
    </p:spTree>
    <p:extLst>
      <p:ext uri="{BB962C8B-B14F-4D97-AF65-F5344CB8AC3E}">
        <p14:creationId xmlns:p14="http://schemas.microsoft.com/office/powerpoint/2010/main" val="843979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pic>
        <p:nvPicPr>
          <p:cNvPr id="4" name="Imagen 3"/>
          <p:cNvPicPr>
            <a:picLocks noChangeAspect="1"/>
          </p:cNvPicPr>
          <p:nvPr/>
        </p:nvPicPr>
        <p:blipFill>
          <a:blip r:embed="rId2"/>
          <a:stretch>
            <a:fillRect/>
          </a:stretch>
        </p:blipFill>
        <p:spPr>
          <a:xfrm>
            <a:off x="0" y="3124200"/>
            <a:ext cx="4429125" cy="3733800"/>
          </a:xfrm>
          <a:prstGeom prst="rect">
            <a:avLst/>
          </a:prstGeom>
        </p:spPr>
      </p:pic>
      <p:pic>
        <p:nvPicPr>
          <p:cNvPr id="7" name="Imagen 6"/>
          <p:cNvPicPr>
            <a:picLocks noChangeAspect="1"/>
          </p:cNvPicPr>
          <p:nvPr/>
        </p:nvPicPr>
        <p:blipFill>
          <a:blip r:embed="rId3"/>
          <a:stretch>
            <a:fillRect/>
          </a:stretch>
        </p:blipFill>
        <p:spPr>
          <a:xfrm>
            <a:off x="3469161" y="3119472"/>
            <a:ext cx="4391949" cy="3748053"/>
          </a:xfrm>
          <a:prstGeom prst="rect">
            <a:avLst/>
          </a:prstGeom>
        </p:spPr>
      </p:pic>
      <p:pic>
        <p:nvPicPr>
          <p:cNvPr id="6" name="Imagen 5"/>
          <p:cNvPicPr>
            <a:picLocks noChangeAspect="1"/>
          </p:cNvPicPr>
          <p:nvPr/>
        </p:nvPicPr>
        <p:blipFill>
          <a:blip r:embed="rId4"/>
          <a:stretch>
            <a:fillRect/>
          </a:stretch>
        </p:blipFill>
        <p:spPr>
          <a:xfrm>
            <a:off x="7215388" y="3110552"/>
            <a:ext cx="4082612" cy="3771900"/>
          </a:xfrm>
          <a:prstGeom prst="rect">
            <a:avLst/>
          </a:prstGeom>
        </p:spPr>
      </p:pic>
      <p:sp>
        <p:nvSpPr>
          <p:cNvPr id="8" name="CuadroTexto 7"/>
          <p:cNvSpPr txBox="1"/>
          <p:nvPr/>
        </p:nvSpPr>
        <p:spPr>
          <a:xfrm>
            <a:off x="8061186" y="2716052"/>
            <a:ext cx="2893326" cy="369332"/>
          </a:xfrm>
          <a:prstGeom prst="rect">
            <a:avLst/>
          </a:prstGeom>
          <a:noFill/>
        </p:spPr>
        <p:txBody>
          <a:bodyPr wrap="square" rtlCol="0">
            <a:spAutoFit/>
          </a:bodyPr>
          <a:lstStyle/>
          <a:p>
            <a:r>
              <a:rPr lang="es-PE" dirty="0"/>
              <a:t>Imagen IR 13:30 UTC</a:t>
            </a:r>
            <a:endParaRPr lang="en-GB" dirty="0"/>
          </a:p>
        </p:txBody>
      </p:sp>
      <p:sp>
        <p:nvSpPr>
          <p:cNvPr id="9" name="CuadroTexto 8"/>
          <p:cNvSpPr txBox="1"/>
          <p:nvPr/>
        </p:nvSpPr>
        <p:spPr>
          <a:xfrm>
            <a:off x="3605641" y="2690883"/>
            <a:ext cx="3746227" cy="369332"/>
          </a:xfrm>
          <a:prstGeom prst="rect">
            <a:avLst/>
          </a:prstGeom>
          <a:noFill/>
        </p:spPr>
        <p:txBody>
          <a:bodyPr wrap="square" rtlCol="0">
            <a:spAutoFit/>
          </a:bodyPr>
          <a:lstStyle/>
          <a:p>
            <a:r>
              <a:rPr lang="es-PE" dirty="0"/>
              <a:t>Prono </a:t>
            </a:r>
            <a:r>
              <a:rPr lang="es-PE" dirty="0" err="1"/>
              <a:t>pp</a:t>
            </a:r>
            <a:r>
              <a:rPr lang="es-PE" dirty="0"/>
              <a:t> 3h para las 12-15 UTC</a:t>
            </a:r>
            <a:endParaRPr lang="en-GB" dirty="0"/>
          </a:p>
        </p:txBody>
      </p:sp>
      <p:sp>
        <p:nvSpPr>
          <p:cNvPr id="10" name="CuadroTexto 9"/>
          <p:cNvSpPr txBox="1"/>
          <p:nvPr/>
        </p:nvSpPr>
        <p:spPr>
          <a:xfrm>
            <a:off x="-11018" y="2716899"/>
            <a:ext cx="3643952" cy="369332"/>
          </a:xfrm>
          <a:prstGeom prst="rect">
            <a:avLst/>
          </a:prstGeom>
          <a:noFill/>
        </p:spPr>
        <p:txBody>
          <a:bodyPr wrap="square" rtlCol="0">
            <a:spAutoFit/>
          </a:bodyPr>
          <a:lstStyle/>
          <a:p>
            <a:r>
              <a:rPr lang="es-PE" dirty="0"/>
              <a:t>Prono </a:t>
            </a:r>
            <a:r>
              <a:rPr lang="es-PE" dirty="0" err="1"/>
              <a:t>pp</a:t>
            </a:r>
            <a:r>
              <a:rPr lang="es-PE" dirty="0"/>
              <a:t> 6h para las 12-18 UTC</a:t>
            </a:r>
            <a:endParaRPr lang="en-GB" dirty="0"/>
          </a:p>
        </p:txBody>
      </p:sp>
      <p:sp>
        <p:nvSpPr>
          <p:cNvPr id="12" name="CuadroTexto 11"/>
          <p:cNvSpPr txBox="1"/>
          <p:nvPr/>
        </p:nvSpPr>
        <p:spPr>
          <a:xfrm>
            <a:off x="766904" y="2074460"/>
            <a:ext cx="2088107" cy="369332"/>
          </a:xfrm>
          <a:prstGeom prst="rect">
            <a:avLst/>
          </a:prstGeom>
          <a:noFill/>
        </p:spPr>
        <p:txBody>
          <a:bodyPr wrap="square" rtlCol="0">
            <a:spAutoFit/>
          </a:bodyPr>
          <a:lstStyle/>
          <a:p>
            <a:r>
              <a:rPr lang="es-PE" dirty="0"/>
              <a:t>BAM CPTEC</a:t>
            </a:r>
            <a:endParaRPr lang="en-GB" dirty="0"/>
          </a:p>
        </p:txBody>
      </p:sp>
      <p:sp>
        <p:nvSpPr>
          <p:cNvPr id="13" name="CuadroTexto 12"/>
          <p:cNvSpPr txBox="1"/>
          <p:nvPr/>
        </p:nvSpPr>
        <p:spPr>
          <a:xfrm>
            <a:off x="4819935" y="2074460"/>
            <a:ext cx="2249605" cy="369332"/>
          </a:xfrm>
          <a:prstGeom prst="rect">
            <a:avLst/>
          </a:prstGeom>
          <a:noFill/>
        </p:spPr>
        <p:txBody>
          <a:bodyPr wrap="square" rtlCol="0">
            <a:spAutoFit/>
          </a:bodyPr>
          <a:lstStyle/>
          <a:p>
            <a:r>
              <a:rPr lang="es-PE" dirty="0"/>
              <a:t>WRF 5km CPTEC</a:t>
            </a:r>
            <a:endParaRPr lang="en-GB" dirty="0"/>
          </a:p>
        </p:txBody>
      </p:sp>
    </p:spTree>
    <p:extLst>
      <p:ext uri="{BB962C8B-B14F-4D97-AF65-F5344CB8AC3E}">
        <p14:creationId xmlns:p14="http://schemas.microsoft.com/office/powerpoint/2010/main" val="734210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PE" b="1" dirty="0">
                <a:effectLst>
                  <a:outerShdw blurRad="38100" dist="38100" dir="2700000" algn="tl">
                    <a:srgbClr val="000000">
                      <a:alpha val="43137"/>
                    </a:srgbClr>
                  </a:outerShdw>
                </a:effectLst>
              </a:rPr>
              <a:t>Curso-taller virtual de </a:t>
            </a:r>
            <a:r>
              <a:rPr lang="es-PE" b="1" dirty="0" err="1">
                <a:effectLst>
                  <a:outerShdw blurRad="38100" dist="38100" dir="2700000" algn="tl">
                    <a:srgbClr val="000000">
                      <a:alpha val="43137"/>
                    </a:srgbClr>
                  </a:outerShdw>
                </a:effectLst>
              </a:rPr>
              <a:t>Nowcasting</a:t>
            </a:r>
            <a:r>
              <a:rPr lang="es-PE" b="1" dirty="0">
                <a:effectLst>
                  <a:outerShdw blurRad="38100" dist="38100" dir="2700000" algn="tl">
                    <a:srgbClr val="000000">
                      <a:alpha val="43137"/>
                    </a:srgbClr>
                  </a:outerShdw>
                </a:effectLst>
              </a:rPr>
              <a:t> </a:t>
            </a:r>
            <a:br>
              <a:rPr lang="es-PE" dirty="0"/>
            </a:br>
            <a:r>
              <a:rPr lang="es-PE" sz="3200" dirty="0"/>
              <a:t>Lima 24 noviembre-9 diciembre 2021</a:t>
            </a:r>
            <a:endParaRPr lang="en-GB" sz="3200" dirty="0"/>
          </a:p>
        </p:txBody>
      </p:sp>
      <p:sp>
        <p:nvSpPr>
          <p:cNvPr id="3" name="Marcador de contenido 2"/>
          <p:cNvSpPr>
            <a:spLocks noGrp="1"/>
          </p:cNvSpPr>
          <p:nvPr>
            <p:ph idx="1"/>
          </p:nvPr>
        </p:nvSpPr>
        <p:spPr/>
        <p:txBody>
          <a:bodyPr>
            <a:normAutofit fontScale="92500"/>
          </a:bodyPr>
          <a:lstStyle/>
          <a:p>
            <a:r>
              <a:rPr lang="es-PE" sz="2100" b="1" dirty="0"/>
              <a:t>Evaluación:</a:t>
            </a:r>
            <a:r>
              <a:rPr lang="es-PE" sz="2100" dirty="0"/>
              <a:t> Ejercicios grupales de análisis de caso + examen teórico</a:t>
            </a:r>
          </a:p>
          <a:p>
            <a:r>
              <a:rPr lang="es-PE" sz="2100" dirty="0"/>
              <a:t>Algunas referencias generales:</a:t>
            </a:r>
          </a:p>
          <a:p>
            <a:pPr lvl="1"/>
            <a:r>
              <a:rPr lang="es-PE" sz="1900" dirty="0" err="1"/>
              <a:t>Guidelines</a:t>
            </a:r>
            <a:r>
              <a:rPr lang="es-PE" sz="1900" dirty="0"/>
              <a:t> </a:t>
            </a:r>
            <a:r>
              <a:rPr lang="es-PE" sz="1900" dirty="0" err="1"/>
              <a:t>for</a:t>
            </a:r>
            <a:r>
              <a:rPr lang="es-PE" sz="1900" dirty="0"/>
              <a:t> </a:t>
            </a:r>
            <a:r>
              <a:rPr lang="es-PE" sz="1900" dirty="0" err="1"/>
              <a:t>Nowcasting</a:t>
            </a:r>
            <a:r>
              <a:rPr lang="es-PE" sz="1900" dirty="0"/>
              <a:t> </a:t>
            </a:r>
            <a:r>
              <a:rPr lang="es-PE" sz="1900" dirty="0" err="1"/>
              <a:t>techniques</a:t>
            </a:r>
            <a:r>
              <a:rPr lang="es-PE" sz="1900" dirty="0"/>
              <a:t> (WMO)</a:t>
            </a:r>
          </a:p>
          <a:p>
            <a:pPr marL="274320" lvl="1" indent="0">
              <a:buNone/>
            </a:pPr>
            <a:r>
              <a:rPr lang="es-PE" sz="1900" dirty="0">
                <a:hlinkClick r:id="rId2"/>
              </a:rPr>
              <a:t>https://library.wmo.int/doc_num.php?explnum_id=3795</a:t>
            </a:r>
            <a:r>
              <a:rPr lang="es-PE" sz="1900" dirty="0"/>
              <a:t> </a:t>
            </a:r>
          </a:p>
          <a:p>
            <a:pPr lvl="1"/>
            <a:r>
              <a:rPr lang="es-PE" sz="1900" dirty="0"/>
              <a:t>Requisitos generales de los datos para NWC de la WMO</a:t>
            </a:r>
          </a:p>
          <a:p>
            <a:pPr marL="274320" lvl="1" indent="0">
              <a:buNone/>
            </a:pPr>
            <a:r>
              <a:rPr lang="es-PE" sz="1900" dirty="0">
                <a:hlinkClick r:id="rId3"/>
              </a:rPr>
              <a:t>https://space.oscar.wmo.int/applicationareas/view/nowcasting_vsrf</a:t>
            </a:r>
            <a:r>
              <a:rPr lang="es-PE" sz="1900" dirty="0"/>
              <a:t> </a:t>
            </a:r>
          </a:p>
          <a:p>
            <a:pPr lvl="1"/>
            <a:r>
              <a:rPr lang="en-GB" sz="2000" dirty="0" err="1"/>
              <a:t>Nowcasting</a:t>
            </a:r>
            <a:r>
              <a:rPr lang="en-GB" sz="2000" dirty="0"/>
              <a:t> SAF products and applications</a:t>
            </a:r>
          </a:p>
          <a:p>
            <a:pPr marL="274320" lvl="1" indent="0">
              <a:buNone/>
            </a:pPr>
            <a:r>
              <a:rPr lang="en-GB" sz="2000" dirty="0">
                <a:hlinkClick r:id="rId4"/>
              </a:rPr>
              <a:t>https://www.ecmwf.int/en/elibrary/17285-nowcasting-saf-products-and-applications</a:t>
            </a:r>
            <a:r>
              <a:rPr lang="en-GB" sz="2000" dirty="0"/>
              <a:t> </a:t>
            </a:r>
          </a:p>
          <a:p>
            <a:pPr lvl="1"/>
            <a:r>
              <a:rPr lang="es-PE" sz="2000" dirty="0"/>
              <a:t>Predicción operativa</a:t>
            </a:r>
          </a:p>
          <a:p>
            <a:pPr marL="274320" lvl="1" indent="0">
              <a:buNone/>
            </a:pPr>
            <a:r>
              <a:rPr lang="en-GB" sz="2000" dirty="0">
                <a:hlinkClick r:id="rId5"/>
              </a:rPr>
              <a:t>http://www.aemet.es/documentos/es/conocermas/recursos_en_linea/publicaciones_y_estudios/publicaciones/Fisica_del_caos_en_la_predicc_meteo/04_La_prediccion_operativa_y_el_papel_del_predictor.pdf</a:t>
            </a:r>
            <a:r>
              <a:rPr lang="en-GB" sz="2000" dirty="0"/>
              <a:t> </a:t>
            </a:r>
          </a:p>
          <a:p>
            <a:pPr lvl="1"/>
            <a:endParaRPr lang="en-GB" sz="2000" dirty="0"/>
          </a:p>
          <a:p>
            <a:pPr lvl="1"/>
            <a:endParaRPr lang="es-PE" sz="1900" dirty="0"/>
          </a:p>
          <a:p>
            <a:pPr lvl="1"/>
            <a:endParaRPr lang="es-PE" sz="1900" dirty="0"/>
          </a:p>
          <a:p>
            <a:endParaRPr lang="en-GB" sz="2300" dirty="0"/>
          </a:p>
        </p:txBody>
      </p:sp>
    </p:spTree>
    <p:extLst>
      <p:ext uri="{BB962C8B-B14F-4D97-AF65-F5344CB8AC3E}">
        <p14:creationId xmlns:p14="http://schemas.microsoft.com/office/powerpoint/2010/main" val="1001782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07956" y="1433016"/>
            <a:ext cx="5254389" cy="354842"/>
          </a:xfrm>
        </p:spPr>
        <p:txBody>
          <a:bodyPr>
            <a:noAutofit/>
          </a:bodyPr>
          <a:lstStyle/>
          <a:p>
            <a:pPr marL="0" indent="0">
              <a:buNone/>
            </a:pPr>
            <a:r>
              <a:rPr lang="es-PE" sz="1400" dirty="0"/>
              <a:t>Válido para las 18 UTC (precipitación acumulada en 3 h.)</a:t>
            </a:r>
            <a:endParaRPr lang="en-GB" sz="1400" dirty="0"/>
          </a:p>
        </p:txBody>
      </p:sp>
      <p:pic>
        <p:nvPicPr>
          <p:cNvPr id="4" name="Imagen 3"/>
          <p:cNvPicPr>
            <a:picLocks noChangeAspect="1"/>
          </p:cNvPicPr>
          <p:nvPr/>
        </p:nvPicPr>
        <p:blipFill>
          <a:blip r:embed="rId2"/>
          <a:stretch>
            <a:fillRect/>
          </a:stretch>
        </p:blipFill>
        <p:spPr>
          <a:xfrm>
            <a:off x="0" y="2003952"/>
            <a:ext cx="5991367" cy="4854048"/>
          </a:xfrm>
          <a:prstGeom prst="rect">
            <a:avLst/>
          </a:prstGeom>
        </p:spPr>
      </p:pic>
      <p:pic>
        <p:nvPicPr>
          <p:cNvPr id="5" name="Imagen 4"/>
          <p:cNvPicPr>
            <a:picLocks noChangeAspect="1"/>
          </p:cNvPicPr>
          <p:nvPr/>
        </p:nvPicPr>
        <p:blipFill>
          <a:blip r:embed="rId3"/>
          <a:stretch>
            <a:fillRect/>
          </a:stretch>
        </p:blipFill>
        <p:spPr>
          <a:xfrm>
            <a:off x="5991366" y="2003952"/>
            <a:ext cx="5687571" cy="4854048"/>
          </a:xfrm>
          <a:prstGeom prst="rect">
            <a:avLst/>
          </a:prstGeom>
        </p:spPr>
      </p:pic>
      <p:sp>
        <p:nvSpPr>
          <p:cNvPr id="6" name="Marcador de contenido 2"/>
          <p:cNvSpPr txBox="1">
            <a:spLocks/>
          </p:cNvSpPr>
          <p:nvPr/>
        </p:nvSpPr>
        <p:spPr>
          <a:xfrm>
            <a:off x="573705" y="1433016"/>
            <a:ext cx="5254389" cy="354842"/>
          </a:xfrm>
          <a:prstGeom prst="rect">
            <a:avLst/>
          </a:prstGeom>
        </p:spPr>
        <p:txBody>
          <a:bodyPr vert="horz" lIns="91440" tIns="45720" rIns="91440" bIns="45720" rtlCol="0">
            <a:no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buFont typeface="Arial" pitchFamily="34" charset="0"/>
              <a:buNone/>
            </a:pPr>
            <a:r>
              <a:rPr lang="es-PE" sz="1400" dirty="0"/>
              <a:t>Imagen de las 18 UTC (precipitación acumulada en 3 h.)</a:t>
            </a:r>
            <a:endParaRPr lang="en-GB" sz="1400" dirty="0"/>
          </a:p>
        </p:txBody>
      </p:sp>
    </p:spTree>
    <p:extLst>
      <p:ext uri="{BB962C8B-B14F-4D97-AF65-F5344CB8AC3E}">
        <p14:creationId xmlns:p14="http://schemas.microsoft.com/office/powerpoint/2010/main" val="499443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3727" y="57658"/>
            <a:ext cx="9692640" cy="1325562"/>
          </a:xfrm>
        </p:spPr>
        <p:txBody>
          <a:bodyPr/>
          <a:lstStyle/>
          <a:p>
            <a:r>
              <a:rPr lang="es-PE" dirty="0"/>
              <a:t>Modelos globales </a:t>
            </a:r>
            <a:endParaRPr lang="en-GB" dirty="0"/>
          </a:p>
        </p:txBody>
      </p:sp>
      <p:pic>
        <p:nvPicPr>
          <p:cNvPr id="5" name="Imagen 4"/>
          <p:cNvPicPr>
            <a:picLocks noChangeAspect="1"/>
          </p:cNvPicPr>
          <p:nvPr/>
        </p:nvPicPr>
        <p:blipFill>
          <a:blip r:embed="rId2"/>
          <a:stretch>
            <a:fillRect/>
          </a:stretch>
        </p:blipFill>
        <p:spPr>
          <a:xfrm>
            <a:off x="229474" y="2914904"/>
            <a:ext cx="5630833" cy="3943096"/>
          </a:xfrm>
          <a:prstGeom prst="rect">
            <a:avLst/>
          </a:prstGeom>
        </p:spPr>
      </p:pic>
      <p:sp>
        <p:nvSpPr>
          <p:cNvPr id="6" name="CuadroTexto 5"/>
          <p:cNvSpPr txBox="1"/>
          <p:nvPr/>
        </p:nvSpPr>
        <p:spPr>
          <a:xfrm>
            <a:off x="513727" y="1526482"/>
            <a:ext cx="9815636" cy="923330"/>
          </a:xfrm>
          <a:prstGeom prst="rect">
            <a:avLst/>
          </a:prstGeom>
          <a:noFill/>
        </p:spPr>
        <p:txBody>
          <a:bodyPr wrap="square" rtlCol="0">
            <a:spAutoFit/>
          </a:bodyPr>
          <a:lstStyle/>
          <a:p>
            <a:r>
              <a:rPr lang="es-PE" dirty="0"/>
              <a:t>Aprovechar las herramientas y Charts del europeo (</a:t>
            </a:r>
            <a:r>
              <a:rPr lang="es-PE" dirty="0">
                <a:hlinkClick r:id="rId3"/>
              </a:rPr>
              <a:t>www.ecmwf.int</a:t>
            </a:r>
            <a:r>
              <a:rPr lang="es-PE" dirty="0"/>
              <a:t>)</a:t>
            </a:r>
          </a:p>
          <a:p>
            <a:r>
              <a:rPr lang="es-PE" dirty="0"/>
              <a:t>GFS 0.25</a:t>
            </a:r>
            <a:endParaRPr lang="en-GB" dirty="0"/>
          </a:p>
          <a:p>
            <a:endParaRPr lang="en-GB" dirty="0"/>
          </a:p>
        </p:txBody>
      </p:sp>
      <p:pic>
        <p:nvPicPr>
          <p:cNvPr id="4" name="Imagen 3"/>
          <p:cNvPicPr>
            <a:picLocks noChangeAspect="1"/>
          </p:cNvPicPr>
          <p:nvPr/>
        </p:nvPicPr>
        <p:blipFill>
          <a:blip r:embed="rId4"/>
          <a:stretch>
            <a:fillRect/>
          </a:stretch>
        </p:blipFill>
        <p:spPr>
          <a:xfrm>
            <a:off x="6103174" y="2593075"/>
            <a:ext cx="5066130" cy="4101152"/>
          </a:xfrm>
          <a:prstGeom prst="rect">
            <a:avLst/>
          </a:prstGeom>
        </p:spPr>
      </p:pic>
    </p:spTree>
    <p:extLst>
      <p:ext uri="{BB962C8B-B14F-4D97-AF65-F5344CB8AC3E}">
        <p14:creationId xmlns:p14="http://schemas.microsoft.com/office/powerpoint/2010/main" val="2707883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61D03E18-61E4-4B63-9701-9645141DD807}"/>
              </a:ext>
            </a:extLst>
          </p:cNvPr>
          <p:cNvSpPr>
            <a:spLocks noGrp="1"/>
          </p:cNvSpPr>
          <p:nvPr>
            <p:ph type="body" idx="4294967295"/>
          </p:nvPr>
        </p:nvSpPr>
        <p:spPr>
          <a:xfrm>
            <a:off x="0" y="419100"/>
            <a:ext cx="10177463" cy="720725"/>
          </a:xfrm>
        </p:spPr>
        <p:txBody>
          <a:bodyPr>
            <a:normAutofit lnSpcReduction="10000"/>
          </a:bodyPr>
          <a:lstStyle/>
          <a:p>
            <a:r>
              <a:rPr lang="es-PE" sz="4400" spc="-50" dirty="0">
                <a:solidFill>
                  <a:schemeClr val="tx1"/>
                </a:solidFill>
                <a:latin typeface="+mj-lt"/>
                <a:ea typeface="+mj-ea"/>
                <a:cs typeface="+mj-cs"/>
              </a:rPr>
              <a:t>SISTEMA DE NWC SENAMHI</a:t>
            </a:r>
          </a:p>
        </p:txBody>
      </p:sp>
      <p:graphicFrame>
        <p:nvGraphicFramePr>
          <p:cNvPr id="4" name="Diagrama 3">
            <a:extLst>
              <a:ext uri="{FF2B5EF4-FFF2-40B4-BE49-F238E27FC236}">
                <a16:creationId xmlns:a16="http://schemas.microsoft.com/office/drawing/2014/main" id="{4CCAFE39-21E0-4697-ABD7-B0C748287D63}"/>
              </a:ext>
            </a:extLst>
          </p:cNvPr>
          <p:cNvGraphicFramePr/>
          <p:nvPr>
            <p:extLst>
              <p:ext uri="{D42A27DB-BD31-4B8C-83A1-F6EECF244321}">
                <p14:modId xmlns:p14="http://schemas.microsoft.com/office/powerpoint/2010/main" val="2928240744"/>
              </p:ext>
            </p:extLst>
          </p:nvPr>
        </p:nvGraphicFramePr>
        <p:xfrm>
          <a:off x="347546" y="1776071"/>
          <a:ext cx="10531181" cy="22787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brir llave 4">
            <a:extLst>
              <a:ext uri="{FF2B5EF4-FFF2-40B4-BE49-F238E27FC236}">
                <a16:creationId xmlns:a16="http://schemas.microsoft.com/office/drawing/2014/main" id="{8697AA08-764D-4A1A-9777-4D9EB4B2B191}"/>
              </a:ext>
            </a:extLst>
          </p:cNvPr>
          <p:cNvSpPr/>
          <p:nvPr/>
        </p:nvSpPr>
        <p:spPr>
          <a:xfrm rot="16200000">
            <a:off x="3562117" y="587693"/>
            <a:ext cx="224615" cy="6626459"/>
          </a:xfrm>
          <a:prstGeom prst="leftBrace">
            <a:avLst>
              <a:gd name="adj1" fmla="val 40405"/>
              <a:gd name="adj2" fmla="val 50233"/>
            </a:avLst>
          </a:prstGeom>
          <a:ln w="38100">
            <a:solidFill>
              <a:schemeClr val="bg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PE"/>
          </a:p>
        </p:txBody>
      </p:sp>
      <p:sp>
        <p:nvSpPr>
          <p:cNvPr id="6" name="Abrir llave 5">
            <a:extLst>
              <a:ext uri="{FF2B5EF4-FFF2-40B4-BE49-F238E27FC236}">
                <a16:creationId xmlns:a16="http://schemas.microsoft.com/office/drawing/2014/main" id="{4BB630D6-0CFC-448E-BB6F-4787BEA81597}"/>
              </a:ext>
            </a:extLst>
          </p:cNvPr>
          <p:cNvSpPr/>
          <p:nvPr/>
        </p:nvSpPr>
        <p:spPr>
          <a:xfrm rot="16200000">
            <a:off x="8936248" y="2346979"/>
            <a:ext cx="215719" cy="3098995"/>
          </a:xfrm>
          <a:prstGeom prst="leftBrace">
            <a:avLst>
              <a:gd name="adj1" fmla="val 40405"/>
              <a:gd name="adj2" fmla="val 50233"/>
            </a:avLst>
          </a:prstGeom>
          <a:ln w="38100">
            <a:solidFill>
              <a:schemeClr val="bg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PE"/>
          </a:p>
        </p:txBody>
      </p:sp>
      <p:sp>
        <p:nvSpPr>
          <p:cNvPr id="7" name="Marcador de texto 4">
            <a:extLst>
              <a:ext uri="{FF2B5EF4-FFF2-40B4-BE49-F238E27FC236}">
                <a16:creationId xmlns:a16="http://schemas.microsoft.com/office/drawing/2014/main" id="{C5350D81-447F-4B0A-8C59-D5A4E499027F}"/>
              </a:ext>
            </a:extLst>
          </p:cNvPr>
          <p:cNvSpPr txBox="1">
            <a:spLocks/>
          </p:cNvSpPr>
          <p:nvPr/>
        </p:nvSpPr>
        <p:spPr>
          <a:xfrm>
            <a:off x="2157782" y="4097690"/>
            <a:ext cx="3111748" cy="540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chemeClr val="dk2"/>
              </a:buClr>
              <a:buSzPts val="2500"/>
              <a:buFont typeface="Arial"/>
              <a:buNone/>
              <a:defRPr sz="2500" b="1" i="0" u="none" strike="noStrike" cap="none">
                <a:solidFill>
                  <a:schemeClr val="dk2"/>
                </a:solidFill>
                <a:latin typeface="PT Sans"/>
                <a:ea typeface="PT Sans"/>
                <a:cs typeface="PT Sans"/>
                <a:sym typeface="PT Sans"/>
              </a:defRPr>
            </a:lvl1pPr>
            <a:lvl2pPr marL="914400" marR="0" lvl="1" indent="-228600" algn="ctr" rtl="0">
              <a:lnSpc>
                <a:spcPct val="100000"/>
              </a:lnSpc>
              <a:spcBef>
                <a:spcPts val="0"/>
              </a:spcBef>
              <a:spcAft>
                <a:spcPts val="0"/>
              </a:spcAft>
              <a:buClr>
                <a:schemeClr val="dk2"/>
              </a:buClr>
              <a:buSzPts val="2500"/>
              <a:buFont typeface="Arial"/>
              <a:buNone/>
              <a:defRPr sz="2500" b="1" i="0" u="none" strike="noStrike" cap="none">
                <a:solidFill>
                  <a:schemeClr val="dk2"/>
                </a:solidFill>
                <a:latin typeface="PT Sans"/>
                <a:ea typeface="PT Sans"/>
                <a:cs typeface="PT Sans"/>
                <a:sym typeface="PT Sans"/>
              </a:defRPr>
            </a:lvl2pPr>
            <a:lvl3pPr marL="1371600" marR="0" lvl="2" indent="-228600" algn="ctr" rtl="0">
              <a:lnSpc>
                <a:spcPct val="100000"/>
              </a:lnSpc>
              <a:spcBef>
                <a:spcPts val="360"/>
              </a:spcBef>
              <a:spcAft>
                <a:spcPts val="0"/>
              </a:spcAft>
              <a:buClr>
                <a:schemeClr val="dk2"/>
              </a:buClr>
              <a:buSzPts val="1800"/>
              <a:buFont typeface="Arial"/>
              <a:buNone/>
              <a:defRPr sz="1800" b="1" i="0" u="none" strike="noStrike" cap="none">
                <a:solidFill>
                  <a:schemeClr val="dk2"/>
                </a:solidFill>
                <a:latin typeface="PT Sans"/>
                <a:ea typeface="PT Sans"/>
                <a:cs typeface="PT Sans"/>
                <a:sym typeface="PT Sans"/>
              </a:defRPr>
            </a:lvl3pPr>
            <a:lvl4pPr marL="1828800" marR="0" lvl="3" indent="-228600" algn="ctr" rtl="0">
              <a:lnSpc>
                <a:spcPct val="100000"/>
              </a:lnSpc>
              <a:spcBef>
                <a:spcPts val="360"/>
              </a:spcBef>
              <a:spcAft>
                <a:spcPts val="0"/>
              </a:spcAft>
              <a:buClr>
                <a:schemeClr val="dk2"/>
              </a:buClr>
              <a:buSzPts val="1800"/>
              <a:buFont typeface="Arial"/>
              <a:buNone/>
              <a:defRPr sz="1800" b="1" i="0" u="none" strike="noStrike" cap="none">
                <a:solidFill>
                  <a:schemeClr val="dk2"/>
                </a:solidFill>
                <a:latin typeface="PT Sans"/>
                <a:ea typeface="PT Sans"/>
                <a:cs typeface="PT Sans"/>
                <a:sym typeface="PT Sans"/>
              </a:defRPr>
            </a:lvl4pPr>
            <a:lvl5pPr marL="2286000" marR="0" lvl="4" indent="-228600" algn="ctr" rtl="0">
              <a:lnSpc>
                <a:spcPct val="100000"/>
              </a:lnSpc>
              <a:spcBef>
                <a:spcPts val="360"/>
              </a:spcBef>
              <a:spcAft>
                <a:spcPts val="0"/>
              </a:spcAft>
              <a:buClr>
                <a:schemeClr val="dk2"/>
              </a:buClr>
              <a:buSzPts val="1800"/>
              <a:buFont typeface="Arial"/>
              <a:buNone/>
              <a:defRPr sz="1800" b="1" i="0" u="none" strike="noStrike" cap="none">
                <a:solidFill>
                  <a:schemeClr val="dk2"/>
                </a:solidFill>
                <a:latin typeface="PT Sans"/>
                <a:ea typeface="PT Sans"/>
                <a:cs typeface="PT Sans"/>
                <a:sym typeface="PT Sans"/>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r>
              <a:rPr lang="es-PE" sz="2400" dirty="0"/>
              <a:t>TIEMPO ACTUAL</a:t>
            </a:r>
          </a:p>
        </p:txBody>
      </p:sp>
      <p:sp>
        <p:nvSpPr>
          <p:cNvPr id="8" name="Marcador de texto 4">
            <a:extLst>
              <a:ext uri="{FF2B5EF4-FFF2-40B4-BE49-F238E27FC236}">
                <a16:creationId xmlns:a16="http://schemas.microsoft.com/office/drawing/2014/main" id="{0D52F257-160A-46CF-864C-503ACC3169E0}"/>
              </a:ext>
            </a:extLst>
          </p:cNvPr>
          <p:cNvSpPr txBox="1">
            <a:spLocks/>
          </p:cNvSpPr>
          <p:nvPr/>
        </p:nvSpPr>
        <p:spPr>
          <a:xfrm>
            <a:off x="7641670" y="4068545"/>
            <a:ext cx="3111748" cy="540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chemeClr val="dk2"/>
              </a:buClr>
              <a:buSzPts val="2500"/>
              <a:buFont typeface="Arial"/>
              <a:buNone/>
              <a:defRPr sz="2500" b="1" i="0" u="none" strike="noStrike" cap="none">
                <a:solidFill>
                  <a:schemeClr val="dk2"/>
                </a:solidFill>
                <a:latin typeface="PT Sans"/>
                <a:ea typeface="PT Sans"/>
                <a:cs typeface="PT Sans"/>
                <a:sym typeface="PT Sans"/>
              </a:defRPr>
            </a:lvl1pPr>
            <a:lvl2pPr marL="914400" marR="0" lvl="1" indent="-228600" algn="ctr" rtl="0">
              <a:lnSpc>
                <a:spcPct val="100000"/>
              </a:lnSpc>
              <a:spcBef>
                <a:spcPts val="0"/>
              </a:spcBef>
              <a:spcAft>
                <a:spcPts val="0"/>
              </a:spcAft>
              <a:buClr>
                <a:schemeClr val="dk2"/>
              </a:buClr>
              <a:buSzPts val="2500"/>
              <a:buFont typeface="Arial"/>
              <a:buNone/>
              <a:defRPr sz="2500" b="1" i="0" u="none" strike="noStrike" cap="none">
                <a:solidFill>
                  <a:schemeClr val="dk2"/>
                </a:solidFill>
                <a:latin typeface="PT Sans"/>
                <a:ea typeface="PT Sans"/>
                <a:cs typeface="PT Sans"/>
                <a:sym typeface="PT Sans"/>
              </a:defRPr>
            </a:lvl2pPr>
            <a:lvl3pPr marL="1371600" marR="0" lvl="2" indent="-228600" algn="ctr" rtl="0">
              <a:lnSpc>
                <a:spcPct val="100000"/>
              </a:lnSpc>
              <a:spcBef>
                <a:spcPts val="360"/>
              </a:spcBef>
              <a:spcAft>
                <a:spcPts val="0"/>
              </a:spcAft>
              <a:buClr>
                <a:schemeClr val="dk2"/>
              </a:buClr>
              <a:buSzPts val="1800"/>
              <a:buFont typeface="Arial"/>
              <a:buNone/>
              <a:defRPr sz="1800" b="1" i="0" u="none" strike="noStrike" cap="none">
                <a:solidFill>
                  <a:schemeClr val="dk2"/>
                </a:solidFill>
                <a:latin typeface="PT Sans"/>
                <a:ea typeface="PT Sans"/>
                <a:cs typeface="PT Sans"/>
                <a:sym typeface="PT Sans"/>
              </a:defRPr>
            </a:lvl3pPr>
            <a:lvl4pPr marL="1828800" marR="0" lvl="3" indent="-228600" algn="ctr" rtl="0">
              <a:lnSpc>
                <a:spcPct val="100000"/>
              </a:lnSpc>
              <a:spcBef>
                <a:spcPts val="360"/>
              </a:spcBef>
              <a:spcAft>
                <a:spcPts val="0"/>
              </a:spcAft>
              <a:buClr>
                <a:schemeClr val="dk2"/>
              </a:buClr>
              <a:buSzPts val="1800"/>
              <a:buFont typeface="Arial"/>
              <a:buNone/>
              <a:defRPr sz="1800" b="1" i="0" u="none" strike="noStrike" cap="none">
                <a:solidFill>
                  <a:schemeClr val="dk2"/>
                </a:solidFill>
                <a:latin typeface="PT Sans"/>
                <a:ea typeface="PT Sans"/>
                <a:cs typeface="PT Sans"/>
                <a:sym typeface="PT Sans"/>
              </a:defRPr>
            </a:lvl4pPr>
            <a:lvl5pPr marL="2286000" marR="0" lvl="4" indent="-228600" algn="ctr" rtl="0">
              <a:lnSpc>
                <a:spcPct val="100000"/>
              </a:lnSpc>
              <a:spcBef>
                <a:spcPts val="360"/>
              </a:spcBef>
              <a:spcAft>
                <a:spcPts val="0"/>
              </a:spcAft>
              <a:buClr>
                <a:schemeClr val="dk2"/>
              </a:buClr>
              <a:buSzPts val="1800"/>
              <a:buFont typeface="Arial"/>
              <a:buNone/>
              <a:defRPr sz="1800" b="1" i="0" u="none" strike="noStrike" cap="none">
                <a:solidFill>
                  <a:schemeClr val="dk2"/>
                </a:solidFill>
                <a:latin typeface="PT Sans"/>
                <a:ea typeface="PT Sans"/>
                <a:cs typeface="PT Sans"/>
                <a:sym typeface="PT Sans"/>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r>
              <a:rPr lang="es-PE" sz="2400" dirty="0"/>
              <a:t>PRONÓSTICO</a:t>
            </a:r>
          </a:p>
        </p:txBody>
      </p:sp>
      <p:sp>
        <p:nvSpPr>
          <p:cNvPr id="9" name="Rectángulo 8">
            <a:extLst>
              <a:ext uri="{FF2B5EF4-FFF2-40B4-BE49-F238E27FC236}">
                <a16:creationId xmlns:a16="http://schemas.microsoft.com/office/drawing/2014/main" id="{A2CF272A-7452-41A2-ABD9-3835E70105AB}"/>
              </a:ext>
            </a:extLst>
          </p:cNvPr>
          <p:cNvSpPr/>
          <p:nvPr/>
        </p:nvSpPr>
        <p:spPr>
          <a:xfrm>
            <a:off x="217824" y="1619795"/>
            <a:ext cx="11000637" cy="3200115"/>
          </a:xfrm>
          <a:prstGeom prst="rect">
            <a:avLst/>
          </a:prstGeom>
          <a:noFill/>
          <a:ln>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Marcador de texto 4">
            <a:extLst>
              <a:ext uri="{FF2B5EF4-FFF2-40B4-BE49-F238E27FC236}">
                <a16:creationId xmlns:a16="http://schemas.microsoft.com/office/drawing/2014/main" id="{E974F825-F486-40BC-BC88-C2BA2141E758}"/>
              </a:ext>
            </a:extLst>
          </p:cNvPr>
          <p:cNvSpPr txBox="1">
            <a:spLocks/>
          </p:cNvSpPr>
          <p:nvPr/>
        </p:nvSpPr>
        <p:spPr>
          <a:xfrm>
            <a:off x="5921632" y="4932446"/>
            <a:ext cx="5296829" cy="540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chemeClr val="dk2"/>
              </a:buClr>
              <a:buSzPts val="2500"/>
              <a:buFont typeface="Arial"/>
              <a:buNone/>
              <a:defRPr sz="2500" b="1" i="0" u="none" strike="noStrike" cap="none">
                <a:solidFill>
                  <a:schemeClr val="dk2"/>
                </a:solidFill>
                <a:latin typeface="PT Sans"/>
                <a:ea typeface="PT Sans"/>
                <a:cs typeface="PT Sans"/>
                <a:sym typeface="PT Sans"/>
              </a:defRPr>
            </a:lvl1pPr>
            <a:lvl2pPr marL="914400" marR="0" lvl="1" indent="-228600" algn="ctr" rtl="0">
              <a:lnSpc>
                <a:spcPct val="100000"/>
              </a:lnSpc>
              <a:spcBef>
                <a:spcPts val="0"/>
              </a:spcBef>
              <a:spcAft>
                <a:spcPts val="0"/>
              </a:spcAft>
              <a:buClr>
                <a:schemeClr val="dk2"/>
              </a:buClr>
              <a:buSzPts val="2500"/>
              <a:buFont typeface="Arial"/>
              <a:buNone/>
              <a:defRPr sz="2500" b="1" i="0" u="none" strike="noStrike" cap="none">
                <a:solidFill>
                  <a:schemeClr val="dk2"/>
                </a:solidFill>
                <a:latin typeface="PT Sans"/>
                <a:ea typeface="PT Sans"/>
                <a:cs typeface="PT Sans"/>
                <a:sym typeface="PT Sans"/>
              </a:defRPr>
            </a:lvl2pPr>
            <a:lvl3pPr marL="1371600" marR="0" lvl="2" indent="-228600" algn="ctr" rtl="0">
              <a:lnSpc>
                <a:spcPct val="100000"/>
              </a:lnSpc>
              <a:spcBef>
                <a:spcPts val="360"/>
              </a:spcBef>
              <a:spcAft>
                <a:spcPts val="0"/>
              </a:spcAft>
              <a:buClr>
                <a:schemeClr val="dk2"/>
              </a:buClr>
              <a:buSzPts val="1800"/>
              <a:buFont typeface="Arial"/>
              <a:buNone/>
              <a:defRPr sz="1800" b="1" i="0" u="none" strike="noStrike" cap="none">
                <a:solidFill>
                  <a:schemeClr val="dk2"/>
                </a:solidFill>
                <a:latin typeface="PT Sans"/>
                <a:ea typeface="PT Sans"/>
                <a:cs typeface="PT Sans"/>
                <a:sym typeface="PT Sans"/>
              </a:defRPr>
            </a:lvl3pPr>
            <a:lvl4pPr marL="1828800" marR="0" lvl="3" indent="-228600" algn="ctr" rtl="0">
              <a:lnSpc>
                <a:spcPct val="100000"/>
              </a:lnSpc>
              <a:spcBef>
                <a:spcPts val="360"/>
              </a:spcBef>
              <a:spcAft>
                <a:spcPts val="0"/>
              </a:spcAft>
              <a:buClr>
                <a:schemeClr val="dk2"/>
              </a:buClr>
              <a:buSzPts val="1800"/>
              <a:buFont typeface="Arial"/>
              <a:buNone/>
              <a:defRPr sz="1800" b="1" i="0" u="none" strike="noStrike" cap="none">
                <a:solidFill>
                  <a:schemeClr val="dk2"/>
                </a:solidFill>
                <a:latin typeface="PT Sans"/>
                <a:ea typeface="PT Sans"/>
                <a:cs typeface="PT Sans"/>
                <a:sym typeface="PT Sans"/>
              </a:defRPr>
            </a:lvl4pPr>
            <a:lvl5pPr marL="2286000" marR="0" lvl="4" indent="-228600" algn="ctr" rtl="0">
              <a:lnSpc>
                <a:spcPct val="100000"/>
              </a:lnSpc>
              <a:spcBef>
                <a:spcPts val="360"/>
              </a:spcBef>
              <a:spcAft>
                <a:spcPts val="0"/>
              </a:spcAft>
              <a:buClr>
                <a:schemeClr val="dk2"/>
              </a:buClr>
              <a:buSzPts val="1800"/>
              <a:buFont typeface="Arial"/>
              <a:buNone/>
              <a:defRPr sz="1800" b="1" i="0" u="none" strike="noStrike" cap="none">
                <a:solidFill>
                  <a:schemeClr val="dk2"/>
                </a:solidFill>
                <a:latin typeface="PT Sans"/>
                <a:ea typeface="PT Sans"/>
                <a:cs typeface="PT Sans"/>
                <a:sym typeface="PT Sans"/>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algn="r"/>
            <a:r>
              <a:rPr lang="es-PE" sz="2000" dirty="0">
                <a:solidFill>
                  <a:schemeClr val="bg1">
                    <a:lumMod val="50000"/>
                  </a:schemeClr>
                </a:solidFill>
              </a:rPr>
              <a:t>PRONÓSTICO METEOROLÓGICO PREVIO</a:t>
            </a:r>
          </a:p>
        </p:txBody>
      </p:sp>
      <p:sp>
        <p:nvSpPr>
          <p:cNvPr id="12" name="CuadroTexto 11">
            <a:extLst>
              <a:ext uri="{FF2B5EF4-FFF2-40B4-BE49-F238E27FC236}">
                <a16:creationId xmlns:a16="http://schemas.microsoft.com/office/drawing/2014/main" id="{32C2CAC7-04D5-452B-A0D0-3ED6C3D4733E}"/>
              </a:ext>
            </a:extLst>
          </p:cNvPr>
          <p:cNvSpPr txBox="1"/>
          <p:nvPr/>
        </p:nvSpPr>
        <p:spPr>
          <a:xfrm>
            <a:off x="5017656" y="5832801"/>
            <a:ext cx="6200805" cy="658642"/>
          </a:xfrm>
          <a:prstGeom prst="rect">
            <a:avLst/>
          </a:prstGeom>
          <a:noFill/>
        </p:spPr>
        <p:txBody>
          <a:bodyPr wrap="square">
            <a:spAutoFit/>
          </a:bodyPr>
          <a:lstStyle/>
          <a:p>
            <a:pPr algn="r">
              <a:lnSpc>
                <a:spcPct val="115000"/>
              </a:lnSpc>
              <a:spcAft>
                <a:spcPts val="1000"/>
              </a:spcAft>
            </a:pPr>
            <a:r>
              <a:rPr lang="es-PE" sz="1400" dirty="0">
                <a:solidFill>
                  <a:schemeClr val="tx1">
                    <a:lumMod val="65000"/>
                    <a:lumOff val="35000"/>
                  </a:schemeClr>
                </a:solidFill>
                <a:effectLst/>
                <a:latin typeface="Arial" panose="020B0604020202020204" pitchFamily="34" charset="0"/>
                <a:ea typeface="Calibri" panose="020F0502020204030204" pitchFamily="34" charset="0"/>
                <a:cs typeface="Calibri" panose="020F0502020204030204" pitchFamily="34" charset="0"/>
              </a:rPr>
              <a:t>El pronosticador tiene una idea general de las condiciones atmosféricas que se presentarán durante su turno</a:t>
            </a:r>
            <a:r>
              <a:rPr lang="es-PE" dirty="0">
                <a:solidFill>
                  <a:schemeClr val="tx1">
                    <a:lumMod val="65000"/>
                    <a:lumOff val="35000"/>
                  </a:schemeClr>
                </a:solidFill>
                <a:latin typeface="Arial" panose="020B0604020202020204" pitchFamily="34" charset="0"/>
                <a:ea typeface="Calibri" panose="020F0502020204030204" pitchFamily="34" charset="0"/>
                <a:cs typeface="Calibri" panose="020F0502020204030204" pitchFamily="34" charset="0"/>
              </a:rPr>
              <a:t>.</a:t>
            </a:r>
            <a:endParaRPr lang="es-PE" sz="1400"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CuadroTexto 10">
            <a:extLst>
              <a:ext uri="{FF2B5EF4-FFF2-40B4-BE49-F238E27FC236}">
                <a16:creationId xmlns:a16="http://schemas.microsoft.com/office/drawing/2014/main" id="{FC012DA6-1511-41FD-B39D-187B4F0A5461}"/>
              </a:ext>
            </a:extLst>
          </p:cNvPr>
          <p:cNvSpPr txBox="1"/>
          <p:nvPr/>
        </p:nvSpPr>
        <p:spPr>
          <a:xfrm>
            <a:off x="347546" y="5013153"/>
            <a:ext cx="2512413" cy="819648"/>
          </a:xfrm>
          <a:prstGeom prst="rect">
            <a:avLst/>
          </a:prstGeom>
          <a:solidFill>
            <a:schemeClr val="accent2">
              <a:lumMod val="20000"/>
              <a:lumOff val="80000"/>
            </a:schemeClr>
          </a:solidFill>
        </p:spPr>
        <p:txBody>
          <a:bodyPr wrap="square">
            <a:spAutoFit/>
          </a:bodyPr>
          <a:lstStyle/>
          <a:p>
            <a:pPr algn="ctr">
              <a:lnSpc>
                <a:spcPct val="115000"/>
              </a:lnSpc>
              <a:spcAft>
                <a:spcPts val="1000"/>
              </a:spcAft>
            </a:pPr>
            <a:r>
              <a:rPr lang="es-PE" sz="1400" b="1" dirty="0">
                <a:solidFill>
                  <a:schemeClr val="tx1">
                    <a:lumMod val="65000"/>
                    <a:lumOff val="35000"/>
                  </a:schemeClr>
                </a:solidFill>
                <a:effectLst/>
                <a:latin typeface="Arial" panose="020B0604020202020204" pitchFamily="34" charset="0"/>
                <a:ea typeface="Calibri" panose="020F0502020204030204" pitchFamily="34" charset="0"/>
                <a:cs typeface="Calibri" panose="020F0502020204030204" pitchFamily="34" charset="0"/>
              </a:rPr>
              <a:t>EXPERIENCIA Y CONOCIMIENTO DEL PRONOSTICADOR</a:t>
            </a:r>
            <a:endParaRPr lang="es-PE" sz="1400" b="1"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019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10" grpId="0"/>
      <p:bldP spid="12"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61D03E18-61E4-4B63-9701-9645141DD807}"/>
              </a:ext>
            </a:extLst>
          </p:cNvPr>
          <p:cNvSpPr>
            <a:spLocks noGrp="1"/>
          </p:cNvSpPr>
          <p:nvPr>
            <p:ph type="body" idx="4294967295"/>
          </p:nvPr>
        </p:nvSpPr>
        <p:spPr>
          <a:xfrm>
            <a:off x="0" y="419100"/>
            <a:ext cx="10177463" cy="720725"/>
          </a:xfrm>
        </p:spPr>
        <p:txBody>
          <a:bodyPr>
            <a:normAutofit lnSpcReduction="10000"/>
          </a:bodyPr>
          <a:lstStyle/>
          <a:p>
            <a:pPr marL="0" indent="0">
              <a:buNone/>
            </a:pPr>
            <a:r>
              <a:rPr lang="es-PE" sz="4400" spc="-50" dirty="0">
                <a:solidFill>
                  <a:schemeClr val="tx1"/>
                </a:solidFill>
                <a:latin typeface="+mj-lt"/>
                <a:ea typeface="+mj-ea"/>
                <a:cs typeface="+mj-cs"/>
              </a:rPr>
              <a:t>SISTEMA DE NWC SENAMHI</a:t>
            </a:r>
          </a:p>
        </p:txBody>
      </p:sp>
      <p:grpSp>
        <p:nvGrpSpPr>
          <p:cNvPr id="14" name="Grupo 13"/>
          <p:cNvGrpSpPr/>
          <p:nvPr/>
        </p:nvGrpSpPr>
        <p:grpSpPr>
          <a:xfrm>
            <a:off x="218259" y="1488454"/>
            <a:ext cx="4285502" cy="1015663"/>
            <a:chOff x="723331" y="1596788"/>
            <a:chExt cx="2715905" cy="1015663"/>
          </a:xfrm>
        </p:grpSpPr>
        <p:sp>
          <p:nvSpPr>
            <p:cNvPr id="2" name="Rectángulo 1"/>
            <p:cNvSpPr/>
            <p:nvPr/>
          </p:nvSpPr>
          <p:spPr>
            <a:xfrm>
              <a:off x="723331" y="1596788"/>
              <a:ext cx="2715905" cy="101566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uadroTexto 12"/>
            <p:cNvSpPr txBox="1"/>
            <p:nvPr/>
          </p:nvSpPr>
          <p:spPr>
            <a:xfrm>
              <a:off x="723331" y="1596788"/>
              <a:ext cx="2715905" cy="1015663"/>
            </a:xfrm>
            <a:prstGeom prst="rect">
              <a:avLst/>
            </a:prstGeom>
            <a:noFill/>
          </p:spPr>
          <p:txBody>
            <a:bodyPr wrap="square" rtlCol="0">
              <a:spAutoFit/>
            </a:bodyPr>
            <a:lstStyle/>
            <a:p>
              <a:pPr algn="ctr"/>
              <a:r>
                <a:rPr lang="es-PE" sz="2000" b="1" dirty="0"/>
                <a:t>ANALISIS DE LAS CONDICIONES ACTUALES</a:t>
              </a:r>
              <a:endParaRPr lang="en-GB" sz="2000" b="1" dirty="0"/>
            </a:p>
          </p:txBody>
        </p:sp>
      </p:grpSp>
      <p:sp>
        <p:nvSpPr>
          <p:cNvPr id="15" name="Elipse 14"/>
          <p:cNvSpPr/>
          <p:nvPr/>
        </p:nvSpPr>
        <p:spPr>
          <a:xfrm>
            <a:off x="2016049" y="2719729"/>
            <a:ext cx="2013145" cy="1191441"/>
          </a:xfrm>
          <a:prstGeom prst="ellipse">
            <a:avLst/>
          </a:prstGeom>
          <a:ln w="635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PE" b="1" dirty="0"/>
              <a:t>Productos satélite GOES 16</a:t>
            </a:r>
            <a:endParaRPr lang="en-GB" b="1" dirty="0"/>
          </a:p>
        </p:txBody>
      </p:sp>
      <p:sp>
        <p:nvSpPr>
          <p:cNvPr id="16" name="Elipse 15"/>
          <p:cNvSpPr/>
          <p:nvPr/>
        </p:nvSpPr>
        <p:spPr>
          <a:xfrm>
            <a:off x="167909" y="3911170"/>
            <a:ext cx="1548400" cy="921326"/>
          </a:xfrm>
          <a:prstGeom prst="ellipse">
            <a:avLst/>
          </a:prstGeom>
          <a:ln w="254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PE" dirty="0"/>
              <a:t>Radares Brasil</a:t>
            </a:r>
            <a:endParaRPr lang="en-GB" dirty="0"/>
          </a:p>
        </p:txBody>
      </p:sp>
      <p:sp>
        <p:nvSpPr>
          <p:cNvPr id="17" name="Elipse 16"/>
          <p:cNvSpPr/>
          <p:nvPr/>
        </p:nvSpPr>
        <p:spPr>
          <a:xfrm>
            <a:off x="79439" y="5908180"/>
            <a:ext cx="1783928" cy="683311"/>
          </a:xfrm>
          <a:prstGeom prst="ellipse">
            <a:avLst/>
          </a:prstGeom>
          <a:ln w="2540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PE" dirty="0"/>
              <a:t>Webcams</a:t>
            </a:r>
            <a:endParaRPr lang="en-GB" dirty="0"/>
          </a:p>
        </p:txBody>
      </p:sp>
      <p:grpSp>
        <p:nvGrpSpPr>
          <p:cNvPr id="18" name="Grupo 17"/>
          <p:cNvGrpSpPr/>
          <p:nvPr/>
        </p:nvGrpSpPr>
        <p:grpSpPr>
          <a:xfrm>
            <a:off x="8354300" y="1485733"/>
            <a:ext cx="2868734" cy="1015663"/>
            <a:chOff x="723331" y="1596788"/>
            <a:chExt cx="2715905" cy="1015663"/>
          </a:xfrm>
        </p:grpSpPr>
        <p:sp>
          <p:nvSpPr>
            <p:cNvPr id="19" name="Rectángulo 18"/>
            <p:cNvSpPr/>
            <p:nvPr/>
          </p:nvSpPr>
          <p:spPr>
            <a:xfrm>
              <a:off x="723331" y="1596788"/>
              <a:ext cx="2715905" cy="101566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uadroTexto 19"/>
            <p:cNvSpPr txBox="1"/>
            <p:nvPr/>
          </p:nvSpPr>
          <p:spPr>
            <a:xfrm>
              <a:off x="723331" y="1596788"/>
              <a:ext cx="2715905" cy="707886"/>
            </a:xfrm>
            <a:prstGeom prst="rect">
              <a:avLst/>
            </a:prstGeom>
            <a:noFill/>
          </p:spPr>
          <p:txBody>
            <a:bodyPr wrap="square" rtlCol="0">
              <a:spAutoFit/>
            </a:bodyPr>
            <a:lstStyle/>
            <a:p>
              <a:pPr algn="ctr"/>
              <a:r>
                <a:rPr lang="es-PE" sz="2000" b="1" dirty="0"/>
                <a:t>PRONÓSTICO DE LLUVIA A MUY CORTO PLAZO</a:t>
              </a:r>
              <a:endParaRPr lang="en-GB" sz="2000" b="1" dirty="0"/>
            </a:p>
          </p:txBody>
        </p:sp>
      </p:grpSp>
      <p:sp>
        <p:nvSpPr>
          <p:cNvPr id="21" name="Elipse 20"/>
          <p:cNvSpPr/>
          <p:nvPr/>
        </p:nvSpPr>
        <p:spPr>
          <a:xfrm>
            <a:off x="95331" y="2719729"/>
            <a:ext cx="1752145" cy="1056383"/>
          </a:xfrm>
          <a:prstGeom prst="ellipse">
            <a:avLst/>
          </a:prstGeom>
          <a:ln w="254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PE" dirty="0"/>
              <a:t>Datos superficie (EMA)</a:t>
            </a:r>
            <a:endParaRPr lang="en-GB" dirty="0"/>
          </a:p>
        </p:txBody>
      </p:sp>
      <p:sp>
        <p:nvSpPr>
          <p:cNvPr id="22" name="Elipse 21"/>
          <p:cNvSpPr/>
          <p:nvPr/>
        </p:nvSpPr>
        <p:spPr>
          <a:xfrm>
            <a:off x="58832" y="4912513"/>
            <a:ext cx="1766554" cy="921326"/>
          </a:xfrm>
          <a:prstGeom prst="ellipse">
            <a:avLst/>
          </a:prstGeom>
          <a:ln w="254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PE" dirty="0"/>
              <a:t>Radares verticales</a:t>
            </a:r>
            <a:endParaRPr lang="en-GB" dirty="0"/>
          </a:p>
        </p:txBody>
      </p:sp>
      <p:sp>
        <p:nvSpPr>
          <p:cNvPr id="23" name="Flecha derecha 22"/>
          <p:cNvSpPr/>
          <p:nvPr/>
        </p:nvSpPr>
        <p:spPr>
          <a:xfrm>
            <a:off x="4433115" y="2431025"/>
            <a:ext cx="503110" cy="70827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ángulo 23"/>
          <p:cNvSpPr/>
          <p:nvPr/>
        </p:nvSpPr>
        <p:spPr>
          <a:xfrm>
            <a:off x="4697120" y="2963093"/>
            <a:ext cx="1583471" cy="708274"/>
          </a:xfrm>
          <a:prstGeom prst="rect">
            <a:avLst/>
          </a:prstGeom>
          <a:effectLst>
            <a:softEdge rad="6350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PE" dirty="0"/>
              <a:t>Algoritmos e extrapolación </a:t>
            </a:r>
            <a:endParaRPr lang="en-GB" dirty="0"/>
          </a:p>
        </p:txBody>
      </p:sp>
      <p:sp>
        <p:nvSpPr>
          <p:cNvPr id="25" name="Rectángulo 24"/>
          <p:cNvSpPr/>
          <p:nvPr/>
        </p:nvSpPr>
        <p:spPr>
          <a:xfrm>
            <a:off x="6663618" y="2961313"/>
            <a:ext cx="1662546" cy="708274"/>
          </a:xfrm>
          <a:prstGeom prst="rect">
            <a:avLst/>
          </a:prstGeom>
          <a:effectLst>
            <a:softEdge rad="6350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PE" dirty="0"/>
              <a:t>Análisis pronosticador</a:t>
            </a:r>
            <a:endParaRPr lang="en-GB" dirty="0"/>
          </a:p>
        </p:txBody>
      </p:sp>
      <p:sp>
        <p:nvSpPr>
          <p:cNvPr id="26" name="Flecha derecha 25"/>
          <p:cNvSpPr/>
          <p:nvPr/>
        </p:nvSpPr>
        <p:spPr>
          <a:xfrm>
            <a:off x="6324303" y="3152929"/>
            <a:ext cx="435856" cy="32913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Imagen 26"/>
          <p:cNvPicPr>
            <a:picLocks noChangeAspect="1"/>
          </p:cNvPicPr>
          <p:nvPr/>
        </p:nvPicPr>
        <p:blipFill rotWithShape="1">
          <a:blip r:embed="rId2"/>
          <a:srcRect l="23917" t="22032" r="5814" b="9351"/>
          <a:stretch/>
        </p:blipFill>
        <p:spPr>
          <a:xfrm>
            <a:off x="8549108" y="3911170"/>
            <a:ext cx="2479118" cy="2658358"/>
          </a:xfrm>
          <a:prstGeom prst="rect">
            <a:avLst/>
          </a:prstGeom>
        </p:spPr>
      </p:pic>
      <p:sp>
        <p:nvSpPr>
          <p:cNvPr id="29" name="Rectángulo 28"/>
          <p:cNvSpPr/>
          <p:nvPr/>
        </p:nvSpPr>
        <p:spPr>
          <a:xfrm>
            <a:off x="9078360" y="2893783"/>
            <a:ext cx="1662546" cy="708274"/>
          </a:xfrm>
          <a:prstGeom prst="rect">
            <a:avLst/>
          </a:prstGeom>
          <a:effectLst>
            <a:softEdge rad="6350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PE" dirty="0"/>
              <a:t>PRODUCTO FINAL</a:t>
            </a:r>
            <a:endParaRPr lang="en-GB" dirty="0"/>
          </a:p>
        </p:txBody>
      </p:sp>
      <p:sp>
        <p:nvSpPr>
          <p:cNvPr id="31" name="Rectángulo 30"/>
          <p:cNvSpPr/>
          <p:nvPr/>
        </p:nvSpPr>
        <p:spPr>
          <a:xfrm>
            <a:off x="0" y="1266092"/>
            <a:ext cx="4668984" cy="5591908"/>
          </a:xfrm>
          <a:prstGeom prst="rect">
            <a:avLst/>
          </a:prstGeom>
          <a:noFill/>
          <a:ln w="3810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ángulo 31"/>
          <p:cNvSpPr/>
          <p:nvPr/>
        </p:nvSpPr>
        <p:spPr>
          <a:xfrm>
            <a:off x="4722020" y="1266092"/>
            <a:ext cx="3560740" cy="5591908"/>
          </a:xfrm>
          <a:prstGeom prst="rect">
            <a:avLst/>
          </a:prstGeom>
          <a:noFill/>
          <a:ln w="3810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ángulo 32"/>
          <p:cNvSpPr/>
          <p:nvPr/>
        </p:nvSpPr>
        <p:spPr>
          <a:xfrm>
            <a:off x="8365670" y="1266092"/>
            <a:ext cx="2928904" cy="5591908"/>
          </a:xfrm>
          <a:prstGeom prst="rect">
            <a:avLst/>
          </a:prstGeom>
          <a:noFill/>
          <a:ln w="3810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upo 33"/>
          <p:cNvGrpSpPr/>
          <p:nvPr/>
        </p:nvGrpSpPr>
        <p:grpSpPr>
          <a:xfrm>
            <a:off x="4804631" y="1486996"/>
            <a:ext cx="3395517" cy="1015663"/>
            <a:chOff x="723331" y="1596788"/>
            <a:chExt cx="2715905" cy="1015663"/>
          </a:xfrm>
        </p:grpSpPr>
        <p:sp>
          <p:nvSpPr>
            <p:cNvPr id="35" name="Rectángulo 34"/>
            <p:cNvSpPr/>
            <p:nvPr/>
          </p:nvSpPr>
          <p:spPr>
            <a:xfrm>
              <a:off x="723331" y="1596788"/>
              <a:ext cx="2715905" cy="101566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uadroTexto 35"/>
            <p:cNvSpPr txBox="1"/>
            <p:nvPr/>
          </p:nvSpPr>
          <p:spPr>
            <a:xfrm>
              <a:off x="723331" y="1596788"/>
              <a:ext cx="2715905" cy="707886"/>
            </a:xfrm>
            <a:prstGeom prst="rect">
              <a:avLst/>
            </a:prstGeom>
            <a:noFill/>
          </p:spPr>
          <p:txBody>
            <a:bodyPr wrap="square" rtlCol="0">
              <a:spAutoFit/>
            </a:bodyPr>
            <a:lstStyle/>
            <a:p>
              <a:pPr algn="ctr"/>
              <a:r>
                <a:rPr lang="es-PE" sz="2000" b="1" dirty="0"/>
                <a:t>PROCESAMIENTO DEL PRONÓSTICO DE NWC</a:t>
              </a:r>
              <a:endParaRPr lang="en-GB" sz="2000" b="1" dirty="0"/>
            </a:p>
          </p:txBody>
        </p:sp>
      </p:grpSp>
      <p:sp>
        <p:nvSpPr>
          <p:cNvPr id="28" name="Flecha derecha 27"/>
          <p:cNvSpPr/>
          <p:nvPr/>
        </p:nvSpPr>
        <p:spPr>
          <a:xfrm>
            <a:off x="8099888" y="2480909"/>
            <a:ext cx="503110" cy="70827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647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 y="1096114"/>
            <a:ext cx="5063318" cy="5560225"/>
          </a:xfrm>
          <a:prstGeom prst="rect">
            <a:avLst/>
          </a:prstGeom>
        </p:spPr>
      </p:pic>
      <p:pic>
        <p:nvPicPr>
          <p:cNvPr id="5" name="Imagen 4"/>
          <p:cNvPicPr>
            <a:picLocks noChangeAspect="1"/>
          </p:cNvPicPr>
          <p:nvPr/>
        </p:nvPicPr>
        <p:blipFill rotWithShape="1">
          <a:blip r:embed="rId3"/>
          <a:srcRect l="19925" t="15507" r="35411" b="5650"/>
          <a:stretch/>
        </p:blipFill>
        <p:spPr>
          <a:xfrm>
            <a:off x="5513695" y="1251825"/>
            <a:ext cx="5445458" cy="5404514"/>
          </a:xfrm>
          <a:prstGeom prst="rect">
            <a:avLst/>
          </a:prstGeom>
        </p:spPr>
      </p:pic>
    </p:spTree>
    <p:extLst>
      <p:ext uri="{BB962C8B-B14F-4D97-AF65-F5344CB8AC3E}">
        <p14:creationId xmlns:p14="http://schemas.microsoft.com/office/powerpoint/2010/main" val="2370926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37625" y="436098"/>
            <a:ext cx="6020972" cy="369332"/>
          </a:xfrm>
          <a:prstGeom prst="rect">
            <a:avLst/>
          </a:prstGeom>
          <a:noFill/>
        </p:spPr>
        <p:txBody>
          <a:bodyPr wrap="square" rtlCol="0">
            <a:spAutoFit/>
          </a:bodyPr>
          <a:lstStyle/>
          <a:p>
            <a:r>
              <a:rPr lang="es-PE" b="1" dirty="0"/>
              <a:t>ANALISIS DE LAS CONDICIONES ACTUALES</a:t>
            </a:r>
            <a:endParaRPr lang="en-GB" b="1" dirty="0"/>
          </a:p>
        </p:txBody>
      </p:sp>
      <p:sp>
        <p:nvSpPr>
          <p:cNvPr id="3" name="CuadroTexto 2"/>
          <p:cNvSpPr txBox="1"/>
          <p:nvPr/>
        </p:nvSpPr>
        <p:spPr>
          <a:xfrm>
            <a:off x="293063" y="1181091"/>
            <a:ext cx="5092505" cy="2862322"/>
          </a:xfrm>
          <a:prstGeom prst="rect">
            <a:avLst/>
          </a:prstGeom>
          <a:noFill/>
        </p:spPr>
        <p:txBody>
          <a:bodyPr wrap="square" rtlCol="0">
            <a:spAutoFit/>
          </a:bodyPr>
          <a:lstStyle/>
          <a:p>
            <a:pPr algn="just"/>
            <a:r>
              <a:rPr lang="es-PE" dirty="0"/>
              <a:t>Es importante contar con un sistema de vigilancia que integre las diferentes fuentes de datos (Satélite, datos estaciones, radar, webcams, modelos </a:t>
            </a:r>
            <a:r>
              <a:rPr lang="es-PE" dirty="0" err="1"/>
              <a:t>mesoescalares</a:t>
            </a:r>
            <a:r>
              <a:rPr lang="es-PE" dirty="0"/>
              <a:t>)</a:t>
            </a:r>
          </a:p>
          <a:p>
            <a:pPr algn="just"/>
            <a:endParaRPr lang="es-PE" dirty="0"/>
          </a:p>
          <a:p>
            <a:pPr algn="just"/>
            <a:r>
              <a:rPr lang="es-PE" dirty="0"/>
              <a:t>Se recomienda que dicho sistema disponga de alertas en caso de superación de umbrales en los datos de estación, o incremento de frecuencia de descargas eléctricas (</a:t>
            </a:r>
            <a:r>
              <a:rPr lang="es-PE" dirty="0" err="1"/>
              <a:t>Lightning</a:t>
            </a:r>
            <a:r>
              <a:rPr lang="es-PE" dirty="0"/>
              <a:t> </a:t>
            </a:r>
            <a:r>
              <a:rPr lang="es-PE" dirty="0" err="1"/>
              <a:t>Jump</a:t>
            </a:r>
            <a:r>
              <a:rPr lang="es-PE" dirty="0"/>
              <a:t>)</a:t>
            </a:r>
          </a:p>
        </p:txBody>
      </p:sp>
      <p:pic>
        <p:nvPicPr>
          <p:cNvPr id="4" name="Imagen 3"/>
          <p:cNvPicPr>
            <a:picLocks noChangeAspect="1"/>
          </p:cNvPicPr>
          <p:nvPr/>
        </p:nvPicPr>
        <p:blipFill>
          <a:blip r:embed="rId2"/>
          <a:stretch>
            <a:fillRect/>
          </a:stretch>
        </p:blipFill>
        <p:spPr>
          <a:xfrm>
            <a:off x="5458715" y="3625230"/>
            <a:ext cx="6733285" cy="3232770"/>
          </a:xfrm>
          <a:prstGeom prst="rect">
            <a:avLst/>
          </a:prstGeom>
        </p:spPr>
      </p:pic>
      <p:sp>
        <p:nvSpPr>
          <p:cNvPr id="5" name="CuadroTexto 4"/>
          <p:cNvSpPr txBox="1"/>
          <p:nvPr/>
        </p:nvSpPr>
        <p:spPr>
          <a:xfrm>
            <a:off x="1456006" y="5111806"/>
            <a:ext cx="3812345" cy="646331"/>
          </a:xfrm>
          <a:prstGeom prst="rect">
            <a:avLst/>
          </a:prstGeom>
          <a:noFill/>
        </p:spPr>
        <p:txBody>
          <a:bodyPr wrap="square" rtlCol="0">
            <a:spAutoFit/>
          </a:bodyPr>
          <a:lstStyle/>
          <a:p>
            <a:r>
              <a:rPr lang="es-PE" dirty="0"/>
              <a:t>Visor integral (en construcción)</a:t>
            </a:r>
          </a:p>
          <a:p>
            <a:r>
              <a:rPr lang="es-PE" dirty="0">
                <a:hlinkClick r:id="rId3"/>
              </a:rPr>
              <a:t>http://spm.senamhi.gob.pe:5000/</a:t>
            </a:r>
            <a:endParaRPr lang="en-GB" dirty="0"/>
          </a:p>
        </p:txBody>
      </p:sp>
      <p:pic>
        <p:nvPicPr>
          <p:cNvPr id="6" name="Imagen 5"/>
          <p:cNvPicPr>
            <a:picLocks noChangeAspect="1"/>
          </p:cNvPicPr>
          <p:nvPr/>
        </p:nvPicPr>
        <p:blipFill>
          <a:blip r:embed="rId4"/>
          <a:stretch>
            <a:fillRect/>
          </a:stretch>
        </p:blipFill>
        <p:spPr>
          <a:xfrm>
            <a:off x="8971650" y="0"/>
            <a:ext cx="3220350" cy="3625230"/>
          </a:xfrm>
          <a:prstGeom prst="rect">
            <a:avLst/>
          </a:prstGeom>
        </p:spPr>
      </p:pic>
      <p:sp>
        <p:nvSpPr>
          <p:cNvPr id="7" name="CuadroTexto 6"/>
          <p:cNvSpPr txBox="1"/>
          <p:nvPr/>
        </p:nvSpPr>
        <p:spPr>
          <a:xfrm>
            <a:off x="6039954" y="1181091"/>
            <a:ext cx="2785403" cy="1754326"/>
          </a:xfrm>
          <a:prstGeom prst="rect">
            <a:avLst/>
          </a:prstGeom>
          <a:noFill/>
        </p:spPr>
        <p:txBody>
          <a:bodyPr wrap="square" rtlCol="0">
            <a:spAutoFit/>
          </a:bodyPr>
          <a:lstStyle/>
          <a:p>
            <a:r>
              <a:rPr lang="es-PE" dirty="0"/>
              <a:t>Visor de datos actuales (SENAMHI) </a:t>
            </a:r>
            <a:r>
              <a:rPr lang="es-PE" dirty="0">
                <a:hlinkClick r:id="rId5"/>
              </a:rPr>
              <a:t>https://idesep.senamhi.gob.pe/geovisoridesep/umbrales1.html</a:t>
            </a:r>
            <a:r>
              <a:rPr lang="es-PE" dirty="0"/>
              <a:t> </a:t>
            </a:r>
          </a:p>
          <a:p>
            <a:endParaRPr lang="en-GB" dirty="0"/>
          </a:p>
        </p:txBody>
      </p:sp>
    </p:spTree>
    <p:extLst>
      <p:ext uri="{BB962C8B-B14F-4D97-AF65-F5344CB8AC3E}">
        <p14:creationId xmlns:p14="http://schemas.microsoft.com/office/powerpoint/2010/main" val="3980824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rotWithShape="1">
          <a:blip r:embed="rId3"/>
          <a:srcRect b="1123"/>
          <a:stretch/>
        </p:blipFill>
        <p:spPr>
          <a:xfrm>
            <a:off x="4414239" y="1268496"/>
            <a:ext cx="3883618" cy="5000836"/>
          </a:xfrm>
          <a:prstGeom prst="rect">
            <a:avLst/>
          </a:prstGeom>
        </p:spPr>
      </p:pic>
      <p:sp>
        <p:nvSpPr>
          <p:cNvPr id="8" name="CuadroTexto 7">
            <a:extLst>
              <a:ext uri="{FF2B5EF4-FFF2-40B4-BE49-F238E27FC236}">
                <a16:creationId xmlns:a16="http://schemas.microsoft.com/office/drawing/2014/main" id="{19B0AC17-3DAA-4299-B9E1-9E7CEE86B351}"/>
              </a:ext>
            </a:extLst>
          </p:cNvPr>
          <p:cNvSpPr txBox="1"/>
          <p:nvPr/>
        </p:nvSpPr>
        <p:spPr>
          <a:xfrm>
            <a:off x="8101726" y="1856505"/>
            <a:ext cx="2828014" cy="2706895"/>
          </a:xfrm>
          <a:prstGeom prst="rect">
            <a:avLst/>
          </a:prstGeom>
          <a:noFill/>
        </p:spPr>
        <p:txBody>
          <a:bodyPr wrap="square">
            <a:spAutoFit/>
          </a:bodyPr>
          <a:lstStyle/>
          <a:p>
            <a:pPr algn="just">
              <a:lnSpc>
                <a:spcPct val="115000"/>
              </a:lnSpc>
              <a:spcAft>
                <a:spcPts val="1000"/>
              </a:spcAft>
            </a:pPr>
            <a:r>
              <a:rPr lang="es-PE" sz="1400"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Los algoritmos automáticos dan una idea general del posible desplazamiento de los sistemas.</a:t>
            </a:r>
          </a:p>
          <a:p>
            <a:pPr algn="just">
              <a:lnSpc>
                <a:spcPct val="115000"/>
              </a:lnSpc>
              <a:spcAft>
                <a:spcPts val="1000"/>
              </a:spcAft>
            </a:pPr>
            <a:r>
              <a:rPr lang="es-PE" sz="14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Sin embargo no siempre se cumple ese pronóstico.</a:t>
            </a:r>
          </a:p>
          <a:p>
            <a:pPr algn="just">
              <a:lnSpc>
                <a:spcPct val="115000"/>
              </a:lnSpc>
              <a:spcAft>
                <a:spcPts val="1000"/>
              </a:spcAft>
            </a:pPr>
            <a:endParaRPr lang="es-PE" sz="14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s-PE" sz="14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Por ello es importante la labor de verificación y control del pronosticador.</a:t>
            </a:r>
          </a:p>
        </p:txBody>
      </p:sp>
      <p:pic>
        <p:nvPicPr>
          <p:cNvPr id="13" name="Imagen 12"/>
          <p:cNvPicPr>
            <a:picLocks noChangeAspect="1"/>
          </p:cNvPicPr>
          <p:nvPr/>
        </p:nvPicPr>
        <p:blipFill rotWithShape="1">
          <a:blip r:embed="rId4"/>
          <a:srcRect r="6431"/>
          <a:stretch/>
        </p:blipFill>
        <p:spPr>
          <a:xfrm>
            <a:off x="521671" y="1244981"/>
            <a:ext cx="3892568" cy="5024351"/>
          </a:xfrm>
          <a:prstGeom prst="rect">
            <a:avLst/>
          </a:prstGeom>
        </p:spPr>
      </p:pic>
      <p:grpSp>
        <p:nvGrpSpPr>
          <p:cNvPr id="23" name="Grupo 22"/>
          <p:cNvGrpSpPr/>
          <p:nvPr/>
        </p:nvGrpSpPr>
        <p:grpSpPr>
          <a:xfrm>
            <a:off x="5363975" y="1742650"/>
            <a:ext cx="2376407" cy="3758836"/>
            <a:chOff x="5223298" y="1742650"/>
            <a:chExt cx="2376407" cy="3758836"/>
          </a:xfrm>
        </p:grpSpPr>
        <p:sp>
          <p:nvSpPr>
            <p:cNvPr id="24" name="Elipse 23"/>
            <p:cNvSpPr/>
            <p:nvPr/>
          </p:nvSpPr>
          <p:spPr>
            <a:xfrm>
              <a:off x="6226064" y="2964932"/>
              <a:ext cx="392081" cy="4081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lipse 24"/>
            <p:cNvSpPr/>
            <p:nvPr/>
          </p:nvSpPr>
          <p:spPr>
            <a:xfrm rot="517451">
              <a:off x="6791752" y="4948291"/>
              <a:ext cx="807953" cy="5531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lipse 25"/>
            <p:cNvSpPr/>
            <p:nvPr/>
          </p:nvSpPr>
          <p:spPr>
            <a:xfrm>
              <a:off x="5960010" y="4686780"/>
              <a:ext cx="392081" cy="4081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lipse 26"/>
            <p:cNvSpPr/>
            <p:nvPr/>
          </p:nvSpPr>
          <p:spPr>
            <a:xfrm>
              <a:off x="5921265" y="1742650"/>
              <a:ext cx="392081" cy="4081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lipse 27"/>
            <p:cNvSpPr/>
            <p:nvPr/>
          </p:nvSpPr>
          <p:spPr>
            <a:xfrm>
              <a:off x="5223298" y="3608517"/>
              <a:ext cx="276387" cy="2876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lipse 28"/>
            <p:cNvSpPr/>
            <p:nvPr/>
          </p:nvSpPr>
          <p:spPr>
            <a:xfrm>
              <a:off x="6044624" y="3971444"/>
              <a:ext cx="292608" cy="2432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lipse 29"/>
            <p:cNvSpPr/>
            <p:nvPr/>
          </p:nvSpPr>
          <p:spPr>
            <a:xfrm>
              <a:off x="5822695" y="2452943"/>
              <a:ext cx="274629" cy="2557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lipse 30"/>
            <p:cNvSpPr/>
            <p:nvPr/>
          </p:nvSpPr>
          <p:spPr>
            <a:xfrm>
              <a:off x="5398577" y="2708665"/>
              <a:ext cx="279717" cy="2642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lipse 31"/>
            <p:cNvSpPr/>
            <p:nvPr/>
          </p:nvSpPr>
          <p:spPr>
            <a:xfrm>
              <a:off x="6451995" y="2789695"/>
              <a:ext cx="248440" cy="1973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8714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Que productos podemos generar?</a:t>
            </a:r>
            <a:endParaRPr lang="en-GB" dirty="0"/>
          </a:p>
        </p:txBody>
      </p:sp>
      <p:sp>
        <p:nvSpPr>
          <p:cNvPr id="3" name="Marcador de contenido 2"/>
          <p:cNvSpPr>
            <a:spLocks noGrp="1"/>
          </p:cNvSpPr>
          <p:nvPr>
            <p:ph idx="1"/>
          </p:nvPr>
        </p:nvSpPr>
        <p:spPr/>
        <p:txBody>
          <a:bodyPr>
            <a:normAutofit fontScale="70000" lnSpcReduction="20000"/>
          </a:bodyPr>
          <a:lstStyle/>
          <a:p>
            <a:r>
              <a:rPr lang="es-PE" sz="3200" dirty="0"/>
              <a:t>Avisos de observación o a muy corto plazo</a:t>
            </a:r>
          </a:p>
          <a:p>
            <a:pPr lvl="2"/>
            <a:r>
              <a:rPr lang="es-PE" sz="2400" dirty="0"/>
              <a:t>Emitidos oportunamente</a:t>
            </a:r>
          </a:p>
          <a:p>
            <a:pPr lvl="2"/>
            <a:r>
              <a:rPr lang="es-PE" sz="2400" dirty="0"/>
              <a:t>Estimar la evolución del evento en las inmediatas horas</a:t>
            </a:r>
          </a:p>
          <a:p>
            <a:pPr lvl="2"/>
            <a:r>
              <a:rPr lang="es-PE" sz="2400" dirty="0"/>
              <a:t>Claros y precisos. Incluyendo elementos geográficos de referencia y umbrales</a:t>
            </a:r>
          </a:p>
          <a:p>
            <a:pPr lvl="2"/>
            <a:r>
              <a:rPr lang="es-PE" sz="2400" dirty="0"/>
              <a:t>Considerar la vulnerabilidad de cada área</a:t>
            </a:r>
          </a:p>
          <a:p>
            <a:pPr lvl="2"/>
            <a:r>
              <a:rPr lang="es-PE" sz="2400" dirty="0"/>
              <a:t>Incluir estimación de probabilidad del fenómeno (Alta-Media)</a:t>
            </a:r>
          </a:p>
          <a:p>
            <a:pPr lvl="2"/>
            <a:r>
              <a:rPr lang="es-PE" sz="2400" dirty="0"/>
              <a:t>Incluir posible extensión de los fenómenos (Aislados, extensos, generalizados)</a:t>
            </a:r>
          </a:p>
          <a:p>
            <a:pPr lvl="2"/>
            <a:endParaRPr lang="es-PE" sz="2400" dirty="0"/>
          </a:p>
          <a:p>
            <a:pPr marL="548640" lvl="2" indent="0">
              <a:buNone/>
            </a:pPr>
            <a:r>
              <a:rPr lang="es-PE" sz="2400" dirty="0"/>
              <a:t>Diferentes productos para diferentes usuarios?</a:t>
            </a:r>
          </a:p>
          <a:p>
            <a:pPr marL="548640" lvl="2" indent="0">
              <a:buNone/>
            </a:pPr>
            <a:r>
              <a:rPr lang="es-PE" sz="2400" dirty="0">
                <a:solidFill>
                  <a:srgbClr val="FF0000"/>
                </a:solidFill>
              </a:rPr>
              <a:t>COER-COEN/INDECI/CENEPRED</a:t>
            </a:r>
            <a:r>
              <a:rPr lang="es-PE" sz="2400" dirty="0"/>
              <a:t> </a:t>
            </a:r>
          </a:p>
          <a:p>
            <a:pPr marL="548640" lvl="2" indent="0">
              <a:buNone/>
            </a:pPr>
            <a:r>
              <a:rPr lang="es-PE" sz="2400" dirty="0">
                <a:solidFill>
                  <a:srgbClr val="0070C0"/>
                </a:solidFill>
              </a:rPr>
              <a:t>TOMADORES DE DECISIONES </a:t>
            </a:r>
          </a:p>
          <a:p>
            <a:pPr marL="548640" lvl="2" indent="0">
              <a:buNone/>
            </a:pPr>
            <a:r>
              <a:rPr lang="es-PE" sz="2400" dirty="0">
                <a:solidFill>
                  <a:srgbClr val="7030A0"/>
                </a:solidFill>
              </a:rPr>
              <a:t>POBLACIÓN</a:t>
            </a:r>
          </a:p>
          <a:p>
            <a:pPr marL="548640" lvl="2" indent="0">
              <a:buNone/>
            </a:pPr>
            <a:endParaRPr lang="es-PE" sz="2400" dirty="0"/>
          </a:p>
          <a:p>
            <a:pPr marL="548640" lvl="2" indent="0">
              <a:buNone/>
            </a:pPr>
            <a:r>
              <a:rPr lang="es-PE" sz="2400" dirty="0"/>
              <a:t>ESTABLECER Y DEFINIR CANALES Y FLUJO DE INFORMACIÓN</a:t>
            </a:r>
          </a:p>
          <a:p>
            <a:pPr marL="548640" lvl="2" indent="0">
              <a:buNone/>
            </a:pPr>
            <a:endParaRPr lang="es-PE" sz="2400" dirty="0">
              <a:solidFill>
                <a:srgbClr val="7030A0"/>
              </a:solidFill>
            </a:endParaRPr>
          </a:p>
          <a:p>
            <a:pPr lvl="2"/>
            <a:endParaRPr lang="en-GB" sz="2400" dirty="0"/>
          </a:p>
        </p:txBody>
      </p:sp>
    </p:spTree>
    <p:extLst>
      <p:ext uri="{BB962C8B-B14F-4D97-AF65-F5344CB8AC3E}">
        <p14:creationId xmlns:p14="http://schemas.microsoft.com/office/powerpoint/2010/main" val="3588717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4414" y="6846"/>
            <a:ext cx="5971391" cy="6851155"/>
          </a:xfrm>
          <a:prstGeom prst="rect">
            <a:avLst/>
          </a:prstGeom>
        </p:spPr>
      </p:pic>
      <p:sp>
        <p:nvSpPr>
          <p:cNvPr id="2" name="CuadroTexto 1"/>
          <p:cNvSpPr txBox="1"/>
          <p:nvPr/>
        </p:nvSpPr>
        <p:spPr>
          <a:xfrm>
            <a:off x="6542468" y="321972"/>
            <a:ext cx="3915177" cy="5355312"/>
          </a:xfrm>
          <a:prstGeom prst="rect">
            <a:avLst/>
          </a:prstGeom>
          <a:noFill/>
        </p:spPr>
        <p:txBody>
          <a:bodyPr wrap="square" rtlCol="0">
            <a:spAutoFit/>
          </a:bodyPr>
          <a:lstStyle/>
          <a:p>
            <a:endParaRPr lang="es-PE" dirty="0"/>
          </a:p>
          <a:p>
            <a:endParaRPr lang="es-PE" dirty="0"/>
          </a:p>
          <a:p>
            <a:r>
              <a:rPr lang="es-PE" b="1" dirty="0"/>
              <a:t>Avisos de corto plazo </a:t>
            </a:r>
            <a:r>
              <a:rPr lang="es-PE" dirty="0"/>
              <a:t>(24 horas). Hemos hablado que el corto plazo serían hasta 12 horas, pero esos rangos no son inalterables!</a:t>
            </a:r>
          </a:p>
          <a:p>
            <a:endParaRPr lang="es-PE" dirty="0"/>
          </a:p>
          <a:p>
            <a:endParaRPr lang="es-PE" dirty="0"/>
          </a:p>
          <a:p>
            <a:endParaRPr lang="es-PE" dirty="0"/>
          </a:p>
          <a:p>
            <a:r>
              <a:rPr lang="es-PE" b="1" dirty="0"/>
              <a:t>Titulo del Aviso</a:t>
            </a:r>
          </a:p>
          <a:p>
            <a:endParaRPr lang="es-PE" dirty="0"/>
          </a:p>
          <a:p>
            <a:r>
              <a:rPr lang="es-PE" dirty="0"/>
              <a:t>Es importante </a:t>
            </a:r>
          </a:p>
          <a:p>
            <a:r>
              <a:rPr lang="es-PE" dirty="0"/>
              <a:t>centrarse en variables meteorológicas y sus umbrales.</a:t>
            </a:r>
          </a:p>
          <a:p>
            <a:endParaRPr lang="es-PE" dirty="0"/>
          </a:p>
          <a:p>
            <a:r>
              <a:rPr lang="es-PE" dirty="0"/>
              <a:t>Estos avisos son interesantes pero quizás requieren una mayor coordinación con Hidrología-INGEMMET, u otras entidades…</a:t>
            </a:r>
            <a:endParaRPr lang="en-GB" dirty="0"/>
          </a:p>
        </p:txBody>
      </p:sp>
      <p:pic>
        <p:nvPicPr>
          <p:cNvPr id="5" name="Imagen 4"/>
          <p:cNvPicPr>
            <a:picLocks noChangeAspect="1"/>
          </p:cNvPicPr>
          <p:nvPr/>
        </p:nvPicPr>
        <p:blipFill>
          <a:blip r:embed="rId3"/>
          <a:stretch>
            <a:fillRect/>
          </a:stretch>
        </p:blipFill>
        <p:spPr>
          <a:xfrm>
            <a:off x="8796270" y="2487237"/>
            <a:ext cx="1037218" cy="1024781"/>
          </a:xfrm>
          <a:prstGeom prst="rect">
            <a:avLst/>
          </a:prstGeom>
        </p:spPr>
      </p:pic>
    </p:spTree>
    <p:extLst>
      <p:ext uri="{BB962C8B-B14F-4D97-AF65-F5344CB8AC3E}">
        <p14:creationId xmlns:p14="http://schemas.microsoft.com/office/powerpoint/2010/main" val="1517038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7168" y="29757"/>
            <a:ext cx="6553200" cy="6828243"/>
          </a:xfrm>
          <a:prstGeom prst="rect">
            <a:avLst/>
          </a:prstGeom>
        </p:spPr>
      </p:pic>
      <p:sp>
        <p:nvSpPr>
          <p:cNvPr id="5" name="CuadroTexto 4"/>
          <p:cNvSpPr txBox="1"/>
          <p:nvPr/>
        </p:nvSpPr>
        <p:spPr>
          <a:xfrm>
            <a:off x="6542468" y="656823"/>
            <a:ext cx="4134118" cy="6186309"/>
          </a:xfrm>
          <a:prstGeom prst="rect">
            <a:avLst/>
          </a:prstGeom>
          <a:noFill/>
        </p:spPr>
        <p:txBody>
          <a:bodyPr wrap="square" rtlCol="0">
            <a:spAutoFit/>
          </a:bodyPr>
          <a:lstStyle/>
          <a:p>
            <a:r>
              <a:rPr lang="es-PE" dirty="0"/>
              <a:t>Buen titulo</a:t>
            </a:r>
          </a:p>
          <a:p>
            <a:endParaRPr lang="es-PE" dirty="0"/>
          </a:p>
          <a:p>
            <a:r>
              <a:rPr lang="es-PE" dirty="0"/>
              <a:t>Aunque faltaría especificar un umbral de lluvia intensa para las diferentes regiones (Andes /Amazonía)</a:t>
            </a:r>
          </a:p>
          <a:p>
            <a:endParaRPr lang="es-PE" dirty="0"/>
          </a:p>
          <a:p>
            <a:endParaRPr lang="es-PE" dirty="0"/>
          </a:p>
          <a:p>
            <a:r>
              <a:rPr lang="es-PE" dirty="0"/>
              <a:t>Región muy extensa, pero en ocasiones no se puede precisar más.</a:t>
            </a:r>
          </a:p>
          <a:p>
            <a:endParaRPr lang="es-PE" dirty="0"/>
          </a:p>
          <a:p>
            <a:r>
              <a:rPr lang="es-PE" dirty="0"/>
              <a:t>En el texto del nivel amarillo indica lo siguiente:</a:t>
            </a:r>
          </a:p>
          <a:p>
            <a:endParaRPr lang="es-PE" dirty="0"/>
          </a:p>
          <a:p>
            <a:r>
              <a:rPr lang="es-PE" dirty="0"/>
              <a:t>“pronóstico de precipitaciones acumuladas en 24 horas de intensidad moderada)</a:t>
            </a:r>
          </a:p>
          <a:p>
            <a:endParaRPr lang="es-PE" dirty="0"/>
          </a:p>
          <a:p>
            <a:r>
              <a:rPr lang="es-PE" dirty="0"/>
              <a:t>	 *Mezclamos acumulación e 	intensidad</a:t>
            </a:r>
          </a:p>
          <a:p>
            <a:r>
              <a:rPr lang="es-PE" dirty="0"/>
              <a:t>	* No </a:t>
            </a:r>
            <a:r>
              <a:rPr lang="es-PE" dirty="0" err="1"/>
              <a:t>quantificamos</a:t>
            </a:r>
            <a:endParaRPr lang="es-PE" dirty="0"/>
          </a:p>
          <a:p>
            <a:endParaRPr lang="en-GB" dirty="0"/>
          </a:p>
        </p:txBody>
      </p:sp>
    </p:spTree>
    <p:extLst>
      <p:ext uri="{BB962C8B-B14F-4D97-AF65-F5344CB8AC3E}">
        <p14:creationId xmlns:p14="http://schemas.microsoft.com/office/powerpoint/2010/main" val="1336372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Presentación participantes</a:t>
            </a:r>
            <a:endParaRPr lang="en-GB" dirty="0"/>
          </a:p>
        </p:txBody>
      </p:sp>
      <p:pic>
        <p:nvPicPr>
          <p:cNvPr id="2050" name="Picture 2" descr="1,046 Weather Forecaster Illustrations &amp;amp; Clip Art - iStock"/>
          <p:cNvPicPr>
            <a:picLocks noChangeAspect="1" noChangeArrowheads="1"/>
          </p:cNvPicPr>
          <p:nvPr/>
        </p:nvPicPr>
        <p:blipFill rotWithShape="1">
          <a:blip r:embed="rId2">
            <a:extLst>
              <a:ext uri="{28A0092B-C50C-407E-A947-70E740481C1C}">
                <a14:useLocalDpi xmlns:a14="http://schemas.microsoft.com/office/drawing/2010/main" val="0"/>
              </a:ext>
            </a:extLst>
          </a:blip>
          <a:srcRect b="5296"/>
          <a:stretch/>
        </p:blipFill>
        <p:spPr bwMode="auto">
          <a:xfrm>
            <a:off x="2194560" y="2160235"/>
            <a:ext cx="6671957" cy="4212431"/>
          </a:xfrm>
          <a:prstGeom prst="rect">
            <a:avLst/>
          </a:prstGeom>
          <a:noFill/>
          <a:effectLst>
            <a:outerShdw blurRad="266700" dist="50800" dir="5400000" algn="ctr" rotWithShape="0">
              <a:srgbClr val="000000">
                <a:alpha val="49000"/>
              </a:srgbClr>
            </a:outerShdw>
            <a:reflection stA="99000" endPos="0" dist="50800" dir="5400000" sy="-100000" algn="bl" rotWithShape="0"/>
            <a:softEdge rad="139700"/>
          </a:effectLst>
        </p:spPr>
      </p:pic>
    </p:spTree>
    <p:extLst>
      <p:ext uri="{BB962C8B-B14F-4D97-AF65-F5344CB8AC3E}">
        <p14:creationId xmlns:p14="http://schemas.microsoft.com/office/powerpoint/2010/main" val="212809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2280"/>
            <a:ext cx="5986375" cy="6855720"/>
          </a:xfrm>
          <a:prstGeom prst="rect">
            <a:avLst/>
          </a:prstGeom>
        </p:spPr>
      </p:pic>
      <p:sp>
        <p:nvSpPr>
          <p:cNvPr id="5" name="CuadroTexto 4"/>
          <p:cNvSpPr txBox="1"/>
          <p:nvPr/>
        </p:nvSpPr>
        <p:spPr>
          <a:xfrm>
            <a:off x="6490952" y="656823"/>
            <a:ext cx="4134118" cy="4524315"/>
          </a:xfrm>
          <a:prstGeom prst="rect">
            <a:avLst/>
          </a:prstGeom>
          <a:noFill/>
        </p:spPr>
        <p:txBody>
          <a:bodyPr wrap="square" rtlCol="0">
            <a:spAutoFit/>
          </a:bodyPr>
          <a:lstStyle/>
          <a:p>
            <a:r>
              <a:rPr lang="es-PE" dirty="0"/>
              <a:t>Buen producto!!</a:t>
            </a:r>
          </a:p>
          <a:p>
            <a:endParaRPr lang="es-PE" dirty="0"/>
          </a:p>
          <a:p>
            <a:r>
              <a:rPr lang="es-PE" dirty="0"/>
              <a:t>Incluye algoritmos para cálculo de umbrales de </a:t>
            </a:r>
            <a:r>
              <a:rPr lang="es-PE" dirty="0" err="1"/>
              <a:t>pp</a:t>
            </a:r>
            <a:r>
              <a:rPr lang="es-PE" dirty="0"/>
              <a:t>, diferenciando regiones.</a:t>
            </a:r>
          </a:p>
          <a:p>
            <a:br>
              <a:rPr lang="es-PE" dirty="0"/>
            </a:br>
            <a:r>
              <a:rPr lang="es-PE" dirty="0"/>
              <a:t>Podríamos incluir otros eventos?</a:t>
            </a:r>
          </a:p>
          <a:p>
            <a:r>
              <a:rPr lang="es-PE" dirty="0"/>
              <a:t>	- Viento?</a:t>
            </a:r>
          </a:p>
          <a:p>
            <a:r>
              <a:rPr lang="es-PE" dirty="0"/>
              <a:t>	- Visibilidad?</a:t>
            </a:r>
          </a:p>
          <a:p>
            <a:r>
              <a:rPr lang="es-PE" dirty="0"/>
              <a:t>	- Descargas eléctricas?</a:t>
            </a:r>
          </a:p>
          <a:p>
            <a:r>
              <a:rPr lang="es-PE" dirty="0"/>
              <a:t>	- Nieve/granizo?</a:t>
            </a:r>
          </a:p>
          <a:p>
            <a:endParaRPr lang="es-PE" dirty="0"/>
          </a:p>
          <a:p>
            <a:r>
              <a:rPr lang="es-PE" dirty="0"/>
              <a:t>Podríamos/deberíamos automatizarlo con estas nuevas variables?</a:t>
            </a:r>
          </a:p>
          <a:p>
            <a:endParaRPr lang="es-PE" dirty="0"/>
          </a:p>
          <a:p>
            <a:endParaRPr lang="es-PE" dirty="0"/>
          </a:p>
        </p:txBody>
      </p:sp>
    </p:spTree>
    <p:extLst>
      <p:ext uri="{BB962C8B-B14F-4D97-AF65-F5344CB8AC3E}">
        <p14:creationId xmlns:p14="http://schemas.microsoft.com/office/powerpoint/2010/main" val="893523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¿Cómo difundimos los avisos de NWC?</a:t>
            </a:r>
            <a:endParaRPr lang="en-GB" dirty="0"/>
          </a:p>
        </p:txBody>
      </p:sp>
      <p:sp>
        <p:nvSpPr>
          <p:cNvPr id="3" name="Marcador de contenido 2"/>
          <p:cNvSpPr>
            <a:spLocks noGrp="1"/>
          </p:cNvSpPr>
          <p:nvPr>
            <p:ph idx="1"/>
          </p:nvPr>
        </p:nvSpPr>
        <p:spPr/>
        <p:txBody>
          <a:bodyPr>
            <a:normAutofit/>
          </a:bodyPr>
          <a:lstStyle/>
          <a:p>
            <a:r>
              <a:rPr lang="es-PE" dirty="0"/>
              <a:t>Es básico difundir </a:t>
            </a:r>
            <a:r>
              <a:rPr lang="es-PE" b="1" dirty="0"/>
              <a:t>RAPIDAMENTE </a:t>
            </a:r>
            <a:r>
              <a:rPr lang="es-PE" dirty="0"/>
              <a:t>los Avisos!</a:t>
            </a:r>
          </a:p>
          <a:p>
            <a:r>
              <a:rPr lang="es-PE" dirty="0"/>
              <a:t>Los Avisos meteorológicos de SENAMHI requieren de un tiempo de entre 1 y 6h desde que se realiza el análisis, se elabora, se publica hasta que el aviso llega a los destinatarios finales en la forma habitual (web, correos, redes sociales, etc.).</a:t>
            </a:r>
          </a:p>
          <a:p>
            <a:pPr marL="0" indent="0">
              <a:buNone/>
            </a:pPr>
            <a:r>
              <a:rPr lang="es-PE" dirty="0"/>
              <a:t>Sin embargo, ante procesos meteorológicos rápidos (tormentas, viento fuerte, etc.) los procedimientos y pasos a seguir </a:t>
            </a:r>
            <a:r>
              <a:rPr lang="es-PE" dirty="0" err="1"/>
              <a:t>deberian</a:t>
            </a:r>
            <a:r>
              <a:rPr lang="es-PE" dirty="0"/>
              <a:t> basarse en acciones inmediatas. </a:t>
            </a:r>
          </a:p>
          <a:p>
            <a:pPr marL="0" indent="0">
              <a:buNone/>
            </a:pPr>
            <a:r>
              <a:rPr lang="es-PE" dirty="0"/>
              <a:t>PROPUESTA:</a:t>
            </a:r>
          </a:p>
          <a:p>
            <a:pPr marL="0" indent="0">
              <a:buNone/>
            </a:pPr>
            <a:r>
              <a:rPr lang="es-PE" dirty="0"/>
              <a:t>PASO 1. Comunicación directa con COER/COEN con Pronosticador DZ y con 	director SPM.</a:t>
            </a:r>
          </a:p>
          <a:p>
            <a:pPr marL="0" indent="0">
              <a:buNone/>
            </a:pPr>
            <a:r>
              <a:rPr lang="es-PE" dirty="0"/>
              <a:t>PASO 2. Publicación Aviso en Redes sociales (Twitter/Facebook)</a:t>
            </a:r>
          </a:p>
          <a:p>
            <a:pPr marL="0" indent="0">
              <a:buNone/>
            </a:pPr>
            <a:endParaRPr lang="es-PE" dirty="0"/>
          </a:p>
          <a:p>
            <a:pPr marL="0" indent="0">
              <a:buNone/>
            </a:pPr>
            <a:endParaRPr lang="es-PE" dirty="0"/>
          </a:p>
          <a:p>
            <a:endParaRPr lang="es-PE" dirty="0"/>
          </a:p>
        </p:txBody>
      </p:sp>
    </p:spTree>
    <p:extLst>
      <p:ext uri="{BB962C8B-B14F-4D97-AF65-F5344CB8AC3E}">
        <p14:creationId xmlns:p14="http://schemas.microsoft.com/office/powerpoint/2010/main" val="3611279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004976"/>
            <a:ext cx="4599709" cy="3954963"/>
          </a:xfrm>
          <a:prstGeom prst="rect">
            <a:avLst/>
          </a:prstGeom>
        </p:spPr>
      </p:pic>
      <p:sp>
        <p:nvSpPr>
          <p:cNvPr id="7" name="CuadroTexto 6"/>
          <p:cNvSpPr txBox="1"/>
          <p:nvPr/>
        </p:nvSpPr>
        <p:spPr>
          <a:xfrm>
            <a:off x="498763" y="5167746"/>
            <a:ext cx="4100946" cy="2031325"/>
          </a:xfrm>
          <a:prstGeom prst="rect">
            <a:avLst/>
          </a:prstGeom>
          <a:noFill/>
        </p:spPr>
        <p:txBody>
          <a:bodyPr wrap="square" rtlCol="0">
            <a:spAutoFit/>
          </a:bodyPr>
          <a:lstStyle/>
          <a:p>
            <a:r>
              <a:rPr lang="es-PE" dirty="0"/>
              <a:t>Esta información es:</a:t>
            </a:r>
          </a:p>
          <a:p>
            <a:r>
              <a:rPr lang="es-PE" dirty="0"/>
              <a:t>Poco precisa (sin umbrales)</a:t>
            </a:r>
          </a:p>
          <a:p>
            <a:r>
              <a:rPr lang="es-PE" dirty="0"/>
              <a:t>Poco entendedora (solo especialistas)</a:t>
            </a:r>
          </a:p>
          <a:p>
            <a:r>
              <a:rPr lang="es-PE" dirty="0"/>
              <a:t>Poco específica (selva alta/baja?? ~800.000 km2)</a:t>
            </a:r>
          </a:p>
          <a:p>
            <a:endParaRPr lang="es-PE" dirty="0"/>
          </a:p>
          <a:p>
            <a:endParaRPr lang="en-GB" dirty="0"/>
          </a:p>
        </p:txBody>
      </p:sp>
      <p:grpSp>
        <p:nvGrpSpPr>
          <p:cNvPr id="10" name="Grupo 9"/>
          <p:cNvGrpSpPr/>
          <p:nvPr/>
        </p:nvGrpSpPr>
        <p:grpSpPr>
          <a:xfrm>
            <a:off x="5334000" y="1048391"/>
            <a:ext cx="4676272" cy="3954963"/>
            <a:chOff x="5334000" y="520060"/>
            <a:chExt cx="4676272" cy="3954963"/>
          </a:xfrm>
        </p:grpSpPr>
        <p:pic>
          <p:nvPicPr>
            <p:cNvPr id="8" name="Imagen 7"/>
            <p:cNvPicPr>
              <a:picLocks noChangeAspect="1"/>
            </p:cNvPicPr>
            <p:nvPr/>
          </p:nvPicPr>
          <p:blipFill>
            <a:blip r:embed="rId2"/>
            <a:stretch>
              <a:fillRect/>
            </a:stretch>
          </p:blipFill>
          <p:spPr>
            <a:xfrm>
              <a:off x="5334000" y="520060"/>
              <a:ext cx="4599709" cy="3954963"/>
            </a:xfrm>
            <a:prstGeom prst="rect">
              <a:avLst/>
            </a:prstGeom>
          </p:spPr>
        </p:pic>
        <p:pic>
          <p:nvPicPr>
            <p:cNvPr id="9" name="Imagen 8"/>
            <p:cNvPicPr>
              <a:picLocks noChangeAspect="1"/>
            </p:cNvPicPr>
            <p:nvPr/>
          </p:nvPicPr>
          <p:blipFill>
            <a:blip r:embed="rId3"/>
            <a:stretch>
              <a:fillRect/>
            </a:stretch>
          </p:blipFill>
          <p:spPr>
            <a:xfrm>
              <a:off x="5668346" y="1107937"/>
              <a:ext cx="4341926" cy="3367086"/>
            </a:xfrm>
            <a:prstGeom prst="roundRect">
              <a:avLst>
                <a:gd name="adj" fmla="val 8594"/>
              </a:avLst>
            </a:prstGeom>
            <a:solidFill>
              <a:srgbClr val="FFFFFF">
                <a:shade val="85000"/>
              </a:srgbClr>
            </a:solidFill>
            <a:ln>
              <a:noFill/>
            </a:ln>
            <a:effectLst>
              <a:reflection blurRad="12700" endPos="0" dist="5000" dir="5400000" sy="-100000" algn="bl" rotWithShape="0"/>
            </a:effectLst>
          </p:spPr>
        </p:pic>
      </p:grpSp>
      <p:sp>
        <p:nvSpPr>
          <p:cNvPr id="11" name="CuadroTexto 10"/>
          <p:cNvSpPr txBox="1"/>
          <p:nvPr/>
        </p:nvSpPr>
        <p:spPr>
          <a:xfrm>
            <a:off x="5668346" y="5167745"/>
            <a:ext cx="4341926" cy="1200329"/>
          </a:xfrm>
          <a:prstGeom prst="rect">
            <a:avLst/>
          </a:prstGeom>
          <a:noFill/>
        </p:spPr>
        <p:txBody>
          <a:bodyPr wrap="square" rtlCol="0">
            <a:spAutoFit/>
          </a:bodyPr>
          <a:lstStyle/>
          <a:p>
            <a:r>
              <a:rPr lang="es-PE" dirty="0"/>
              <a:t>#Ahora Lluvia de moderada intensidad (&gt;20 mm/ 30’) con descargas eléctricas en provincia de </a:t>
            </a:r>
            <a:r>
              <a:rPr lang="es-PE" dirty="0" err="1"/>
              <a:t>Tocache</a:t>
            </a:r>
            <a:r>
              <a:rPr lang="es-PE" dirty="0"/>
              <a:t>. Pronóstico a muy corto plazo en www......</a:t>
            </a:r>
            <a:endParaRPr lang="en-GB" dirty="0"/>
          </a:p>
        </p:txBody>
      </p:sp>
      <p:sp>
        <p:nvSpPr>
          <p:cNvPr id="12" name="Rectángulo 11"/>
          <p:cNvSpPr/>
          <p:nvPr/>
        </p:nvSpPr>
        <p:spPr>
          <a:xfrm>
            <a:off x="5841242" y="1241946"/>
            <a:ext cx="3971498" cy="272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1347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5202195" cy="6858001"/>
          </a:xfrm>
          <a:prstGeom prst="rect">
            <a:avLst/>
          </a:prstGeom>
        </p:spPr>
      </p:pic>
      <p:sp>
        <p:nvSpPr>
          <p:cNvPr id="5" name="CuadroTexto 4"/>
          <p:cNvSpPr txBox="1"/>
          <p:nvPr/>
        </p:nvSpPr>
        <p:spPr>
          <a:xfrm>
            <a:off x="5202195" y="477672"/>
            <a:ext cx="5456706" cy="369332"/>
          </a:xfrm>
          <a:prstGeom prst="rect">
            <a:avLst/>
          </a:prstGeom>
          <a:noFill/>
        </p:spPr>
        <p:txBody>
          <a:bodyPr wrap="square" rtlCol="0">
            <a:spAutoFit/>
          </a:bodyPr>
          <a:lstStyle/>
          <a:p>
            <a:r>
              <a:rPr lang="es-PE" dirty="0"/>
              <a:t>Publicación en Twitter (12/11/2021)</a:t>
            </a:r>
            <a:endParaRPr lang="en-GB" dirty="0"/>
          </a:p>
        </p:txBody>
      </p:sp>
    </p:spTree>
    <p:extLst>
      <p:ext uri="{BB962C8B-B14F-4D97-AF65-F5344CB8AC3E}">
        <p14:creationId xmlns:p14="http://schemas.microsoft.com/office/powerpoint/2010/main" val="1699578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Datos satelitales aplicaciones para NWC</a:t>
            </a:r>
            <a:endParaRPr lang="en-GB" dirty="0"/>
          </a:p>
        </p:txBody>
      </p:sp>
      <p:sp>
        <p:nvSpPr>
          <p:cNvPr id="3" name="Marcador de contenido 2"/>
          <p:cNvSpPr>
            <a:spLocks noGrp="1"/>
          </p:cNvSpPr>
          <p:nvPr>
            <p:ph idx="1"/>
          </p:nvPr>
        </p:nvSpPr>
        <p:spPr/>
        <p:txBody>
          <a:bodyPr>
            <a:normAutofit lnSpcReduction="10000"/>
          </a:bodyPr>
          <a:lstStyle/>
          <a:p>
            <a:r>
              <a:rPr lang="es-PE" dirty="0" err="1"/>
              <a:t>Hidroestimadores</a:t>
            </a:r>
            <a:endParaRPr lang="es-PE" dirty="0"/>
          </a:p>
          <a:p>
            <a:pPr marL="0" indent="0">
              <a:buNone/>
            </a:pPr>
            <a:r>
              <a:rPr lang="es-PE" dirty="0"/>
              <a:t> GOES 16 (SCOPE) </a:t>
            </a:r>
          </a:p>
          <a:p>
            <a:pPr marL="0" indent="0">
              <a:buNone/>
            </a:pPr>
            <a:r>
              <a:rPr lang="es-PE" dirty="0"/>
              <a:t> cmorphH2 (1h </a:t>
            </a:r>
            <a:r>
              <a:rPr lang="es-PE" dirty="0" err="1"/>
              <a:t>pp</a:t>
            </a:r>
            <a:r>
              <a:rPr lang="es-PE" dirty="0"/>
              <a:t>) LEO + GOES16 (Microondas pasivos + IR GOES + GFS)</a:t>
            </a:r>
          </a:p>
          <a:p>
            <a:r>
              <a:rPr lang="es-PE" dirty="0"/>
              <a:t>Desplazamiento de sistemas </a:t>
            </a:r>
            <a:r>
              <a:rPr lang="es-PE" dirty="0" err="1"/>
              <a:t>convectivos</a:t>
            </a:r>
            <a:r>
              <a:rPr lang="es-PE" dirty="0"/>
              <a:t> (extrapolación)</a:t>
            </a:r>
          </a:p>
          <a:p>
            <a:pPr marL="0" indent="0">
              <a:buNone/>
            </a:pPr>
            <a:r>
              <a:rPr lang="es-PE" dirty="0"/>
              <a:t>FORTRACC</a:t>
            </a:r>
          </a:p>
          <a:p>
            <a:r>
              <a:rPr lang="es-PE" dirty="0"/>
              <a:t>Descargas eléctricas GLM</a:t>
            </a:r>
          </a:p>
          <a:p>
            <a:r>
              <a:rPr lang="es-PE" dirty="0"/>
              <a:t>Viento por satélite a diferentes niveles (visor GOES /CPTEC DSA)</a:t>
            </a:r>
          </a:p>
          <a:p>
            <a:endParaRPr lang="es-PE" dirty="0"/>
          </a:p>
          <a:p>
            <a:r>
              <a:rPr lang="en-GB" dirty="0">
                <a:hlinkClick r:id="rId2"/>
              </a:rPr>
              <a:t>https://re.ssec.wisc.edu/</a:t>
            </a:r>
            <a:r>
              <a:rPr lang="en-GB" dirty="0"/>
              <a:t>  (Visor </a:t>
            </a:r>
            <a:r>
              <a:rPr lang="en-GB" dirty="0" err="1"/>
              <a:t>productos</a:t>
            </a:r>
            <a:r>
              <a:rPr lang="en-GB" dirty="0"/>
              <a:t> </a:t>
            </a:r>
            <a:r>
              <a:rPr lang="en-GB" dirty="0" err="1"/>
              <a:t>satelitales</a:t>
            </a:r>
            <a:r>
              <a:rPr lang="en-GB" dirty="0"/>
              <a:t>)</a:t>
            </a:r>
          </a:p>
          <a:p>
            <a:r>
              <a:rPr lang="es-PE" dirty="0">
                <a:hlinkClick r:id="rId3"/>
              </a:rPr>
              <a:t>http://sigma.cptec.inpe.br/scope/</a:t>
            </a:r>
            <a:r>
              <a:rPr lang="es-PE" dirty="0"/>
              <a:t> (Visor </a:t>
            </a:r>
            <a:r>
              <a:rPr lang="es-PE" dirty="0" err="1"/>
              <a:t>hidroestimador</a:t>
            </a:r>
            <a:r>
              <a:rPr lang="es-PE" dirty="0"/>
              <a:t> CPTEC)</a:t>
            </a:r>
          </a:p>
          <a:p>
            <a:endParaRPr lang="en-GB" dirty="0"/>
          </a:p>
          <a:p>
            <a:endParaRPr lang="es-PE" dirty="0"/>
          </a:p>
          <a:p>
            <a:endParaRPr lang="es-PE" dirty="0"/>
          </a:p>
          <a:p>
            <a:endParaRPr lang="es-PE" dirty="0"/>
          </a:p>
          <a:p>
            <a:endParaRPr lang="en-GB" dirty="0"/>
          </a:p>
        </p:txBody>
      </p:sp>
    </p:spTree>
    <p:extLst>
      <p:ext uri="{BB962C8B-B14F-4D97-AF65-F5344CB8AC3E}">
        <p14:creationId xmlns:p14="http://schemas.microsoft.com/office/powerpoint/2010/main" val="908972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pic>
        <p:nvPicPr>
          <p:cNvPr id="4" name="Imagen 3"/>
          <p:cNvPicPr>
            <a:picLocks noChangeAspect="1"/>
          </p:cNvPicPr>
          <p:nvPr/>
        </p:nvPicPr>
        <p:blipFill>
          <a:blip r:embed="rId2"/>
          <a:stretch>
            <a:fillRect/>
          </a:stretch>
        </p:blipFill>
        <p:spPr>
          <a:xfrm>
            <a:off x="0" y="139586"/>
            <a:ext cx="11296357" cy="6718414"/>
          </a:xfrm>
          <a:prstGeom prst="rect">
            <a:avLst/>
          </a:prstGeom>
          <a:ln>
            <a:solidFill>
              <a:srgbClr val="FF0000"/>
            </a:solidFill>
          </a:ln>
        </p:spPr>
      </p:pic>
      <p:sp>
        <p:nvSpPr>
          <p:cNvPr id="5" name="CuadroTexto 4"/>
          <p:cNvSpPr txBox="1"/>
          <p:nvPr/>
        </p:nvSpPr>
        <p:spPr>
          <a:xfrm>
            <a:off x="2724912" y="3390072"/>
            <a:ext cx="2743200" cy="369332"/>
          </a:xfrm>
          <a:prstGeom prst="rect">
            <a:avLst/>
          </a:prstGeom>
          <a:solidFill>
            <a:srgbClr val="C00000"/>
          </a:solidFill>
        </p:spPr>
        <p:txBody>
          <a:bodyPr wrap="square" rtlCol="0">
            <a:spAutoFit/>
          </a:bodyPr>
          <a:lstStyle/>
          <a:p>
            <a:r>
              <a:rPr lang="es-PE" b="1" dirty="0" err="1"/>
              <a:t>PPrate</a:t>
            </a:r>
            <a:r>
              <a:rPr lang="es-PE" b="1" dirty="0"/>
              <a:t> &gt; 45 mm/hora!</a:t>
            </a:r>
            <a:endParaRPr lang="en-GB" b="1" dirty="0"/>
          </a:p>
        </p:txBody>
      </p:sp>
      <p:cxnSp>
        <p:nvCxnSpPr>
          <p:cNvPr id="7" name="Conector recto de flecha 6"/>
          <p:cNvCxnSpPr>
            <a:stCxn id="5" idx="2"/>
          </p:cNvCxnSpPr>
          <p:nvPr/>
        </p:nvCxnSpPr>
        <p:spPr>
          <a:xfrm>
            <a:off x="4096512" y="3759404"/>
            <a:ext cx="672436" cy="1218707"/>
          </a:xfrm>
          <a:prstGeom prst="straightConnector1">
            <a:avLst/>
          </a:prstGeom>
          <a:ln w="4762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p:nvPicPr>
        <p:blipFill>
          <a:blip r:embed="rId3"/>
          <a:stretch>
            <a:fillRect/>
          </a:stretch>
        </p:blipFill>
        <p:spPr>
          <a:xfrm>
            <a:off x="5855149" y="0"/>
            <a:ext cx="5441208" cy="4487594"/>
          </a:xfrm>
          <a:prstGeom prst="rect">
            <a:avLst/>
          </a:prstGeom>
          <a:ln w="38100">
            <a:solidFill>
              <a:srgbClr val="C00000"/>
            </a:solidFill>
          </a:ln>
        </p:spPr>
      </p:pic>
      <p:sp>
        <p:nvSpPr>
          <p:cNvPr id="12" name="CuadroTexto 11"/>
          <p:cNvSpPr txBox="1"/>
          <p:nvPr/>
        </p:nvSpPr>
        <p:spPr>
          <a:xfrm>
            <a:off x="7371472" y="111301"/>
            <a:ext cx="2672862" cy="369332"/>
          </a:xfrm>
          <a:prstGeom prst="rect">
            <a:avLst/>
          </a:prstGeom>
          <a:solidFill>
            <a:srgbClr val="C00000"/>
          </a:solidFill>
        </p:spPr>
        <p:txBody>
          <a:bodyPr wrap="square" rtlCol="0">
            <a:spAutoFit/>
          </a:bodyPr>
          <a:lstStyle/>
          <a:p>
            <a:r>
              <a:rPr lang="es-PE" b="1" dirty="0"/>
              <a:t>Baja vulnerabilidad!</a:t>
            </a:r>
            <a:endParaRPr lang="en-GB" b="1" dirty="0"/>
          </a:p>
        </p:txBody>
      </p:sp>
    </p:spTree>
    <p:extLst>
      <p:ext uri="{BB962C8B-B14F-4D97-AF65-F5344CB8AC3E}">
        <p14:creationId xmlns:p14="http://schemas.microsoft.com/office/powerpoint/2010/main" val="4069781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pic>
        <p:nvPicPr>
          <p:cNvPr id="4" name="Imagen 3"/>
          <p:cNvPicPr>
            <a:picLocks noChangeAspect="1"/>
          </p:cNvPicPr>
          <p:nvPr/>
        </p:nvPicPr>
        <p:blipFill>
          <a:blip r:embed="rId2"/>
          <a:stretch>
            <a:fillRect/>
          </a:stretch>
        </p:blipFill>
        <p:spPr>
          <a:xfrm>
            <a:off x="0" y="139586"/>
            <a:ext cx="11296357" cy="6718414"/>
          </a:xfrm>
          <a:prstGeom prst="rect">
            <a:avLst/>
          </a:prstGeom>
          <a:ln>
            <a:solidFill>
              <a:srgbClr val="FF0000"/>
            </a:solidFill>
          </a:ln>
        </p:spPr>
      </p:pic>
      <p:sp>
        <p:nvSpPr>
          <p:cNvPr id="5" name="CuadroTexto 4"/>
          <p:cNvSpPr txBox="1"/>
          <p:nvPr/>
        </p:nvSpPr>
        <p:spPr>
          <a:xfrm>
            <a:off x="2504049" y="3458614"/>
            <a:ext cx="3108960" cy="369332"/>
          </a:xfrm>
          <a:prstGeom prst="rect">
            <a:avLst/>
          </a:prstGeom>
          <a:solidFill>
            <a:srgbClr val="C00000"/>
          </a:solidFill>
        </p:spPr>
        <p:txBody>
          <a:bodyPr wrap="square" rtlCol="0">
            <a:spAutoFit/>
          </a:bodyPr>
          <a:lstStyle/>
          <a:p>
            <a:r>
              <a:rPr lang="es-PE" b="1" dirty="0" err="1"/>
              <a:t>PPrate</a:t>
            </a:r>
            <a:r>
              <a:rPr lang="es-PE" b="1" dirty="0"/>
              <a:t> &gt; 30-40 mm/hora!</a:t>
            </a:r>
            <a:endParaRPr lang="en-GB" b="1" dirty="0"/>
          </a:p>
        </p:txBody>
      </p:sp>
      <p:cxnSp>
        <p:nvCxnSpPr>
          <p:cNvPr id="7" name="Conector recto de flecha 6"/>
          <p:cNvCxnSpPr>
            <a:stCxn id="5" idx="2"/>
          </p:cNvCxnSpPr>
          <p:nvPr/>
        </p:nvCxnSpPr>
        <p:spPr>
          <a:xfrm>
            <a:off x="4058529" y="3827946"/>
            <a:ext cx="218050" cy="1262762"/>
          </a:xfrm>
          <a:prstGeom prst="straightConnector1">
            <a:avLst/>
          </a:prstGeom>
          <a:ln w="476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7371472" y="111301"/>
            <a:ext cx="2672862" cy="369332"/>
          </a:xfrm>
          <a:prstGeom prst="rect">
            <a:avLst/>
          </a:prstGeom>
          <a:solidFill>
            <a:srgbClr val="C00000"/>
          </a:solidFill>
        </p:spPr>
        <p:txBody>
          <a:bodyPr wrap="square" rtlCol="0">
            <a:spAutoFit/>
          </a:bodyPr>
          <a:lstStyle/>
          <a:p>
            <a:r>
              <a:rPr lang="es-PE" b="1" dirty="0"/>
              <a:t>Baja vulnerabilidad!</a:t>
            </a:r>
            <a:endParaRPr lang="en-GB" b="1" dirty="0"/>
          </a:p>
        </p:txBody>
      </p:sp>
      <p:pic>
        <p:nvPicPr>
          <p:cNvPr id="3" name="Imagen 2"/>
          <p:cNvPicPr>
            <a:picLocks noChangeAspect="1"/>
          </p:cNvPicPr>
          <p:nvPr/>
        </p:nvPicPr>
        <p:blipFill>
          <a:blip r:embed="rId3"/>
          <a:stretch>
            <a:fillRect/>
          </a:stretch>
        </p:blipFill>
        <p:spPr>
          <a:xfrm>
            <a:off x="5843871" y="14065"/>
            <a:ext cx="5455068" cy="4487594"/>
          </a:xfrm>
          <a:prstGeom prst="rect">
            <a:avLst/>
          </a:prstGeom>
        </p:spPr>
      </p:pic>
      <p:sp>
        <p:nvSpPr>
          <p:cNvPr id="13" name="CuadroTexto 12"/>
          <p:cNvSpPr txBox="1"/>
          <p:nvPr/>
        </p:nvSpPr>
        <p:spPr>
          <a:xfrm>
            <a:off x="6668086" y="139586"/>
            <a:ext cx="3137096" cy="646331"/>
          </a:xfrm>
          <a:prstGeom prst="rect">
            <a:avLst/>
          </a:prstGeom>
          <a:noFill/>
        </p:spPr>
        <p:txBody>
          <a:bodyPr wrap="square" rtlCol="0">
            <a:spAutoFit/>
          </a:bodyPr>
          <a:lstStyle/>
          <a:p>
            <a:r>
              <a:rPr lang="es-PE" dirty="0"/>
              <a:t>Mayor vulnerabilidad. </a:t>
            </a:r>
            <a:r>
              <a:rPr lang="es-PE" dirty="0" err="1"/>
              <a:t>Via</a:t>
            </a:r>
            <a:r>
              <a:rPr lang="es-PE" dirty="0"/>
              <a:t> de comunicación</a:t>
            </a:r>
            <a:endParaRPr lang="en-GB" dirty="0"/>
          </a:p>
        </p:txBody>
      </p:sp>
    </p:spTree>
    <p:extLst>
      <p:ext uri="{BB962C8B-B14F-4D97-AF65-F5344CB8AC3E}">
        <p14:creationId xmlns:p14="http://schemas.microsoft.com/office/powerpoint/2010/main" val="360715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endParaRPr lang="en-GB"/>
          </a:p>
        </p:txBody>
      </p:sp>
      <p:pic>
        <p:nvPicPr>
          <p:cNvPr id="4" name="Imagen 3"/>
          <p:cNvPicPr>
            <a:picLocks noChangeAspect="1"/>
          </p:cNvPicPr>
          <p:nvPr/>
        </p:nvPicPr>
        <p:blipFill>
          <a:blip r:embed="rId2"/>
          <a:stretch>
            <a:fillRect/>
          </a:stretch>
        </p:blipFill>
        <p:spPr>
          <a:xfrm>
            <a:off x="0" y="139586"/>
            <a:ext cx="11296357" cy="6718414"/>
          </a:xfrm>
          <a:prstGeom prst="rect">
            <a:avLst/>
          </a:prstGeom>
          <a:ln>
            <a:solidFill>
              <a:srgbClr val="FF0000"/>
            </a:solidFill>
          </a:ln>
        </p:spPr>
      </p:pic>
      <p:sp>
        <p:nvSpPr>
          <p:cNvPr id="5" name="CuadroTexto 4"/>
          <p:cNvSpPr txBox="1"/>
          <p:nvPr/>
        </p:nvSpPr>
        <p:spPr>
          <a:xfrm>
            <a:off x="2504049" y="3458614"/>
            <a:ext cx="2630659" cy="369332"/>
          </a:xfrm>
          <a:prstGeom prst="rect">
            <a:avLst/>
          </a:prstGeom>
          <a:solidFill>
            <a:srgbClr val="C00000"/>
          </a:solidFill>
        </p:spPr>
        <p:txBody>
          <a:bodyPr wrap="square" rtlCol="0">
            <a:spAutoFit/>
          </a:bodyPr>
          <a:lstStyle/>
          <a:p>
            <a:r>
              <a:rPr lang="es-PE" b="1" dirty="0" err="1"/>
              <a:t>PPrate</a:t>
            </a:r>
            <a:r>
              <a:rPr lang="es-PE" b="1" dirty="0"/>
              <a:t> 0-5 mm/hora</a:t>
            </a:r>
            <a:endParaRPr lang="en-GB" b="1" dirty="0"/>
          </a:p>
        </p:txBody>
      </p:sp>
      <p:cxnSp>
        <p:nvCxnSpPr>
          <p:cNvPr id="6" name="Conector recto de flecha 5"/>
          <p:cNvCxnSpPr/>
          <p:nvPr/>
        </p:nvCxnSpPr>
        <p:spPr>
          <a:xfrm flipH="1">
            <a:off x="2377440" y="3827946"/>
            <a:ext cx="1681089" cy="420497"/>
          </a:xfrm>
          <a:prstGeom prst="straightConnector1">
            <a:avLst/>
          </a:prstGeom>
          <a:ln w="4762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 name="Imagen 7"/>
          <p:cNvPicPr>
            <a:picLocks noChangeAspect="1"/>
          </p:cNvPicPr>
          <p:nvPr/>
        </p:nvPicPr>
        <p:blipFill>
          <a:blip r:embed="rId3"/>
          <a:stretch>
            <a:fillRect/>
          </a:stretch>
        </p:blipFill>
        <p:spPr>
          <a:xfrm>
            <a:off x="6072632" y="0"/>
            <a:ext cx="5223725" cy="4459458"/>
          </a:xfrm>
          <a:prstGeom prst="rect">
            <a:avLst/>
          </a:prstGeom>
        </p:spPr>
      </p:pic>
      <p:sp>
        <p:nvSpPr>
          <p:cNvPr id="9" name="CuadroTexto 8"/>
          <p:cNvSpPr txBox="1"/>
          <p:nvPr/>
        </p:nvSpPr>
        <p:spPr>
          <a:xfrm>
            <a:off x="6072632" y="2804139"/>
            <a:ext cx="3597109" cy="1200329"/>
          </a:xfrm>
          <a:prstGeom prst="rect">
            <a:avLst/>
          </a:prstGeom>
          <a:noFill/>
        </p:spPr>
        <p:txBody>
          <a:bodyPr wrap="square" rtlCol="0">
            <a:spAutoFit/>
          </a:bodyPr>
          <a:lstStyle/>
          <a:p>
            <a:r>
              <a:rPr lang="es-PE" dirty="0"/>
              <a:t>Posibles errores del </a:t>
            </a:r>
            <a:r>
              <a:rPr lang="es-PE" dirty="0" err="1"/>
              <a:t>hidroestimador</a:t>
            </a:r>
            <a:r>
              <a:rPr lang="es-PE" dirty="0"/>
              <a:t> en costa. Verificar con datos de estación </a:t>
            </a:r>
          </a:p>
          <a:p>
            <a:r>
              <a:rPr lang="es-PE" dirty="0"/>
              <a:t>u observadores.</a:t>
            </a:r>
            <a:endParaRPr lang="en-GB" dirty="0"/>
          </a:p>
        </p:txBody>
      </p:sp>
    </p:spTree>
    <p:extLst>
      <p:ext uri="{BB962C8B-B14F-4D97-AF65-F5344CB8AC3E}">
        <p14:creationId xmlns:p14="http://schemas.microsoft.com/office/powerpoint/2010/main" val="17188391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endParaRPr lang="en-GB"/>
          </a:p>
        </p:txBody>
      </p:sp>
      <p:pic>
        <p:nvPicPr>
          <p:cNvPr id="4" name="Imagen 3"/>
          <p:cNvPicPr>
            <a:picLocks noChangeAspect="1"/>
          </p:cNvPicPr>
          <p:nvPr/>
        </p:nvPicPr>
        <p:blipFill>
          <a:blip r:embed="rId2"/>
          <a:stretch>
            <a:fillRect/>
          </a:stretch>
        </p:blipFill>
        <p:spPr>
          <a:xfrm>
            <a:off x="0" y="139586"/>
            <a:ext cx="11296357" cy="6718414"/>
          </a:xfrm>
          <a:prstGeom prst="rect">
            <a:avLst/>
          </a:prstGeom>
          <a:ln>
            <a:solidFill>
              <a:srgbClr val="FF0000"/>
            </a:solidFill>
          </a:ln>
        </p:spPr>
      </p:pic>
      <p:sp>
        <p:nvSpPr>
          <p:cNvPr id="5" name="CuadroTexto 4"/>
          <p:cNvSpPr txBox="1"/>
          <p:nvPr/>
        </p:nvSpPr>
        <p:spPr>
          <a:xfrm>
            <a:off x="3200010" y="2079426"/>
            <a:ext cx="1554480" cy="369332"/>
          </a:xfrm>
          <a:prstGeom prst="rect">
            <a:avLst/>
          </a:prstGeom>
          <a:solidFill>
            <a:srgbClr val="C00000"/>
          </a:solidFill>
        </p:spPr>
        <p:txBody>
          <a:bodyPr wrap="square" rtlCol="0">
            <a:spAutoFit/>
          </a:bodyPr>
          <a:lstStyle/>
          <a:p>
            <a:r>
              <a:rPr lang="es-PE" b="1" dirty="0"/>
              <a:t>Split MSC</a:t>
            </a:r>
            <a:endParaRPr lang="en-GB" b="1" dirty="0"/>
          </a:p>
        </p:txBody>
      </p:sp>
      <p:cxnSp>
        <p:nvCxnSpPr>
          <p:cNvPr id="6" name="Conector recto de flecha 5"/>
          <p:cNvCxnSpPr/>
          <p:nvPr/>
        </p:nvCxnSpPr>
        <p:spPr>
          <a:xfrm flipH="1">
            <a:off x="2757268" y="2448758"/>
            <a:ext cx="1219983" cy="395143"/>
          </a:xfrm>
          <a:prstGeom prst="straightConnector1">
            <a:avLst/>
          </a:prstGeom>
          <a:ln w="476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2898259" y="2743814"/>
            <a:ext cx="3597109" cy="646331"/>
          </a:xfrm>
          <a:prstGeom prst="rect">
            <a:avLst/>
          </a:prstGeom>
          <a:noFill/>
        </p:spPr>
        <p:txBody>
          <a:bodyPr wrap="square" rtlCol="0">
            <a:spAutoFit/>
          </a:bodyPr>
          <a:lstStyle/>
          <a:p>
            <a:r>
              <a:rPr lang="es-PE" dirty="0"/>
              <a:t>Zona deshabitada. Sistema aparentemente estable.</a:t>
            </a:r>
            <a:endParaRPr lang="en-GB" dirty="0"/>
          </a:p>
        </p:txBody>
      </p:sp>
    </p:spTree>
    <p:extLst>
      <p:ext uri="{BB962C8B-B14F-4D97-AF65-F5344CB8AC3E}">
        <p14:creationId xmlns:p14="http://schemas.microsoft.com/office/powerpoint/2010/main" val="392253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endParaRPr lang="en-GB"/>
          </a:p>
        </p:txBody>
      </p:sp>
      <p:pic>
        <p:nvPicPr>
          <p:cNvPr id="4" name="Imagen 3"/>
          <p:cNvPicPr>
            <a:picLocks noChangeAspect="1"/>
          </p:cNvPicPr>
          <p:nvPr/>
        </p:nvPicPr>
        <p:blipFill>
          <a:blip r:embed="rId2"/>
          <a:stretch>
            <a:fillRect/>
          </a:stretch>
        </p:blipFill>
        <p:spPr>
          <a:xfrm>
            <a:off x="0" y="609600"/>
            <a:ext cx="10248900" cy="6248400"/>
          </a:xfrm>
          <a:prstGeom prst="rect">
            <a:avLst/>
          </a:prstGeom>
        </p:spPr>
      </p:pic>
      <p:sp>
        <p:nvSpPr>
          <p:cNvPr id="5" name="CuadroTexto 4"/>
          <p:cNvSpPr txBox="1"/>
          <p:nvPr/>
        </p:nvSpPr>
        <p:spPr>
          <a:xfrm>
            <a:off x="4342697" y="1842868"/>
            <a:ext cx="5514535" cy="646331"/>
          </a:xfrm>
          <a:prstGeom prst="rect">
            <a:avLst/>
          </a:prstGeom>
          <a:solidFill>
            <a:schemeClr val="bg1"/>
          </a:solidFill>
        </p:spPr>
        <p:txBody>
          <a:bodyPr wrap="square" rtlCol="0">
            <a:spAutoFit/>
          </a:bodyPr>
          <a:lstStyle/>
          <a:p>
            <a:r>
              <a:rPr lang="es-PE" dirty="0"/>
              <a:t>Descargas pueden dar idea del desplazamiento y de nuevas zonas de inicio de convección</a:t>
            </a:r>
            <a:endParaRPr lang="en-GB" dirty="0"/>
          </a:p>
        </p:txBody>
      </p:sp>
      <p:cxnSp>
        <p:nvCxnSpPr>
          <p:cNvPr id="6" name="Conector recto de flecha 5"/>
          <p:cNvCxnSpPr/>
          <p:nvPr/>
        </p:nvCxnSpPr>
        <p:spPr>
          <a:xfrm flipH="1">
            <a:off x="6330462" y="2489199"/>
            <a:ext cx="225083" cy="1773312"/>
          </a:xfrm>
          <a:prstGeom prst="straightConnector1">
            <a:avLst/>
          </a:prstGeom>
          <a:ln w="476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p:nvPr/>
        </p:nvCxnSpPr>
        <p:spPr>
          <a:xfrm>
            <a:off x="6555545" y="2489199"/>
            <a:ext cx="2588455" cy="2828389"/>
          </a:xfrm>
          <a:prstGeom prst="straightConnector1">
            <a:avLst/>
          </a:prstGeom>
          <a:ln w="476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551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9588" y="365760"/>
            <a:ext cx="10214924" cy="871369"/>
          </a:xfrm>
        </p:spPr>
        <p:txBody>
          <a:bodyPr/>
          <a:lstStyle/>
          <a:p>
            <a:r>
              <a:rPr lang="es-PE" dirty="0"/>
              <a:t>INDICE DE CONTENIDO</a:t>
            </a:r>
          </a:p>
        </p:txBody>
      </p:sp>
      <p:sp>
        <p:nvSpPr>
          <p:cNvPr id="3" name="Marcador de contenido 2"/>
          <p:cNvSpPr>
            <a:spLocks noGrp="1"/>
          </p:cNvSpPr>
          <p:nvPr>
            <p:ph idx="1"/>
          </p:nvPr>
        </p:nvSpPr>
        <p:spPr/>
        <p:txBody>
          <a:bodyPr>
            <a:normAutofit fontScale="92500" lnSpcReduction="10000"/>
          </a:bodyPr>
          <a:lstStyle/>
          <a:p>
            <a:r>
              <a:rPr lang="es-ES_tradnl" sz="2400" b="1" dirty="0"/>
              <a:t>MÓDULO I: </a:t>
            </a:r>
            <a:r>
              <a:rPr lang="es-ES_tradnl" sz="2000" dirty="0"/>
              <a:t>Conceptos fundamentales de </a:t>
            </a:r>
            <a:r>
              <a:rPr lang="es-ES_tradnl" sz="2000" dirty="0" err="1"/>
              <a:t>Nowcasting</a:t>
            </a:r>
            <a:endParaRPr lang="es-ES_tradnl" sz="2000" dirty="0"/>
          </a:p>
          <a:p>
            <a:endParaRPr lang="en-GB" sz="2000" dirty="0"/>
          </a:p>
          <a:p>
            <a:r>
              <a:rPr lang="es-PE" sz="2400" b="1" dirty="0"/>
              <a:t>MÓDULO II:</a:t>
            </a:r>
            <a:r>
              <a:rPr lang="es-PE" sz="2400" dirty="0"/>
              <a:t> </a:t>
            </a:r>
            <a:r>
              <a:rPr lang="es-PE" sz="2000" dirty="0"/>
              <a:t>Plataformas para el </a:t>
            </a:r>
            <a:r>
              <a:rPr lang="es-PE" sz="2000" dirty="0" err="1"/>
              <a:t>Nowcasting</a:t>
            </a:r>
            <a:endParaRPr lang="es-PE" sz="2000" dirty="0"/>
          </a:p>
          <a:p>
            <a:pPr marL="0" indent="0">
              <a:buNone/>
            </a:pPr>
            <a:endParaRPr lang="es-PE" sz="2400" dirty="0"/>
          </a:p>
          <a:p>
            <a:r>
              <a:rPr lang="es-PE" sz="2400" b="1" dirty="0"/>
              <a:t>MÓDULO III:</a:t>
            </a:r>
            <a:r>
              <a:rPr lang="es-PE" sz="2400" dirty="0"/>
              <a:t> </a:t>
            </a:r>
            <a:r>
              <a:rPr lang="es-PE" sz="2000" dirty="0"/>
              <a:t>Satélites Meteorológicos y sus productos</a:t>
            </a:r>
          </a:p>
          <a:p>
            <a:endParaRPr lang="es-PE" sz="2400" dirty="0"/>
          </a:p>
          <a:p>
            <a:r>
              <a:rPr lang="es-PE" sz="2400" b="1" dirty="0"/>
              <a:t>MÓDULO IV:</a:t>
            </a:r>
            <a:r>
              <a:rPr lang="es-PE" sz="2400" dirty="0"/>
              <a:t> </a:t>
            </a:r>
            <a:r>
              <a:rPr lang="es-PE" sz="2000" dirty="0"/>
              <a:t>Aplicaciones</a:t>
            </a:r>
          </a:p>
          <a:p>
            <a:endParaRPr lang="es-PE" sz="2400" dirty="0"/>
          </a:p>
          <a:p>
            <a:r>
              <a:rPr lang="es-PE" sz="2400" b="1" dirty="0"/>
              <a:t>MÓDULO V: </a:t>
            </a:r>
            <a:r>
              <a:rPr lang="es-PE" sz="2000" dirty="0"/>
              <a:t>Comunicación y sistemas de observación</a:t>
            </a:r>
            <a:endParaRPr lang="en-GB" sz="2400" dirty="0"/>
          </a:p>
        </p:txBody>
      </p:sp>
    </p:spTree>
    <p:extLst>
      <p:ext uri="{BB962C8B-B14F-4D97-AF65-F5344CB8AC3E}">
        <p14:creationId xmlns:p14="http://schemas.microsoft.com/office/powerpoint/2010/main" val="16255789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pic>
        <p:nvPicPr>
          <p:cNvPr id="4" name="video_GOES1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03374" y="1097280"/>
            <a:ext cx="9242233" cy="5082858"/>
          </a:xfrm>
        </p:spPr>
      </p:pic>
    </p:spTree>
    <p:extLst>
      <p:ext uri="{BB962C8B-B14F-4D97-AF65-F5344CB8AC3E}">
        <p14:creationId xmlns:p14="http://schemas.microsoft.com/office/powerpoint/2010/main" val="731915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pic>
        <p:nvPicPr>
          <p:cNvPr id="4" name="Imagen 3"/>
          <p:cNvPicPr>
            <a:picLocks noChangeAspect="1"/>
          </p:cNvPicPr>
          <p:nvPr/>
        </p:nvPicPr>
        <p:blipFill>
          <a:blip r:embed="rId2"/>
          <a:stretch>
            <a:fillRect/>
          </a:stretch>
        </p:blipFill>
        <p:spPr>
          <a:xfrm>
            <a:off x="191262" y="506510"/>
            <a:ext cx="10763250" cy="6238875"/>
          </a:xfrm>
          <a:prstGeom prst="rect">
            <a:avLst/>
          </a:prstGeom>
        </p:spPr>
      </p:pic>
    </p:spTree>
    <p:extLst>
      <p:ext uri="{BB962C8B-B14F-4D97-AF65-F5344CB8AC3E}">
        <p14:creationId xmlns:p14="http://schemas.microsoft.com/office/powerpoint/2010/main" val="40829439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 y="1692331"/>
            <a:ext cx="8132618" cy="5165669"/>
          </a:xfrm>
          <a:prstGeom prst="rect">
            <a:avLst/>
          </a:prstGeom>
        </p:spPr>
      </p:pic>
      <p:sp>
        <p:nvSpPr>
          <p:cNvPr id="5" name="Elipse 4"/>
          <p:cNvSpPr/>
          <p:nvPr/>
        </p:nvSpPr>
        <p:spPr>
          <a:xfrm>
            <a:off x="2133600" y="4142509"/>
            <a:ext cx="1205345"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lipse 5"/>
          <p:cNvSpPr/>
          <p:nvPr/>
        </p:nvSpPr>
        <p:spPr>
          <a:xfrm>
            <a:off x="4197927" y="4502727"/>
            <a:ext cx="983674" cy="68683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Elipse 6"/>
          <p:cNvSpPr/>
          <p:nvPr/>
        </p:nvSpPr>
        <p:spPr>
          <a:xfrm>
            <a:off x="4682837" y="3602181"/>
            <a:ext cx="789707" cy="65116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lipse 7"/>
          <p:cNvSpPr/>
          <p:nvPr/>
        </p:nvSpPr>
        <p:spPr>
          <a:xfrm>
            <a:off x="6650182" y="4370071"/>
            <a:ext cx="983674" cy="68683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lipse 8"/>
          <p:cNvSpPr/>
          <p:nvPr/>
        </p:nvSpPr>
        <p:spPr>
          <a:xfrm>
            <a:off x="4821381" y="2410691"/>
            <a:ext cx="845129" cy="65116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uadroTexto 9"/>
          <p:cNvSpPr txBox="1"/>
          <p:nvPr/>
        </p:nvSpPr>
        <p:spPr>
          <a:xfrm>
            <a:off x="8423563" y="1582111"/>
            <a:ext cx="2673927" cy="2308324"/>
          </a:xfrm>
          <a:prstGeom prst="rect">
            <a:avLst/>
          </a:prstGeom>
          <a:noFill/>
        </p:spPr>
        <p:txBody>
          <a:bodyPr wrap="square" rtlCol="0">
            <a:spAutoFit/>
          </a:bodyPr>
          <a:lstStyle/>
          <a:p>
            <a:r>
              <a:rPr lang="es-PE" dirty="0"/>
              <a:t>Detección de zonas de divergencia/difluencia en altura</a:t>
            </a:r>
          </a:p>
          <a:p>
            <a:endParaRPr lang="es-PE" dirty="0"/>
          </a:p>
          <a:p>
            <a:endParaRPr lang="es-PE" dirty="0"/>
          </a:p>
          <a:p>
            <a:r>
              <a:rPr lang="es-PE" dirty="0"/>
              <a:t>Convergencias en niveles bajos (no se detectan en la imagen)</a:t>
            </a:r>
            <a:endParaRPr lang="en-GB" dirty="0"/>
          </a:p>
        </p:txBody>
      </p:sp>
      <p:pic>
        <p:nvPicPr>
          <p:cNvPr id="11" name="Imagen 10"/>
          <p:cNvPicPr>
            <a:picLocks noChangeAspect="1"/>
          </p:cNvPicPr>
          <p:nvPr/>
        </p:nvPicPr>
        <p:blipFill>
          <a:blip r:embed="rId3"/>
          <a:stretch>
            <a:fillRect/>
          </a:stretch>
        </p:blipFill>
        <p:spPr>
          <a:xfrm>
            <a:off x="8315263" y="4193326"/>
            <a:ext cx="2571874" cy="2664674"/>
          </a:xfrm>
          <a:prstGeom prst="rect">
            <a:avLst/>
          </a:prstGeom>
        </p:spPr>
      </p:pic>
    </p:spTree>
    <p:extLst>
      <p:ext uri="{BB962C8B-B14F-4D97-AF65-F5344CB8AC3E}">
        <p14:creationId xmlns:p14="http://schemas.microsoft.com/office/powerpoint/2010/main" val="25103809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Recomendaciones de la OMM</a:t>
            </a:r>
            <a:endParaRPr lang="en-GB" dirty="0"/>
          </a:p>
        </p:txBody>
      </p:sp>
      <p:sp>
        <p:nvSpPr>
          <p:cNvPr id="3" name="Marcador de contenido 2"/>
          <p:cNvSpPr>
            <a:spLocks noGrp="1"/>
          </p:cNvSpPr>
          <p:nvPr>
            <p:ph idx="1"/>
          </p:nvPr>
        </p:nvSpPr>
        <p:spPr/>
        <p:txBody>
          <a:bodyPr>
            <a:normAutofit fontScale="77500" lnSpcReduction="20000"/>
          </a:bodyPr>
          <a:lstStyle/>
          <a:p>
            <a:r>
              <a:rPr lang="es-PE" b="1" dirty="0"/>
              <a:t>Involucrar a los usuarios finales </a:t>
            </a:r>
            <a:r>
              <a:rPr lang="es-PE" dirty="0"/>
              <a:t>para identificar y priorizar sus necesidades y requerimientos relacionados con los avisos meteorológicos</a:t>
            </a:r>
          </a:p>
          <a:p>
            <a:r>
              <a:rPr lang="es-PE" b="1" dirty="0"/>
              <a:t>Evaluar todas las observaciones </a:t>
            </a:r>
            <a:r>
              <a:rPr lang="es-PE" dirty="0"/>
              <a:t>disponibles teniendo en cuenta: calidad de los datos, transmisión oportuna, la visualización y el almacenamiento. Identificar las deficiencias en las observaciones, las infraestructuras y los recursos disponibles, y determinar las soluciones viables de </a:t>
            </a:r>
            <a:r>
              <a:rPr lang="es-PE" dirty="0" err="1"/>
              <a:t>nowcasting</a:t>
            </a:r>
            <a:r>
              <a:rPr lang="es-PE" dirty="0"/>
              <a:t>.</a:t>
            </a:r>
          </a:p>
          <a:p>
            <a:r>
              <a:rPr lang="es-PE" dirty="0"/>
              <a:t>Desarrollar un plan para un sistema eficiente de </a:t>
            </a:r>
            <a:r>
              <a:rPr lang="es-PE" dirty="0" err="1"/>
              <a:t>nowcasting</a:t>
            </a:r>
            <a:r>
              <a:rPr lang="es-PE" dirty="0"/>
              <a:t> que integre observaciones, técnicas de </a:t>
            </a:r>
            <a:r>
              <a:rPr lang="es-PE" dirty="0" err="1"/>
              <a:t>nowcasting</a:t>
            </a:r>
            <a:r>
              <a:rPr lang="es-PE" dirty="0"/>
              <a:t> automatizadas y modelos que se visualicen en una estación de trabajo común; este plan debería incluir la colaboración con los países vecinos para compartir datos y productos de modelos</a:t>
            </a:r>
          </a:p>
          <a:p>
            <a:r>
              <a:rPr lang="es-PE" dirty="0"/>
              <a:t>Garantizar la </a:t>
            </a:r>
            <a:r>
              <a:rPr lang="es-PE" b="1" dirty="0"/>
              <a:t>formación</a:t>
            </a:r>
            <a:r>
              <a:rPr lang="es-PE" dirty="0"/>
              <a:t> y la experiencia a largo plazo para mantener los equipos, el hardware y el software actualizados, calibrados y operativos. Formación continua de los pronosticadores en todos los aspectos de los procesos de </a:t>
            </a:r>
            <a:r>
              <a:rPr lang="es-PE" dirty="0" err="1"/>
              <a:t>nowcasting</a:t>
            </a:r>
            <a:r>
              <a:rPr lang="es-PE" dirty="0"/>
              <a:t> </a:t>
            </a:r>
          </a:p>
          <a:p>
            <a:r>
              <a:rPr lang="es-PE" b="1" dirty="0"/>
              <a:t>Verificar</a:t>
            </a:r>
            <a:r>
              <a:rPr lang="es-PE" dirty="0"/>
              <a:t> la calidad de los productos de </a:t>
            </a:r>
            <a:r>
              <a:rPr lang="es-PE" dirty="0" err="1"/>
              <a:t>nowcasting</a:t>
            </a:r>
            <a:r>
              <a:rPr lang="es-PE" dirty="0"/>
              <a:t> de acuerdo con los fenómenos meteorológicos y los requisitos de los usuarios</a:t>
            </a:r>
          </a:p>
          <a:p>
            <a:r>
              <a:rPr lang="es-PE" sz="2400" dirty="0">
                <a:solidFill>
                  <a:srgbClr val="0070C0"/>
                </a:solidFill>
              </a:rPr>
              <a:t>Garantizar que los </a:t>
            </a:r>
            <a:r>
              <a:rPr lang="es-PE" sz="2400" b="1" dirty="0">
                <a:solidFill>
                  <a:srgbClr val="0070C0"/>
                </a:solidFill>
              </a:rPr>
              <a:t>pronosticadores desempeñen un papel vital </a:t>
            </a:r>
            <a:r>
              <a:rPr lang="es-PE" sz="2400" dirty="0">
                <a:solidFill>
                  <a:srgbClr val="0070C0"/>
                </a:solidFill>
              </a:rPr>
              <a:t>en los procesos de </a:t>
            </a:r>
            <a:r>
              <a:rPr lang="es-PE" sz="2400" dirty="0" err="1">
                <a:solidFill>
                  <a:srgbClr val="0070C0"/>
                </a:solidFill>
              </a:rPr>
              <a:t>nowcasting</a:t>
            </a:r>
            <a:r>
              <a:rPr lang="es-PE" sz="2400" dirty="0">
                <a:solidFill>
                  <a:srgbClr val="0070C0"/>
                </a:solidFill>
              </a:rPr>
              <a:t>, a pesar de la disponibilidad de técnicas automáticas de </a:t>
            </a:r>
            <a:r>
              <a:rPr lang="es-PE" sz="2400" dirty="0" err="1">
                <a:solidFill>
                  <a:srgbClr val="0070C0"/>
                </a:solidFill>
              </a:rPr>
              <a:t>nowcasting</a:t>
            </a:r>
            <a:endParaRPr lang="en-GB" sz="2400" dirty="0">
              <a:solidFill>
                <a:srgbClr val="0070C0"/>
              </a:solidFill>
            </a:endParaRPr>
          </a:p>
        </p:txBody>
      </p:sp>
    </p:spTree>
    <p:extLst>
      <p:ext uri="{BB962C8B-B14F-4D97-AF65-F5344CB8AC3E}">
        <p14:creationId xmlns:p14="http://schemas.microsoft.com/office/powerpoint/2010/main" val="4278565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9588" y="365760"/>
            <a:ext cx="10214924" cy="871369"/>
          </a:xfrm>
        </p:spPr>
        <p:txBody>
          <a:bodyPr/>
          <a:lstStyle/>
          <a:p>
            <a:r>
              <a:rPr lang="es-PE" dirty="0"/>
              <a:t>INDICE DE CONTENIDOS</a:t>
            </a:r>
          </a:p>
        </p:txBody>
      </p:sp>
      <p:sp>
        <p:nvSpPr>
          <p:cNvPr id="3" name="Marcador de contenido 2"/>
          <p:cNvSpPr>
            <a:spLocks noGrp="1"/>
          </p:cNvSpPr>
          <p:nvPr>
            <p:ph idx="1"/>
          </p:nvPr>
        </p:nvSpPr>
        <p:spPr/>
        <p:txBody>
          <a:bodyPr>
            <a:normAutofit fontScale="92500" lnSpcReduction="10000"/>
          </a:bodyPr>
          <a:lstStyle/>
          <a:p>
            <a:r>
              <a:rPr lang="es-ES_tradnl" sz="2400" b="1" dirty="0"/>
              <a:t>MÓDULO I: Conceptos fundamentales de </a:t>
            </a:r>
            <a:r>
              <a:rPr lang="es-ES_tradnl" sz="2400" b="1" dirty="0" err="1"/>
              <a:t>Nowcasting</a:t>
            </a:r>
            <a:endParaRPr lang="en-GB" sz="2400" dirty="0"/>
          </a:p>
          <a:p>
            <a:pPr marL="0" indent="0">
              <a:buNone/>
            </a:pPr>
            <a:endParaRPr lang="en-GB" sz="2400" dirty="0"/>
          </a:p>
          <a:p>
            <a:pPr lvl="0"/>
            <a:r>
              <a:rPr lang="es-ES_tradnl" sz="2400" dirty="0"/>
              <a:t>Introducción al </a:t>
            </a:r>
            <a:r>
              <a:rPr lang="es-ES_tradnl" sz="2400" dirty="0" err="1"/>
              <a:t>Nowcasting</a:t>
            </a:r>
            <a:r>
              <a:rPr lang="es-ES_tradnl" sz="2400" dirty="0"/>
              <a:t>. </a:t>
            </a:r>
            <a:endParaRPr lang="en-GB" sz="2400" dirty="0"/>
          </a:p>
          <a:p>
            <a:pPr lvl="0"/>
            <a:r>
              <a:rPr lang="es-ES_tradnl" sz="2400" dirty="0"/>
              <a:t>Definición temporal y espacial de </a:t>
            </a:r>
            <a:r>
              <a:rPr lang="es-ES_tradnl" sz="2400" dirty="0" err="1"/>
              <a:t>Nowcasting</a:t>
            </a:r>
            <a:r>
              <a:rPr lang="es-ES_tradnl" sz="2400" dirty="0"/>
              <a:t>.</a:t>
            </a:r>
            <a:endParaRPr lang="en-GB" sz="2400" dirty="0"/>
          </a:p>
          <a:p>
            <a:pPr lvl="0"/>
            <a:r>
              <a:rPr lang="es-ES_tradnl" sz="2400" dirty="0"/>
              <a:t>Etapas para conformación de un sistema de </a:t>
            </a:r>
            <a:r>
              <a:rPr lang="es-ES_tradnl" sz="2400" dirty="0" err="1"/>
              <a:t>Nowcasting</a:t>
            </a:r>
            <a:endParaRPr lang="en-GB" sz="2400" dirty="0"/>
          </a:p>
          <a:p>
            <a:pPr lvl="0"/>
            <a:r>
              <a:rPr lang="es-ES_tradnl" sz="2400" dirty="0"/>
              <a:t>Planificación inicial para </a:t>
            </a:r>
            <a:r>
              <a:rPr lang="es-ES_tradnl" sz="2400" dirty="0" err="1"/>
              <a:t>Nowcasting</a:t>
            </a:r>
            <a:endParaRPr lang="en-GB" sz="2400" dirty="0"/>
          </a:p>
          <a:p>
            <a:pPr lvl="0"/>
            <a:r>
              <a:rPr lang="es-ES_tradnl" sz="2400" dirty="0"/>
              <a:t>Métodos del </a:t>
            </a:r>
            <a:r>
              <a:rPr lang="es-ES_tradnl" sz="2400" dirty="0" err="1"/>
              <a:t>Nowcasting</a:t>
            </a:r>
            <a:r>
              <a:rPr lang="es-ES_tradnl" sz="2400" dirty="0"/>
              <a:t>. Aplicaciones y limitaciones.</a:t>
            </a:r>
            <a:endParaRPr lang="en-GB" sz="2400" dirty="0"/>
          </a:p>
          <a:p>
            <a:pPr lvl="0"/>
            <a:r>
              <a:rPr lang="es-ES_tradnl" sz="2400" dirty="0"/>
              <a:t>Datos para el </a:t>
            </a:r>
            <a:r>
              <a:rPr lang="es-ES_tradnl" sz="2400" dirty="0" err="1"/>
              <a:t>nowcasting</a:t>
            </a:r>
            <a:endParaRPr lang="en-GB" sz="2400" dirty="0"/>
          </a:p>
          <a:p>
            <a:pPr lvl="0"/>
            <a:r>
              <a:rPr lang="es-ES_tradnl" sz="2400" dirty="0"/>
              <a:t>Imágenes de satélite, aplicaciones en el </a:t>
            </a:r>
            <a:r>
              <a:rPr lang="es-ES_tradnl" sz="2400" dirty="0" err="1"/>
              <a:t>nowcasting</a:t>
            </a:r>
            <a:r>
              <a:rPr lang="es-ES_tradnl" sz="2400" dirty="0"/>
              <a:t>.</a:t>
            </a:r>
            <a:endParaRPr lang="en-GB" sz="2400" dirty="0"/>
          </a:p>
          <a:p>
            <a:pPr marL="0" indent="0">
              <a:buNone/>
            </a:pPr>
            <a:endParaRPr lang="es-PE" sz="2400" dirty="0">
              <a:solidFill>
                <a:srgbClr val="C00000"/>
              </a:solidFill>
            </a:endParaRPr>
          </a:p>
        </p:txBody>
      </p:sp>
    </p:spTree>
    <p:extLst>
      <p:ext uri="{BB962C8B-B14F-4D97-AF65-F5344CB8AC3E}">
        <p14:creationId xmlns:p14="http://schemas.microsoft.com/office/powerpoint/2010/main" val="1370994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Introducción al NWC</a:t>
            </a:r>
            <a:endParaRPr lang="en-GB" dirty="0"/>
          </a:p>
        </p:txBody>
      </p:sp>
      <p:sp>
        <p:nvSpPr>
          <p:cNvPr id="3" name="Marcador de contenido 2"/>
          <p:cNvSpPr>
            <a:spLocks noGrp="1"/>
          </p:cNvSpPr>
          <p:nvPr>
            <p:ph idx="1"/>
          </p:nvPr>
        </p:nvSpPr>
        <p:spPr/>
        <p:txBody>
          <a:bodyPr>
            <a:normAutofit lnSpcReduction="10000"/>
          </a:bodyPr>
          <a:lstStyle/>
          <a:p>
            <a:pPr marL="0" indent="0">
              <a:buNone/>
            </a:pPr>
            <a:r>
              <a:rPr lang="es-PE" dirty="0"/>
              <a:t>Keith </a:t>
            </a:r>
            <a:r>
              <a:rPr lang="es-PE" dirty="0" err="1"/>
              <a:t>Browning</a:t>
            </a:r>
            <a:r>
              <a:rPr lang="es-PE" dirty="0"/>
              <a:t> (1981) definió por primera vez la predicción inmediata (también conocida como </a:t>
            </a:r>
            <a:r>
              <a:rPr lang="es-PE" dirty="0" err="1"/>
              <a:t>nowcasting</a:t>
            </a:r>
            <a:r>
              <a:rPr lang="es-PE" dirty="0"/>
              <a:t>) </a:t>
            </a:r>
          </a:p>
          <a:p>
            <a:pPr marL="0" indent="0">
              <a:buNone/>
            </a:pPr>
            <a:r>
              <a:rPr lang="es-PE" sz="2400" i="1" dirty="0"/>
              <a:t>La descripción detallada del </a:t>
            </a:r>
            <a:r>
              <a:rPr lang="es-PE" sz="2400" b="1" i="1" dirty="0"/>
              <a:t>estado actual </a:t>
            </a:r>
            <a:r>
              <a:rPr lang="es-PE" sz="2400" i="1" dirty="0"/>
              <a:t>del tiempo y la predicción de </a:t>
            </a:r>
            <a:r>
              <a:rPr lang="es-PE" sz="2400" b="1" i="1" dirty="0"/>
              <a:t>los cambios </a:t>
            </a:r>
            <a:r>
              <a:rPr lang="es-PE" sz="2400" i="1" dirty="0"/>
              <a:t>que pueden esperarse en una escala temporal de unas </a:t>
            </a:r>
            <a:r>
              <a:rPr lang="es-PE" sz="2400" b="1" i="1" dirty="0"/>
              <a:t>pocas horas</a:t>
            </a:r>
            <a:r>
              <a:rPr lang="es-PE" sz="2400" i="1" dirty="0"/>
              <a:t>”. </a:t>
            </a:r>
          </a:p>
          <a:p>
            <a:pPr marL="0" indent="0">
              <a:buNone/>
            </a:pPr>
            <a:endParaRPr lang="es-PE" sz="2400" i="1" dirty="0"/>
          </a:p>
          <a:p>
            <a:pPr marL="0" indent="0">
              <a:buNone/>
            </a:pPr>
            <a:r>
              <a:rPr lang="es-PE" dirty="0"/>
              <a:t>En 2010, el Grupo de trabajo de la OMM para la investigación en predicción inmediata (2010)</a:t>
            </a:r>
          </a:p>
          <a:p>
            <a:pPr marL="0" indent="0">
              <a:buNone/>
            </a:pPr>
            <a:r>
              <a:rPr lang="es-PE" sz="2400" i="1" dirty="0"/>
              <a:t>“La </a:t>
            </a:r>
            <a:r>
              <a:rPr lang="es-PE" sz="2400" b="1" i="1" dirty="0"/>
              <a:t>predicción con detalle local </a:t>
            </a:r>
            <a:r>
              <a:rPr lang="es-PE" sz="2400" i="1" dirty="0"/>
              <a:t>mediante cualquier método para un período que </a:t>
            </a:r>
            <a:r>
              <a:rPr lang="es-PE" sz="2400" b="1" i="1" dirty="0"/>
              <a:t>va desde el presente hasta seis horas </a:t>
            </a:r>
            <a:r>
              <a:rPr lang="es-PE" sz="2400" i="1" dirty="0"/>
              <a:t>incluyendo una descripción detallada del </a:t>
            </a:r>
            <a:r>
              <a:rPr lang="es-PE" sz="2400" b="1" i="1" dirty="0"/>
              <a:t>tiempo presente</a:t>
            </a:r>
            <a:r>
              <a:rPr lang="es-PE" sz="2400" i="1" dirty="0"/>
              <a:t>”.</a:t>
            </a:r>
            <a:endParaRPr lang="en-GB" sz="2400" i="1" dirty="0"/>
          </a:p>
        </p:txBody>
      </p:sp>
    </p:spTree>
    <p:extLst>
      <p:ext uri="{BB962C8B-B14F-4D97-AF65-F5344CB8AC3E}">
        <p14:creationId xmlns:p14="http://schemas.microsoft.com/office/powerpoint/2010/main" val="981687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2681" t="4668" r="12652" b="4938"/>
          <a:stretch/>
        </p:blipFill>
        <p:spPr>
          <a:xfrm>
            <a:off x="2552794" y="3742006"/>
            <a:ext cx="2726598" cy="3141515"/>
          </a:xfrm>
          <a:prstGeom prst="rect">
            <a:avLst/>
          </a:prstGeom>
        </p:spPr>
      </p:pic>
      <p:sp>
        <p:nvSpPr>
          <p:cNvPr id="13" name="CuadroTexto 12"/>
          <p:cNvSpPr txBox="1"/>
          <p:nvPr/>
        </p:nvSpPr>
        <p:spPr>
          <a:xfrm>
            <a:off x="1532585" y="2235890"/>
            <a:ext cx="3559919" cy="923330"/>
          </a:xfrm>
          <a:prstGeom prst="rect">
            <a:avLst/>
          </a:prstGeom>
          <a:noFill/>
        </p:spPr>
        <p:txBody>
          <a:bodyPr wrap="square" rtlCol="0">
            <a:spAutoFit/>
          </a:bodyPr>
          <a:lstStyle/>
          <a:p>
            <a:r>
              <a:rPr lang="es-PE" dirty="0"/>
              <a:t>Observaciones en tiempo real</a:t>
            </a:r>
          </a:p>
          <a:p>
            <a:r>
              <a:rPr lang="es-PE" dirty="0"/>
              <a:t>Datos de alta frecuencia temporal</a:t>
            </a:r>
            <a:endParaRPr lang="en-GB" dirty="0"/>
          </a:p>
        </p:txBody>
      </p:sp>
      <p:sp>
        <p:nvSpPr>
          <p:cNvPr id="14" name="CuadroTexto 13"/>
          <p:cNvSpPr txBox="1"/>
          <p:nvPr/>
        </p:nvSpPr>
        <p:spPr>
          <a:xfrm>
            <a:off x="5109232" y="2235890"/>
            <a:ext cx="3559919" cy="1200329"/>
          </a:xfrm>
          <a:prstGeom prst="rect">
            <a:avLst/>
          </a:prstGeom>
          <a:noFill/>
        </p:spPr>
        <p:txBody>
          <a:bodyPr wrap="square" rtlCol="0">
            <a:spAutoFit/>
          </a:bodyPr>
          <a:lstStyle/>
          <a:p>
            <a:r>
              <a:rPr lang="es-PE" dirty="0"/>
              <a:t>Modelos numéricos de alta resolución (MWP). </a:t>
            </a:r>
          </a:p>
          <a:p>
            <a:r>
              <a:rPr lang="es-PE" dirty="0"/>
              <a:t>Técnicas de asimilación de datos</a:t>
            </a:r>
            <a:endParaRPr lang="en-GB" dirty="0"/>
          </a:p>
        </p:txBody>
      </p:sp>
      <p:sp>
        <p:nvSpPr>
          <p:cNvPr id="15" name="Flecha derecha 14"/>
          <p:cNvSpPr/>
          <p:nvPr/>
        </p:nvSpPr>
        <p:spPr>
          <a:xfrm>
            <a:off x="1532586" y="1095494"/>
            <a:ext cx="7830355" cy="1131619"/>
          </a:xfrm>
          <a:prstGeom prst="rightArrow">
            <a:avLst/>
          </a:prstGeom>
          <a:solidFill>
            <a:srgbClr val="F6F2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uadroTexto 15"/>
          <p:cNvSpPr txBox="1"/>
          <p:nvPr/>
        </p:nvSpPr>
        <p:spPr>
          <a:xfrm>
            <a:off x="1141707" y="1015966"/>
            <a:ext cx="855905" cy="369332"/>
          </a:xfrm>
          <a:prstGeom prst="rect">
            <a:avLst/>
          </a:prstGeom>
          <a:noFill/>
        </p:spPr>
        <p:txBody>
          <a:bodyPr wrap="square" rtlCol="0">
            <a:spAutoFit/>
          </a:bodyPr>
          <a:lstStyle/>
          <a:p>
            <a:r>
              <a:rPr lang="es-PE" dirty="0"/>
              <a:t>Ahora</a:t>
            </a:r>
            <a:endParaRPr lang="en-GB" dirty="0"/>
          </a:p>
        </p:txBody>
      </p:sp>
      <p:sp>
        <p:nvSpPr>
          <p:cNvPr id="17" name="CuadroTexto 16"/>
          <p:cNvSpPr txBox="1"/>
          <p:nvPr/>
        </p:nvSpPr>
        <p:spPr>
          <a:xfrm>
            <a:off x="2264773" y="1013622"/>
            <a:ext cx="855905" cy="369332"/>
          </a:xfrm>
          <a:prstGeom prst="rect">
            <a:avLst/>
          </a:prstGeom>
          <a:noFill/>
        </p:spPr>
        <p:txBody>
          <a:bodyPr wrap="square" rtlCol="0">
            <a:spAutoFit/>
          </a:bodyPr>
          <a:lstStyle/>
          <a:p>
            <a:r>
              <a:rPr lang="es-PE" dirty="0"/>
              <a:t>2 h.</a:t>
            </a:r>
            <a:endParaRPr lang="en-GB" dirty="0"/>
          </a:p>
        </p:txBody>
      </p:sp>
      <p:sp>
        <p:nvSpPr>
          <p:cNvPr id="18" name="CuadroTexto 17"/>
          <p:cNvSpPr txBox="1"/>
          <p:nvPr/>
        </p:nvSpPr>
        <p:spPr>
          <a:xfrm>
            <a:off x="4766478" y="1011277"/>
            <a:ext cx="855905" cy="369332"/>
          </a:xfrm>
          <a:prstGeom prst="rect">
            <a:avLst/>
          </a:prstGeom>
          <a:noFill/>
        </p:spPr>
        <p:txBody>
          <a:bodyPr wrap="square" rtlCol="0">
            <a:spAutoFit/>
          </a:bodyPr>
          <a:lstStyle/>
          <a:p>
            <a:r>
              <a:rPr lang="es-PE" dirty="0"/>
              <a:t>6 h.</a:t>
            </a:r>
            <a:endParaRPr lang="en-GB" dirty="0"/>
          </a:p>
        </p:txBody>
      </p:sp>
      <p:sp>
        <p:nvSpPr>
          <p:cNvPr id="19" name="CuadroTexto 18"/>
          <p:cNvSpPr txBox="1"/>
          <p:nvPr/>
        </p:nvSpPr>
        <p:spPr>
          <a:xfrm>
            <a:off x="7901231" y="1008929"/>
            <a:ext cx="855905" cy="369332"/>
          </a:xfrm>
          <a:prstGeom prst="rect">
            <a:avLst/>
          </a:prstGeom>
          <a:noFill/>
        </p:spPr>
        <p:txBody>
          <a:bodyPr wrap="square" rtlCol="0">
            <a:spAutoFit/>
          </a:bodyPr>
          <a:lstStyle/>
          <a:p>
            <a:r>
              <a:rPr lang="es-PE" dirty="0"/>
              <a:t>12 h.</a:t>
            </a:r>
            <a:endParaRPr lang="en-GB" dirty="0"/>
          </a:p>
        </p:txBody>
      </p:sp>
      <p:grpSp>
        <p:nvGrpSpPr>
          <p:cNvPr id="20" name="Grupo 19"/>
          <p:cNvGrpSpPr/>
          <p:nvPr/>
        </p:nvGrpSpPr>
        <p:grpSpPr>
          <a:xfrm>
            <a:off x="1532586" y="1385298"/>
            <a:ext cx="3559919" cy="556043"/>
            <a:chOff x="1532586" y="5127305"/>
            <a:chExt cx="3559919" cy="556043"/>
          </a:xfrm>
        </p:grpSpPr>
        <p:sp>
          <p:nvSpPr>
            <p:cNvPr id="21" name="Rectángulo 20"/>
            <p:cNvSpPr/>
            <p:nvPr/>
          </p:nvSpPr>
          <p:spPr>
            <a:xfrm>
              <a:off x="1532586" y="5127305"/>
              <a:ext cx="3559919" cy="556043"/>
            </a:xfrm>
            <a:prstGeom prst="rect">
              <a:avLst/>
            </a:prstGeom>
            <a:gradFill>
              <a:gsLst>
                <a:gs pos="0">
                  <a:schemeClr val="accent3">
                    <a:lumMod val="50000"/>
                  </a:schemeClr>
                </a:gs>
                <a:gs pos="100000">
                  <a:schemeClr val="accent3">
                    <a:lumMod val="75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uadroTexto 21"/>
            <p:cNvSpPr txBox="1"/>
            <p:nvPr/>
          </p:nvSpPr>
          <p:spPr>
            <a:xfrm>
              <a:off x="1688123" y="5211712"/>
              <a:ext cx="3404382" cy="369332"/>
            </a:xfrm>
            <a:prstGeom prst="rect">
              <a:avLst/>
            </a:prstGeom>
            <a:noFill/>
          </p:spPr>
          <p:txBody>
            <a:bodyPr wrap="square" rtlCol="0">
              <a:spAutoFit/>
            </a:bodyPr>
            <a:lstStyle/>
            <a:p>
              <a:r>
                <a:rPr lang="es-PE" dirty="0">
                  <a:solidFill>
                    <a:schemeClr val="bg1"/>
                  </a:solidFill>
                </a:rPr>
                <a:t>Predicción inmediata</a:t>
              </a:r>
              <a:endParaRPr lang="en-GB" dirty="0">
                <a:solidFill>
                  <a:schemeClr val="bg1"/>
                </a:solidFill>
              </a:endParaRPr>
            </a:p>
          </p:txBody>
        </p:sp>
      </p:grpSp>
      <p:grpSp>
        <p:nvGrpSpPr>
          <p:cNvPr id="23" name="Grupo 22"/>
          <p:cNvGrpSpPr/>
          <p:nvPr/>
        </p:nvGrpSpPr>
        <p:grpSpPr>
          <a:xfrm>
            <a:off x="5096737" y="1390043"/>
            <a:ext cx="3572414" cy="556043"/>
            <a:chOff x="5096737" y="5132050"/>
            <a:chExt cx="3572414" cy="556043"/>
          </a:xfrm>
        </p:grpSpPr>
        <p:sp>
          <p:nvSpPr>
            <p:cNvPr id="24" name="Rectángulo 23"/>
            <p:cNvSpPr/>
            <p:nvPr/>
          </p:nvSpPr>
          <p:spPr>
            <a:xfrm>
              <a:off x="5096737" y="5132050"/>
              <a:ext cx="3559919" cy="556043"/>
            </a:xfrm>
            <a:prstGeom prst="rect">
              <a:avLst/>
            </a:prstGeom>
            <a:gradFill flip="none" rotWithShape="1">
              <a:gsLst>
                <a:gs pos="0">
                  <a:schemeClr val="accent5">
                    <a:lumMod val="75000"/>
                  </a:schemeClr>
                </a:gs>
                <a:gs pos="100000">
                  <a:schemeClr val="accent6">
                    <a:lumMod val="20000"/>
                    <a:lumOff val="8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uadroTexto 24"/>
            <p:cNvSpPr txBox="1"/>
            <p:nvPr/>
          </p:nvSpPr>
          <p:spPr>
            <a:xfrm>
              <a:off x="5264769" y="5225405"/>
              <a:ext cx="3404382" cy="369332"/>
            </a:xfrm>
            <a:prstGeom prst="rect">
              <a:avLst/>
            </a:prstGeom>
            <a:noFill/>
          </p:spPr>
          <p:txBody>
            <a:bodyPr wrap="square" rtlCol="0">
              <a:spAutoFit/>
            </a:bodyPr>
            <a:lstStyle/>
            <a:p>
              <a:r>
                <a:rPr lang="es-PE" dirty="0">
                  <a:solidFill>
                    <a:srgbClr val="FF0000"/>
                  </a:solidFill>
                </a:rPr>
                <a:t>Predicción a corto plazo</a:t>
              </a:r>
              <a:endParaRPr lang="en-GB" dirty="0">
                <a:solidFill>
                  <a:srgbClr val="FF0000"/>
                </a:solidFill>
              </a:endParaRPr>
            </a:p>
          </p:txBody>
        </p:sp>
      </p:grpSp>
      <p:pic>
        <p:nvPicPr>
          <p:cNvPr id="26" name="Imagen 25"/>
          <p:cNvPicPr>
            <a:picLocks noChangeAspect="1"/>
          </p:cNvPicPr>
          <p:nvPr/>
        </p:nvPicPr>
        <p:blipFill rotWithShape="1">
          <a:blip r:embed="rId3"/>
          <a:srcRect l="8349" r="19760"/>
          <a:stretch/>
        </p:blipFill>
        <p:spPr>
          <a:xfrm>
            <a:off x="29234" y="3742006"/>
            <a:ext cx="2424684" cy="3104736"/>
          </a:xfrm>
          <a:prstGeom prst="rect">
            <a:avLst/>
          </a:prstGeom>
          <a:noFill/>
          <a:ln w="34925">
            <a:solidFill>
              <a:schemeClr val="accent1">
                <a:shade val="50000"/>
              </a:schemeClr>
            </a:solidFill>
          </a:ln>
        </p:spPr>
      </p:pic>
      <p:pic>
        <p:nvPicPr>
          <p:cNvPr id="27" name="Imagen 26"/>
          <p:cNvPicPr>
            <a:picLocks noChangeAspect="1"/>
          </p:cNvPicPr>
          <p:nvPr/>
        </p:nvPicPr>
        <p:blipFill rotWithShape="1">
          <a:blip r:embed="rId4"/>
          <a:srcRect b="20076"/>
          <a:stretch/>
        </p:blipFill>
        <p:spPr>
          <a:xfrm>
            <a:off x="5430130" y="3742006"/>
            <a:ext cx="5816489" cy="3104736"/>
          </a:xfrm>
          <a:prstGeom prst="rect">
            <a:avLst/>
          </a:prstGeom>
        </p:spPr>
      </p:pic>
    </p:spTree>
    <p:extLst>
      <p:ext uri="{BB962C8B-B14F-4D97-AF65-F5344CB8AC3E}">
        <p14:creationId xmlns:p14="http://schemas.microsoft.com/office/powerpoint/2010/main" val="1910397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Definición temporal y espacial del NWC</a:t>
            </a:r>
            <a:endParaRPr lang="en-GB" dirty="0"/>
          </a:p>
        </p:txBody>
      </p:sp>
      <p:sp>
        <p:nvSpPr>
          <p:cNvPr id="3" name="Marcador de contenido 2"/>
          <p:cNvSpPr>
            <a:spLocks noGrp="1"/>
          </p:cNvSpPr>
          <p:nvPr>
            <p:ph idx="1"/>
          </p:nvPr>
        </p:nvSpPr>
        <p:spPr/>
        <p:txBody>
          <a:bodyPr>
            <a:normAutofit fontScale="92500"/>
          </a:bodyPr>
          <a:lstStyle/>
          <a:p>
            <a:r>
              <a:rPr lang="es-PE" dirty="0" err="1"/>
              <a:t>Nowcasting</a:t>
            </a:r>
            <a:r>
              <a:rPr lang="es-PE" dirty="0"/>
              <a:t>: predicción con </a:t>
            </a:r>
            <a:r>
              <a:rPr lang="es-PE" b="1" dirty="0"/>
              <a:t>detalle local </a:t>
            </a:r>
            <a:r>
              <a:rPr lang="es-PE" dirty="0"/>
              <a:t>para periodos desde el presente hasta algunas horas. </a:t>
            </a:r>
          </a:p>
          <a:p>
            <a:r>
              <a:rPr lang="es-PE" dirty="0"/>
              <a:t>Para los periodos mas cortos, </a:t>
            </a:r>
            <a:r>
              <a:rPr lang="es-PE" dirty="0" err="1"/>
              <a:t>Nowcasting</a:t>
            </a:r>
            <a:r>
              <a:rPr lang="es-PE" dirty="0"/>
              <a:t> muy basado en disponibilidad datos detallados del área local, con poco retraso. </a:t>
            </a:r>
          </a:p>
          <a:p>
            <a:r>
              <a:rPr lang="es-PE" dirty="0"/>
              <a:t>Satélites y radares son claves. </a:t>
            </a:r>
          </a:p>
          <a:p>
            <a:r>
              <a:rPr lang="es-PE" dirty="0"/>
              <a:t>En el </a:t>
            </a:r>
            <a:r>
              <a:rPr lang="es-PE" b="1" dirty="0"/>
              <a:t>Predicción a muy corto plazo son útiles también los MWP meso</a:t>
            </a:r>
            <a:r>
              <a:rPr lang="es-PE" dirty="0"/>
              <a:t>, cada vez mas relevantes (nuevas técnicas asimilación de datos). </a:t>
            </a:r>
          </a:p>
          <a:p>
            <a:r>
              <a:rPr lang="es-PE" dirty="0" err="1"/>
              <a:t>Nowcasting</a:t>
            </a:r>
            <a:r>
              <a:rPr lang="es-PE" dirty="0"/>
              <a:t>: lo mas básico son las </a:t>
            </a:r>
            <a:r>
              <a:rPr lang="es-PE" b="1" dirty="0"/>
              <a:t>técnicas de extrapolación </a:t>
            </a:r>
            <a:r>
              <a:rPr lang="es-PE" dirty="0"/>
              <a:t>basadas en las secuencias de imágenes (historia y evolución). Con 15 min son posible detectar pequeños sistemas y nubes individuales. Sólo las primeras horas. Para mas allá la extrapolación no es relevante. </a:t>
            </a:r>
          </a:p>
          <a:p>
            <a:r>
              <a:rPr lang="es-PE" dirty="0"/>
              <a:t>Los sistemas meteorológicos a menudo forman formas distintivas asociables a </a:t>
            </a:r>
            <a:r>
              <a:rPr lang="es-PE" b="1" dirty="0"/>
              <a:t>modelos conceptuales</a:t>
            </a:r>
            <a:r>
              <a:rPr lang="es-PE" dirty="0"/>
              <a:t>, para los que se pueden asumir futuras evoluciones. </a:t>
            </a:r>
          </a:p>
          <a:p>
            <a:endParaRPr lang="en-GB" dirty="0"/>
          </a:p>
        </p:txBody>
      </p:sp>
    </p:spTree>
    <p:extLst>
      <p:ext uri="{BB962C8B-B14F-4D97-AF65-F5344CB8AC3E}">
        <p14:creationId xmlns:p14="http://schemas.microsoft.com/office/powerpoint/2010/main" val="3348465767"/>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TM03457515[[fn=Vista]]</Template>
  <TotalTime>22012</TotalTime>
  <Words>3274</Words>
  <Application>Microsoft Office PowerPoint</Application>
  <PresentationFormat>Panorámica</PresentationFormat>
  <Paragraphs>333</Paragraphs>
  <Slides>53</Slides>
  <Notes>1</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53</vt:i4>
      </vt:variant>
    </vt:vector>
  </HeadingPairs>
  <TitlesOfParts>
    <vt:vector size="61" baseType="lpstr">
      <vt:lpstr>Arial</vt:lpstr>
      <vt:lpstr>Calibri</vt:lpstr>
      <vt:lpstr>Century Schoolbook</vt:lpstr>
      <vt:lpstr>Khmer</vt:lpstr>
      <vt:lpstr>PT Sans</vt:lpstr>
      <vt:lpstr>Roboto</vt:lpstr>
      <vt:lpstr>Wingdings 2</vt:lpstr>
      <vt:lpstr>View</vt:lpstr>
      <vt:lpstr>Curso-taller Nowcasting pronóstico a muy corto plazo</vt:lpstr>
      <vt:lpstr>Curso-taller virtual de Nowcasting  Lima 24 noviembre al 9 diciembre 2021</vt:lpstr>
      <vt:lpstr>Curso-taller virtual de Nowcasting  Lima 24 noviembre-9 diciembre 2021</vt:lpstr>
      <vt:lpstr>Presentación participantes</vt:lpstr>
      <vt:lpstr>INDICE DE CONTENIDO</vt:lpstr>
      <vt:lpstr>INDICE DE CONTENIDOS</vt:lpstr>
      <vt:lpstr>Introducción al NWC</vt:lpstr>
      <vt:lpstr>Presentación de PowerPoint</vt:lpstr>
      <vt:lpstr>Definición temporal y espacial del NWC</vt:lpstr>
      <vt:lpstr>Más allá del NWC….</vt:lpstr>
      <vt:lpstr>Herramientas para cada escala</vt:lpstr>
      <vt:lpstr>Porqué es importante el NWC?</vt:lpstr>
      <vt:lpstr>Presentación de PowerPoint</vt:lpstr>
      <vt:lpstr>Emergencias en Perú (1r trimestre 2019). Fuente INDECI</vt:lpstr>
      <vt:lpstr>Presentación de PowerPoint</vt:lpstr>
      <vt:lpstr>Presentación de PowerPoint</vt:lpstr>
      <vt:lpstr>Etapas para conformación de un sistema de Nowcasting</vt:lpstr>
      <vt:lpstr>Presentación de PowerPoint</vt:lpstr>
      <vt:lpstr>Presentación de PowerPoint</vt:lpstr>
      <vt:lpstr>Presentación de PowerPoint</vt:lpstr>
      <vt:lpstr>Presentación de PowerPoint</vt:lpstr>
      <vt:lpstr>Etapas para conformación de un sistema de Nowcasting</vt:lpstr>
      <vt:lpstr>Que eventos deseamos predecir?</vt:lpstr>
      <vt:lpstr>Presentación de PowerPoint</vt:lpstr>
      <vt:lpstr>Presentación de PowerPoint</vt:lpstr>
      <vt:lpstr>Con que herramientas de pronóstico a muy corto plazo contamos?</vt:lpstr>
      <vt:lpstr>FORTRACC-GOES 16</vt:lpstr>
      <vt:lpstr>Modelos mesoescala</vt:lpstr>
      <vt:lpstr>Presentación de PowerPoint</vt:lpstr>
      <vt:lpstr>Presentación de PowerPoint</vt:lpstr>
      <vt:lpstr>Modelos globales </vt:lpstr>
      <vt:lpstr>Presentación de PowerPoint</vt:lpstr>
      <vt:lpstr>Presentación de PowerPoint</vt:lpstr>
      <vt:lpstr>Presentación de PowerPoint</vt:lpstr>
      <vt:lpstr>Presentación de PowerPoint</vt:lpstr>
      <vt:lpstr>Presentación de PowerPoint</vt:lpstr>
      <vt:lpstr>Que productos podemos generar?</vt:lpstr>
      <vt:lpstr>Presentación de PowerPoint</vt:lpstr>
      <vt:lpstr>Presentación de PowerPoint</vt:lpstr>
      <vt:lpstr>Presentación de PowerPoint</vt:lpstr>
      <vt:lpstr>¿Cómo difundimos los avisos de NWC?</vt:lpstr>
      <vt:lpstr>Presentación de PowerPoint</vt:lpstr>
      <vt:lpstr>Presentación de PowerPoint</vt:lpstr>
      <vt:lpstr>Datos satelitales aplicaciones para NWC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Recomendaciones de la OMM</vt:lpstr>
    </vt:vector>
  </TitlesOfParts>
  <Company>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CRYOPERU A multidisciplinary effort to monitoring and study of glaciers in Perú</dc:title>
  <dc:creator>Full name</dc:creator>
  <cp:lastModifiedBy>Godilia Teresa</cp:lastModifiedBy>
  <cp:revision>214</cp:revision>
  <dcterms:created xsi:type="dcterms:W3CDTF">2017-06-14T21:59:56Z</dcterms:created>
  <dcterms:modified xsi:type="dcterms:W3CDTF">2021-11-24T20:59:26Z</dcterms:modified>
</cp:coreProperties>
</file>