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9" r:id="rId4"/>
    <p:sldId id="258" r:id="rId5"/>
    <p:sldId id="279" r:id="rId6"/>
    <p:sldId id="260" r:id="rId7"/>
    <p:sldId id="261" r:id="rId8"/>
    <p:sldId id="262" r:id="rId9"/>
    <p:sldId id="263" r:id="rId10"/>
    <p:sldId id="273" r:id="rId11"/>
    <p:sldId id="268" r:id="rId12"/>
    <p:sldId id="265" r:id="rId13"/>
    <p:sldId id="267" r:id="rId14"/>
    <p:sldId id="269" r:id="rId15"/>
    <p:sldId id="270" r:id="rId16"/>
    <p:sldId id="271" r:id="rId17"/>
    <p:sldId id="291" r:id="rId18"/>
    <p:sldId id="292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3" r:id="rId29"/>
    <p:sldId id="289" r:id="rId30"/>
    <p:sldId id="290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95120" y="202676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5120" y="441436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2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640" y="365125"/>
            <a:ext cx="852074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82340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64731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8234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64731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9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2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 userDrawn="1"/>
        </p:nvGrpSpPr>
        <p:grpSpPr>
          <a:xfrm rot="10800000">
            <a:off x="0" y="5119666"/>
            <a:ext cx="3942080" cy="1737360"/>
            <a:chOff x="8249920" y="0"/>
            <a:chExt cx="3942080" cy="1737360"/>
          </a:xfrm>
        </p:grpSpPr>
        <p:sp>
          <p:nvSpPr>
            <p:cNvPr id="16" name="Triángulo rectángulo 15"/>
            <p:cNvSpPr/>
            <p:nvPr userDrawn="1"/>
          </p:nvSpPr>
          <p:spPr>
            <a:xfrm rot="10800000">
              <a:off x="8412480" y="0"/>
              <a:ext cx="3779520" cy="173736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a libre 16"/>
            <p:cNvSpPr/>
            <p:nvPr userDrawn="1"/>
          </p:nvSpPr>
          <p:spPr>
            <a:xfrm>
              <a:off x="8249920" y="0"/>
              <a:ext cx="3312160" cy="965200"/>
            </a:xfrm>
            <a:custGeom>
              <a:avLst/>
              <a:gdLst>
                <a:gd name="connsiteX0" fmla="*/ 0 w 3525520"/>
                <a:gd name="connsiteY0" fmla="*/ 0 h 985520"/>
                <a:gd name="connsiteX1" fmla="*/ 2418080 w 3525520"/>
                <a:gd name="connsiteY1" fmla="*/ 985520 h 985520"/>
                <a:gd name="connsiteX2" fmla="*/ 3525520 w 3525520"/>
                <a:gd name="connsiteY2" fmla="*/ 10160 h 985520"/>
                <a:gd name="connsiteX3" fmla="*/ 0 w 3525520"/>
                <a:gd name="connsiteY3" fmla="*/ 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520" h="985520">
                  <a:moveTo>
                    <a:pt x="0" y="0"/>
                  </a:moveTo>
                  <a:lnTo>
                    <a:pt x="2418080" y="985520"/>
                  </a:lnTo>
                  <a:lnTo>
                    <a:pt x="352552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409258" y="1211410"/>
            <a:ext cx="9558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480378" y="2499360"/>
            <a:ext cx="9558462" cy="392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42" y="156776"/>
            <a:ext cx="738698" cy="9107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23229" r="6567" b="24273"/>
          <a:stretch/>
        </p:blipFill>
        <p:spPr>
          <a:xfrm>
            <a:off x="419542" y="337052"/>
            <a:ext cx="1290320" cy="550212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8249920" y="0"/>
            <a:ext cx="3942080" cy="1737360"/>
            <a:chOff x="8249920" y="0"/>
            <a:chExt cx="3942080" cy="1737360"/>
          </a:xfrm>
        </p:grpSpPr>
        <p:sp>
          <p:nvSpPr>
            <p:cNvPr id="9" name="Triángulo rectángulo 8"/>
            <p:cNvSpPr/>
            <p:nvPr userDrawn="1"/>
          </p:nvSpPr>
          <p:spPr>
            <a:xfrm rot="10800000">
              <a:off x="8412480" y="0"/>
              <a:ext cx="3779520" cy="173736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a libre 12"/>
            <p:cNvSpPr/>
            <p:nvPr userDrawn="1"/>
          </p:nvSpPr>
          <p:spPr>
            <a:xfrm>
              <a:off x="8249920" y="0"/>
              <a:ext cx="3312160" cy="965200"/>
            </a:xfrm>
            <a:custGeom>
              <a:avLst/>
              <a:gdLst>
                <a:gd name="connsiteX0" fmla="*/ 0 w 3525520"/>
                <a:gd name="connsiteY0" fmla="*/ 0 h 985520"/>
                <a:gd name="connsiteX1" fmla="*/ 2418080 w 3525520"/>
                <a:gd name="connsiteY1" fmla="*/ 985520 h 985520"/>
                <a:gd name="connsiteX2" fmla="*/ 3525520 w 3525520"/>
                <a:gd name="connsiteY2" fmla="*/ 10160 h 985520"/>
                <a:gd name="connsiteX3" fmla="*/ 0 w 3525520"/>
                <a:gd name="connsiteY3" fmla="*/ 0 h 98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5520" h="985520">
                  <a:moveTo>
                    <a:pt x="0" y="0"/>
                  </a:moveTo>
                  <a:lnTo>
                    <a:pt x="2418080" y="985520"/>
                  </a:lnTo>
                  <a:lnTo>
                    <a:pt x="352552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982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9.emf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a.org.p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emf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5" Type="http://schemas.openxmlformats.org/officeDocument/2006/relationships/image" Target="../media/image26.jp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95120" y="2216989"/>
            <a:ext cx="9144000" cy="1084566"/>
          </a:xfrm>
        </p:spPr>
        <p:txBody>
          <a:bodyPr>
            <a:normAutofit fontScale="90000"/>
          </a:bodyPr>
          <a:lstStyle/>
          <a:p>
            <a:r>
              <a:rPr lang="es-PE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CENTRO DE COMPETENCIAS DEL AGUA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6429" y="3784634"/>
            <a:ext cx="11619781" cy="1655762"/>
          </a:xfrm>
        </p:spPr>
        <p:txBody>
          <a:bodyPr>
            <a:normAutofit/>
          </a:bodyPr>
          <a:lstStyle/>
          <a:p>
            <a:r>
              <a:rPr lang="es-PE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Investigación + Formación de Talentos = Impacto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9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66271" y="448574"/>
            <a:ext cx="1259457" cy="724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Seguridad Hídrica</a:t>
            </a:r>
            <a:endParaRPr lang="en-US" dirty="0"/>
          </a:p>
        </p:txBody>
      </p:sp>
      <p:sp>
        <p:nvSpPr>
          <p:cNvPr id="4" name="Triángulo isósceles 3"/>
          <p:cNvSpPr/>
          <p:nvPr/>
        </p:nvSpPr>
        <p:spPr>
          <a:xfrm>
            <a:off x="5027167" y="1249680"/>
            <a:ext cx="2137663" cy="6604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o 18"/>
          <p:cNvGrpSpPr/>
          <p:nvPr/>
        </p:nvGrpSpPr>
        <p:grpSpPr>
          <a:xfrm>
            <a:off x="4216105" y="2154414"/>
            <a:ext cx="3759786" cy="1274586"/>
            <a:chOff x="4087074" y="2154414"/>
            <a:chExt cx="3759786" cy="1274586"/>
          </a:xfrm>
        </p:grpSpPr>
        <p:grpSp>
          <p:nvGrpSpPr>
            <p:cNvPr id="9" name="Grupo 8"/>
            <p:cNvGrpSpPr/>
            <p:nvPr/>
          </p:nvGrpSpPr>
          <p:grpSpPr>
            <a:xfrm>
              <a:off x="4087074" y="2159941"/>
              <a:ext cx="940093" cy="1269059"/>
              <a:chOff x="3197714" y="2661920"/>
              <a:chExt cx="940093" cy="1269059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3484880" y="2661920"/>
                <a:ext cx="421640" cy="41931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corde 6"/>
              <p:cNvSpPr/>
              <p:nvPr/>
            </p:nvSpPr>
            <p:spPr>
              <a:xfrm rot="9346784">
                <a:off x="3197714" y="3073778"/>
                <a:ext cx="940093" cy="857201"/>
              </a:xfrm>
              <a:prstGeom prst="chord">
                <a:avLst>
                  <a:gd name="adj1" fmla="val 2700000"/>
                  <a:gd name="adj2" fmla="val 1099803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5027167" y="2159941"/>
              <a:ext cx="940093" cy="1269059"/>
              <a:chOff x="3197714" y="2661920"/>
              <a:chExt cx="940093" cy="1269059"/>
            </a:xfrm>
            <a:solidFill>
              <a:schemeClr val="accent4"/>
            </a:solidFill>
          </p:grpSpPr>
          <p:sp>
            <p:nvSpPr>
              <p:cNvPr id="11" name="Elipse 10"/>
              <p:cNvSpPr/>
              <p:nvPr/>
            </p:nvSpPr>
            <p:spPr>
              <a:xfrm>
                <a:off x="3484880" y="2661920"/>
                <a:ext cx="421640" cy="419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corde 11"/>
              <p:cNvSpPr/>
              <p:nvPr/>
            </p:nvSpPr>
            <p:spPr>
              <a:xfrm rot="9346784">
                <a:off x="3197714" y="3073778"/>
                <a:ext cx="940093" cy="857201"/>
              </a:xfrm>
              <a:prstGeom prst="chord">
                <a:avLst>
                  <a:gd name="adj1" fmla="val 2700000"/>
                  <a:gd name="adj2" fmla="val 1099803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5961887" y="2159941"/>
              <a:ext cx="940093" cy="1269059"/>
              <a:chOff x="3197714" y="2661920"/>
              <a:chExt cx="940093" cy="1269059"/>
            </a:xfrm>
            <a:solidFill>
              <a:schemeClr val="accent6"/>
            </a:solidFill>
          </p:grpSpPr>
          <p:sp>
            <p:nvSpPr>
              <p:cNvPr id="14" name="Elipse 13"/>
              <p:cNvSpPr/>
              <p:nvPr/>
            </p:nvSpPr>
            <p:spPr>
              <a:xfrm>
                <a:off x="3484880" y="2661920"/>
                <a:ext cx="421640" cy="419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corde 14"/>
              <p:cNvSpPr/>
              <p:nvPr/>
            </p:nvSpPr>
            <p:spPr>
              <a:xfrm rot="9346784">
                <a:off x="3197714" y="3073778"/>
                <a:ext cx="940093" cy="857201"/>
              </a:xfrm>
              <a:prstGeom prst="chord">
                <a:avLst>
                  <a:gd name="adj1" fmla="val 2700000"/>
                  <a:gd name="adj2" fmla="val 1099803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6906767" y="2154414"/>
              <a:ext cx="940093" cy="1269059"/>
              <a:chOff x="3197714" y="2661920"/>
              <a:chExt cx="940093" cy="1269059"/>
            </a:xfrm>
            <a:solidFill>
              <a:schemeClr val="accent2"/>
            </a:solidFill>
          </p:grpSpPr>
          <p:sp>
            <p:nvSpPr>
              <p:cNvPr id="17" name="Elipse 16"/>
              <p:cNvSpPr/>
              <p:nvPr/>
            </p:nvSpPr>
            <p:spPr>
              <a:xfrm>
                <a:off x="3484880" y="2661920"/>
                <a:ext cx="421640" cy="419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corde 17"/>
              <p:cNvSpPr/>
              <p:nvPr/>
            </p:nvSpPr>
            <p:spPr>
              <a:xfrm rot="9346784">
                <a:off x="3197714" y="3073778"/>
                <a:ext cx="940093" cy="857201"/>
              </a:xfrm>
              <a:prstGeom prst="chord">
                <a:avLst>
                  <a:gd name="adj1" fmla="val 2700000"/>
                  <a:gd name="adj2" fmla="val 1099803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lecha izquierda y derecha 19"/>
          <p:cNvSpPr/>
          <p:nvPr/>
        </p:nvSpPr>
        <p:spPr>
          <a:xfrm>
            <a:off x="4175760" y="3088640"/>
            <a:ext cx="385064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/>
          <p:cNvSpPr txBox="1"/>
          <p:nvPr/>
        </p:nvSpPr>
        <p:spPr>
          <a:xfrm>
            <a:off x="2504124" y="3146290"/>
            <a:ext cx="15727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PE" dirty="0" smtClean="0"/>
              <a:t>+ Investigación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154721" y="3146290"/>
            <a:ext cx="10749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PE" dirty="0" smtClean="0"/>
              <a:t>+ Gestión</a:t>
            </a:r>
            <a:endParaRPr lang="en-US" dirty="0"/>
          </a:p>
        </p:txBody>
      </p:sp>
      <p:grpSp>
        <p:nvGrpSpPr>
          <p:cNvPr id="29" name="Grupo 28"/>
          <p:cNvGrpSpPr/>
          <p:nvPr/>
        </p:nvGrpSpPr>
        <p:grpSpPr>
          <a:xfrm>
            <a:off x="3207546" y="3713590"/>
            <a:ext cx="5776908" cy="589280"/>
            <a:chOff x="2504124" y="3840480"/>
            <a:chExt cx="5776908" cy="589280"/>
          </a:xfrm>
        </p:grpSpPr>
        <p:sp>
          <p:nvSpPr>
            <p:cNvPr id="23" name="Rectángulo 22"/>
            <p:cNvSpPr/>
            <p:nvPr/>
          </p:nvSpPr>
          <p:spPr>
            <a:xfrm>
              <a:off x="2504124" y="3840480"/>
              <a:ext cx="914400" cy="5892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err="1" smtClean="0"/>
                <a:t>MSc</a:t>
              </a:r>
              <a:endParaRPr lang="en-US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3418524" y="3840480"/>
              <a:ext cx="1316036" cy="58928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err="1" smtClean="0"/>
                <a:t>Design</a:t>
              </a:r>
              <a:r>
                <a:rPr lang="es-PE" dirty="0" smtClean="0"/>
                <a:t> Workshops</a:t>
              </a:r>
              <a:endParaRPr lang="en-US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4734560" y="3840480"/>
              <a:ext cx="1316036" cy="5892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/>
                <a:t>Pasantías</a:t>
              </a:r>
              <a:endParaRPr lang="en-US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6050596" y="3840480"/>
              <a:ext cx="1316036" cy="5892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/>
                <a:t>Cursos cortos</a:t>
              </a:r>
              <a:endParaRPr lang="en-US" dirty="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7366632" y="3840480"/>
              <a:ext cx="914400" cy="58928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/>
                <a:t>MBA</a:t>
              </a:r>
              <a:endParaRPr lang="en-US" dirty="0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9161857" y="3823564"/>
            <a:ext cx="12106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PE" dirty="0" smtClean="0"/>
              <a:t>Plataforma</a:t>
            </a:r>
            <a:endParaRPr lang="en-US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3835" r="8370" b="15063"/>
          <a:stretch/>
        </p:blipFill>
        <p:spPr>
          <a:xfrm>
            <a:off x="6210830" y="5147193"/>
            <a:ext cx="1533774" cy="77676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47" y="4999192"/>
            <a:ext cx="832903" cy="9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91" y="5295319"/>
            <a:ext cx="1097108" cy="390845"/>
          </a:xfrm>
          <a:prstGeom prst="rect">
            <a:avLst/>
          </a:prstGeom>
        </p:spPr>
      </p:pic>
      <p:pic>
        <p:nvPicPr>
          <p:cNvPr id="2050" name="Picture 2" descr="Image result for escuela de minerÃ­a universidad de huel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67" y="5185027"/>
            <a:ext cx="1693881" cy="6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8"/>
          <p:cNvSpPr txBox="1">
            <a:spLocks noChangeArrowheads="1"/>
          </p:cNvSpPr>
          <p:nvPr/>
        </p:nvSpPr>
        <p:spPr bwMode="auto">
          <a:xfrm>
            <a:off x="1034696" y="1404149"/>
            <a:ext cx="338584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err="1"/>
              <a:t>Aprendizaje</a:t>
            </a:r>
            <a:r>
              <a:rPr lang="en-US" sz="2800" b="1" dirty="0"/>
              <a:t> </a:t>
            </a:r>
            <a:r>
              <a:rPr lang="en-US" sz="2800" b="1" dirty="0" err="1"/>
              <a:t>basado</a:t>
            </a:r>
            <a:r>
              <a:rPr lang="en-US" sz="2800" b="1" dirty="0"/>
              <a:t> en </a:t>
            </a:r>
            <a:r>
              <a:rPr lang="en-US" sz="2800" b="1" dirty="0" err="1"/>
              <a:t>proyectos</a:t>
            </a:r>
            <a:endParaRPr lang="en-US" sz="2800" b="1" dirty="0"/>
          </a:p>
        </p:txBody>
      </p:sp>
      <p:pic>
        <p:nvPicPr>
          <p:cNvPr id="3" name="Imagen 2" descr="Formas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85" y="1332141"/>
            <a:ext cx="547687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3835" r="8370" b="15063"/>
          <a:stretch/>
        </p:blipFill>
        <p:spPr>
          <a:xfrm>
            <a:off x="7599873" y="4597879"/>
            <a:ext cx="4019909" cy="2035834"/>
          </a:xfrm>
          <a:prstGeom prst="rect">
            <a:avLst/>
          </a:prstGeom>
        </p:spPr>
      </p:pic>
      <p:pic>
        <p:nvPicPr>
          <p:cNvPr id="1026" name="Picture 2" descr="Wet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7" r="29741" b="10867"/>
          <a:stretch>
            <a:fillRect/>
          </a:stretch>
        </p:blipFill>
        <p:spPr bwMode="auto">
          <a:xfrm>
            <a:off x="334841" y="2263296"/>
            <a:ext cx="5393098" cy="428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995"/>
            <a:ext cx="5733691" cy="43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82" y="4283240"/>
            <a:ext cx="1125567" cy="132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14" y="3772935"/>
            <a:ext cx="1845386" cy="51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57" y="4283240"/>
            <a:ext cx="1892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3" name="Picture 5" descr="NB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75" y="5448389"/>
            <a:ext cx="1693863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8"/>
          <a:stretch/>
        </p:blipFill>
        <p:spPr bwMode="auto">
          <a:xfrm>
            <a:off x="3955223" y="550107"/>
            <a:ext cx="4301707" cy="226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5" name="Picture 7" descr="DSC_03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483" y="271731"/>
            <a:ext cx="3413787" cy="30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61" y="3151667"/>
            <a:ext cx="4387970" cy="3290978"/>
          </a:xfrm>
          <a:prstGeom prst="rect">
            <a:avLst/>
          </a:prstGeom>
        </p:spPr>
      </p:pic>
      <p:pic>
        <p:nvPicPr>
          <p:cNvPr id="11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472" y="1326791"/>
            <a:ext cx="324008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7" y="2049609"/>
            <a:ext cx="284956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Formas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2"/>
          <a:stretch/>
        </p:blipFill>
        <p:spPr bwMode="auto">
          <a:xfrm>
            <a:off x="3879815" y="859473"/>
            <a:ext cx="6318250" cy="544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9"/>
          <p:cNvGrpSpPr/>
          <p:nvPr/>
        </p:nvGrpSpPr>
        <p:grpSpPr>
          <a:xfrm>
            <a:off x="1341081" y="1626166"/>
            <a:ext cx="2531712" cy="914400"/>
            <a:chOff x="107504" y="1772816"/>
            <a:chExt cx="2531712" cy="914400"/>
          </a:xfrm>
        </p:grpSpPr>
        <p:sp>
          <p:nvSpPr>
            <p:cNvPr id="4" name="CuadroTexto 3"/>
            <p:cNvSpPr txBox="1"/>
            <p:nvPr/>
          </p:nvSpPr>
          <p:spPr>
            <a:xfrm>
              <a:off x="107504" y="1916832"/>
              <a:ext cx="2304256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Entendimiento</a:t>
              </a:r>
              <a:r>
                <a:rPr lang="en-US" dirty="0" smtClean="0"/>
                <a:t> </a:t>
              </a:r>
              <a:r>
                <a:rPr lang="en-US" dirty="0" err="1" smtClean="0"/>
                <a:t>holístico</a:t>
              </a:r>
              <a:r>
                <a:rPr lang="en-US" dirty="0" smtClean="0"/>
                <a:t> e integral</a:t>
              </a:r>
              <a:endParaRPr lang="en-US" dirty="0"/>
            </a:p>
          </p:txBody>
        </p:sp>
        <p:sp>
          <p:nvSpPr>
            <p:cNvPr id="5" name="Abrir llave 4"/>
            <p:cNvSpPr/>
            <p:nvPr/>
          </p:nvSpPr>
          <p:spPr>
            <a:xfrm>
              <a:off x="2483768" y="1772816"/>
              <a:ext cx="155448" cy="914400"/>
            </a:xfrm>
            <a:prstGeom prst="leftBrac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Agrupar 10"/>
          <p:cNvGrpSpPr/>
          <p:nvPr/>
        </p:nvGrpSpPr>
        <p:grpSpPr>
          <a:xfrm>
            <a:off x="1341082" y="2634278"/>
            <a:ext cx="2592287" cy="2592288"/>
            <a:chOff x="107505" y="2780928"/>
            <a:chExt cx="2592287" cy="2592288"/>
          </a:xfrm>
        </p:grpSpPr>
        <p:sp>
          <p:nvSpPr>
            <p:cNvPr id="7" name="CuadroTexto 6"/>
            <p:cNvSpPr txBox="1"/>
            <p:nvPr/>
          </p:nvSpPr>
          <p:spPr>
            <a:xfrm>
              <a:off x="107505" y="3573016"/>
              <a:ext cx="2304256" cy="9233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Herramientas</a:t>
              </a:r>
              <a:r>
                <a:rPr lang="en-US" dirty="0" smtClean="0"/>
                <a:t> </a:t>
              </a:r>
              <a:r>
                <a:rPr lang="en-US" dirty="0" err="1" smtClean="0"/>
                <a:t>para</a:t>
              </a:r>
              <a:r>
                <a:rPr lang="en-US" dirty="0" smtClean="0"/>
                <a:t> el </a:t>
              </a:r>
              <a:r>
                <a:rPr lang="en-US" dirty="0" err="1" smtClean="0"/>
                <a:t>manejo</a:t>
              </a:r>
              <a:r>
                <a:rPr lang="en-US" dirty="0" smtClean="0"/>
                <a:t> de </a:t>
              </a:r>
              <a:r>
                <a:rPr lang="en-US" dirty="0" err="1" smtClean="0"/>
                <a:t>organizaciones</a:t>
              </a:r>
              <a:endParaRPr lang="en-US" dirty="0"/>
            </a:p>
          </p:txBody>
        </p:sp>
        <p:sp>
          <p:nvSpPr>
            <p:cNvPr id="8" name="Abrir llave 7"/>
            <p:cNvSpPr/>
            <p:nvPr/>
          </p:nvSpPr>
          <p:spPr>
            <a:xfrm>
              <a:off x="2483768" y="2780928"/>
              <a:ext cx="216024" cy="2592288"/>
            </a:xfrm>
            <a:prstGeom prst="lef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Agrupar 11"/>
          <p:cNvGrpSpPr/>
          <p:nvPr/>
        </p:nvGrpSpPr>
        <p:grpSpPr>
          <a:xfrm>
            <a:off x="1341081" y="5320278"/>
            <a:ext cx="2531712" cy="914400"/>
            <a:chOff x="107504" y="5466928"/>
            <a:chExt cx="2531712" cy="914400"/>
          </a:xfrm>
        </p:grpSpPr>
        <p:sp>
          <p:nvSpPr>
            <p:cNvPr id="10" name="CuadroTexto 9"/>
            <p:cNvSpPr txBox="1"/>
            <p:nvPr/>
          </p:nvSpPr>
          <p:spPr>
            <a:xfrm>
              <a:off x="107504" y="5656678"/>
              <a:ext cx="2304256" cy="64633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Capacidades</a:t>
              </a:r>
              <a:r>
                <a:rPr lang="en-US" dirty="0" smtClean="0"/>
                <a:t> </a:t>
              </a:r>
              <a:r>
                <a:rPr lang="en-US" dirty="0" err="1" smtClean="0"/>
                <a:t>para</a:t>
              </a:r>
              <a:r>
                <a:rPr lang="en-US" dirty="0" smtClean="0"/>
                <a:t> resolver </a:t>
              </a:r>
              <a:r>
                <a:rPr lang="en-US" dirty="0" err="1" smtClean="0"/>
                <a:t>problemas</a:t>
              </a:r>
              <a:endParaRPr lang="en-US" dirty="0"/>
            </a:p>
          </p:txBody>
        </p:sp>
        <p:sp>
          <p:nvSpPr>
            <p:cNvPr id="11" name="Abrir llave 10"/>
            <p:cNvSpPr/>
            <p:nvPr/>
          </p:nvSpPr>
          <p:spPr>
            <a:xfrm>
              <a:off x="2483768" y="5466928"/>
              <a:ext cx="155448" cy="914400"/>
            </a:xfrm>
            <a:prstGeom prst="leftBrac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27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9258" y="2103437"/>
            <a:ext cx="9558462" cy="1325563"/>
          </a:xfrm>
        </p:spPr>
        <p:txBody>
          <a:bodyPr/>
          <a:lstStyle/>
          <a:p>
            <a:pPr algn="ctr"/>
            <a:r>
              <a:rPr lang="es-PE" b="1" dirty="0" smtClean="0"/>
              <a:t>IMPACTO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45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5" y="1293334"/>
            <a:ext cx="2349033" cy="328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52" y="1293334"/>
            <a:ext cx="2528733" cy="32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09" y="1293334"/>
            <a:ext cx="2348066" cy="328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86" y="1264357"/>
            <a:ext cx="2368525" cy="33162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88" y="267419"/>
            <a:ext cx="4645325" cy="30968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37" y="2700068"/>
            <a:ext cx="5336876" cy="40026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8354" r="12080" b="16387"/>
          <a:stretch/>
        </p:blipFill>
        <p:spPr>
          <a:xfrm>
            <a:off x="3821502" y="4968814"/>
            <a:ext cx="2449902" cy="16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2" y="899456"/>
            <a:ext cx="3186623" cy="1792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58" y="890476"/>
            <a:ext cx="3202587" cy="18014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1" y="4601029"/>
            <a:ext cx="3060227" cy="20401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8" y="4468630"/>
            <a:ext cx="3263772" cy="21758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44" y="899456"/>
            <a:ext cx="2886734" cy="17924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9830" y="2691930"/>
            <a:ext cx="3084438" cy="19090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8" y="2677763"/>
            <a:ext cx="3047572" cy="19599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30" y="2677763"/>
            <a:ext cx="2939935" cy="19599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34" y="4637720"/>
            <a:ext cx="3005190" cy="20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Algunos aprendizajes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Aprendizajes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PE" dirty="0" smtClean="0"/>
              <a:t>Cuantificar para decidir </a:t>
            </a:r>
            <a:r>
              <a:rPr lang="es-PE" dirty="0" smtClean="0">
                <a:sym typeface="Wingdings" panose="05000000000000000000" pitchFamily="2" charset="2"/>
              </a:rPr>
              <a:t> ir más allá de las percepciones</a:t>
            </a:r>
          </a:p>
        </p:txBody>
      </p:sp>
    </p:spTree>
    <p:extLst>
      <p:ext uri="{BB962C8B-B14F-4D97-AF65-F5344CB8AC3E}">
        <p14:creationId xmlns:p14="http://schemas.microsoft.com/office/powerpoint/2010/main" val="275868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0378" y="910089"/>
            <a:ext cx="9558462" cy="1325563"/>
          </a:xfrm>
        </p:spPr>
        <p:txBody>
          <a:bodyPr/>
          <a:lstStyle/>
          <a:p>
            <a:r>
              <a:rPr lang="es-PE" dirty="0" smtClean="0"/>
              <a:t>El Centro de Competencias del Agua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0378" y="2042160"/>
            <a:ext cx="9558462" cy="3923810"/>
          </a:xfrm>
        </p:spPr>
        <p:txBody>
          <a:bodyPr/>
          <a:lstStyle/>
          <a:p>
            <a:r>
              <a:rPr lang="es-ES_tradnl" dirty="0" smtClean="0"/>
              <a:t>Fundación: Diciembre del 2014</a:t>
            </a:r>
          </a:p>
          <a:p>
            <a:r>
              <a:rPr lang="es-ES_tradnl" dirty="0" smtClean="0"/>
              <a:t>Institución </a:t>
            </a:r>
            <a:r>
              <a:rPr lang="es-ES_tradnl" dirty="0"/>
              <a:t>privada sin fines de lucro, cuyo mandato es el desarrollo de proyectos de investigación e innovación en el ámbito de la gestión integral de los recursos hídricos y la formación de talentos.</a:t>
            </a:r>
            <a:endParaRPr lang="en-US" dirty="0"/>
          </a:p>
          <a:p>
            <a:r>
              <a:rPr lang="es-ES_tradnl" dirty="0"/>
              <a:t>El CCA cuenta con una vasta red de colaboración integrada por universidades nacionales e internacionales, empresas y entidades gubernamentales, con los que viene ejecutando iniciativas diversas.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17171" y="293300"/>
            <a:ext cx="6797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Plan de Manejo Comunitario Pastizales y </a:t>
            </a:r>
            <a:r>
              <a:rPr lang="es-PE" sz="2800" b="1" dirty="0" err="1" smtClean="0"/>
              <a:t>Bofedales</a:t>
            </a:r>
            <a:r>
              <a:rPr lang="es-PE" sz="2800" b="1" dirty="0" smtClean="0"/>
              <a:t> - </a:t>
            </a:r>
            <a:r>
              <a:rPr lang="es-PE" sz="2800" b="1" dirty="0" err="1" smtClean="0"/>
              <a:t>Pilpichaca</a:t>
            </a:r>
            <a:endParaRPr lang="en-US" sz="2800" b="1" dirty="0"/>
          </a:p>
        </p:txBody>
      </p:sp>
      <p:pic>
        <p:nvPicPr>
          <p:cNvPr id="5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00" y="395005"/>
            <a:ext cx="1959655" cy="57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78" y="1565120"/>
            <a:ext cx="6731322" cy="49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0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" y="1465185"/>
            <a:ext cx="6568571" cy="51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17171" y="293300"/>
            <a:ext cx="6797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Plan de Manejo Comunitario Pastizales y </a:t>
            </a:r>
            <a:r>
              <a:rPr lang="es-PE" sz="2800" b="1" dirty="0" err="1" smtClean="0"/>
              <a:t>Bofedales</a:t>
            </a:r>
            <a:r>
              <a:rPr lang="es-PE" sz="2800" b="1" dirty="0" smtClean="0"/>
              <a:t> - </a:t>
            </a:r>
            <a:r>
              <a:rPr lang="es-PE" sz="2800" b="1" dirty="0" err="1" smtClean="0"/>
              <a:t>Pilpichaca</a:t>
            </a:r>
            <a:endParaRPr lang="en-US" sz="2800" b="1" dirty="0"/>
          </a:p>
        </p:txBody>
      </p:sp>
      <p:pic>
        <p:nvPicPr>
          <p:cNvPr id="5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00" y="395005"/>
            <a:ext cx="1959655" cy="57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7" y="1247407"/>
            <a:ext cx="4564213" cy="33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5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47448" y="1247407"/>
            <a:ext cx="4541757" cy="3336361"/>
          </a:xfrm>
          <a:prstGeom prst="rect">
            <a:avLst/>
          </a:prstGeom>
          <a:ln/>
        </p:spPr>
      </p:pic>
      <p:sp>
        <p:nvSpPr>
          <p:cNvPr id="2" name="Abrir llave 1"/>
          <p:cNvSpPr/>
          <p:nvPr/>
        </p:nvSpPr>
        <p:spPr>
          <a:xfrm rot="16200000">
            <a:off x="5863900" y="-72434"/>
            <a:ext cx="569103" cy="9881508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4367096" y="5537875"/>
            <a:ext cx="35627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Focalizar Estrategias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65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057" y="200026"/>
            <a:ext cx="6097034" cy="435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57" y="1206351"/>
            <a:ext cx="2391585" cy="4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057" y="200026"/>
            <a:ext cx="6097034" cy="435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24288" y="3674852"/>
            <a:ext cx="2355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/>
              <a:t>Nexo </a:t>
            </a:r>
            <a:r>
              <a:rPr lang="es-PE" dirty="0"/>
              <a:t>s</a:t>
            </a:r>
            <a:r>
              <a:rPr lang="es-PE" dirty="0" smtClean="0"/>
              <a:t>eguridad hídrica-alimentaria-energética:</a:t>
            </a:r>
          </a:p>
          <a:p>
            <a:pPr algn="ctr"/>
            <a:r>
              <a:rPr lang="es-PE" dirty="0" smtClean="0"/>
              <a:t>Cuantificando las interacciones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57" y="1206351"/>
            <a:ext cx="2391585" cy="466996"/>
          </a:xfrm>
          <a:prstGeom prst="rect">
            <a:avLst/>
          </a:prstGeom>
        </p:spPr>
      </p:pic>
      <p:pic>
        <p:nvPicPr>
          <p:cNvPr id="5" name="image15.jpg" descr="cumbaza_watershed_more_dot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27" b="35673"/>
          <a:stretch>
            <a:fillRect/>
          </a:stretch>
        </p:blipFill>
        <p:spPr>
          <a:xfrm>
            <a:off x="2560374" y="1352826"/>
            <a:ext cx="6873654" cy="532402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880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Aprendizajes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PE" dirty="0" smtClean="0"/>
              <a:t>Cuantificar para decidir </a:t>
            </a:r>
            <a:r>
              <a:rPr lang="es-PE" dirty="0" smtClean="0">
                <a:sym typeface="Wingdings" panose="05000000000000000000" pitchFamily="2" charset="2"/>
              </a:rPr>
              <a:t> ir más allá de las percepciones</a:t>
            </a:r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sym typeface="Wingdings" panose="05000000000000000000" pitchFamily="2" charset="2"/>
              </a:rPr>
              <a:t>Retos emergentes</a:t>
            </a:r>
          </a:p>
        </p:txBody>
      </p:sp>
    </p:spTree>
    <p:extLst>
      <p:ext uri="{BB962C8B-B14F-4D97-AF65-F5344CB8AC3E}">
        <p14:creationId xmlns:p14="http://schemas.microsoft.com/office/powerpoint/2010/main" val="21701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3 Imagen" descr="glacia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70" y="1059534"/>
            <a:ext cx="6557453" cy="516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6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68" y="784285"/>
            <a:ext cx="720090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967199" y="6382905"/>
            <a:ext cx="181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dirty="0" err="1"/>
              <a:t>Raúl</a:t>
            </a:r>
            <a:r>
              <a:rPr lang="en-US" dirty="0"/>
              <a:t> </a:t>
            </a:r>
            <a:r>
              <a:rPr lang="en-US" dirty="0" err="1"/>
              <a:t>Loayza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Aprendizajes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PE" dirty="0" smtClean="0"/>
              <a:t>Cuantificar para decidir </a:t>
            </a:r>
            <a:r>
              <a:rPr lang="es-PE" dirty="0" smtClean="0">
                <a:sym typeface="Wingdings" panose="05000000000000000000" pitchFamily="2" charset="2"/>
              </a:rPr>
              <a:t> ir más allá de las percepciones</a:t>
            </a:r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sym typeface="Wingdings" panose="05000000000000000000" pitchFamily="2" charset="2"/>
              </a:rPr>
              <a:t>Retos emergentes</a:t>
            </a:r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sym typeface="Wingdings" panose="05000000000000000000" pitchFamily="2" charset="2"/>
              </a:rPr>
              <a:t>Ciudades cabeceras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SCH_logo_b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 b="13721"/>
          <a:stretch/>
        </p:blipFill>
        <p:spPr bwMode="auto">
          <a:xfrm>
            <a:off x="213361" y="1533859"/>
            <a:ext cx="1693077" cy="79527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KU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1" y="2457244"/>
            <a:ext cx="1503198" cy="5570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0" y="3142407"/>
            <a:ext cx="1572468" cy="796603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0" y="3939010"/>
            <a:ext cx="711200" cy="837972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1" y="4906881"/>
            <a:ext cx="1558887" cy="431765"/>
          </a:xfrm>
          <a:prstGeom prst="rect">
            <a:avLst/>
          </a:prstGeom>
        </p:spPr>
      </p:pic>
      <p:sp>
        <p:nvSpPr>
          <p:cNvPr id="11" name="Triángulo isósceles 10"/>
          <p:cNvSpPr/>
          <p:nvPr/>
        </p:nvSpPr>
        <p:spPr>
          <a:xfrm>
            <a:off x="4023361" y="1036320"/>
            <a:ext cx="2509328" cy="107753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ángulo isósceles 11"/>
          <p:cNvSpPr/>
          <p:nvPr/>
        </p:nvSpPr>
        <p:spPr>
          <a:xfrm>
            <a:off x="5275915" y="1160252"/>
            <a:ext cx="2303253" cy="974785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6004561" y="1797766"/>
            <a:ext cx="360774" cy="922405"/>
          </a:xfrm>
          <a:prstGeom prst="line">
            <a:avLst/>
          </a:prstGeom>
          <a:ln w="412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4754881" y="1797766"/>
            <a:ext cx="683499" cy="1412794"/>
          </a:xfrm>
          <a:prstGeom prst="line">
            <a:avLst/>
          </a:prstGeom>
          <a:ln w="412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4998720" y="2720171"/>
            <a:ext cx="1005840" cy="31198"/>
          </a:xfrm>
          <a:prstGeom prst="line">
            <a:avLst/>
          </a:prstGeom>
          <a:ln w="412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3878820" y="3214583"/>
            <a:ext cx="1559560" cy="35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ector recto 16"/>
          <p:cNvCxnSpPr/>
          <p:nvPr/>
        </p:nvCxnSpPr>
        <p:spPr>
          <a:xfrm>
            <a:off x="4710755" y="3532601"/>
            <a:ext cx="1579278" cy="620006"/>
          </a:xfrm>
          <a:prstGeom prst="line">
            <a:avLst/>
          </a:prstGeom>
          <a:ln w="412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275915" y="3536275"/>
            <a:ext cx="3732459" cy="235146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98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7579168" y="3939011"/>
            <a:ext cx="1115516" cy="835613"/>
          </a:xfrm>
          <a:prstGeom prst="rect">
            <a:avLst/>
          </a:prstGeom>
          <a:pattFill prst="smGri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98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6434239" y="769738"/>
            <a:ext cx="114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Cabeceras</a:t>
            </a:r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583468" y="2930718"/>
            <a:ext cx="1439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Sistema </a:t>
            </a:r>
            <a:r>
              <a:rPr lang="en-US" dirty="0" err="1" smtClean="0"/>
              <a:t>Hidráulico</a:t>
            </a:r>
            <a:r>
              <a:rPr lang="en-US" dirty="0" smtClean="0"/>
              <a:t> </a:t>
            </a:r>
            <a:r>
              <a:rPr lang="en-US" dirty="0" err="1" smtClean="0"/>
              <a:t>Cachi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43070" y="4703504"/>
            <a:ext cx="143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Ciudad de </a:t>
            </a:r>
            <a:r>
              <a:rPr lang="en-US" dirty="0" err="1" smtClean="0"/>
              <a:t>Huamanga</a:t>
            </a:r>
            <a:endParaRPr lang="en-U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8335505" y="368322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 UNSCH</a:t>
            </a:r>
            <a:endParaRPr lang="en-US" dirty="0"/>
          </a:p>
        </p:txBody>
      </p:sp>
      <p:cxnSp>
        <p:nvCxnSpPr>
          <p:cNvPr id="24" name="Conector recto 23"/>
          <p:cNvCxnSpPr/>
          <p:nvPr/>
        </p:nvCxnSpPr>
        <p:spPr>
          <a:xfrm>
            <a:off x="8042623" y="5122764"/>
            <a:ext cx="1812577" cy="680930"/>
          </a:xfrm>
          <a:prstGeom prst="line">
            <a:avLst/>
          </a:prstGeom>
          <a:ln w="412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6213869" y="2237914"/>
            <a:ext cx="192849" cy="532497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4619205" y="2237914"/>
            <a:ext cx="417663" cy="84833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4784068" y="3683225"/>
            <a:ext cx="1087536" cy="437855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8292902" y="5508888"/>
            <a:ext cx="872317" cy="335135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3" y="1158240"/>
            <a:ext cx="3884033" cy="5435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6" y="111760"/>
            <a:ext cx="6403218" cy="42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0378" y="1245915"/>
            <a:ext cx="9558462" cy="1325563"/>
          </a:xfrm>
        </p:spPr>
        <p:txBody>
          <a:bodyPr/>
          <a:lstStyle/>
          <a:p>
            <a:r>
              <a:rPr lang="es-PE" dirty="0" smtClean="0"/>
              <a:t>Programa Agua-Andes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Comprende un portafolio de proyectos de investigación en zonas de montaña, aplicando un enfoque de socio-ecosistemas y promoviendo diálogos ciencia - política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79" y="979099"/>
            <a:ext cx="7841411" cy="55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783969"/>
            <a:ext cx="9144000" cy="1655762"/>
          </a:xfrm>
        </p:spPr>
        <p:txBody>
          <a:bodyPr>
            <a:normAutofit/>
          </a:bodyPr>
          <a:lstStyle/>
          <a:p>
            <a:r>
              <a:rPr lang="es-PE" sz="6600" dirty="0" smtClean="0">
                <a:hlinkClick r:id="rId2"/>
              </a:rPr>
              <a:t>www.cca.org.pe</a:t>
            </a:r>
            <a:endParaRPr lang="es-PE" sz="6600" dirty="0" smtClean="0"/>
          </a:p>
        </p:txBody>
      </p:sp>
    </p:spTree>
    <p:extLst>
      <p:ext uri="{BB962C8B-B14F-4D97-AF65-F5344CB8AC3E}">
        <p14:creationId xmlns:p14="http://schemas.microsoft.com/office/powerpoint/2010/main" val="10136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5472714" y="2833915"/>
            <a:ext cx="1857970" cy="157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CCA</a:t>
            </a:r>
          </a:p>
        </p:txBody>
      </p:sp>
      <p:cxnSp>
        <p:nvCxnSpPr>
          <p:cNvPr id="5" name="Conector recto 4"/>
          <p:cNvCxnSpPr>
            <a:cxnSpLocks noChangeShapeType="1"/>
            <a:stCxn id="6" idx="2"/>
            <a:endCxn id="4" idx="6"/>
          </p:cNvCxnSpPr>
          <p:nvPr/>
        </p:nvCxnSpPr>
        <p:spPr bwMode="auto">
          <a:xfrm flipH="1">
            <a:off x="7329941" y="3619727"/>
            <a:ext cx="481012" cy="1587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Elipse 5"/>
          <p:cNvSpPr>
            <a:spLocks noChangeArrowheads="1"/>
          </p:cNvSpPr>
          <p:nvPr/>
        </p:nvSpPr>
        <p:spPr bwMode="auto">
          <a:xfrm>
            <a:off x="7810953" y="3419702"/>
            <a:ext cx="430213" cy="400050"/>
          </a:xfrm>
          <a:prstGeom prst="ellips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7" name="Conector recto 6"/>
          <p:cNvCxnSpPr>
            <a:cxnSpLocks noChangeShapeType="1"/>
            <a:endCxn id="6" idx="0"/>
          </p:cNvCxnSpPr>
          <p:nvPr/>
        </p:nvCxnSpPr>
        <p:spPr bwMode="auto">
          <a:xfrm>
            <a:off x="8026853" y="2294164"/>
            <a:ext cx="0" cy="1125538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ector recto 7"/>
          <p:cNvCxnSpPr>
            <a:cxnSpLocks noChangeShapeType="1"/>
            <a:endCxn id="6" idx="6"/>
          </p:cNvCxnSpPr>
          <p:nvPr/>
        </p:nvCxnSpPr>
        <p:spPr bwMode="auto">
          <a:xfrm flipH="1">
            <a:off x="8241166" y="3619727"/>
            <a:ext cx="2328862" cy="0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ector recto 8"/>
          <p:cNvCxnSpPr>
            <a:cxnSpLocks noChangeShapeType="1"/>
            <a:stCxn id="10" idx="2"/>
          </p:cNvCxnSpPr>
          <p:nvPr/>
        </p:nvCxnSpPr>
        <p:spPr bwMode="auto">
          <a:xfrm flipH="1">
            <a:off x="3096078" y="3634014"/>
            <a:ext cx="1482725" cy="14288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Elipse 9"/>
          <p:cNvSpPr>
            <a:spLocks noChangeArrowheads="1"/>
          </p:cNvSpPr>
          <p:nvPr/>
        </p:nvSpPr>
        <p:spPr bwMode="auto">
          <a:xfrm>
            <a:off x="4578803" y="3433989"/>
            <a:ext cx="431800" cy="400050"/>
          </a:xfrm>
          <a:prstGeom prst="ellips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1" name="Conector recto 10"/>
          <p:cNvCxnSpPr>
            <a:cxnSpLocks noChangeShapeType="1"/>
            <a:endCxn id="10" idx="0"/>
          </p:cNvCxnSpPr>
          <p:nvPr/>
        </p:nvCxnSpPr>
        <p:spPr bwMode="auto">
          <a:xfrm>
            <a:off x="4794703" y="2298927"/>
            <a:ext cx="0" cy="1135062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ector recto 11"/>
          <p:cNvCxnSpPr>
            <a:cxnSpLocks noChangeShapeType="1"/>
            <a:stCxn id="4" idx="2"/>
            <a:endCxn id="10" idx="6"/>
          </p:cNvCxnSpPr>
          <p:nvPr/>
        </p:nvCxnSpPr>
        <p:spPr bwMode="auto">
          <a:xfrm flipH="1">
            <a:off x="5010603" y="3621314"/>
            <a:ext cx="461963" cy="12700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ector recto 12"/>
          <p:cNvCxnSpPr>
            <a:cxnSpLocks noChangeShapeType="1"/>
            <a:stCxn id="14" idx="1"/>
          </p:cNvCxnSpPr>
          <p:nvPr/>
        </p:nvCxnSpPr>
        <p:spPr bwMode="auto">
          <a:xfrm flipH="1" flipV="1">
            <a:off x="5010603" y="1251177"/>
            <a:ext cx="1252538" cy="858837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Elipse 13"/>
          <p:cNvSpPr>
            <a:spLocks noChangeArrowheads="1"/>
          </p:cNvSpPr>
          <p:nvPr/>
        </p:nvSpPr>
        <p:spPr bwMode="auto">
          <a:xfrm>
            <a:off x="6199641" y="2051277"/>
            <a:ext cx="431800" cy="400050"/>
          </a:xfrm>
          <a:prstGeom prst="ellips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5" name="Conector recto 14"/>
          <p:cNvCxnSpPr>
            <a:cxnSpLocks noChangeShapeType="1"/>
            <a:endCxn id="14" idx="7"/>
          </p:cNvCxnSpPr>
          <p:nvPr/>
        </p:nvCxnSpPr>
        <p:spPr bwMode="auto">
          <a:xfrm flipH="1">
            <a:off x="6567941" y="1251177"/>
            <a:ext cx="1243012" cy="858837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ector recto 15"/>
          <p:cNvCxnSpPr>
            <a:cxnSpLocks noChangeShapeType="1"/>
            <a:endCxn id="4" idx="0"/>
          </p:cNvCxnSpPr>
          <p:nvPr/>
        </p:nvCxnSpPr>
        <p:spPr bwMode="auto">
          <a:xfrm flipH="1">
            <a:off x="6401699" y="2438627"/>
            <a:ext cx="7492" cy="395288"/>
          </a:xfrm>
          <a:prstGeom prst="line">
            <a:avLst/>
          </a:prstGeom>
          <a:noFill/>
          <a:ln w="25400">
            <a:solidFill>
              <a:srgbClr val="4BAC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Imagen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91" y="128743"/>
            <a:ext cx="495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42" y="758757"/>
            <a:ext cx="596848" cy="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s://itculiacan.edu.mx/wp-content/uploads/2014/05/LOGO-UNIVERSIDAD-ARIZ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6" y="2654527"/>
            <a:ext cx="9953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4" descr="unsc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91" y="934966"/>
            <a:ext cx="6953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" descr="unprg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63" y="89407"/>
            <a:ext cx="403810" cy="5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9" descr="ws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03" y="2943452"/>
            <a:ext cx="11890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5 Imagen" descr="Logo_ANA_nombre_g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02" y="5117882"/>
            <a:ext cx="939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" descr="Viceministerio de Desarrollo Estrategico de RRN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78" y="5283128"/>
            <a:ext cx="22336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6"/>
          <a:stretch/>
        </p:blipFill>
        <p:spPr bwMode="auto">
          <a:xfrm>
            <a:off x="6489210" y="139227"/>
            <a:ext cx="481012" cy="50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6" descr="TMI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15" y="2000922"/>
            <a:ext cx="10064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1" descr="GRA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41" y="4933732"/>
            <a:ext cx="1144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0 Imag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03" y="2448152"/>
            <a:ext cx="13017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0 Imag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67" y="5117882"/>
            <a:ext cx="11604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1" y="1576388"/>
            <a:ext cx="1778636" cy="63363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6" b="32376"/>
          <a:stretch/>
        </p:blipFill>
        <p:spPr>
          <a:xfrm>
            <a:off x="1414234" y="2675257"/>
            <a:ext cx="796591" cy="576007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67" y="1657577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5" name="Imagen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96"/>
          <a:stretch/>
        </p:blipFill>
        <p:spPr bwMode="auto">
          <a:xfrm>
            <a:off x="9362934" y="2000922"/>
            <a:ext cx="740960" cy="6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echa abajo 35"/>
          <p:cNvSpPr/>
          <p:nvPr/>
        </p:nvSpPr>
        <p:spPr>
          <a:xfrm>
            <a:off x="5981927" y="4495800"/>
            <a:ext cx="920750" cy="534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CuadroTexto 37"/>
          <p:cNvSpPr txBox="1"/>
          <p:nvPr/>
        </p:nvSpPr>
        <p:spPr>
          <a:xfrm>
            <a:off x="294159" y="1065982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/>
              <a:t>Aliados</a:t>
            </a:r>
            <a:endParaRPr lang="es-PE" sz="2400" b="1" dirty="0"/>
          </a:p>
        </p:txBody>
      </p:sp>
      <p:pic>
        <p:nvPicPr>
          <p:cNvPr id="39" name="image9.jpg"/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9346740" y="2917033"/>
            <a:ext cx="1223288" cy="223708"/>
          </a:xfrm>
          <a:prstGeom prst="rect">
            <a:avLst/>
          </a:prstGeom>
          <a:ln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32" y="6167555"/>
            <a:ext cx="1550314" cy="56300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118" y="5887819"/>
            <a:ext cx="1265134" cy="108440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2" y="6131332"/>
            <a:ext cx="2122911" cy="635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62" y="6218089"/>
            <a:ext cx="1889072" cy="54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2" name="Imagen 41"/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1"/>
          <a:stretch/>
        </p:blipFill>
        <p:spPr>
          <a:xfrm>
            <a:off x="7170578" y="20071"/>
            <a:ext cx="541950" cy="646444"/>
          </a:xfrm>
          <a:prstGeom prst="rect">
            <a:avLst/>
          </a:prstGeom>
        </p:spPr>
      </p:pic>
      <p:pic>
        <p:nvPicPr>
          <p:cNvPr id="43" name="Imagen 42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65" y="2312985"/>
            <a:ext cx="1140654" cy="113902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47" y="819431"/>
            <a:ext cx="654661" cy="7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6" name="Imagen 45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79" y="3271847"/>
            <a:ext cx="749524" cy="68767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873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27" y="1492370"/>
            <a:ext cx="9759053" cy="26310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80" y="3976778"/>
            <a:ext cx="3151517" cy="23636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757" y="148680"/>
            <a:ext cx="3167013" cy="21200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81" y="4209692"/>
            <a:ext cx="4955582" cy="22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313468" y="2230713"/>
            <a:ext cx="3143118" cy="3006014"/>
            <a:chOff x="1313468" y="2230713"/>
            <a:chExt cx="3143118" cy="3006014"/>
          </a:xfrm>
        </p:grpSpPr>
        <p:cxnSp>
          <p:nvCxnSpPr>
            <p:cNvPr id="3" name="75 Conector recto"/>
            <p:cNvCxnSpPr/>
            <p:nvPr/>
          </p:nvCxnSpPr>
          <p:spPr>
            <a:xfrm flipH="1">
              <a:off x="2864652" y="2382904"/>
              <a:ext cx="19490" cy="268058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77 Conector recto"/>
            <p:cNvCxnSpPr/>
            <p:nvPr/>
          </p:nvCxnSpPr>
          <p:spPr>
            <a:xfrm>
              <a:off x="1798891" y="2382904"/>
              <a:ext cx="106576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81 Conector recto"/>
            <p:cNvCxnSpPr/>
            <p:nvPr/>
          </p:nvCxnSpPr>
          <p:spPr>
            <a:xfrm>
              <a:off x="1313468" y="3456587"/>
              <a:ext cx="157067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82 Conector recto"/>
            <p:cNvCxnSpPr/>
            <p:nvPr/>
          </p:nvCxnSpPr>
          <p:spPr>
            <a:xfrm flipV="1">
              <a:off x="1883040" y="5052061"/>
              <a:ext cx="981612" cy="114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86 CuadroTexto"/>
            <p:cNvSpPr txBox="1"/>
            <p:nvPr/>
          </p:nvSpPr>
          <p:spPr>
            <a:xfrm>
              <a:off x="3189091" y="327192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dirty="0" smtClean="0"/>
                <a:t>Filtro</a:t>
              </a:r>
              <a:endParaRPr lang="es-PE" b="1" dirty="0"/>
            </a:p>
          </p:txBody>
        </p:sp>
        <p:sp>
          <p:nvSpPr>
            <p:cNvPr id="8" name="87 CuadroTexto"/>
            <p:cNvSpPr txBox="1"/>
            <p:nvPr/>
          </p:nvSpPr>
          <p:spPr>
            <a:xfrm>
              <a:off x="2935368" y="2230713"/>
              <a:ext cx="14697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dirty="0" smtClean="0"/>
                <a:t>Humedales </a:t>
              </a:r>
            </a:p>
            <a:p>
              <a:r>
                <a:rPr lang="es-PE" b="1" dirty="0" smtClean="0"/>
                <a:t>Alto Andinos</a:t>
              </a:r>
              <a:endParaRPr lang="es-PE" b="1" dirty="0"/>
            </a:p>
          </p:txBody>
        </p:sp>
        <p:sp>
          <p:nvSpPr>
            <p:cNvPr id="9" name="88 CuadroTexto"/>
            <p:cNvSpPr txBox="1"/>
            <p:nvPr/>
          </p:nvSpPr>
          <p:spPr>
            <a:xfrm>
              <a:off x="2914689" y="4867395"/>
              <a:ext cx="15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dirty="0" smtClean="0"/>
                <a:t>Nuestra Agua</a:t>
              </a:r>
              <a:endParaRPr lang="es-PE" b="1" dirty="0"/>
            </a:p>
          </p:txBody>
        </p:sp>
      </p:grpSp>
      <p:pic>
        <p:nvPicPr>
          <p:cNvPr id="10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36" y="2822682"/>
            <a:ext cx="1956027" cy="1467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60" y="898971"/>
            <a:ext cx="1956027" cy="1304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0" y="1032202"/>
            <a:ext cx="1956028" cy="1467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upo 12"/>
          <p:cNvGrpSpPr/>
          <p:nvPr/>
        </p:nvGrpSpPr>
        <p:grpSpPr>
          <a:xfrm>
            <a:off x="7468876" y="177654"/>
            <a:ext cx="4657734" cy="6188533"/>
            <a:chOff x="7264271" y="319804"/>
            <a:chExt cx="4657734" cy="618853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918" y="4885679"/>
              <a:ext cx="1572444" cy="162265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461" y="765084"/>
              <a:ext cx="1441573" cy="1480866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271" y="2576279"/>
              <a:ext cx="1463119" cy="1500379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660" y="4472377"/>
              <a:ext cx="1508090" cy="155947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" b="2768"/>
            <a:stretch/>
          </p:blipFill>
          <p:spPr>
            <a:xfrm>
              <a:off x="8908276" y="1799116"/>
              <a:ext cx="3013729" cy="3054706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303" y="319804"/>
              <a:ext cx="1449674" cy="1479312"/>
            </a:xfrm>
            <a:prstGeom prst="rect">
              <a:avLst/>
            </a:prstGeom>
          </p:spPr>
        </p:pic>
      </p:grpSp>
      <p:sp>
        <p:nvSpPr>
          <p:cNvPr id="20" name="Flecha derecha 19"/>
          <p:cNvSpPr/>
          <p:nvPr/>
        </p:nvSpPr>
        <p:spPr>
          <a:xfrm>
            <a:off x="6891473" y="2045925"/>
            <a:ext cx="435346" cy="3317358"/>
          </a:xfrm>
          <a:prstGeom prst="rightArrow">
            <a:avLst>
              <a:gd name="adj1" fmla="val 8397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10" y="4613162"/>
            <a:ext cx="1963649" cy="147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4" descr="IMG_20170815_17190557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6" t="9658" r="10793"/>
          <a:stretch/>
        </p:blipFill>
        <p:spPr bwMode="auto">
          <a:xfrm>
            <a:off x="1895018" y="5243402"/>
            <a:ext cx="2159813" cy="1345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6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3" b="95108" l="9689" r="88581">
                        <a14:foregroundMark x1="58478" y1="69863" x2="58478" y2="69863"/>
                        <a14:foregroundMark x1="31834" y1="95303" x2="31834" y2="95303"/>
                        <a14:foregroundMark x1="59862" y1="88650" x2="59862" y2="88650"/>
                        <a14:foregroundMark x1="79931" y1="77299" x2="79931" y2="77299"/>
                        <a14:foregroundMark x1="71626" y1="87280" x2="71626" y2="87280"/>
                        <a14:foregroundMark x1="65398" y1="8415" x2="65398" y2="8415"/>
                        <a14:foregroundMark x1="70934" y1="6849" x2="70934" y2="6849"/>
                        <a14:foregroundMark x1="65052" y1="12720" x2="65052" y2="12720"/>
                        <a14:foregroundMark x1="65398" y1="11937" x2="65398" y2="11937"/>
                        <a14:foregroundMark x1="65398" y1="14286" x2="65398" y2="14286"/>
                        <a14:foregroundMark x1="65398" y1="15656" x2="65398" y2="15656"/>
                        <a14:foregroundMark x1="65398" y1="17613" x2="65398" y2="17613"/>
                        <a14:foregroundMark x1="65744" y1="18200" x2="65744" y2="18200"/>
                        <a14:foregroundMark x1="65398" y1="18200" x2="65398" y2="18200"/>
                        <a14:foregroundMark x1="65744" y1="18004" x2="65744" y2="18004"/>
                        <a14:foregroundMark x1="65398" y1="18200" x2="65398" y2="18200"/>
                        <a14:foregroundMark x1="65398" y1="18004" x2="65398" y2="18004"/>
                        <a14:foregroundMark x1="65398" y1="17808" x2="65398" y2="17808"/>
                        <a14:foregroundMark x1="65398" y1="17808" x2="65398" y2="17808"/>
                        <a14:foregroundMark x1="65052" y1="13503" x2="65052" y2="13503"/>
                        <a14:foregroundMark x1="70242" y1="9785" x2="70242" y2="9785"/>
                        <a14:foregroundMark x1="66782" y1="3523" x2="66782" y2="3523"/>
                        <a14:foregroundMark x1="69204" y1="2153" x2="69204" y2="2153"/>
                        <a14:foregroundMark x1="68858" y1="7045" x2="68858" y2="7045"/>
                        <a14:foregroundMark x1="69204" y1="7828" x2="69204" y2="7828"/>
                        <a14:backgroundMark x1="67820" y1="11742" x2="67820" y2="11742"/>
                        <a14:backgroundMark x1="69896" y1="7436" x2="69896" y2="7436"/>
                        <a14:backgroundMark x1="69550" y1="5871" x2="69550" y2="5871"/>
                        <a14:backgroundMark x1="70588" y1="8806" x2="70588" y2="8806"/>
                        <a14:backgroundMark x1="70934" y1="9589" x2="70934" y2="9589"/>
                        <a14:backgroundMark x1="73356" y1="11155" x2="73356" y2="11155"/>
                        <a14:backgroundMark x1="70588" y1="15264" x2="70588" y2="15264"/>
                        <a14:backgroundMark x1="68858" y1="20744" x2="68858" y2="20744"/>
                        <a14:backgroundMark x1="71280" y1="17417" x2="71280" y2="17417"/>
                        <a14:backgroundMark x1="65052" y1="18004" x2="65052" y2="18004"/>
                        <a14:backgroundMark x1="68166" y1="9002" x2="68166" y2="9002"/>
                        <a14:backgroundMark x1="66090" y1="13894" x2="66090" y2="13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9" y="984549"/>
            <a:ext cx="2310442" cy="5108671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0870997" y="6549077"/>
            <a:ext cx="1321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i="1" dirty="0">
                <a:solidFill>
                  <a:srgbClr val="FFFFFF"/>
                </a:solidFill>
              </a:rPr>
              <a:t>Agua-Andes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120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9" y="1499823"/>
            <a:ext cx="3498617" cy="2473659"/>
          </a:xfrm>
          <a:prstGeom prst="rect">
            <a:avLst/>
          </a:prstGeom>
        </p:spPr>
      </p:pic>
      <p:sp>
        <p:nvSpPr>
          <p:cNvPr id="3" name="106 CuadroTexto"/>
          <p:cNvSpPr txBox="1"/>
          <p:nvPr/>
        </p:nvSpPr>
        <p:spPr>
          <a:xfrm>
            <a:off x="3170601" y="4132991"/>
            <a:ext cx="7887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Caracterización de Humedales Alto Andinos</a:t>
            </a:r>
          </a:p>
        </p:txBody>
      </p:sp>
      <p:pic>
        <p:nvPicPr>
          <p:cNvPr id="4" name="103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93" y="4925930"/>
            <a:ext cx="2708726" cy="180581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58" y="4926374"/>
            <a:ext cx="1257217" cy="18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Imagen 2" descr="IMG_20150817_1037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51" y="4936438"/>
            <a:ext cx="3824652" cy="181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05 CuadroTexto"/>
          <p:cNvSpPr txBox="1"/>
          <p:nvPr/>
        </p:nvSpPr>
        <p:spPr>
          <a:xfrm>
            <a:off x="3387623" y="766064"/>
            <a:ext cx="71204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PE" sz="3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Mapeo de Humedales </a:t>
            </a:r>
            <a:r>
              <a:rPr lang="es-PE" sz="3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Alto Andinos</a:t>
            </a:r>
            <a:endParaRPr lang="es-PE" sz="3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1" descr="IMG_36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2" y="4936438"/>
            <a:ext cx="2393746" cy="179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1570675"/>
            <a:ext cx="3162169" cy="2429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 derecha 9"/>
          <p:cNvSpPr/>
          <p:nvPr/>
        </p:nvSpPr>
        <p:spPr>
          <a:xfrm>
            <a:off x="3969210" y="1633783"/>
            <a:ext cx="435346" cy="2276756"/>
          </a:xfrm>
          <a:prstGeom prst="rightArrow">
            <a:avLst>
              <a:gd name="adj1" fmla="val 8397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Flecha derecha 10"/>
          <p:cNvSpPr/>
          <p:nvPr/>
        </p:nvSpPr>
        <p:spPr>
          <a:xfrm>
            <a:off x="6017329" y="5054871"/>
            <a:ext cx="255883" cy="1602445"/>
          </a:xfrm>
          <a:prstGeom prst="rightArrow">
            <a:avLst>
              <a:gd name="adj1" fmla="val 973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9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65" y="1590162"/>
            <a:ext cx="3283554" cy="232037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0870997" y="7170167"/>
            <a:ext cx="1321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i="1" dirty="0">
                <a:solidFill>
                  <a:srgbClr val="FFFFFF"/>
                </a:solidFill>
              </a:rPr>
              <a:t>Agua-Andes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586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>
            <a:spLocks noChangeArrowheads="1"/>
          </p:cNvSpPr>
          <p:nvPr/>
        </p:nvSpPr>
        <p:spPr bwMode="auto">
          <a:xfrm>
            <a:off x="3006772" y="128206"/>
            <a:ext cx="862429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s-PE" sz="3600" b="1" dirty="0" smtClean="0">
                <a:latin typeface="+mj-lt"/>
                <a:ea typeface="+mj-ea"/>
                <a:cs typeface="+mj-cs"/>
              </a:rPr>
              <a:t>Análisis socio – económico – institucional alrededor de la gestión de los RRNN</a:t>
            </a:r>
            <a:endParaRPr lang="en-US" sz="2000" b="1" dirty="0">
              <a:latin typeface="+mj-lt"/>
            </a:endParaRPr>
          </a:p>
        </p:txBody>
      </p:sp>
      <p:pic>
        <p:nvPicPr>
          <p:cNvPr id="3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5" y="1386359"/>
            <a:ext cx="6080008" cy="51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78 Elipse"/>
          <p:cNvSpPr/>
          <p:nvPr/>
        </p:nvSpPr>
        <p:spPr bwMode="auto">
          <a:xfrm>
            <a:off x="4620117" y="4341292"/>
            <a:ext cx="2385806" cy="238922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5" name="8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0" y="4227063"/>
            <a:ext cx="1671068" cy="222809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6" name="8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0" y="2083751"/>
            <a:ext cx="1671068" cy="2064749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grpSp>
        <p:nvGrpSpPr>
          <p:cNvPr id="7" name="Grupo 6"/>
          <p:cNvGrpSpPr/>
          <p:nvPr/>
        </p:nvGrpSpPr>
        <p:grpSpPr>
          <a:xfrm>
            <a:off x="7318917" y="2916530"/>
            <a:ext cx="4585647" cy="3309582"/>
            <a:chOff x="251520" y="1042013"/>
            <a:chExt cx="8136904" cy="5657559"/>
          </a:xfrm>
        </p:grpSpPr>
        <p:sp>
          <p:nvSpPr>
            <p:cNvPr id="8" name="28 Elipse"/>
            <p:cNvSpPr/>
            <p:nvPr/>
          </p:nvSpPr>
          <p:spPr>
            <a:xfrm>
              <a:off x="251520" y="1042013"/>
              <a:ext cx="8136904" cy="565755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15 Rectángulo redondeado"/>
            <p:cNvSpPr/>
            <p:nvPr/>
          </p:nvSpPr>
          <p:spPr>
            <a:xfrm>
              <a:off x="1608296" y="4509120"/>
              <a:ext cx="4907920" cy="151216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11 Rectángulo redondeado"/>
            <p:cNvSpPr/>
            <p:nvPr/>
          </p:nvSpPr>
          <p:spPr>
            <a:xfrm>
              <a:off x="1908306" y="4797152"/>
              <a:ext cx="2220270" cy="936104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050" b="1" dirty="0" smtClean="0"/>
                <a:t>Comité de agua doméstica</a:t>
              </a:r>
              <a:endParaRPr lang="es-MX" sz="1050" b="1" dirty="0"/>
            </a:p>
          </p:txBody>
        </p:sp>
        <p:sp>
          <p:nvSpPr>
            <p:cNvPr id="11" name="12 Rectángulo redondeado"/>
            <p:cNvSpPr/>
            <p:nvPr/>
          </p:nvSpPr>
          <p:spPr>
            <a:xfrm>
              <a:off x="4344600" y="4797152"/>
              <a:ext cx="1918900" cy="936104"/>
            </a:xfrm>
            <a:prstGeom prst="roundRect">
              <a:avLst/>
            </a:prstGeom>
            <a:ln>
              <a:solidFill>
                <a:srgbClr val="6EA92D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050" b="1" dirty="0" smtClean="0"/>
                <a:t>Comité de agua de riego</a:t>
              </a:r>
              <a:endParaRPr lang="es-MX" sz="1050" b="1" dirty="0"/>
            </a:p>
          </p:txBody>
        </p:sp>
        <p:sp>
          <p:nvSpPr>
            <p:cNvPr id="12" name="13 Rectángulo redondeado"/>
            <p:cNvSpPr/>
            <p:nvPr/>
          </p:nvSpPr>
          <p:spPr>
            <a:xfrm>
              <a:off x="2723648" y="2852935"/>
              <a:ext cx="2064376" cy="86409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200" b="1" dirty="0" smtClean="0"/>
                <a:t>Ronda Campesina</a:t>
              </a:r>
              <a:endParaRPr lang="es-MX" sz="1200" b="1" dirty="0"/>
            </a:p>
          </p:txBody>
        </p:sp>
        <p:sp>
          <p:nvSpPr>
            <p:cNvPr id="13" name="14 Rectángulo redondeado"/>
            <p:cNvSpPr/>
            <p:nvPr/>
          </p:nvSpPr>
          <p:spPr>
            <a:xfrm>
              <a:off x="5408994" y="1972356"/>
              <a:ext cx="2017729" cy="8661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200" b="1" dirty="0"/>
                <a:t>Asamblea comunal</a:t>
              </a:r>
            </a:p>
          </p:txBody>
        </p:sp>
        <p:sp>
          <p:nvSpPr>
            <p:cNvPr id="14" name="18 Flecha abajo"/>
            <p:cNvSpPr/>
            <p:nvPr/>
          </p:nvSpPr>
          <p:spPr>
            <a:xfrm rot="2700000">
              <a:off x="2788827" y="3831406"/>
              <a:ext cx="340859" cy="737164"/>
            </a:xfrm>
            <a:prstGeom prst="down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9 Flecha abajo"/>
            <p:cNvSpPr/>
            <p:nvPr/>
          </p:nvSpPr>
          <p:spPr>
            <a:xfrm rot="2700000" flipV="1">
              <a:off x="5103410" y="2773872"/>
              <a:ext cx="207608" cy="564459"/>
            </a:xfrm>
            <a:prstGeom prst="down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20 Flecha abajo"/>
            <p:cNvSpPr/>
            <p:nvPr/>
          </p:nvSpPr>
          <p:spPr>
            <a:xfrm rot="2700000">
              <a:off x="4888799" y="2413290"/>
              <a:ext cx="231090" cy="504074"/>
            </a:xfrm>
            <a:prstGeom prst="down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24 Flecha abajo"/>
            <p:cNvSpPr/>
            <p:nvPr/>
          </p:nvSpPr>
          <p:spPr>
            <a:xfrm rot="8100000" flipV="1">
              <a:off x="4363530" y="3889615"/>
              <a:ext cx="365393" cy="648168"/>
            </a:xfrm>
            <a:prstGeom prst="down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25 Flecha abajo"/>
            <p:cNvSpPr/>
            <p:nvPr/>
          </p:nvSpPr>
          <p:spPr>
            <a:xfrm rot="2067255">
              <a:off x="5682217" y="2952421"/>
              <a:ext cx="520348" cy="1524704"/>
            </a:xfrm>
            <a:prstGeom prst="downArrow">
              <a:avLst>
                <a:gd name="adj1" fmla="val 42049"/>
                <a:gd name="adj2" fmla="val 50000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31 CuadroTexto"/>
            <p:cNvSpPr txBox="1"/>
            <p:nvPr/>
          </p:nvSpPr>
          <p:spPr>
            <a:xfrm>
              <a:off x="1608294" y="1649190"/>
              <a:ext cx="3179728" cy="1104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/>
                <a:t>COMUNIDAD CAMPESINA SEGUNDA Y CAJAS</a:t>
              </a:r>
              <a:endParaRPr lang="es-MX" sz="1200" b="1" dirty="0"/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7178722" y="6226112"/>
            <a:ext cx="4823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/>
              <a:t>Estudio de caso: Comunidad Campesina de Segunda y Cajas</a:t>
            </a:r>
            <a:endParaRPr lang="es-MX" sz="1400" b="1" dirty="0"/>
          </a:p>
        </p:txBody>
      </p:sp>
      <p:sp>
        <p:nvSpPr>
          <p:cNvPr id="21" name="Flecha arriba 20"/>
          <p:cNvSpPr/>
          <p:nvPr/>
        </p:nvSpPr>
        <p:spPr>
          <a:xfrm rot="4532746">
            <a:off x="7013879" y="4976761"/>
            <a:ext cx="395785" cy="349933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8433117" y="4889136"/>
            <a:ext cx="2202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accent1"/>
                </a:solidFill>
              </a:rPr>
              <a:t>Sistemas de Autogestión</a:t>
            </a:r>
            <a:endParaRPr lang="es-MX" sz="1400" b="1" dirty="0">
              <a:solidFill>
                <a:schemeClr val="accent1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/>
          <a:stretch/>
        </p:blipFill>
        <p:spPr>
          <a:xfrm>
            <a:off x="9178905" y="1156447"/>
            <a:ext cx="2690710" cy="171848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0870997" y="6549077"/>
            <a:ext cx="1321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i="1" dirty="0">
                <a:solidFill>
                  <a:srgbClr val="FFFFFF"/>
                </a:solidFill>
              </a:rPr>
              <a:t>Agua-Andes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86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0378" y="1082014"/>
            <a:ext cx="9558462" cy="1325563"/>
          </a:xfrm>
        </p:spPr>
        <p:txBody>
          <a:bodyPr/>
          <a:lstStyle/>
          <a:p>
            <a:r>
              <a:rPr lang="es-PE" b="1" dirty="0" smtClean="0"/>
              <a:t>CCA Campus: formación de talentos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Escuela para el desarrollo sostenible de comunidades y ciudades de montaña: plataforma de formación a través de la investigación y orientada a la generación de impacto.</a:t>
            </a:r>
          </a:p>
          <a:p>
            <a:r>
              <a:rPr lang="es-PE" dirty="0" smtClean="0"/>
              <a:t>MBA en Gestión Integral del Agua: formando a los gestores del cambio.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340</Words>
  <Application>Microsoft Office PowerPoint</Application>
  <PresentationFormat>Panorámica</PresentationFormat>
  <Paragraphs>65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MS PGothic</vt:lpstr>
      <vt:lpstr>MS PGothic</vt:lpstr>
      <vt:lpstr>Arial</vt:lpstr>
      <vt:lpstr>Calibri</vt:lpstr>
      <vt:lpstr>Calibri Light</vt:lpstr>
      <vt:lpstr>Wingdings</vt:lpstr>
      <vt:lpstr>Tema de Office</vt:lpstr>
      <vt:lpstr>CENTRO DE COMPETENCIAS DEL AGUA</vt:lpstr>
      <vt:lpstr>El Centro de Competencias del Agua</vt:lpstr>
      <vt:lpstr>Programa Agua-Andes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CCA Campus: formación de talentos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</vt:lpstr>
      <vt:lpstr>Presentación de PowerPoint</vt:lpstr>
      <vt:lpstr>Presentación de PowerPoint</vt:lpstr>
      <vt:lpstr>Algunos aprendizajes</vt:lpstr>
      <vt:lpstr>Aprendizajes</vt:lpstr>
      <vt:lpstr>Presentación de PowerPoint</vt:lpstr>
      <vt:lpstr>Presentación de PowerPoint</vt:lpstr>
      <vt:lpstr>Presentación de PowerPoint</vt:lpstr>
      <vt:lpstr>Presentación de PowerPoint</vt:lpstr>
      <vt:lpstr>Aprendizajes</vt:lpstr>
      <vt:lpstr>Presentación de PowerPoint</vt:lpstr>
      <vt:lpstr>Presentación de PowerPoint</vt:lpstr>
      <vt:lpstr>Aprendizajes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Bram Willems</dc:creator>
  <cp:lastModifiedBy>Bram Willems</cp:lastModifiedBy>
  <cp:revision>39</cp:revision>
  <dcterms:created xsi:type="dcterms:W3CDTF">2018-08-01T23:13:38Z</dcterms:created>
  <dcterms:modified xsi:type="dcterms:W3CDTF">2019-03-22T14:37:58Z</dcterms:modified>
</cp:coreProperties>
</file>