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90"/>
  </p:notesMasterIdLst>
  <p:handoutMasterIdLst>
    <p:handoutMasterId r:id="rId91"/>
  </p:handoutMasterIdLst>
  <p:sldIdLst>
    <p:sldId id="256" r:id="rId2"/>
    <p:sldId id="332" r:id="rId3"/>
    <p:sldId id="257" r:id="rId4"/>
    <p:sldId id="303" r:id="rId5"/>
    <p:sldId id="357" r:id="rId6"/>
    <p:sldId id="414" r:id="rId7"/>
    <p:sldId id="415" r:id="rId8"/>
    <p:sldId id="416" r:id="rId9"/>
    <p:sldId id="355" r:id="rId10"/>
    <p:sldId id="353" r:id="rId11"/>
    <p:sldId id="359" r:id="rId12"/>
    <p:sldId id="351" r:id="rId13"/>
    <p:sldId id="352" r:id="rId14"/>
    <p:sldId id="356" r:id="rId15"/>
    <p:sldId id="358" r:id="rId16"/>
    <p:sldId id="401" r:id="rId17"/>
    <p:sldId id="360" r:id="rId18"/>
    <p:sldId id="361" r:id="rId19"/>
    <p:sldId id="362" r:id="rId20"/>
    <p:sldId id="363" r:id="rId21"/>
    <p:sldId id="364" r:id="rId22"/>
    <p:sldId id="365" r:id="rId23"/>
    <p:sldId id="366" r:id="rId24"/>
    <p:sldId id="367" r:id="rId25"/>
    <p:sldId id="417" r:id="rId26"/>
    <p:sldId id="418" r:id="rId27"/>
    <p:sldId id="419" r:id="rId28"/>
    <p:sldId id="420" r:id="rId29"/>
    <p:sldId id="421" r:id="rId30"/>
    <p:sldId id="422" r:id="rId31"/>
    <p:sldId id="423" r:id="rId32"/>
    <p:sldId id="424" r:id="rId33"/>
    <p:sldId id="425" r:id="rId34"/>
    <p:sldId id="426" r:id="rId35"/>
    <p:sldId id="427" r:id="rId36"/>
    <p:sldId id="368" r:id="rId37"/>
    <p:sldId id="369" r:id="rId38"/>
    <p:sldId id="386" r:id="rId39"/>
    <p:sldId id="402" r:id="rId40"/>
    <p:sldId id="370" r:id="rId41"/>
    <p:sldId id="371" r:id="rId42"/>
    <p:sldId id="372" r:id="rId43"/>
    <p:sldId id="390" r:id="rId44"/>
    <p:sldId id="391" r:id="rId45"/>
    <p:sldId id="373" r:id="rId46"/>
    <p:sldId id="403" r:id="rId47"/>
    <p:sldId id="404" r:id="rId48"/>
    <p:sldId id="405" r:id="rId49"/>
    <p:sldId id="377" r:id="rId50"/>
    <p:sldId id="378" r:id="rId51"/>
    <p:sldId id="387" r:id="rId52"/>
    <p:sldId id="379" r:id="rId53"/>
    <p:sldId id="380" r:id="rId54"/>
    <p:sldId id="381" r:id="rId55"/>
    <p:sldId id="431" r:id="rId56"/>
    <p:sldId id="433" r:id="rId57"/>
    <p:sldId id="388" r:id="rId58"/>
    <p:sldId id="435" r:id="rId59"/>
    <p:sldId id="382" r:id="rId60"/>
    <p:sldId id="389" r:id="rId61"/>
    <p:sldId id="392" r:id="rId62"/>
    <p:sldId id="393" r:id="rId63"/>
    <p:sldId id="394" r:id="rId64"/>
    <p:sldId id="395" r:id="rId65"/>
    <p:sldId id="396" r:id="rId66"/>
    <p:sldId id="397" r:id="rId67"/>
    <p:sldId id="398" r:id="rId68"/>
    <p:sldId id="399" r:id="rId69"/>
    <p:sldId id="400" r:id="rId70"/>
    <p:sldId id="406" r:id="rId71"/>
    <p:sldId id="409" r:id="rId72"/>
    <p:sldId id="410" r:id="rId73"/>
    <p:sldId id="411" r:id="rId74"/>
    <p:sldId id="412" r:id="rId75"/>
    <p:sldId id="428" r:id="rId76"/>
    <p:sldId id="443" r:id="rId77"/>
    <p:sldId id="436" r:id="rId78"/>
    <p:sldId id="437" r:id="rId79"/>
    <p:sldId id="438" r:id="rId80"/>
    <p:sldId id="439" r:id="rId81"/>
    <p:sldId id="440" r:id="rId82"/>
    <p:sldId id="441" r:id="rId83"/>
    <p:sldId id="442" r:id="rId84"/>
    <p:sldId id="444" r:id="rId85"/>
    <p:sldId id="445" r:id="rId86"/>
    <p:sldId id="448" r:id="rId87"/>
    <p:sldId id="446" r:id="rId88"/>
    <p:sldId id="447"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60"/>
  </p:normalViewPr>
  <p:slideViewPr>
    <p:cSldViewPr snapToGrid="0">
      <p:cViewPr varScale="1">
        <p:scale>
          <a:sx n="63" d="100"/>
          <a:sy n="63" d="100"/>
        </p:scale>
        <p:origin x="7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PE"/>
              <a:t>Curso Nowcasting pronóstico a muy corto plazo 2021</a:t>
            </a:r>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82B99B-FB43-4F81-B858-DD5F2A5921BD}" type="datetimeFigureOut">
              <a:rPr lang="en-GB" smtClean="0"/>
              <a:t>25/11/2021</a:t>
            </a:fld>
            <a:endParaRPr lang="en-GB"/>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9F9F5B-55A2-492B-947E-290778E02ACB}" type="slidenum">
              <a:rPr lang="en-GB" smtClean="0"/>
              <a:t>‹Nº›</a:t>
            </a:fld>
            <a:endParaRPr lang="en-GB"/>
          </a:p>
        </p:txBody>
      </p:sp>
    </p:spTree>
    <p:extLst>
      <p:ext uri="{BB962C8B-B14F-4D97-AF65-F5344CB8AC3E}">
        <p14:creationId xmlns:p14="http://schemas.microsoft.com/office/powerpoint/2010/main" val="424701397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PE"/>
              <a:t>Curso Nowcasting pronóstico a muy corto plazo 2021</a:t>
            </a:r>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89261-7FBC-4C9C-82D1-15EE5C9D8A29}" type="datetimeFigureOut">
              <a:rPr lang="en-GB" smtClean="0"/>
              <a:t>25/11/2021</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B63EB-1381-46D2-8737-FA5F210550A3}" type="slidenum">
              <a:rPr lang="en-GB" smtClean="0"/>
              <a:t>‹Nº›</a:t>
            </a:fld>
            <a:endParaRPr lang="en-GB"/>
          </a:p>
        </p:txBody>
      </p:sp>
    </p:spTree>
    <p:extLst>
      <p:ext uri="{BB962C8B-B14F-4D97-AF65-F5344CB8AC3E}">
        <p14:creationId xmlns:p14="http://schemas.microsoft.com/office/powerpoint/2010/main" val="387566896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10"/>
          </p:nvPr>
        </p:nvSpPr>
        <p:spPr/>
        <p:txBody>
          <a:bodyPr/>
          <a:lstStyle/>
          <a:p>
            <a:fld id="{880B63EB-1381-46D2-8737-FA5F210550A3}" type="slidenum">
              <a:rPr lang="en-GB" smtClean="0"/>
              <a:t>2</a:t>
            </a:fld>
            <a:endParaRPr lang="en-GB"/>
          </a:p>
        </p:txBody>
      </p:sp>
      <p:sp>
        <p:nvSpPr>
          <p:cNvPr id="5" name="Marcador de encabezado 4"/>
          <p:cNvSpPr>
            <a:spLocks noGrp="1"/>
          </p:cNvSpPr>
          <p:nvPr>
            <p:ph type="hdr" sz="quarter" idx="11"/>
          </p:nvPr>
        </p:nvSpPr>
        <p:spPr/>
        <p:txBody>
          <a:bodyPr/>
          <a:lstStyle/>
          <a:p>
            <a:r>
              <a:rPr lang="es-PE"/>
              <a:t>Curso Nowcasting pronóstico a muy corto plazo 2021</a:t>
            </a:r>
            <a:endParaRPr lang="en-GB"/>
          </a:p>
        </p:txBody>
      </p:sp>
    </p:spTree>
    <p:extLst>
      <p:ext uri="{BB962C8B-B14F-4D97-AF65-F5344CB8AC3E}">
        <p14:creationId xmlns:p14="http://schemas.microsoft.com/office/powerpoint/2010/main" val="78569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8240FA9-30AF-4F0E-B6FA-2B055D9D8831}" type="datetime1">
              <a:rPr lang="en-US" smtClean="0"/>
              <a:t>11/25/2021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‹Nº›</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5EE5CF3-968A-4C6A-A534-CB9D0D9DA25F}" type="datetime1">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2B1A10F-BF04-4C24-9C4C-340646694C92}" type="datetime1">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69315-8E79-46C9-8D4A-924E0BE32A39}" type="datetime1">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D31C4973-212B-421D-B48F-D5D959D5E459}" type="datetime1">
              <a:rPr lang="en-US" smtClean="0"/>
              <a:t>11/25/2021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35ABDC8-5819-47E7-9FC3-D0B4B3259B9C}" type="datetime1">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a:t>Haga clic para modificar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251F023-C79E-4034-A7D5-709F3E221D4B}" type="datetime1">
              <a:rPr lang="en-US" smtClean="0"/>
              <a:t>11/25/2021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623DB39-F9C7-4EC4-936B-6D97691A6B71}" type="datetime1">
              <a:rPr lang="en-US" smtClean="0"/>
              <a:t>11/25/2021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6B3C2-DAF0-47A4-9715-58CC1D2BD426}" type="datetime1">
              <a:rPr lang="en-US" smtClean="0"/>
              <a:t>11/25/2021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3C95A67-D321-412E-BEBB-C25DDE5083AD}" type="datetime1">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BB5C103-C810-48E6-8DFB-4A0D157EB284}" type="datetime1">
              <a:rPr lang="en-US" smtClean="0"/>
              <a:t>11/25/2021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E87C37D-6F1A-416D-A75F-DD58616C0587}" type="datetime1">
              <a:rPr lang="en-US" smtClean="0"/>
              <a:t>11/25/2021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ibonshoms81@gmail.com" TargetMode="External"/><Relationship Id="rId2" Type="http://schemas.openxmlformats.org/officeDocument/2006/relationships/hyperlink" Target="mailto:martibon@ucm.es" TargetMode="Externa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hyperlink" Target="https://www.nwcsaf.org/ci_descript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re.ssec.wisc.edu/" TargetMode="External"/><Relationship Id="rId2" Type="http://schemas.openxmlformats.org/officeDocument/2006/relationships/hyperlink" Target="https://www.ncei.noaa.gov/products/climate-data-records/precipitation-cmorph"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researchgate.net/publication/350323659_Analysis_of_Extreme_Meteorological_Events_in_the_Central_Andes_of_Peru_Using_a_Set_of_Specialized_Instrument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jro-realtime.igp.gob.pe/realtime/experiment/simone/"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ca.wikipedia.org/wiki/Rada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redemet.aer.mil.b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meteociel.fr/modeles/gefs.php?carte=2" TargetMode="External"/><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www.ecmwf.int/" TargetMode="Externa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idesep.senamhi.gob.pe/geovisoridesep/umbrales1.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5000">
              <a:schemeClr val="tx1"/>
            </a:gs>
            <a:gs pos="66000">
              <a:schemeClr val="accent1">
                <a:lumMod val="45000"/>
                <a:lumOff val="55000"/>
              </a:schemeClr>
            </a:gs>
            <a:gs pos="83000">
              <a:schemeClr val="bg1">
                <a:lumMod val="50000"/>
                <a:lumOff val="50000"/>
              </a:schemeClr>
            </a:gs>
            <a:gs pos="100000">
              <a:schemeClr val="bg1">
                <a:lumMod val="85000"/>
                <a:lumOff val="15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629980" y="1950409"/>
            <a:ext cx="9418320" cy="2627233"/>
          </a:xfrm>
          <a:solidFill>
            <a:schemeClr val="bg1">
              <a:alpha val="34000"/>
            </a:schemeClr>
          </a:solidFill>
          <a:ln w="22225">
            <a:solidFill>
              <a:schemeClr val="bg1"/>
            </a:solidFill>
          </a:ln>
        </p:spPr>
        <p:txBody>
          <a:bodyPr>
            <a:normAutofit fontScale="90000"/>
          </a:bodyPr>
          <a:lstStyle/>
          <a:p>
            <a:pPr algn="ctr"/>
            <a:r>
              <a:rPr lang="es-PE" sz="6000" b="1" spc="300" dirty="0">
                <a:solidFill>
                  <a:srgbClr val="FFC000"/>
                </a:solidFill>
                <a:effectLst>
                  <a:outerShdw blurRad="38100" dist="38100" dir="2700000" algn="tl">
                    <a:srgbClr val="000000">
                      <a:alpha val="43137"/>
                    </a:srgbClr>
                  </a:outerShdw>
                </a:effectLst>
              </a:rPr>
              <a:t>Curso-taller</a:t>
            </a:r>
            <a:br>
              <a:rPr lang="es-PE" sz="6000" b="1" spc="300" dirty="0">
                <a:solidFill>
                  <a:srgbClr val="FFC000"/>
                </a:solidFill>
                <a:effectLst>
                  <a:outerShdw blurRad="38100" dist="38100" dir="2700000" algn="tl">
                    <a:srgbClr val="000000">
                      <a:alpha val="43137"/>
                    </a:srgbClr>
                  </a:outerShdw>
                </a:effectLst>
              </a:rPr>
            </a:br>
            <a:r>
              <a:rPr lang="es-PE" sz="6000" b="1" spc="300" dirty="0" err="1">
                <a:solidFill>
                  <a:srgbClr val="FFC000"/>
                </a:solidFill>
                <a:effectLst>
                  <a:outerShdw blurRad="38100" dist="38100" dir="2700000" algn="tl">
                    <a:srgbClr val="000000">
                      <a:alpha val="43137"/>
                    </a:srgbClr>
                  </a:outerShdw>
                </a:effectLst>
              </a:rPr>
              <a:t>Nowcasting</a:t>
            </a:r>
            <a:r>
              <a:rPr lang="es-PE" sz="6000" b="1" spc="300" dirty="0">
                <a:solidFill>
                  <a:srgbClr val="FFC000"/>
                </a:solidFill>
                <a:effectLst>
                  <a:outerShdw blurRad="38100" dist="38100" dir="2700000" algn="tl">
                    <a:srgbClr val="000000">
                      <a:alpha val="43137"/>
                    </a:srgbClr>
                  </a:outerShdw>
                </a:effectLst>
              </a:rPr>
              <a:t> pronóstico a muy corto plazo</a:t>
            </a:r>
            <a:endParaRPr lang="es-PE" sz="6000" b="1" dirty="0">
              <a:solidFill>
                <a:srgbClr val="FFC000"/>
              </a:solidFill>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2327598" y="4977971"/>
            <a:ext cx="8023083" cy="1417964"/>
          </a:xfrm>
          <a:solidFill>
            <a:schemeClr val="bg1">
              <a:alpha val="24000"/>
            </a:schemeClr>
          </a:solidFill>
          <a:ln>
            <a:solidFill>
              <a:schemeClr val="bg1"/>
            </a:solidFill>
          </a:ln>
        </p:spPr>
        <p:txBody>
          <a:bodyPr>
            <a:normAutofit fontScale="70000" lnSpcReduction="20000"/>
          </a:bodyPr>
          <a:lstStyle/>
          <a:p>
            <a:endParaRPr lang="es-PE" dirty="0"/>
          </a:p>
          <a:p>
            <a:r>
              <a:rPr lang="es-PE" dirty="0">
                <a:solidFill>
                  <a:schemeClr val="tx1"/>
                </a:solidFill>
              </a:rPr>
              <a:t>PhD </a:t>
            </a:r>
            <a:r>
              <a:rPr lang="es-PE" dirty="0" err="1">
                <a:solidFill>
                  <a:schemeClr val="tx1"/>
                </a:solidFill>
              </a:rPr>
              <a:t>Candidate</a:t>
            </a:r>
            <a:r>
              <a:rPr lang="es-PE" dirty="0">
                <a:solidFill>
                  <a:schemeClr val="tx1"/>
                </a:solidFill>
              </a:rPr>
              <a:t> Martí </a:t>
            </a:r>
            <a:r>
              <a:rPr lang="es-PE" dirty="0" err="1">
                <a:solidFill>
                  <a:schemeClr val="tx1"/>
                </a:solidFill>
              </a:rPr>
              <a:t>Bonshoms</a:t>
            </a:r>
            <a:r>
              <a:rPr lang="es-PE" dirty="0">
                <a:solidFill>
                  <a:schemeClr val="tx1"/>
                </a:solidFill>
              </a:rPr>
              <a:t> </a:t>
            </a:r>
            <a:r>
              <a:rPr lang="es-PE" dirty="0" err="1">
                <a:solidFill>
                  <a:schemeClr val="tx1"/>
                </a:solidFill>
              </a:rPr>
              <a:t>Calvelo</a:t>
            </a:r>
            <a:r>
              <a:rPr lang="es-PE" dirty="0">
                <a:solidFill>
                  <a:schemeClr val="tx1"/>
                </a:solidFill>
              </a:rPr>
              <a:t> (Universidad Complutense de Madrid)</a:t>
            </a:r>
          </a:p>
          <a:p>
            <a:r>
              <a:rPr lang="es-PE" dirty="0">
                <a:solidFill>
                  <a:schemeClr val="tx1"/>
                </a:solidFill>
              </a:rPr>
              <a:t>Miembro del Grupo de investigación en Geografía Física de Alta Montaña GFAM-UCM</a:t>
            </a:r>
          </a:p>
          <a:p>
            <a:r>
              <a:rPr lang="es-PE" dirty="0">
                <a:solidFill>
                  <a:schemeClr val="tx1"/>
                </a:solidFill>
                <a:hlinkClick r:id="rId2"/>
              </a:rPr>
              <a:t>martibon@ucm.es</a:t>
            </a:r>
            <a:r>
              <a:rPr lang="es-PE" dirty="0">
                <a:solidFill>
                  <a:schemeClr val="tx1"/>
                </a:solidFill>
              </a:rPr>
              <a:t>     </a:t>
            </a:r>
            <a:r>
              <a:rPr lang="es-PE" dirty="0">
                <a:solidFill>
                  <a:schemeClr val="tx1"/>
                </a:solidFill>
                <a:hlinkClick r:id="rId3"/>
              </a:rPr>
              <a:t>martibonshoms81@gmail.com</a:t>
            </a:r>
            <a:r>
              <a:rPr lang="es-PE" dirty="0">
                <a:solidFill>
                  <a:schemeClr val="tx1"/>
                </a:solidFill>
              </a:rPr>
              <a:t> </a:t>
            </a:r>
          </a:p>
          <a:p>
            <a:endParaRPr lang="es-PE"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74" y="33377"/>
            <a:ext cx="2381725" cy="112489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06" y="33377"/>
            <a:ext cx="2549287" cy="1162818"/>
          </a:xfrm>
          <a:prstGeom prst="rect">
            <a:avLst/>
          </a:prstGeom>
        </p:spPr>
      </p:pic>
    </p:spTree>
    <p:extLst>
      <p:ext uri="{BB962C8B-B14F-4D97-AF65-F5344CB8AC3E}">
        <p14:creationId xmlns:p14="http://schemas.microsoft.com/office/powerpoint/2010/main" val="358218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EMA</a:t>
            </a:r>
            <a:endParaRPr lang="en-GB" dirty="0"/>
          </a:p>
        </p:txBody>
      </p:sp>
      <p:sp>
        <p:nvSpPr>
          <p:cNvPr id="3" name="Marcador de contenido 2"/>
          <p:cNvSpPr>
            <a:spLocks noGrp="1"/>
          </p:cNvSpPr>
          <p:nvPr>
            <p:ph idx="1"/>
          </p:nvPr>
        </p:nvSpPr>
        <p:spPr/>
        <p:txBody>
          <a:bodyPr/>
          <a:lstStyle/>
          <a:p>
            <a:r>
              <a:rPr lang="es-PE" dirty="0"/>
              <a:t>Para NWC se requiere una alta frecuencia de registro (en el SMC son </a:t>
            </a:r>
            <a:r>
              <a:rPr lang="es-PE" dirty="0" err="1"/>
              <a:t>minutales</a:t>
            </a:r>
            <a:r>
              <a:rPr lang="es-PE" dirty="0"/>
              <a:t>!). Ello permite disponer de ventanas móviles para las intensidades y no periodos fijos 30’ o 1h.</a:t>
            </a:r>
          </a:p>
          <a:p>
            <a:endParaRPr lang="es-PE" dirty="0"/>
          </a:p>
          <a:p>
            <a:endParaRPr lang="en-GB" dirty="0"/>
          </a:p>
        </p:txBody>
      </p:sp>
      <p:grpSp>
        <p:nvGrpSpPr>
          <p:cNvPr id="8" name="Grupo 7"/>
          <p:cNvGrpSpPr/>
          <p:nvPr/>
        </p:nvGrpSpPr>
        <p:grpSpPr>
          <a:xfrm>
            <a:off x="1479286" y="5428120"/>
            <a:ext cx="7917825" cy="846444"/>
            <a:chOff x="1479286" y="2952206"/>
            <a:chExt cx="7917825" cy="846444"/>
          </a:xfrm>
        </p:grpSpPr>
        <p:sp>
          <p:nvSpPr>
            <p:cNvPr id="4" name="Rectángulo 3"/>
            <p:cNvSpPr/>
            <p:nvPr/>
          </p:nvSpPr>
          <p:spPr>
            <a:xfrm>
              <a:off x="1658983" y="2952206"/>
              <a:ext cx="7511143" cy="33963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1479286" y="3429318"/>
              <a:ext cx="359394" cy="369332"/>
            </a:xfrm>
            <a:prstGeom prst="rect">
              <a:avLst/>
            </a:prstGeom>
            <a:noFill/>
          </p:spPr>
          <p:txBody>
            <a:bodyPr wrap="none" rtlCol="0">
              <a:spAutoFit/>
            </a:bodyPr>
            <a:lstStyle/>
            <a:p>
              <a:r>
                <a:rPr lang="es-PE" dirty="0"/>
                <a:t>0’</a:t>
              </a:r>
              <a:endParaRPr lang="en-GB" dirty="0"/>
            </a:p>
          </p:txBody>
        </p:sp>
        <p:sp>
          <p:nvSpPr>
            <p:cNvPr id="6" name="CuadroTexto 5"/>
            <p:cNvSpPr txBox="1"/>
            <p:nvPr/>
          </p:nvSpPr>
          <p:spPr>
            <a:xfrm>
              <a:off x="5234857" y="3372639"/>
              <a:ext cx="487634" cy="369332"/>
            </a:xfrm>
            <a:prstGeom prst="rect">
              <a:avLst/>
            </a:prstGeom>
            <a:noFill/>
          </p:spPr>
          <p:txBody>
            <a:bodyPr wrap="none" rtlCol="0">
              <a:spAutoFit/>
            </a:bodyPr>
            <a:lstStyle/>
            <a:p>
              <a:r>
                <a:rPr lang="es-PE" dirty="0"/>
                <a:t>30’</a:t>
              </a:r>
              <a:endParaRPr lang="en-GB" dirty="0"/>
            </a:p>
          </p:txBody>
        </p:sp>
        <p:sp>
          <p:nvSpPr>
            <p:cNvPr id="7" name="CuadroTexto 6"/>
            <p:cNvSpPr txBox="1"/>
            <p:nvPr/>
          </p:nvSpPr>
          <p:spPr>
            <a:xfrm>
              <a:off x="8943141" y="3429318"/>
              <a:ext cx="453970" cy="369332"/>
            </a:xfrm>
            <a:prstGeom prst="rect">
              <a:avLst/>
            </a:prstGeom>
            <a:noFill/>
          </p:spPr>
          <p:txBody>
            <a:bodyPr wrap="none" rtlCol="0">
              <a:spAutoFit/>
            </a:bodyPr>
            <a:lstStyle/>
            <a:p>
              <a:r>
                <a:rPr lang="es-PE" dirty="0"/>
                <a:t>1h</a:t>
              </a:r>
              <a:endParaRPr lang="en-GB" dirty="0"/>
            </a:p>
          </p:txBody>
        </p:sp>
      </p:grpSp>
      <p:sp>
        <p:nvSpPr>
          <p:cNvPr id="23" name="Rectángulo 22"/>
          <p:cNvSpPr/>
          <p:nvPr/>
        </p:nvSpPr>
        <p:spPr>
          <a:xfrm>
            <a:off x="3284113" y="5428120"/>
            <a:ext cx="3644721" cy="3396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30 ‘ = 20mm</a:t>
            </a:r>
            <a:endParaRPr lang="en-GB" dirty="0"/>
          </a:p>
        </p:txBody>
      </p:sp>
      <p:grpSp>
        <p:nvGrpSpPr>
          <p:cNvPr id="25" name="Grupo 24"/>
          <p:cNvGrpSpPr/>
          <p:nvPr/>
        </p:nvGrpSpPr>
        <p:grpSpPr>
          <a:xfrm>
            <a:off x="4279091" y="2801294"/>
            <a:ext cx="1911531" cy="2532399"/>
            <a:chOff x="3209910" y="2996653"/>
            <a:chExt cx="1911531" cy="2532399"/>
          </a:xfrm>
        </p:grpSpPr>
        <p:sp>
          <p:nvSpPr>
            <p:cNvPr id="13" name="Nube 12"/>
            <p:cNvSpPr/>
            <p:nvPr/>
          </p:nvSpPr>
          <p:spPr>
            <a:xfrm>
              <a:off x="3209910" y="2996653"/>
              <a:ext cx="1911531" cy="9706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rma libre 13"/>
            <p:cNvSpPr/>
            <p:nvPr/>
          </p:nvSpPr>
          <p:spPr>
            <a:xfrm>
              <a:off x="4472726" y="3881352"/>
              <a:ext cx="239950" cy="4923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orma libre 14"/>
            <p:cNvSpPr/>
            <p:nvPr/>
          </p:nvSpPr>
          <p:spPr>
            <a:xfrm>
              <a:off x="4320327" y="4471672"/>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orma libre 15"/>
            <p:cNvSpPr/>
            <p:nvPr/>
          </p:nvSpPr>
          <p:spPr>
            <a:xfrm>
              <a:off x="3938218" y="408214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rma libre 16"/>
            <p:cNvSpPr/>
            <p:nvPr/>
          </p:nvSpPr>
          <p:spPr>
            <a:xfrm>
              <a:off x="4187064" y="483269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rma libre 17"/>
            <p:cNvSpPr/>
            <p:nvPr/>
          </p:nvSpPr>
          <p:spPr>
            <a:xfrm>
              <a:off x="4598563" y="4670908"/>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orma libre 19"/>
            <p:cNvSpPr/>
            <p:nvPr/>
          </p:nvSpPr>
          <p:spPr>
            <a:xfrm>
              <a:off x="4560276" y="5112883"/>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orma libre 20"/>
            <p:cNvSpPr/>
            <p:nvPr/>
          </p:nvSpPr>
          <p:spPr>
            <a:xfrm>
              <a:off x="3929638" y="4632556"/>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orma libre 21"/>
            <p:cNvSpPr/>
            <p:nvPr/>
          </p:nvSpPr>
          <p:spPr>
            <a:xfrm>
              <a:off x="4750590" y="3756074"/>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orma libre 18"/>
            <p:cNvSpPr/>
            <p:nvPr/>
          </p:nvSpPr>
          <p:spPr>
            <a:xfrm>
              <a:off x="3938218" y="518908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Nube 25"/>
          <p:cNvSpPr/>
          <p:nvPr/>
        </p:nvSpPr>
        <p:spPr>
          <a:xfrm>
            <a:off x="3115733" y="3454400"/>
            <a:ext cx="1163358" cy="609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Nube 26"/>
          <p:cNvSpPr/>
          <p:nvPr/>
        </p:nvSpPr>
        <p:spPr>
          <a:xfrm>
            <a:off x="2099733" y="3886784"/>
            <a:ext cx="824089" cy="33996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892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TRANSMISIÓN INSTANTÁNEA</a:t>
            </a:r>
            <a:endParaRPr lang="en-GB" dirty="0"/>
          </a:p>
        </p:txBody>
      </p:sp>
      <p:sp>
        <p:nvSpPr>
          <p:cNvPr id="3" name="Marcador de contenido 2"/>
          <p:cNvSpPr>
            <a:spLocks noGrp="1"/>
          </p:cNvSpPr>
          <p:nvPr>
            <p:ph idx="1"/>
          </p:nvPr>
        </p:nvSpPr>
        <p:spPr/>
        <p:txBody>
          <a:bodyPr/>
          <a:lstStyle/>
          <a:p>
            <a:pPr marL="0" indent="0">
              <a:buNone/>
            </a:pPr>
            <a:r>
              <a:rPr lang="es-PE" b="1" dirty="0"/>
              <a:t>Tiempo de transmisión</a:t>
            </a:r>
          </a:p>
          <a:p>
            <a:r>
              <a:rPr lang="es-PE" dirty="0"/>
              <a:t> El sistema de comunicación de las EMA debe permitir que los datos tomados y almacenados por el instrumental en la estación estén disponibles de forma casi instantánea. </a:t>
            </a:r>
          </a:p>
          <a:p>
            <a:r>
              <a:rPr lang="es-PE" dirty="0"/>
              <a:t>Para el caso de los datos actuales hay que priorizar que se reduzca el tiempo entre que se toman los datos y estos quedan disponibles para el pronosticador.</a:t>
            </a:r>
          </a:p>
          <a:p>
            <a:r>
              <a:rPr lang="es-PE" dirty="0"/>
              <a:t>Se requiere que los datos lleguen rápidamente para poder tener una idea clara de las condiciones actuales.</a:t>
            </a:r>
          </a:p>
          <a:p>
            <a:endParaRPr lang="es-PE" dirty="0"/>
          </a:p>
          <a:p>
            <a:endParaRPr lang="en-GB" dirty="0"/>
          </a:p>
        </p:txBody>
      </p:sp>
    </p:spTree>
    <p:extLst>
      <p:ext uri="{BB962C8B-B14F-4D97-AF65-F5344CB8AC3E}">
        <p14:creationId xmlns:p14="http://schemas.microsoft.com/office/powerpoint/2010/main" val="10072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 y="0"/>
            <a:ext cx="5330171" cy="6858000"/>
          </a:xfrm>
          <a:prstGeom prst="rect">
            <a:avLst/>
          </a:prstGeom>
        </p:spPr>
      </p:pic>
      <p:sp>
        <p:nvSpPr>
          <p:cNvPr id="6" name="CuadroTexto 5"/>
          <p:cNvSpPr txBox="1"/>
          <p:nvPr/>
        </p:nvSpPr>
        <p:spPr>
          <a:xfrm>
            <a:off x="5330170" y="197346"/>
            <a:ext cx="5003075" cy="6647974"/>
          </a:xfrm>
          <a:prstGeom prst="rect">
            <a:avLst/>
          </a:prstGeom>
          <a:noFill/>
        </p:spPr>
        <p:txBody>
          <a:bodyPr wrap="square" rtlCol="0">
            <a:spAutoFit/>
          </a:bodyPr>
          <a:lstStyle/>
          <a:p>
            <a:r>
              <a:rPr lang="es-PE" b="1" dirty="0"/>
              <a:t>SENAMHI</a:t>
            </a:r>
            <a:r>
              <a:rPr lang="es-PE" dirty="0"/>
              <a:t> tiene registradas 295 EMA (mapa)</a:t>
            </a:r>
          </a:p>
          <a:p>
            <a:endParaRPr lang="es-PE" sz="2400" dirty="0">
              <a:solidFill>
                <a:srgbClr val="FF0000"/>
              </a:solidFill>
            </a:endParaRPr>
          </a:p>
          <a:p>
            <a:r>
              <a:rPr lang="es-PE" sz="2400" dirty="0">
                <a:solidFill>
                  <a:srgbClr val="FF0000"/>
                </a:solidFill>
              </a:rPr>
              <a:t>PERO HAY MUCHAS MÁS!!</a:t>
            </a:r>
          </a:p>
          <a:p>
            <a:endParaRPr lang="es-PE" dirty="0"/>
          </a:p>
          <a:p>
            <a:r>
              <a:rPr lang="es-PE" b="1" dirty="0"/>
              <a:t>CORPAC</a:t>
            </a:r>
            <a:r>
              <a:rPr lang="es-PE" dirty="0"/>
              <a:t> Un total de 19 aeropuertos</a:t>
            </a:r>
          </a:p>
          <a:p>
            <a:endParaRPr lang="es-PE" dirty="0"/>
          </a:p>
          <a:p>
            <a:r>
              <a:rPr lang="es-PE" b="1" dirty="0"/>
              <a:t>FAP</a:t>
            </a:r>
            <a:r>
              <a:rPr lang="es-PE" dirty="0"/>
              <a:t> Iquitos, La Joya, </a:t>
            </a:r>
            <a:r>
              <a:rPr lang="es-PE" dirty="0" err="1"/>
              <a:t>Vitor</a:t>
            </a:r>
            <a:r>
              <a:rPr lang="es-PE" dirty="0"/>
              <a:t>, Pisco, Lima, Talara, Piura, Chiclayo….</a:t>
            </a:r>
          </a:p>
          <a:p>
            <a:endParaRPr lang="es-PE" dirty="0"/>
          </a:p>
          <a:p>
            <a:r>
              <a:rPr lang="es-PE" b="1" dirty="0"/>
              <a:t>INGEMMET</a:t>
            </a:r>
            <a:r>
              <a:rPr lang="es-PE" dirty="0"/>
              <a:t> dispone de una red de estaciones meteorológicas en volcanes del sur (</a:t>
            </a:r>
            <a:r>
              <a:rPr lang="es-PE" dirty="0" err="1"/>
              <a:t>Ubinas</a:t>
            </a:r>
            <a:r>
              <a:rPr lang="es-PE" dirty="0"/>
              <a:t> (2), Valle Colca (1)). Datos </a:t>
            </a:r>
            <a:r>
              <a:rPr lang="es-PE" dirty="0" err="1"/>
              <a:t>minutales</a:t>
            </a:r>
            <a:r>
              <a:rPr lang="es-PE" dirty="0"/>
              <a:t> instantáneos! </a:t>
            </a:r>
          </a:p>
          <a:p>
            <a:endParaRPr lang="es-PE" dirty="0"/>
          </a:p>
          <a:p>
            <a:r>
              <a:rPr lang="es-PE" b="1" dirty="0"/>
              <a:t>IGP</a:t>
            </a:r>
            <a:r>
              <a:rPr lang="es-PE" dirty="0"/>
              <a:t> dispone como mínimo de la EMA </a:t>
            </a:r>
            <a:r>
              <a:rPr lang="es-PE" dirty="0" err="1"/>
              <a:t>Huayao</a:t>
            </a:r>
            <a:r>
              <a:rPr lang="es-PE" dirty="0"/>
              <a:t> y </a:t>
            </a:r>
            <a:r>
              <a:rPr lang="es-PE" dirty="0" err="1"/>
              <a:t>disdrómetros</a:t>
            </a:r>
            <a:r>
              <a:rPr lang="es-PE" dirty="0"/>
              <a:t> (¿Se tiene acceso?)</a:t>
            </a:r>
          </a:p>
          <a:p>
            <a:endParaRPr lang="es-PE" dirty="0"/>
          </a:p>
          <a:p>
            <a:r>
              <a:rPr lang="es-PE" b="1" dirty="0"/>
              <a:t>INAIGEM?UNIVERSIDADES? EMPRESAS MINERAS? HIDROELÉCTRICAS?...</a:t>
            </a:r>
          </a:p>
          <a:p>
            <a:endParaRPr lang="es-PE" dirty="0"/>
          </a:p>
          <a:p>
            <a:r>
              <a:rPr lang="es-PE" b="1" dirty="0"/>
              <a:t>PARTICULARES</a:t>
            </a:r>
            <a:r>
              <a:rPr lang="es-PE" dirty="0"/>
              <a:t> (Davis principalmente)</a:t>
            </a:r>
            <a:endParaRPr lang="en-GB" dirty="0"/>
          </a:p>
        </p:txBody>
      </p:sp>
    </p:spTree>
    <p:extLst>
      <p:ext uri="{BB962C8B-B14F-4D97-AF65-F5344CB8AC3E}">
        <p14:creationId xmlns:p14="http://schemas.microsoft.com/office/powerpoint/2010/main" val="52033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3739092" y="2601912"/>
            <a:ext cx="7553058" cy="4256088"/>
          </a:xfrm>
          <a:prstGeom prst="rect">
            <a:avLst/>
          </a:prstGeom>
        </p:spPr>
      </p:pic>
      <p:sp>
        <p:nvSpPr>
          <p:cNvPr id="13" name="CuadroTexto 12"/>
          <p:cNvSpPr txBox="1"/>
          <p:nvPr/>
        </p:nvSpPr>
        <p:spPr>
          <a:xfrm>
            <a:off x="206540" y="675665"/>
            <a:ext cx="3302000" cy="6524863"/>
          </a:xfrm>
          <a:prstGeom prst="rect">
            <a:avLst/>
          </a:prstGeom>
          <a:noFill/>
        </p:spPr>
        <p:txBody>
          <a:bodyPr wrap="square" rtlCol="0">
            <a:spAutoFit/>
          </a:bodyPr>
          <a:lstStyle/>
          <a:p>
            <a:r>
              <a:rPr lang="es-PE" sz="2000" b="1" dirty="0"/>
              <a:t>Sistemas de comunicación</a:t>
            </a:r>
          </a:p>
          <a:p>
            <a:endParaRPr lang="es-PE" dirty="0"/>
          </a:p>
          <a:p>
            <a:r>
              <a:rPr lang="es-PE" dirty="0"/>
              <a:t>Transmisión satelital (GOES)</a:t>
            </a:r>
          </a:p>
          <a:p>
            <a:endParaRPr lang="es-PE" dirty="0"/>
          </a:p>
          <a:p>
            <a:r>
              <a:rPr lang="es-PE" dirty="0"/>
              <a:t>Transmisión celular (GPRS, GSM, 3G, 4G, LTE, etc.)</a:t>
            </a:r>
          </a:p>
          <a:p>
            <a:endParaRPr lang="es-PE" dirty="0"/>
          </a:p>
          <a:p>
            <a:r>
              <a:rPr lang="es-PE" dirty="0"/>
              <a:t>Radio enlace (UHF, VHF)</a:t>
            </a:r>
          </a:p>
          <a:p>
            <a:endParaRPr lang="es-PE" dirty="0"/>
          </a:p>
          <a:p>
            <a:r>
              <a:rPr lang="es-PE" dirty="0"/>
              <a:t>Línea dedicada (ADSL, SCADA, fibra, etc.).</a:t>
            </a:r>
          </a:p>
          <a:p>
            <a:endParaRPr lang="es-PE" dirty="0"/>
          </a:p>
          <a:p>
            <a:endParaRPr lang="es-PE" b="1" dirty="0"/>
          </a:p>
          <a:p>
            <a:r>
              <a:rPr lang="es-PE" b="1" dirty="0"/>
              <a:t>Desconozco cuantos sistemas de transmisión existen en las estaciones de SENAMHI. Muchas de ellas transmitían por GOES</a:t>
            </a:r>
          </a:p>
          <a:p>
            <a:endParaRPr lang="es-PE" dirty="0"/>
          </a:p>
          <a:p>
            <a:endParaRPr lang="en-GB" dirty="0"/>
          </a:p>
        </p:txBody>
      </p:sp>
    </p:spTree>
    <p:extLst>
      <p:ext uri="{BB962C8B-B14F-4D97-AF65-F5344CB8AC3E}">
        <p14:creationId xmlns:p14="http://schemas.microsoft.com/office/powerpoint/2010/main" val="3325618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EMA</a:t>
            </a:r>
            <a:endParaRPr lang="en-GB" dirty="0"/>
          </a:p>
        </p:txBody>
      </p:sp>
      <p:sp>
        <p:nvSpPr>
          <p:cNvPr id="3" name="Marcador de contenido 2"/>
          <p:cNvSpPr>
            <a:spLocks noGrp="1"/>
          </p:cNvSpPr>
          <p:nvPr>
            <p:ph idx="1"/>
          </p:nvPr>
        </p:nvSpPr>
        <p:spPr/>
        <p:txBody>
          <a:bodyPr/>
          <a:lstStyle/>
          <a:p>
            <a:r>
              <a:rPr lang="es-PE" dirty="0"/>
              <a:t>Se requiere buena cobertura espacial, principalmente en zonas vulnerables o de interés. (Red de EMA en ICA y Huánuco). Nunca será suficiente.</a:t>
            </a:r>
          </a:p>
          <a:p>
            <a:endParaRPr lang="en-GB" dirty="0"/>
          </a:p>
        </p:txBody>
      </p:sp>
      <p:pic>
        <p:nvPicPr>
          <p:cNvPr id="4" name="Imagen 3"/>
          <p:cNvPicPr>
            <a:picLocks noChangeAspect="1"/>
          </p:cNvPicPr>
          <p:nvPr/>
        </p:nvPicPr>
        <p:blipFill rotWithShape="1">
          <a:blip r:embed="rId2"/>
          <a:srcRect r="8250"/>
          <a:stretch/>
        </p:blipFill>
        <p:spPr>
          <a:xfrm>
            <a:off x="5639605" y="2532184"/>
            <a:ext cx="5186439" cy="4317306"/>
          </a:xfrm>
          <a:prstGeom prst="rect">
            <a:avLst/>
          </a:prstGeom>
        </p:spPr>
      </p:pic>
      <p:pic>
        <p:nvPicPr>
          <p:cNvPr id="5" name="Imagen 4"/>
          <p:cNvPicPr>
            <a:picLocks noChangeAspect="1"/>
          </p:cNvPicPr>
          <p:nvPr/>
        </p:nvPicPr>
        <p:blipFill>
          <a:blip r:embed="rId3"/>
          <a:stretch>
            <a:fillRect/>
          </a:stretch>
        </p:blipFill>
        <p:spPr>
          <a:xfrm>
            <a:off x="766787" y="2532184"/>
            <a:ext cx="4621142" cy="4316373"/>
          </a:xfrm>
          <a:prstGeom prst="rect">
            <a:avLst/>
          </a:prstGeom>
        </p:spPr>
      </p:pic>
    </p:spTree>
    <p:extLst>
      <p:ext uri="{BB962C8B-B14F-4D97-AF65-F5344CB8AC3E}">
        <p14:creationId xmlns:p14="http://schemas.microsoft.com/office/powerpoint/2010/main" val="33357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Control de calidad de datos</a:t>
            </a:r>
            <a:endParaRPr lang="en-GB" dirty="0"/>
          </a:p>
        </p:txBody>
      </p:sp>
      <p:sp>
        <p:nvSpPr>
          <p:cNvPr id="3" name="Marcador de contenido 2"/>
          <p:cNvSpPr>
            <a:spLocks noGrp="1"/>
          </p:cNvSpPr>
          <p:nvPr>
            <p:ph idx="1"/>
          </p:nvPr>
        </p:nvSpPr>
        <p:spPr/>
        <p:txBody>
          <a:bodyPr>
            <a:normAutofit fontScale="77500" lnSpcReduction="20000"/>
          </a:bodyPr>
          <a:lstStyle/>
          <a:p>
            <a:r>
              <a:rPr lang="es-PE" dirty="0"/>
              <a:t>PASO 1. Control de llegada de datos a BD (existen datos o no)</a:t>
            </a:r>
          </a:p>
          <a:p>
            <a:r>
              <a:rPr lang="es-PE" dirty="0"/>
              <a:t>PASO 2. Filtros por rangos físicos de cada variables </a:t>
            </a:r>
          </a:p>
          <a:p>
            <a:endParaRPr lang="es-PE" dirty="0"/>
          </a:p>
          <a:p>
            <a:endParaRPr lang="es-PE" dirty="0"/>
          </a:p>
          <a:p>
            <a:endParaRPr lang="es-PE" dirty="0"/>
          </a:p>
          <a:p>
            <a:endParaRPr lang="es-PE" dirty="0"/>
          </a:p>
          <a:p>
            <a:endParaRPr lang="es-PE" dirty="0"/>
          </a:p>
          <a:p>
            <a:r>
              <a:rPr lang="es-PE" dirty="0"/>
              <a:t>PASO 3. Coherencia temporal</a:t>
            </a:r>
          </a:p>
          <a:p>
            <a:r>
              <a:rPr lang="es-PE" dirty="0"/>
              <a:t>PASO 4. Coherencia interna </a:t>
            </a:r>
          </a:p>
          <a:p>
            <a:r>
              <a:rPr lang="es-PE" dirty="0"/>
              <a:t>PASO 5. Coherencia espacial</a:t>
            </a:r>
          </a:p>
          <a:p>
            <a:r>
              <a:rPr lang="es-PE" dirty="0"/>
              <a:t>PASO 6. Inspección visual </a:t>
            </a:r>
          </a:p>
          <a:p>
            <a:r>
              <a:rPr lang="es-PE" dirty="0"/>
              <a:t>Ingresa a BD</a:t>
            </a:r>
            <a:endParaRPr lang="en-GB" dirty="0"/>
          </a:p>
        </p:txBody>
      </p:sp>
      <p:pic>
        <p:nvPicPr>
          <p:cNvPr id="4" name="Imagen 3"/>
          <p:cNvPicPr>
            <a:picLocks noChangeAspect="1"/>
          </p:cNvPicPr>
          <p:nvPr/>
        </p:nvPicPr>
        <p:blipFill rotWithShape="1">
          <a:blip r:embed="rId2"/>
          <a:srcRect b="8897"/>
          <a:stretch/>
        </p:blipFill>
        <p:spPr>
          <a:xfrm>
            <a:off x="1358040" y="2489725"/>
            <a:ext cx="7451110" cy="2064606"/>
          </a:xfrm>
          <a:prstGeom prst="rect">
            <a:avLst/>
          </a:prstGeom>
        </p:spPr>
      </p:pic>
      <p:pic>
        <p:nvPicPr>
          <p:cNvPr id="5" name="Imagen 4"/>
          <p:cNvPicPr>
            <a:picLocks noChangeAspect="1"/>
          </p:cNvPicPr>
          <p:nvPr/>
        </p:nvPicPr>
        <p:blipFill>
          <a:blip r:embed="rId3"/>
          <a:stretch>
            <a:fillRect/>
          </a:stretch>
        </p:blipFill>
        <p:spPr>
          <a:xfrm>
            <a:off x="5627800" y="4767866"/>
            <a:ext cx="3181350" cy="1752600"/>
          </a:xfrm>
          <a:prstGeom prst="rect">
            <a:avLst/>
          </a:prstGeom>
        </p:spPr>
      </p:pic>
    </p:spTree>
    <p:extLst>
      <p:ext uri="{BB962C8B-B14F-4D97-AF65-F5344CB8AC3E}">
        <p14:creationId xmlns:p14="http://schemas.microsoft.com/office/powerpoint/2010/main" val="1670490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4" name="Rectángulo 3"/>
          <p:cNvSpPr/>
          <p:nvPr/>
        </p:nvSpPr>
        <p:spPr>
          <a:xfrm>
            <a:off x="1261871" y="1974756"/>
            <a:ext cx="8989711" cy="4016484"/>
          </a:xfrm>
          <a:prstGeom prst="rect">
            <a:avLst/>
          </a:prstGeom>
        </p:spPr>
        <p:txBody>
          <a:bodyPr wrap="square">
            <a:spAutoFit/>
          </a:bodyPr>
          <a:lstStyle/>
          <a:p>
            <a:endParaRPr lang="en-GB" sz="1050" dirty="0">
              <a:solidFill>
                <a:srgbClr val="000000"/>
              </a:solidFill>
              <a:latin typeface="Arial" panose="020B0604020202020204" pitchFamily="34" charset="0"/>
            </a:endParaRPr>
          </a:p>
          <a:p>
            <a:endParaRPr lang="en-GB" sz="1050" dirty="0">
              <a:latin typeface="Arial" panose="020B0604020202020204" pitchFamily="34" charset="0"/>
            </a:endParaRPr>
          </a:p>
          <a:p>
            <a:r>
              <a:rPr lang="es-PE" dirty="0">
                <a:latin typeface="Arial" panose="020B0604020202020204" pitchFamily="34" charset="0"/>
              </a:rPr>
              <a:t>La calidad y la fiabilidad de los productos meteorológicos dependen de la calidad y cantidad de datos disponible y de las capacidad su procesamiento (automática y por los pronosticadores). </a:t>
            </a:r>
          </a:p>
          <a:p>
            <a:endParaRPr lang="es-PE" dirty="0">
              <a:latin typeface="Arial" panose="020B0604020202020204" pitchFamily="34" charset="0"/>
            </a:endParaRPr>
          </a:p>
          <a:p>
            <a:endParaRPr lang="es-PE" dirty="0">
              <a:latin typeface="Arial" panose="020B0604020202020204" pitchFamily="34" charset="0"/>
            </a:endParaRPr>
          </a:p>
          <a:p>
            <a:r>
              <a:rPr lang="es-PE" dirty="0">
                <a:latin typeface="Arial" panose="020B0604020202020204" pitchFamily="34" charset="0"/>
              </a:rPr>
              <a:t>• En el caso del </a:t>
            </a:r>
            <a:r>
              <a:rPr lang="es-PE" dirty="0" err="1">
                <a:latin typeface="Arial" panose="020B0604020202020204" pitchFamily="34" charset="0"/>
              </a:rPr>
              <a:t>Nowcasting</a:t>
            </a:r>
            <a:r>
              <a:rPr lang="es-PE" dirty="0">
                <a:latin typeface="Arial" panose="020B0604020202020204" pitchFamily="34" charset="0"/>
              </a:rPr>
              <a:t> son los datos observados que representan la base para este procesamiento: desafortunadamente en terreno complejo, como la zona andina, es aun mas difícil tener datos representativos en tiempo útil. </a:t>
            </a:r>
          </a:p>
          <a:p>
            <a:endParaRPr lang="es-PE" dirty="0">
              <a:latin typeface="Arial" panose="020B0604020202020204" pitchFamily="34" charset="0"/>
            </a:endParaRPr>
          </a:p>
          <a:p>
            <a:endParaRPr lang="es-PE" dirty="0">
              <a:latin typeface="Arial" panose="020B0604020202020204" pitchFamily="34" charset="0"/>
            </a:endParaRPr>
          </a:p>
          <a:p>
            <a:r>
              <a:rPr lang="es-PE" dirty="0">
                <a:latin typeface="Arial" panose="020B0604020202020204" pitchFamily="34" charset="0"/>
              </a:rPr>
              <a:t>Es muy importante disponer de datos con control de calidad mínimo, pero si ello produce un atraso significativo en la disponibilidad del dato, es preferible que no se le aplique el Control de Calidad.</a:t>
            </a:r>
          </a:p>
        </p:txBody>
      </p:sp>
    </p:spTree>
    <p:extLst>
      <p:ext uri="{BB962C8B-B14F-4D97-AF65-F5344CB8AC3E}">
        <p14:creationId xmlns:p14="http://schemas.microsoft.com/office/powerpoint/2010/main" val="331275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OBSERVADORES METEO</a:t>
            </a:r>
            <a:endParaRPr lang="en-GB" dirty="0"/>
          </a:p>
        </p:txBody>
      </p:sp>
      <p:sp>
        <p:nvSpPr>
          <p:cNvPr id="3" name="Marcador de contenido 2"/>
          <p:cNvSpPr>
            <a:spLocks noGrp="1"/>
          </p:cNvSpPr>
          <p:nvPr>
            <p:ph idx="1"/>
          </p:nvPr>
        </p:nvSpPr>
        <p:spPr/>
        <p:txBody>
          <a:bodyPr/>
          <a:lstStyle/>
          <a:p>
            <a:r>
              <a:rPr lang="es-PE" dirty="0"/>
              <a:t>Los observadores son grandes conocedores de las condiciones locales. Debemos aprovechar ese conocimiento.</a:t>
            </a:r>
          </a:p>
          <a:p>
            <a:r>
              <a:rPr lang="es-PE" dirty="0"/>
              <a:t>Involucrar más a los observadores (Fotografías en redes sociales, difusión de sus observaciones y nombres en medios de comunicación …</a:t>
            </a:r>
          </a:p>
          <a:p>
            <a:r>
              <a:rPr lang="es-PE" sz="2000" i="1" dirty="0"/>
              <a:t>“Rosario Quispe, observadora meteorológica de </a:t>
            </a:r>
            <a:r>
              <a:rPr lang="es-PE" sz="2000" i="1" dirty="0" err="1"/>
              <a:t>Quillabamba</a:t>
            </a:r>
            <a:r>
              <a:rPr lang="es-PE" sz="2000" i="1" dirty="0"/>
              <a:t> nos ha comunicado que la precipitación ha sido muy abundante durante la madrugada…..”</a:t>
            </a:r>
          </a:p>
          <a:p>
            <a:endParaRPr lang="en-GB" sz="2400" i="1" dirty="0"/>
          </a:p>
        </p:txBody>
      </p:sp>
      <p:pic>
        <p:nvPicPr>
          <p:cNvPr id="5" name="Imagen 4"/>
          <p:cNvPicPr>
            <a:picLocks noChangeAspect="1"/>
          </p:cNvPicPr>
          <p:nvPr/>
        </p:nvPicPr>
        <p:blipFill>
          <a:blip r:embed="rId2"/>
          <a:stretch>
            <a:fillRect/>
          </a:stretch>
        </p:blipFill>
        <p:spPr>
          <a:xfrm>
            <a:off x="1473199" y="4483553"/>
            <a:ext cx="4876927" cy="2374447"/>
          </a:xfrm>
          <a:prstGeom prst="rect">
            <a:avLst/>
          </a:prstGeom>
        </p:spPr>
      </p:pic>
      <p:sp>
        <p:nvSpPr>
          <p:cNvPr id="6" name="CuadroTexto 5"/>
          <p:cNvSpPr txBox="1"/>
          <p:nvPr/>
        </p:nvSpPr>
        <p:spPr>
          <a:xfrm>
            <a:off x="7044267" y="4334933"/>
            <a:ext cx="3606800" cy="1477328"/>
          </a:xfrm>
          <a:prstGeom prst="rect">
            <a:avLst/>
          </a:prstGeom>
          <a:noFill/>
        </p:spPr>
        <p:txBody>
          <a:bodyPr wrap="square" rtlCol="0">
            <a:spAutoFit/>
          </a:bodyPr>
          <a:lstStyle/>
          <a:p>
            <a:r>
              <a:rPr lang="es-PE" dirty="0"/>
              <a:t>Siempre que se aprecien ingredientes de tiempo severo llamar!</a:t>
            </a:r>
          </a:p>
          <a:p>
            <a:endParaRPr lang="es-PE" dirty="0"/>
          </a:p>
          <a:p>
            <a:endParaRPr lang="en-GB" dirty="0"/>
          </a:p>
        </p:txBody>
      </p:sp>
    </p:spTree>
    <p:extLst>
      <p:ext uri="{BB962C8B-B14F-4D97-AF65-F5344CB8AC3E}">
        <p14:creationId xmlns:p14="http://schemas.microsoft.com/office/powerpoint/2010/main" val="234901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807" y="0"/>
            <a:ext cx="8301218" cy="6858000"/>
          </a:xfrm>
          <a:prstGeom prst="rect">
            <a:avLst/>
          </a:prstGeom>
        </p:spPr>
      </p:pic>
      <p:sp>
        <p:nvSpPr>
          <p:cNvPr id="5" name="CuadroTexto 4"/>
          <p:cNvSpPr txBox="1"/>
          <p:nvPr/>
        </p:nvSpPr>
        <p:spPr>
          <a:xfrm>
            <a:off x="8483600" y="812800"/>
            <a:ext cx="2641600" cy="2308324"/>
          </a:xfrm>
          <a:prstGeom prst="rect">
            <a:avLst/>
          </a:prstGeom>
          <a:noFill/>
        </p:spPr>
        <p:txBody>
          <a:bodyPr wrap="square" rtlCol="0">
            <a:spAutoFit/>
          </a:bodyPr>
          <a:lstStyle/>
          <a:p>
            <a:r>
              <a:rPr lang="es-PE" dirty="0"/>
              <a:t>Reorganizar y actualizar el </a:t>
            </a:r>
            <a:r>
              <a:rPr lang="es-PE" dirty="0" err="1"/>
              <a:t>kmz</a:t>
            </a:r>
            <a:r>
              <a:rPr lang="es-PE" dirty="0"/>
              <a:t> de observadores para tener información de fácil acceso.</a:t>
            </a:r>
          </a:p>
          <a:p>
            <a:endParaRPr lang="es-PE" dirty="0"/>
          </a:p>
          <a:p>
            <a:r>
              <a:rPr lang="es-PE" dirty="0"/>
              <a:t>Introducir-la al visor SPM</a:t>
            </a:r>
            <a:endParaRPr lang="en-GB" dirty="0"/>
          </a:p>
        </p:txBody>
      </p:sp>
    </p:spTree>
    <p:extLst>
      <p:ext uri="{BB962C8B-B14F-4D97-AF65-F5344CB8AC3E}">
        <p14:creationId xmlns:p14="http://schemas.microsoft.com/office/powerpoint/2010/main" val="100974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err="1"/>
              <a:t>Granizómetros</a:t>
            </a:r>
            <a:endParaRPr lang="en-GB" dirty="0"/>
          </a:p>
        </p:txBody>
      </p:sp>
      <p:sp>
        <p:nvSpPr>
          <p:cNvPr id="3" name="Marcador de contenido 2"/>
          <p:cNvSpPr>
            <a:spLocks noGrp="1"/>
          </p:cNvSpPr>
          <p:nvPr>
            <p:ph idx="1"/>
          </p:nvPr>
        </p:nvSpPr>
        <p:spPr/>
        <p:txBody>
          <a:bodyPr/>
          <a:lstStyle/>
          <a:p>
            <a:pPr marL="0" indent="0">
              <a:buNone/>
            </a:pPr>
            <a:r>
              <a:rPr lang="es-PE" dirty="0"/>
              <a:t>“Invento” de la ULE.</a:t>
            </a:r>
            <a:endParaRPr lang="en-GB" dirty="0"/>
          </a:p>
        </p:txBody>
      </p:sp>
      <p:pic>
        <p:nvPicPr>
          <p:cNvPr id="4" name="Imagen 3"/>
          <p:cNvPicPr>
            <a:picLocks noChangeAspect="1"/>
          </p:cNvPicPr>
          <p:nvPr/>
        </p:nvPicPr>
        <p:blipFill>
          <a:blip r:embed="rId2"/>
          <a:stretch>
            <a:fillRect/>
          </a:stretch>
        </p:blipFill>
        <p:spPr>
          <a:xfrm>
            <a:off x="1261872" y="2667000"/>
            <a:ext cx="6400800" cy="4191000"/>
          </a:xfrm>
          <a:prstGeom prst="rect">
            <a:avLst/>
          </a:prstGeom>
        </p:spPr>
      </p:pic>
      <p:sp>
        <p:nvSpPr>
          <p:cNvPr id="5" name="CuadroTexto 4"/>
          <p:cNvSpPr txBox="1"/>
          <p:nvPr/>
        </p:nvSpPr>
        <p:spPr>
          <a:xfrm>
            <a:off x="7815072" y="2825749"/>
            <a:ext cx="3291840" cy="3693319"/>
          </a:xfrm>
          <a:prstGeom prst="rect">
            <a:avLst/>
          </a:prstGeom>
          <a:noFill/>
        </p:spPr>
        <p:txBody>
          <a:bodyPr wrap="square" rtlCol="0">
            <a:spAutoFit/>
          </a:bodyPr>
          <a:lstStyle/>
          <a:p>
            <a:r>
              <a:rPr lang="es-PE" dirty="0"/>
              <a:t>Instrumental de bajo coste y fácil instalación. Requiere laboratorio de análisis.</a:t>
            </a:r>
          </a:p>
          <a:p>
            <a:endParaRPr lang="es-PE" dirty="0"/>
          </a:p>
          <a:p>
            <a:r>
              <a:rPr lang="es-PE" dirty="0"/>
              <a:t>Podría ser muy útil en zonas agrícolas de la sierra (Valle del Mantaro)</a:t>
            </a:r>
          </a:p>
          <a:p>
            <a:endParaRPr lang="es-PE" dirty="0"/>
          </a:p>
          <a:p>
            <a:r>
              <a:rPr lang="es-PE" dirty="0"/>
              <a:t>Se obtiene:</a:t>
            </a:r>
          </a:p>
          <a:p>
            <a:r>
              <a:rPr lang="es-PE" dirty="0"/>
              <a:t>Diámetro del granizo (mm)</a:t>
            </a:r>
          </a:p>
          <a:p>
            <a:r>
              <a:rPr lang="es-PE" dirty="0"/>
              <a:t>N° impactos por m</a:t>
            </a:r>
            <a:r>
              <a:rPr lang="es-PE" baseline="30000" dirty="0"/>
              <a:t>2</a:t>
            </a:r>
          </a:p>
          <a:p>
            <a:r>
              <a:rPr lang="es-PE" dirty="0"/>
              <a:t>Massa (Kg/ m</a:t>
            </a:r>
            <a:r>
              <a:rPr lang="es-PE" baseline="30000" dirty="0"/>
              <a:t>2</a:t>
            </a:r>
            <a:r>
              <a:rPr lang="es-PE" dirty="0"/>
              <a:t>)</a:t>
            </a:r>
          </a:p>
          <a:p>
            <a:r>
              <a:rPr lang="es-PE" dirty="0"/>
              <a:t>Energía del impacto (J/ m</a:t>
            </a:r>
            <a:r>
              <a:rPr lang="es-PE" baseline="30000" dirty="0"/>
              <a:t>2</a:t>
            </a:r>
            <a:r>
              <a:rPr lang="es-PE" dirty="0"/>
              <a:t>)</a:t>
            </a:r>
          </a:p>
        </p:txBody>
      </p:sp>
      <p:sp>
        <p:nvSpPr>
          <p:cNvPr id="6" name="CuadroTexto 5"/>
          <p:cNvSpPr txBox="1"/>
          <p:nvPr/>
        </p:nvSpPr>
        <p:spPr>
          <a:xfrm>
            <a:off x="1261872" y="3166533"/>
            <a:ext cx="3157728" cy="923330"/>
          </a:xfrm>
          <a:prstGeom prst="rect">
            <a:avLst/>
          </a:prstGeom>
          <a:noFill/>
        </p:spPr>
        <p:txBody>
          <a:bodyPr wrap="square" rtlCol="0">
            <a:spAutoFit/>
          </a:bodyPr>
          <a:lstStyle/>
          <a:p>
            <a:r>
              <a:rPr lang="es-PE" dirty="0"/>
              <a:t>Capa de </a:t>
            </a:r>
            <a:r>
              <a:rPr lang="es-PE" dirty="0" err="1"/>
              <a:t>polietireno</a:t>
            </a:r>
            <a:r>
              <a:rPr lang="es-PE" dirty="0"/>
              <a:t> de 40X30X3 cm, pintada de blanco y ubicada a 1.5m</a:t>
            </a:r>
            <a:endParaRPr lang="en-GB" dirty="0"/>
          </a:p>
        </p:txBody>
      </p:sp>
    </p:spTree>
    <p:extLst>
      <p:ext uri="{BB962C8B-B14F-4D97-AF65-F5344CB8AC3E}">
        <p14:creationId xmlns:p14="http://schemas.microsoft.com/office/powerpoint/2010/main" val="278563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9588" y="365760"/>
            <a:ext cx="10214924" cy="871369"/>
          </a:xfrm>
        </p:spPr>
        <p:txBody>
          <a:bodyPr/>
          <a:lstStyle/>
          <a:p>
            <a:r>
              <a:rPr lang="es-PE" dirty="0"/>
              <a:t>INDICE DE CONTENIDO</a:t>
            </a:r>
          </a:p>
        </p:txBody>
      </p:sp>
      <p:sp>
        <p:nvSpPr>
          <p:cNvPr id="3" name="Marcador de contenido 2"/>
          <p:cNvSpPr>
            <a:spLocks noGrp="1"/>
          </p:cNvSpPr>
          <p:nvPr>
            <p:ph idx="1"/>
          </p:nvPr>
        </p:nvSpPr>
        <p:spPr/>
        <p:txBody>
          <a:bodyPr>
            <a:normAutofit fontScale="92500" lnSpcReduction="10000"/>
          </a:bodyPr>
          <a:lstStyle/>
          <a:p>
            <a:r>
              <a:rPr lang="es-ES_tradnl" sz="2400" b="1" dirty="0"/>
              <a:t>MÓDULO I: </a:t>
            </a:r>
            <a:r>
              <a:rPr lang="es-ES_tradnl" sz="2000" dirty="0"/>
              <a:t>Conceptos fundamentales de </a:t>
            </a:r>
            <a:r>
              <a:rPr lang="es-ES_tradnl" sz="2000" dirty="0" err="1"/>
              <a:t>Nowcasting</a:t>
            </a:r>
            <a:endParaRPr lang="es-ES_tradnl" sz="2000" dirty="0"/>
          </a:p>
          <a:p>
            <a:endParaRPr lang="en-GB" sz="2000" dirty="0"/>
          </a:p>
          <a:p>
            <a:r>
              <a:rPr lang="es-PE" sz="3000" b="1" dirty="0">
                <a:solidFill>
                  <a:srgbClr val="FF0000"/>
                </a:solidFill>
              </a:rPr>
              <a:t>MÓDULO II:</a:t>
            </a:r>
            <a:r>
              <a:rPr lang="es-PE" sz="3000" dirty="0">
                <a:solidFill>
                  <a:srgbClr val="FF0000"/>
                </a:solidFill>
              </a:rPr>
              <a:t> </a:t>
            </a:r>
            <a:r>
              <a:rPr lang="es-PE" sz="2600" dirty="0">
                <a:solidFill>
                  <a:srgbClr val="FF0000"/>
                </a:solidFill>
              </a:rPr>
              <a:t>Plataformas para el </a:t>
            </a:r>
            <a:r>
              <a:rPr lang="es-PE" sz="2600" dirty="0" err="1">
                <a:solidFill>
                  <a:srgbClr val="FF0000"/>
                </a:solidFill>
              </a:rPr>
              <a:t>Nowcasting</a:t>
            </a:r>
            <a:endParaRPr lang="es-PE" sz="2600" dirty="0">
              <a:solidFill>
                <a:srgbClr val="FF0000"/>
              </a:solidFill>
            </a:endParaRPr>
          </a:p>
          <a:p>
            <a:pPr marL="0" indent="0">
              <a:buNone/>
            </a:pPr>
            <a:endParaRPr lang="es-PE" sz="2400" dirty="0"/>
          </a:p>
          <a:p>
            <a:r>
              <a:rPr lang="es-PE" sz="2400" b="1" dirty="0"/>
              <a:t>MÓDULO III:</a:t>
            </a:r>
            <a:r>
              <a:rPr lang="es-PE" sz="2400" dirty="0"/>
              <a:t> </a:t>
            </a:r>
            <a:r>
              <a:rPr lang="es-PE" sz="2000" dirty="0"/>
              <a:t>Satélites Meteorológicos y sus productos</a:t>
            </a:r>
          </a:p>
          <a:p>
            <a:endParaRPr lang="es-PE" sz="2400" dirty="0"/>
          </a:p>
          <a:p>
            <a:r>
              <a:rPr lang="es-PE" sz="2400" b="1" dirty="0"/>
              <a:t>MÓDULO IV:</a:t>
            </a:r>
            <a:r>
              <a:rPr lang="es-PE" sz="2400" dirty="0"/>
              <a:t> </a:t>
            </a:r>
            <a:r>
              <a:rPr lang="es-PE" sz="2000" dirty="0"/>
              <a:t>Aplicaciones</a:t>
            </a:r>
          </a:p>
          <a:p>
            <a:endParaRPr lang="es-PE" sz="2400" dirty="0"/>
          </a:p>
          <a:p>
            <a:r>
              <a:rPr lang="es-PE" sz="2400" b="1" dirty="0"/>
              <a:t>MÓDULO V: </a:t>
            </a:r>
            <a:r>
              <a:rPr lang="es-PE" sz="2000" dirty="0"/>
              <a:t>Comunicación y sistemas de observación</a:t>
            </a:r>
            <a:endParaRPr lang="en-GB" sz="2400" dirty="0"/>
          </a:p>
        </p:txBody>
      </p:sp>
    </p:spTree>
    <p:extLst>
      <p:ext uri="{BB962C8B-B14F-4D97-AF65-F5344CB8AC3E}">
        <p14:creationId xmlns:p14="http://schemas.microsoft.com/office/powerpoint/2010/main" val="162557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WEBCAMS</a:t>
            </a:r>
            <a:endParaRPr lang="en-GB" dirty="0"/>
          </a:p>
        </p:txBody>
      </p:sp>
      <p:pic>
        <p:nvPicPr>
          <p:cNvPr id="3" name="Imagen 2"/>
          <p:cNvPicPr>
            <a:picLocks noChangeAspect="1"/>
          </p:cNvPicPr>
          <p:nvPr/>
        </p:nvPicPr>
        <p:blipFill>
          <a:blip r:embed="rId2"/>
          <a:stretch>
            <a:fillRect/>
          </a:stretch>
        </p:blipFill>
        <p:spPr>
          <a:xfrm>
            <a:off x="0" y="4255789"/>
            <a:ext cx="4680672" cy="2602211"/>
          </a:xfrm>
          <a:prstGeom prst="rect">
            <a:avLst/>
          </a:prstGeom>
        </p:spPr>
      </p:pic>
      <p:sp>
        <p:nvSpPr>
          <p:cNvPr id="5" name="CuadroTexto 4"/>
          <p:cNvSpPr txBox="1"/>
          <p:nvPr/>
        </p:nvSpPr>
        <p:spPr>
          <a:xfrm>
            <a:off x="235527" y="1940417"/>
            <a:ext cx="4445145" cy="2585323"/>
          </a:xfrm>
          <a:prstGeom prst="rect">
            <a:avLst/>
          </a:prstGeom>
          <a:noFill/>
        </p:spPr>
        <p:txBody>
          <a:bodyPr wrap="square" rtlCol="0">
            <a:spAutoFit/>
          </a:bodyPr>
          <a:lstStyle/>
          <a:p>
            <a:r>
              <a:rPr lang="es-PE" dirty="0"/>
              <a:t>Son ventanas que nos permiten distinguir las condiciones meteorológicas en tiempo real</a:t>
            </a:r>
          </a:p>
          <a:p>
            <a:endParaRPr lang="es-PE" dirty="0"/>
          </a:p>
          <a:p>
            <a:r>
              <a:rPr lang="es-PE" dirty="0"/>
              <a:t>Información cualitativa</a:t>
            </a:r>
          </a:p>
          <a:p>
            <a:r>
              <a:rPr lang="es-PE" dirty="0"/>
              <a:t>No siempre actualizadas</a:t>
            </a:r>
          </a:p>
          <a:p>
            <a:r>
              <a:rPr lang="es-PE" dirty="0"/>
              <a:t>No siempre enfocan al cielo</a:t>
            </a:r>
          </a:p>
          <a:p>
            <a:r>
              <a:rPr lang="es-PE" dirty="0"/>
              <a:t>Baja densidad en Perú</a:t>
            </a:r>
          </a:p>
          <a:p>
            <a:endParaRPr lang="en-GB" dirty="0"/>
          </a:p>
        </p:txBody>
      </p:sp>
      <p:sp>
        <p:nvSpPr>
          <p:cNvPr id="6" name="CuadroTexto 5"/>
          <p:cNvSpPr txBox="1"/>
          <p:nvPr/>
        </p:nvSpPr>
        <p:spPr>
          <a:xfrm>
            <a:off x="9060872" y="2272099"/>
            <a:ext cx="2590800" cy="1200329"/>
          </a:xfrm>
          <a:prstGeom prst="rect">
            <a:avLst/>
          </a:prstGeom>
          <a:noFill/>
        </p:spPr>
        <p:txBody>
          <a:bodyPr wrap="square" rtlCol="0">
            <a:spAutoFit/>
          </a:bodyPr>
          <a:lstStyle/>
          <a:p>
            <a:r>
              <a:rPr lang="es-PE" dirty="0">
                <a:solidFill>
                  <a:schemeClr val="bg1"/>
                </a:solidFill>
              </a:rPr>
              <a:t>Completar mapa de Webcams a nivel nacional para visor SPM!</a:t>
            </a:r>
            <a:endParaRPr lang="en-GB" dirty="0">
              <a:solidFill>
                <a:schemeClr val="bg1"/>
              </a:solidFill>
            </a:endParaRPr>
          </a:p>
        </p:txBody>
      </p:sp>
      <p:pic>
        <p:nvPicPr>
          <p:cNvPr id="7" name="Imagen 6"/>
          <p:cNvPicPr>
            <a:picLocks noChangeAspect="1"/>
          </p:cNvPicPr>
          <p:nvPr/>
        </p:nvPicPr>
        <p:blipFill>
          <a:blip r:embed="rId3"/>
          <a:stretch>
            <a:fillRect/>
          </a:stretch>
        </p:blipFill>
        <p:spPr>
          <a:xfrm>
            <a:off x="6771753" y="2116352"/>
            <a:ext cx="4578237" cy="4818775"/>
          </a:xfrm>
          <a:prstGeom prst="rect">
            <a:avLst/>
          </a:prstGeom>
        </p:spPr>
      </p:pic>
      <p:pic>
        <p:nvPicPr>
          <p:cNvPr id="8" name="Imagen 7"/>
          <p:cNvPicPr>
            <a:picLocks noChangeAspect="1"/>
          </p:cNvPicPr>
          <p:nvPr/>
        </p:nvPicPr>
        <p:blipFill>
          <a:blip r:embed="rId4"/>
          <a:stretch>
            <a:fillRect/>
          </a:stretch>
        </p:blipFill>
        <p:spPr>
          <a:xfrm>
            <a:off x="7610342" y="0"/>
            <a:ext cx="3739648" cy="2116352"/>
          </a:xfrm>
          <a:prstGeom prst="rect">
            <a:avLst/>
          </a:prstGeom>
        </p:spPr>
      </p:pic>
    </p:spTree>
    <p:extLst>
      <p:ext uri="{BB962C8B-B14F-4D97-AF65-F5344CB8AC3E}">
        <p14:creationId xmlns:p14="http://schemas.microsoft.com/office/powerpoint/2010/main" val="3745534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Equipos y productos satelitales</a:t>
            </a:r>
            <a:endParaRPr lang="en-GB" dirty="0"/>
          </a:p>
        </p:txBody>
      </p:sp>
      <p:sp>
        <p:nvSpPr>
          <p:cNvPr id="3" name="Marcador de contenido 2"/>
          <p:cNvSpPr>
            <a:spLocks noGrp="1"/>
          </p:cNvSpPr>
          <p:nvPr>
            <p:ph idx="1"/>
          </p:nvPr>
        </p:nvSpPr>
        <p:spPr/>
        <p:txBody>
          <a:bodyPr>
            <a:normAutofit/>
          </a:bodyPr>
          <a:lstStyle/>
          <a:p>
            <a:r>
              <a:rPr lang="es-PE" dirty="0"/>
              <a:t>Si bien los radares meteorológicos siguen siendo los instrumentos más útiles para NWC, los satélites geoestacionarios van adquiriendo progresivamente más peso.</a:t>
            </a:r>
          </a:p>
          <a:p>
            <a:r>
              <a:rPr lang="es-PE" dirty="0"/>
              <a:t>A partir de las imágenes de satélites geoestacionarios se han desarrollado múltiples productos para NWC:</a:t>
            </a:r>
          </a:p>
          <a:p>
            <a:pPr marL="0" indent="0">
              <a:buNone/>
            </a:pPr>
            <a:r>
              <a:rPr lang="es-PE" b="1" dirty="0"/>
              <a:t>1). </a:t>
            </a:r>
            <a:r>
              <a:rPr lang="es-PE" b="1" dirty="0" err="1"/>
              <a:t>Convective</a:t>
            </a:r>
            <a:r>
              <a:rPr lang="es-PE" b="1" dirty="0"/>
              <a:t> </a:t>
            </a:r>
            <a:r>
              <a:rPr lang="es-PE" b="1" dirty="0" err="1"/>
              <a:t>Inititation</a:t>
            </a:r>
            <a:r>
              <a:rPr lang="es-PE" b="1" dirty="0"/>
              <a:t> (CI):</a:t>
            </a:r>
            <a:r>
              <a:rPr lang="es-PE" dirty="0"/>
              <a:t>  Este producto indica la probabilidad que un píxel con nubosidad se convierta en tormenta en un intervalo de tiempo dado.</a:t>
            </a:r>
          </a:p>
          <a:p>
            <a:pPr marL="0" indent="0">
              <a:buNone/>
            </a:pPr>
            <a:r>
              <a:rPr lang="es-PE" dirty="0"/>
              <a:t> </a:t>
            </a:r>
            <a:r>
              <a:rPr lang="en-GB" dirty="0"/>
              <a:t>La </a:t>
            </a:r>
            <a:r>
              <a:rPr lang="en-GB" dirty="0" err="1"/>
              <a:t>probabilidad</a:t>
            </a:r>
            <a:r>
              <a:rPr lang="en-GB" dirty="0"/>
              <a:t> de </a:t>
            </a:r>
            <a:r>
              <a:rPr lang="en-GB" dirty="0" err="1"/>
              <a:t>formación</a:t>
            </a:r>
            <a:r>
              <a:rPr lang="en-GB" dirty="0"/>
              <a:t> de </a:t>
            </a:r>
            <a:r>
              <a:rPr lang="en-GB" dirty="0" err="1"/>
              <a:t>tormenta</a:t>
            </a:r>
            <a:r>
              <a:rPr lang="en-GB" dirty="0"/>
              <a:t> </a:t>
            </a:r>
            <a:r>
              <a:rPr lang="en-GB" dirty="0" err="1"/>
              <a:t>depende</a:t>
            </a:r>
            <a:r>
              <a:rPr lang="en-GB" dirty="0"/>
              <a:t> de la </a:t>
            </a:r>
            <a:r>
              <a:rPr lang="en-GB" dirty="0" err="1"/>
              <a:t>evolución</a:t>
            </a:r>
            <a:r>
              <a:rPr lang="en-GB" dirty="0"/>
              <a:t> de las </a:t>
            </a:r>
            <a:r>
              <a:rPr lang="en-GB" dirty="0" err="1"/>
              <a:t>condiciones</a:t>
            </a:r>
            <a:r>
              <a:rPr lang="en-GB" dirty="0"/>
              <a:t> locales y del </a:t>
            </a:r>
            <a:r>
              <a:rPr lang="en-GB" dirty="0" err="1"/>
              <a:t>desplazamiento</a:t>
            </a:r>
            <a:r>
              <a:rPr lang="en-GB" dirty="0"/>
              <a:t> de la </a:t>
            </a:r>
            <a:r>
              <a:rPr lang="en-GB" dirty="0" err="1"/>
              <a:t>nubosidad</a:t>
            </a:r>
            <a:r>
              <a:rPr lang="en-GB" dirty="0"/>
              <a:t>. Se define para 3 </a:t>
            </a:r>
            <a:r>
              <a:rPr lang="en-GB" dirty="0" err="1"/>
              <a:t>pasos</a:t>
            </a:r>
            <a:r>
              <a:rPr lang="en-GB" dirty="0"/>
              <a:t> de </a:t>
            </a:r>
            <a:r>
              <a:rPr lang="en-GB" dirty="0" err="1"/>
              <a:t>tiempo</a:t>
            </a:r>
            <a:r>
              <a:rPr lang="en-GB" dirty="0"/>
              <a:t> (0-30’, 0-60’ and 0-90’) y para 4 </a:t>
            </a:r>
            <a:r>
              <a:rPr lang="en-GB" dirty="0" err="1"/>
              <a:t>rangos</a:t>
            </a:r>
            <a:r>
              <a:rPr lang="en-GB" dirty="0"/>
              <a:t> de </a:t>
            </a:r>
            <a:r>
              <a:rPr lang="en-GB" dirty="0" err="1"/>
              <a:t>probabilidad</a:t>
            </a:r>
            <a:r>
              <a:rPr lang="en-GB" dirty="0"/>
              <a:t> (0-25%, 25-50 %, 25-50 %, 75-100%).</a:t>
            </a:r>
            <a:endParaRPr lang="es-PE" dirty="0"/>
          </a:p>
          <a:p>
            <a:r>
              <a:rPr lang="en-GB" dirty="0">
                <a:hlinkClick r:id="rId2"/>
              </a:rPr>
              <a:t>https://www.nwcsaf.org/ci_description</a:t>
            </a:r>
            <a:r>
              <a:rPr lang="en-GB" dirty="0"/>
              <a:t> </a:t>
            </a:r>
          </a:p>
        </p:txBody>
      </p:sp>
    </p:spTree>
    <p:extLst>
      <p:ext uri="{BB962C8B-B14F-4D97-AF65-F5344CB8AC3E}">
        <p14:creationId xmlns:p14="http://schemas.microsoft.com/office/powerpoint/2010/main" val="369520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8303676" cy="6858000"/>
          </a:xfrm>
          <a:prstGeom prst="rect">
            <a:avLst/>
          </a:prstGeom>
        </p:spPr>
      </p:pic>
      <p:sp>
        <p:nvSpPr>
          <p:cNvPr id="5" name="CuadroTexto 4"/>
          <p:cNvSpPr txBox="1"/>
          <p:nvPr/>
        </p:nvSpPr>
        <p:spPr>
          <a:xfrm>
            <a:off x="8477794" y="258901"/>
            <a:ext cx="2717074" cy="6340197"/>
          </a:xfrm>
          <a:prstGeom prst="rect">
            <a:avLst/>
          </a:prstGeom>
          <a:noFill/>
        </p:spPr>
        <p:txBody>
          <a:bodyPr wrap="square" rtlCol="0">
            <a:spAutoFit/>
          </a:bodyPr>
          <a:lstStyle/>
          <a:p>
            <a:r>
              <a:rPr lang="es-PE" dirty="0"/>
              <a:t>Descripción resumida del algoritmo CI</a:t>
            </a:r>
          </a:p>
          <a:p>
            <a:endParaRPr lang="es-PE" dirty="0"/>
          </a:p>
          <a:p>
            <a:r>
              <a:rPr lang="es-PE" sz="1600" dirty="0"/>
              <a:t>1. Definición de las áreas de interés</a:t>
            </a:r>
          </a:p>
          <a:p>
            <a:endParaRPr lang="es-PE" sz="1600" dirty="0"/>
          </a:p>
          <a:p>
            <a:r>
              <a:rPr lang="es-PE" sz="1600" dirty="0"/>
              <a:t>2. Estimación del campo de movimiento 2D</a:t>
            </a:r>
          </a:p>
          <a:p>
            <a:endParaRPr lang="es-PE" sz="1600" dirty="0"/>
          </a:p>
          <a:p>
            <a:r>
              <a:rPr lang="es-PE" sz="1600" dirty="0"/>
              <a:t>3. Detección y seguimiento de la célula de la nube, basados en un enfoque de análisis de objetos</a:t>
            </a:r>
          </a:p>
          <a:p>
            <a:endParaRPr lang="es-PE" sz="1600" dirty="0"/>
          </a:p>
          <a:p>
            <a:r>
              <a:rPr lang="es-PE" sz="1600" dirty="0"/>
              <a:t>4. Análisis de píxeles de BTD y tendencias</a:t>
            </a:r>
          </a:p>
          <a:p>
            <a:endParaRPr lang="es-PE" sz="1600" dirty="0"/>
          </a:p>
          <a:p>
            <a:r>
              <a:rPr lang="es-PE" sz="1600" dirty="0"/>
              <a:t>5. Filtrado de microfísica diurna</a:t>
            </a:r>
          </a:p>
          <a:p>
            <a:endParaRPr lang="es-PE" sz="1600" dirty="0"/>
          </a:p>
          <a:p>
            <a:r>
              <a:rPr lang="es-PE" sz="1600" dirty="0"/>
              <a:t>6. Filtrado de los campos de interés</a:t>
            </a:r>
          </a:p>
          <a:p>
            <a:endParaRPr lang="es-PE" sz="1600" dirty="0"/>
          </a:p>
          <a:p>
            <a:r>
              <a:rPr lang="es-PE" sz="1600" dirty="0"/>
              <a:t>7. Diagnóstico de IC</a:t>
            </a:r>
          </a:p>
          <a:p>
            <a:r>
              <a:rPr lang="es-PE" sz="1600" dirty="0"/>
              <a:t>Esquema de avance</a:t>
            </a:r>
            <a:endParaRPr lang="en-GB" sz="1600" dirty="0"/>
          </a:p>
        </p:txBody>
      </p:sp>
    </p:spTree>
    <p:extLst>
      <p:ext uri="{BB962C8B-B14F-4D97-AF65-F5344CB8AC3E}">
        <p14:creationId xmlns:p14="http://schemas.microsoft.com/office/powerpoint/2010/main" val="2983508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b="1" dirty="0"/>
              <a:t>2. CMORPH 1h precipitación: </a:t>
            </a:r>
            <a:r>
              <a:rPr lang="es-PE" dirty="0"/>
              <a:t>Estimación de intensidad de precipitación mediante satélites. Resolución espacial de 8km, temporal de 1 h operativo con un desfase de 2h (Se dispone de 30’ para tiempos pasados). </a:t>
            </a:r>
            <a:r>
              <a:rPr lang="es-PE" dirty="0">
                <a:hlinkClick r:id="rId2"/>
              </a:rPr>
              <a:t>https://www.ncei.noaa.gov/products/climate-data-records/precipitation-cmorph</a:t>
            </a:r>
            <a:r>
              <a:rPr lang="es-PE" dirty="0"/>
              <a:t> </a:t>
            </a:r>
          </a:p>
          <a:p>
            <a:r>
              <a:rPr lang="es-PE" dirty="0">
                <a:hlinkClick r:id="rId3"/>
              </a:rPr>
              <a:t>https://re.ssec.wisc.edu/</a:t>
            </a:r>
            <a:r>
              <a:rPr lang="es-PE" dirty="0"/>
              <a:t> </a:t>
            </a:r>
          </a:p>
          <a:p>
            <a:endParaRPr lang="es-PE" dirty="0"/>
          </a:p>
          <a:p>
            <a:endParaRPr lang="en-GB" dirty="0"/>
          </a:p>
        </p:txBody>
      </p:sp>
      <p:pic>
        <p:nvPicPr>
          <p:cNvPr id="4" name="Imagen 3"/>
          <p:cNvPicPr>
            <a:picLocks noChangeAspect="1"/>
          </p:cNvPicPr>
          <p:nvPr/>
        </p:nvPicPr>
        <p:blipFill>
          <a:blip r:embed="rId4"/>
          <a:stretch>
            <a:fillRect/>
          </a:stretch>
        </p:blipFill>
        <p:spPr>
          <a:xfrm>
            <a:off x="5550794" y="3027496"/>
            <a:ext cx="4755256" cy="3501891"/>
          </a:xfrm>
          <a:prstGeom prst="rect">
            <a:avLst/>
          </a:prstGeom>
        </p:spPr>
      </p:pic>
    </p:spTree>
    <p:extLst>
      <p:ext uri="{BB962C8B-B14F-4D97-AF65-F5344CB8AC3E}">
        <p14:creationId xmlns:p14="http://schemas.microsoft.com/office/powerpoint/2010/main" val="373482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FORTRACC: </a:t>
            </a:r>
            <a:r>
              <a:rPr lang="en-GB" dirty="0"/>
              <a:t>Forecasting and Tracking of Active Convective Cells. </a:t>
            </a:r>
          </a:p>
          <a:p>
            <a:r>
              <a:rPr lang="en-GB" dirty="0" err="1"/>
              <a:t>Es</a:t>
            </a:r>
            <a:r>
              <a:rPr lang="en-GB" dirty="0"/>
              <a:t> un </a:t>
            </a:r>
            <a:r>
              <a:rPr lang="en-GB" dirty="0" err="1"/>
              <a:t>algoritmo</a:t>
            </a:r>
            <a:r>
              <a:rPr lang="en-GB" dirty="0"/>
              <a:t> para el </a:t>
            </a:r>
            <a:r>
              <a:rPr lang="en-GB" dirty="0" err="1"/>
              <a:t>seguimiento</a:t>
            </a:r>
            <a:r>
              <a:rPr lang="en-GB" dirty="0"/>
              <a:t> y </a:t>
            </a:r>
            <a:r>
              <a:rPr lang="en-GB" dirty="0" err="1"/>
              <a:t>pronóstico</a:t>
            </a:r>
            <a:r>
              <a:rPr lang="en-GB" dirty="0"/>
              <a:t> de las </a:t>
            </a:r>
            <a:r>
              <a:rPr lang="en-GB" dirty="0" err="1"/>
              <a:t>características</a:t>
            </a:r>
            <a:r>
              <a:rPr lang="en-GB" dirty="0"/>
              <a:t> </a:t>
            </a:r>
            <a:r>
              <a:rPr lang="en-GB" dirty="0" err="1"/>
              <a:t>físicas</a:t>
            </a:r>
            <a:r>
              <a:rPr lang="en-GB" dirty="0"/>
              <a:t> de </a:t>
            </a:r>
            <a:r>
              <a:rPr lang="en-GB" dirty="0" err="1"/>
              <a:t>sistemas</a:t>
            </a:r>
            <a:r>
              <a:rPr lang="en-GB" dirty="0"/>
              <a:t> </a:t>
            </a:r>
            <a:r>
              <a:rPr lang="en-GB" dirty="0" err="1"/>
              <a:t>convectivos</a:t>
            </a:r>
            <a:r>
              <a:rPr lang="en-GB" dirty="0"/>
              <a:t> de </a:t>
            </a:r>
            <a:r>
              <a:rPr lang="en-GB" dirty="0" err="1"/>
              <a:t>mesoescala</a:t>
            </a:r>
            <a:r>
              <a:rPr lang="en-GB" dirty="0"/>
              <a:t> a lo largo de </a:t>
            </a:r>
            <a:r>
              <a:rPr lang="en-GB" dirty="0" err="1"/>
              <a:t>su</a:t>
            </a:r>
            <a:r>
              <a:rPr lang="en-GB" dirty="0"/>
              <a:t> </a:t>
            </a:r>
            <a:r>
              <a:rPr lang="en-GB" dirty="0" err="1"/>
              <a:t>ciclo</a:t>
            </a:r>
            <a:r>
              <a:rPr lang="en-GB" dirty="0"/>
              <a:t> de </a:t>
            </a:r>
            <a:r>
              <a:rPr lang="en-GB" dirty="0" err="1"/>
              <a:t>vida</a:t>
            </a:r>
            <a:r>
              <a:rPr lang="en-GB" dirty="0"/>
              <a:t>.</a:t>
            </a:r>
          </a:p>
          <a:p>
            <a:r>
              <a:rPr lang="es-PE" dirty="0"/>
              <a:t>Basado en imágenes del canal IR del GOES 16 con una resolución temporal de10 minutos.</a:t>
            </a:r>
            <a:endParaRPr lang="en-GB" dirty="0"/>
          </a:p>
          <a:p>
            <a:endParaRPr lang="en-GB" dirty="0"/>
          </a:p>
        </p:txBody>
      </p:sp>
      <p:pic>
        <p:nvPicPr>
          <p:cNvPr id="4" name="Imagen 3"/>
          <p:cNvPicPr>
            <a:picLocks noChangeAspect="1"/>
          </p:cNvPicPr>
          <p:nvPr/>
        </p:nvPicPr>
        <p:blipFill>
          <a:blip r:embed="rId2"/>
          <a:stretch>
            <a:fillRect/>
          </a:stretch>
        </p:blipFill>
        <p:spPr>
          <a:xfrm>
            <a:off x="1481406" y="3845749"/>
            <a:ext cx="3621223" cy="2851262"/>
          </a:xfrm>
          <a:prstGeom prst="rect">
            <a:avLst/>
          </a:prstGeom>
        </p:spPr>
      </p:pic>
      <p:pic>
        <p:nvPicPr>
          <p:cNvPr id="5" name="Imagen 4"/>
          <p:cNvPicPr>
            <a:picLocks noChangeAspect="1"/>
          </p:cNvPicPr>
          <p:nvPr/>
        </p:nvPicPr>
        <p:blipFill>
          <a:blip r:embed="rId3"/>
          <a:stretch>
            <a:fillRect/>
          </a:stretch>
        </p:blipFill>
        <p:spPr>
          <a:xfrm>
            <a:off x="5102629" y="3845749"/>
            <a:ext cx="3764653" cy="2851262"/>
          </a:xfrm>
          <a:prstGeom prst="rect">
            <a:avLst/>
          </a:prstGeom>
        </p:spPr>
      </p:pic>
    </p:spTree>
    <p:extLst>
      <p:ext uri="{BB962C8B-B14F-4D97-AF65-F5344CB8AC3E}">
        <p14:creationId xmlns:p14="http://schemas.microsoft.com/office/powerpoint/2010/main" val="3230177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0" y="0"/>
            <a:ext cx="6334125" cy="1268413"/>
          </a:xfrm>
        </p:spPr>
        <p:txBody>
          <a:bodyPr>
            <a:normAutofit/>
          </a:bodyPr>
          <a:lstStyle/>
          <a:p>
            <a:r>
              <a:rPr lang="es-ES" sz="4000" dirty="0"/>
              <a:t>ESTIMACIÓN DEL VIENTO POR SATÉLITE</a:t>
            </a:r>
            <a:endParaRPr lang="es-ES" cap="none" dirty="0"/>
          </a:p>
        </p:txBody>
      </p:sp>
      <p:sp>
        <p:nvSpPr>
          <p:cNvPr id="5" name="AutoShape 2" descr="data:image/jpeg;base64,/9j/4AAQSkZJRgABAQAAAQABAAD/2wCEAAkGBxQTEhQUEhQUFBUVFBUZFhUXFBQXFxcYFBUXFxUVFxQYHCggGBolHBcUITEiJSkrLi4uFx8zODMsNygtLisBCgoKDg0OGxAQGywkICQsLSwsLCwsLSwsLCwtLCwsLCwsLCwsLCwsLCw0LCwsLCwsLCwsLCwsLCwsLCwsLCwsLP/AABEIALcBEwMBIgACEQEDEQH/xAAbAAACAwEBAQAAAAAAAAAAAAADBAIFBgABB//EAEAQAAIBAgQEBAQCCQIFBQEAAAECEQADBBIhMQVBUWETInGBBjKRoUKxByNScpLB0eHwFGIzgpOi8TRTc7LCFf/EABoBAAMBAQEBAAAAAAAAAAAAAAECAwQABQb/xAAxEQACAQMCBAQEBQUAAAAAAAAAAQIDESESMQQTQVEiYXHwgZGx4RQyodHxBSNCUsH/2gAMAwEAAhEDEQA/APsLNQXauZqBcetcUZJMjcelbz17du0leuVaMSDdyF65SN65RL1ykbz1oQAd65SdxqndalrjU1gA7r0rcap3GpW41MkBsHdalrjUS41Lu1EAO41LO1FuGl3NcAG5oLGpuaCxoinhNDY1Imhk1xxEmok16ajROPCa8muryuOJCpAVEUQLXHESK4V6RXRTIBJaItDWjKK4AVaKooaUVKADgKKlQiiIKdCsYt01bpe2KZtiiAOK6vRXtcA+vtcJ2pa4epqOJxA6z7x9I3pO7iQOg9j/ACrx00em1Jk7jj/NaTvXKjcxAO5P0Ipe5dHWrKcV1E0PsQvPSd16JcuUrcaqKpHuDRLsCuNS1xqJcalrhqikhWmCutStxqLcalnNOibBXDS9w0VzQHogBOaC5qb0FjXABtQjRGNDauOBmoGptQzROPK8Ncaf4Bam+rEStoNdb0sqXj3IA96DdlcKV3Yr66K9333516FiiA7LRkFDHajDlQOIMkV4RR2qDCijmRC0RRXiUaKIpyijIKggoqCiA9iiKtdFGK0yAydsUzaFBtimbYoihQK6pgV1ccaXE2r7BWTxnj5v1dtXMejERE6a7CqPiHGLyuyiyBlA+d4Y+gYRO2g71UJ+ki/YIGOwpknQjMoI6qWJDe3rPKtn8Pcfs8QRmt28wQgEMEJEjkMu2+sjavlOTFvwyaPoNTS8STKSx8QPp4lm6J6Q2scgGP3irYY4EbkdmGX86libIQkZXWNpUER7Glmu9vzH9fyrVSpyhu/n7uRlOMtkFZ56fal2aoMAf8B/vQo6H7/1rbCfv7EJROuGgXDU7hM0BzV4zRJxYG4aWuGmHFLuKsiTF3NAY0dxS70RAT0FqK9BY1wGDahmiMaGaJxA1BhRDUTXHA4q74HbjD4+5+zYtW/+tiLYP/ajfWqYitJwpI4Xjm5tfwq/wlm/nU6jsvivqPDf4P6GYyiiJpV/wT4OxOITxYSzZ53rzeGkdp1b2Ed6tLeB4Th9Lt+9jHH4bK+Han986kdwaDqxWFn0Cqb3ePUx5tTtvTeBsO+i2rj/ALqM35CtWvxhZtf+l4fhrZGz3M15/qYP3qN39IeNbQ3RbHS3bRY94J+9Lqm9o/N/sNpgt3+ggvwbjHEphrv/ADL4f/3iqPH4R7VxrdwZXXQiVMaTupIP1pziPE792S9+7cH+53I/hmKr0M71SCl/lYSbj0PEFGUVwSKMLdUJkVWigV1taLkogOAo0VErRlWmAydsUzbWh21pm2tEBMCvaIFrq4BuxwfC3hlvYey45EoJ9jGlQsfB9m1/6VmtiI8MqjrHTMylo7TVi+FYEwijuuntG1GtOVIB002Ig14EqcXlI9iMmsMzWO4c6rsDHTMJHXf8qqS/qPofzE1vruHza6wd6p8fwgZTHLn2q9KyxcSae5lGM9PpS1wDpTl+1BI6H2pO6Ola1HuiDfYC9AeiOaE5p1FCOTAOaE1Eegs1USJtgnoFyjs1BeuOFXoLUdxQWooRgWoZorCoEUTgZrw1OK8iuOPLdssQqglmIAAEkkmAAOs1fcX+KcTw0jDW7VlhatpnJthgt9/O7ySc7AFVzRGkDve/CuDtYGyMfixLuCMLZ/E0jW5rtIOh5AzqSKx/FcW2Iu3LrwGuGSBsBEKo7AAD2rHVg670rCXXz+xppy5K1Pd9PInxDi17FsGvvcNyJ8K6TK/uLoI7AA9qUVK3P6XeEHE2cFjLejNbUE7TnUOskbQQaxmCRwALhzNzP+b+tJwlSbWlrC6j8RTgvEnl9D21dKnXXtR3ZW5QalA50BhBrZa5mvY8uIRqKhbEmmTclYqFtI706EYS3b0o1pIomGj0pi5agTyoDWAZamRXlEAp0hWzwCmUWfWhKtMWlotC3JolM2krxaZt26WMr46nONj0LXUcJXU4D6Fc4wvKZ7qwke4qd584kdqpL1tgYP51GzeZCIPty+leTyVa6Z6XNbdmW6X8pIo4uq4I9qob+KIOoqCY2TC0eRdXOVW2BfjOAykka1Q3lrW33DqQ29UOLwwAPUVopyxZkpx6opLqUrcFWN1NDSN1auiLE3oD0060u4phQDUFqOwoTiuABagsKOwoZWuFYAioFaOVqJWuOAEVd/D3D7cNicSP1FogZOd+7ErZXtzY8h60nw7AG7cCAhRqWc/KiLq7t2A+ug50zxbGi6VS2Ctm0MtpDvEyzt1djqT7cqSWfCh44yxfjPE7uKutdunU6BR8qKNkUcgKVW2RuKcsoKfTC5hty36V11FWQbOWTeYSz/qOCKBq1tWA9bTEqPoBXzQsPrvX1H9F5nDX7TfhuTHZ0H81NfO+KYDw71xP2XYe06faKx0XarKPxNNVXpxl8BILS91NaadYobCtyMjFxRkrzLU1WnsJcIB0pqzdlSppZFoyCu0h1HAUdVrxVo9tKYByJTNtK60lNJboXBY8t26Nhrm4P4evTqO35US1bqWJtkAMFLQRKjpOp9qycYpqPMp7rp3XY0UHFvTLZ/oHCV1Bw2LUqIMjlAkRy1murNH+q0Wr3fyZR8JNPb9UbfFYa5cXNlFsclaC5HfLoPSgLh/LpV1Ykjf86Bbw5BPrtWel4Vk2VFd4KLFWiYBHaetKpZjU6EVqLttW0al7vDhy1HQ1pjXVrMg6L3K5LYuKOTCq7H4M7Hfl3qzxGDKwUMEUpiMU0Q+vcbimi83QGu5mbqkTNJutWvEdTIpBlrWngzPcr7i0B1p+5bpd0priiDLQ2WmmWhstMKKMlQK00UqJSuAKFa8yUyUomFyqwZhmjUKdi34c3+2dSOcRzoM6wW+vhWvCGj3ArXTzC/Nbtfk7d8o/DVcq0e6WJLMSSSSSdyTqSfeuVZ5UFGwzdwtgLzq2wl62OdVQwx6Ua1hx1NLKKY8ZNG8/R1iB/qLqT89sH+Bo/wD3VB+kHC5MWTydQfcaH+VM/BX6vF2zOjSv8SmPvFXP6TMIC1p45kfUSPyrBLwcQn3/AINa8VFo+dtZkTQvB0qzGHNDNmvRTMTRXC1RBZptbVd4dUTEaABKIqUUWqKluiKQS3TVhK5LdMpailbCk9zxLVNi1setFWzMHrTVixIHrUnU29SujcHYs1c8O4fmPavcFgDIzDQ6e9afh+CAHpv7Vmr8UlhFaVBsw+P+BC1xjbcKpMhek7/ea6vpGTtXV4jp0m7uP1PSWpdSj4ddPI+1WJEjSsjb4iEIE69ARP3NXuBxwcfsnuR/LQ/Wtcmm7oSPYXxl9lMEacjU7OOpm+ocQ3+d6pMRhSpgGR1rTBRmrPDM8nKLuti3e4GpDE4OdRr2pXxWXqR/nOnbd6QCNjR0OGwdSluVJsDUFfXTWqjF4TL6Vr71qd/71V4zhxgka9qrCqTnAy1waUo61aXLBEg0rdsxWpNGZorWt1AWZqwSzrTFvBmdBTOVgKNyst4Bjyoy8IJFaDA4UzBFWDcKAEiZqEq1mWjSuZC1ws8xtQr+CHIVqXwzdJrxeEk8iNKHNDyzG3MLG1FscLdtQK1mI4AImSD/AJyrsFhmUw2tNzsYF5WclLhsA8RHrtUrnDGX5gYrR27MEzp3/rXNeiRM1LmO5TQjNYRfDvW2DQFdW+jA1u/j+xmwxb9nK38J1+1UGJt23GwmtZxJPFwfXNb/ADWs3FS/LItQW6PmbWCPl+leWsNM9adwilkWdNN/zqWg2rfGV0ZHGxXrbga7VB7Jp1rc17Zw8yO35f2mqp2yTavgRW1UltVY4fAydetOW8CBuKZzSF0NlXatdact2v7f0px7EaRv/m9eWRodI1hTvHevO4jidMrL3sbKVG6uE4YknL129Ry99queG4UDzHaf6/2qlw/lMRqpka/NKmD9a0rCDbMaGJHLWA38zHavOnxjs29zXCgr2AXHv3s3gWhkA0d/Lmj9kbn1q2+G8WXQi4MtwHVT6DXXX61Yl4IAHI/1j7VRXMQFv3QRLDKVjWQdj7ZnFYqrlGSle/R/IsmrWsMYzhxuOzeLcWTsGgCBA09q9pYcKdtWZsx1MXXA9hmH5V1JrbzpZ2f9jFXfh7Ctqbfm3z5nDyeczM+tNcF8axcGou2SQC0gOnr+0B13qdrDsfxSZ13B9ZI19qmuLKsUU5iNCAxMac42qUeLtuXdK5r86NGwPLb86RvX1z+GPMwgtH4Adi0bTyG5+prO/wCofayZdjCgmEHVpjYc/pzFXnA+HiygQ3M5YkvsCzH5mI5/WvQo8S5bbGepRQ2bII11pY4XLtRuI421Ytl2JA2CjViTsFHOs9iuJY26P1OFYKRozFE9PK5DdNwK0vilDGX5IjyW8lycYANdI76VLxlI01+351874pxrGWCTiMJdUc3gXAR+8hIFR4T8ZWm1z5RpMgjfbQrFL+Ki3lOPqHkyXn6G7xdpGGv1qkxWFA70zh+MhwPMTO0ZNR6Ks1K5cBO59/8AxW2jUb6mepFdhC1hzINX/D7AI2igYezMae81e4S0QNQPWmq1MApwydbsDmo+leuvamRcHLX0rh6RWTUadIsMOoH9aFcIB2pm8wpJ+p+lNF3FkrAXeTrSeIjerIGfSgPhCZj2q0ZInJMpvM20k0NwQ22+kVbDBsvP6UHEYWdt/vVlJEnFlU+HYmI9q2HDNcKqncCPoSKpFtPppVxwp8tlsw2J0G5JjKo9SY96hxMk4FaKtIxVi2QWA/DccfeR9iKJZw+Y8xSHxDhcZnvPhntjIQ7WoPmka+eeQWNgKb+EOPpik1GR0MXFhYVu+kwaSlxu0WrY+Y0+Ff5k/sMjh5O21N2OHAdZ/rvV3btiND+VDv8AlBJNaHXbRBUkmViYXLXZKDiMRLHKTspAOxDmM4PYSYpHh91w7K1wXF+ZW0DAc1YDSdoPOe1Z6XGqbK1OH0osbi/b/IoKmFiZ0poLmU+k+kVXcQGiuPwkBo5TsSv+bVi4+bhU5i2asX4ZJw0vdMkkPoCAxHlIPOftrV/w+8xGW4dRrry/C32Kn3NY/wD1QRjm6ENGuQkSdRy1BB79a1nDbguWlYmcygORtr+IaadCI39a8aVZts3qmkXyXycs6EQNN9iCY21qm4vaNom4CJY7bACFEA/hJjfXUmjXg/lB2DrmGkmHAnusa+9UnG8dmZEtwAEC2wTqWgxJ5z5PpTyrLl3e5LleK3QHY+IgqgXTcL8ztvqugMbRXVkuKYlhdaQ0+UmMsCVBjVT1611YsvN38y2heXyG3xrNHmCqYEJmBYD7zvz3oH+v8P5PJ+HKFLkAk/8Ac3v/AEgxRIHiOzwd7SjUzl0zyF10/vSuJUIi5NM8nO4WWmJIhiRAzRt/QRTuP0LrBcVdVzsGM7MYAC6QZ6Hf3HSrPE8fKqGUZm5MSQiiQJMant17VjgEkhWblEOV0HYgn2q14ddYBPEAa4TJYsXJGmUEk9wdBH0rRGbh1FaT3L3h3F7ru1xHssYjIVeUjlmBIIO5IH5VfcH4m5QC4ApXy6ZmXQCPNFZ5MYAwDZRpoqzPseUde9XGA4i8ka66yAuc6AajYctY5bCt1Cuni5CcOpolYMPwt96oMZ8FYZrgvW7YtXNZygZGkEHNbPlO55T3pzDY4eIVVNvmfoembm3OOX0p67xFEEsT6c+vsK38xWvIhbojN3PhoD8OX/4yQv8A0zKivVwAGgaSOWqn+a/amcZ8WWhtJOkKP9220lu8bVV4r4lBn9XeAE7WLqqAOchZ19aRcVTWYv5A5T6os7Vt7e/lnnAP3GlW9jLvq/ckx7Scv0rBN8ZWbZglgYEjKyN6E5c0d5qx4L8TpebLYto7GSAbgBgbmWBNFcXCfr6M7lSj6G18c9Py/M/0oXiEjl9Gb+lV9vGYhtDbt2+n6wsT6gKI+tDxONuLChlLNzA0AETH2+vSjKqkMotjjiTGrHnrAHfSq/iePtWRN64q8wD/AEH/AIqqxd26+YLeW0gBM5xmMc4BmST9+dDvcHdmDDEW7jaaOgcyBr5iddulZnxcniCKcpdSywXHsO5EXASdgQwY6SIQj761c22LbAD1ifoDWcTDC8fDxmFsiNFvAKQdP25BB7TVpguHmxoHN1eQc+Zf9qtuR2mqwrye4kqcVsWhw07z9f5Vz2BS1/iGUbefkpy/nSX/APWk7GemmkflVXxCXUVUrlhiHVPXT77DuaUurdbywmpnJ5hAUSZf9rbYbxVXiGe8+QHKq6s579utTv4V7K5sPcLkEsy3WHnHMKeWs+9ZqnEOS8isaai/MjbwKm86APbzoJDM0+VgSBDRJBNL2PhYWMcbtrKlp7JDW5MZwwMgRuB9jVhhr4N5bhT8JJUAEyVmNNyDFN4riSG2CpPzRzLA7NI5GeVdTqReX0A9Swuo5atjL/kT/I1VcWeS1piBmUwdtOfbmK8xnECgtQfIW85EEBMjRJ/eymaqPirGL4RuKc8qVYKddWGVQdtiw351erWtB2J06d5IbVZhxLDwlysNZjMukek0pg8QvmzMBmO8bQIAP5+5qFrHg2LRyhQ2ZQCZUFVIAM85ZTFEwwFu45tiIEhQdJVQQRJ569taxqq420u33LSppt3LDhd8BnU67EEa6gCQD3lfrSttlZXQanVJGmqNmRvz361XWMZGIJGnmDacvKuu2kiR71c4yz4eIZlAi4qtyjQEE+3lM+tYa/FTklFlKdNJ4KNsCIRmUsWco65iAAikmfZAQT22pPht98LcvrnMLczZORVpVoB22B5amdiBWj+J7/hIzeYiFYjTYEZuXqD+8KzNnDpcezdZtCVVzJ/CfDAI3PmCnfkazuVsFt7G74FizesWrjGSLpA1ElZKpmM6mCs1ksUhW42YhyGJB2/4ba2xrr8pMnUGnfhmycPimsO3lYIw1/HbfMPsSDVHfUks8lV8S6x3+W6zNM8gPN6Hn155wdbcau45pMW/EA0z5VMxodZ7V7S9gtlBHPzbgfN5jz711DPZHazHWsPeslxYueWZy3VW4p8uxJ1A+Qac2rk4hmI8e2yxJd7cskMBEkSQMvpEnrQrF8vnIH/EnKSd9Dmk8h8p9af4fYAtNdJ8zsCq8oMBGZp/ZK6b6j0O2Sx4vuLZN4HsM48qnKyseYDrpJ0033Mdqew9xWYuw1jSDCiCdF2HLQHl2rPYXh/muOGa2xjKUMKZ1hwJDTHrqKk4vgiRnUZoysIhdCRbOoI256ka61ndO+EwtNbl9gHZy2V2hmkZtzoBPInbaPpVpa4hdtGM9uATmg+cSNWYHX7msphMeUUyzZQTKEEqCTOUfU/NMxy1q4wGJDMkeUkkgACYnLmjbfMBy36ULzg7oEbM0lr4gJVvDtuxUiZhR5tQddxvqJ/qa2c8Pfta673CyyYBheum0fWqlEZj+r8NddSVJJHPzZhOs+bv1qyW21pQ911jQCFYsx6IhbXuToNelO68p2vk7RFbFvh8aRpbC252hBvz2Io2G4u4fw2IJ0mJBE6Zisny9wT3iqFOIxtbYnYnJIHdzy9NNtoo4uoVFwlwROQnynbzaGIWOtXhxUo7k3STNjbbNuVI6MN/elOJWsKBL2bTmdALakluQGm/prVDh77PILZbagliGO3rvU8LxMKy5li2ZFqDJ0Elieh1AjXQk1X8ZqxYVULZF+IW7wDPbw9mygHz3bhn0CpOojXpVQ+a85y3JXQlULm4YiSQQf8AdoJ3EamrRMUbpF2+QLWUgW9hlgkjXQk6T+9vSLrhCjvYNtfDBY+GwkSwlQBEwoMdfeoSkpF0rbiOM4MBLSZ1IUrmVl0jI4nMScvPSaFZwOS6qMb9ksu52nT8J+ZZIHLlQML8QXLd7WyzpAC5TmYFvMI3zNBiBGoPStjxbGJcsrZuNHiEqkr5hCw5XoYJWRvJpNMdxnqTsI4e7dVWfPKRCuwAB/3ajUAdNyR7BxPHgo8pad5AAX+GNdPeD3o13AqiW7ZLEIMgB+WQBmYjtyHrvQ2wNi/eBjyWVm7JOViNU1mJ+aeW/sqqS7itR7E8Jfd18S4IEaAgrvtMd+Xf1puyAAT9YG8/hXr0oQRrrkxKKcygganYT/Lp67lxTkNl2CkliIhjA07KN/p3plVBpFWuBBILKW3LTE9co50zg1Q3UUKLhVR5maZ/FOoiBJ27dKRx+JGXUjfy6fU+kR7kUq15j5F3cNJkSABIUxtsNKWVXxA09EajGYxFuDUKCQPc845bfeo8Vwaqk21AhZXTN5uTHrECTvFYzDY1vkuhS6uFfmWBt3IudydNe1arB4ycNh5OrLcLRzFpmV46SBHvTqsspglTatYUnLh5MZjAGpEqSFB7f2oOIv8AiLetMFkKHB0gEhlII5AFduk1DGWmyImQeKMLbdUPJyGc2pn9pW9gapMHiHW0WuMPEjzRzCsWJmeYdj70sq0tLGUVe5qfDCWVIgS7MwOxL2mzCOe1KYKxrcE6KTzjR4kg9PlH1ozEf6fqFc5SBsyhlt6esCKhwPCvkutc1YnKROzJakgx3y/Spyq3z794DpsUvD2BN8kAQ2/UDOAO26n3rWX7BNvDsgBKyhX7GD3I6a/SsE7ujvbUEsYAgiNANG31mPrWnbHXDbti27LLLIjzK0xtGxBI9VqcnsNCPhTLzi+GW5h2U7m1ete5UNB5zKp9a+ccGxBOBZGBzG5cAIHm8RbYvoZ3EhbqerabV9FTEXVv5GyPb8sk+VlaAU56qZjt6GqK58OAh2wjZ5v23NowGUo7LcE8xlZh7U7FCfEIVMRhPDEXHzEtMnygMCeesMPelcTcXxfCUApdUyTIKo4z6HbST9e1NXyLvE0kH9VnQTzAsGG/iLr/AMtevcXD2hcKlrg/V21idmYITHLKwNTxdB7gn4NZMG5cCPlXMsrocoka611Y/i3CU8Vy5e6xILOW1YkAk9teXKurSoL3/JFzfYosVeIRmJ1CQgUQoaPCVuoExAO5B6GmcZindlsYeAAoBu7hV1EAfhA1n1J2pHi95mIGUKr3lnoDCkjfUAgemY9aGcYV8RUuCTClguUEEGcsnQEkCdNCa1KKsnYfN2OYW2YCGBmuDnsoygHTnCHb9qK0mNuLh0VFOZ9yZ5AEyZ5SZj9zmKzPDUZrqWzHkCgkgkebKxIiNQMxnoKsMVfW61wfKbjwNIlUPyrodNOw0rPNXlZ+o+rA5w2z4ku+qIAxgwddlBHMmBvz6UXAcMLhn+UERsViFlte0xz/AJlhUHksq0liCV5EsvlnXyoFlhG+YdKaxPFZSbaBkt6KDorFdgi/jMxrt0kioXbdkdK1jzBpctKTmyppqx02O9zme0xV3gsQpbxGYM3lymSRoNArbbekmTzNY4PcutmxBDN8qW11CEMBILCJhWBMAx6VdNiRauKDJkxbVFJduRIB6ncmANtTXOm+4VHBor2PMEgbkQGPU6s2nl/d586z2M+JNSjqGJ1+WVn8MtED0Wd/qLibXSwUeEgI8tsXAWlv2iD806SaYwnCLSwXKNcQeI6r5iqiJWeh0k9/qdtxkkXGBt/qs12U1BZMu50KKSNwN461T4nGksym5nYaKottlEgRvGkch7zR8RjUZ4YyRLRosZgWHlGpE9YPakbh1VFDg5hlOihj0Gm2pOoMTQ2GSyOXLBvtatXSV1cspIkqsmNDrIVBptB7VU8QwSC7cfD2ntPaByQQqXgpysp1MmdZgTIq5t4lM1wmWC2iJ5eYM4zch8yDkduQNUmGxBCPqMpzoBmJbUgmWnXYd9aEJjPA5wZGunNmVQhBCrqQ7mAWY7gST3yjrV/iAGuKABCghmOypbIMxyYn7Dtrn/hv9WjsQA91xAOwGUkFxEQFVn/gHSrQYhXVkGdjdYgKujHICNSdFTMNT0FI5W9BVtcObj4hgLUAa+Y6gLPzGNyTy7+kCzLLKgJtq/lUMQHuE+Z2bdiNDzCwsDq/eTwMOMoAe7AWCR8w1JJ2HIb9edUqYlSVtWzBKHO4GiWlgtlWdGYlfTMvPYxTeWJ6Flb42M3hp5iAc77IpH4V6mYmOcCqDiPHQcoBIWYUblj+0T0/Oh8bxdvCi2CmWY8pnUGYTN10cnsB1rL27mVTcuHzNOXcgAxBmZ6wI51VQbQ1kkac45iGIBzGFU6ddD0HP/Iq2w91fEtEQJcKdInylD6mTvWHwGNz5kBbSZIAGqxoBOhgjX1p9cU6ZGWPLdsyCZMM0KQOqzNLKm09ItkmGdHZhcAIHmUyRLZZYEezGtD8K2ymEW8WIFmziLakyTN/FypjrHbmKoOH5XRgWErnjcgSwLe5RI9dK1PwkwbAAxI8cnaAMpZ1Mdmy6V13a3vqGTB8T4pkuui+JFu2oJABzNkI0nXyhT20PeqLhVzNCsM+7QfwhSesGToDPT0ofxFxB80fIhy5TEl87MCw10EEmdzBqqscQcMVkDKcshQTJWZnkSNZqmjw4OSZr3xjLhZg/wDEEkgiSGYBs0/cVrL2LS3as3D5Q+Z27m5bd9ft9K+X4DFNiLduwrEi7etgTqcr3WE666a6corecYu58QbegRb6W4kf+xb26fMfoak4WudLoYfGt+uKkkN5mzc0KgnTlsOen5je4S2Anjc/JmI2kSAY5RLD0Pavn/GrWa+5trmYFkZToYYax1BBArUcJ4nbs2jbuPNvKA0kZgNIDGeXUdKWSvFCxvZoucfD3nttoWtqFgkFonVfSRzqeLsFbiuji2zZJjViwMOAnQ5RHqTVFjeMXbl5xbt+EAiugMMzzA+ZflXbUa61ZcP4gGtXGgBkYsV1kFbcbcyQKM7yvYGFa4riviW3duTYUsyqWa8QRCs1y1tvAKXBr/OqbjF+86F1cwL2U6ZRkyqc28g/Nz5CifDljw7hXZf9BeBkQSbl5mU5eUAn60hjWyXLuHLZkVhBnWCAyqfYgU6S1W9/EF8JjnEOGFLjKLhjT7gHl615Vfx3EXLt97iZgrZYEjSEUH7g11c+HkyH4gzmP4U9zwWRTkUMWYFZJMaRmU9daQu24hVuIeodXP3g6e/1rq6vRjtYeMtV7llgroTxnXUhAg7s2YAieWVHpfgpAuKzTkTNzMgBDcuD8vtXV1SksS99BU8BsHxkXjcZkIYAu+ujkuAVPQRIjblVinHrVxfPaCITqVLEwBpu0aaaHpXV1PKlFNpeRWDuhnD8WVgi4UBXuBy1x0UZFXMXeBJY6N3171PBX7RXNZz3NPNdbR2O3MiOZAmBFdXVCpBJO3f9ysQvEri2dW8gRspIAJJaQXjKdsrgazpPOpcLxdpcPcZbhuLduC00hwAAAXQcxIblXV1IoJ07+ZTqFOFt/sBEgZEEBRoNgo8xjmxkyZ0gBe6ngsWt5o2Ov4jmg77SZ7xXV1R1tuzB1CDiJuCAGC3NZhOclZ5kgKo1rzFs2QZfmbSZ+VYcse5yoY7gV1dSyVpCy3sOp5LNqyurkZrjHcM3ziecDKv/AC1afCljxLzKQFFtAWJMhbakEQo3JIAMcuddXV1KCkm2LVm1sJ8f4r4992WSLSlUVpUeZTmbyny6QNjAmKD8G4G4qX7rvmuvcVNR5UA85hZIOsHnsN9a8rqqn0C1aN0ZL4jxBxd29eafAw7BAJ8x5bd8p+tJIpc5xJUBT+HcCVAXpp9q6urXLCx0x9AxXQL8O2yDfaZHiDfeWzRtz8tN28wuOrgAZkM6EyWzCOhrq6o1X/cl6L/hKW/vuejEZWZlAUZ3kAH8FtoOpPM1sLd3w+FEyfNeujpoqMsbdpr2uqc1sMZv4glLGHYkNl0A6BWn31uAek1S41j5HJ8rLJPdQUBjlsw9q8rqpw+YJ+bKst/0dYsW8Rhh8wLsFMdFuEH7t9K0XEOPhuILbXQjFO3PWLLJH2murqNeK8b8m/qRbyvQrnKq7KggeaBryO4PLfaqfjeFa7lgsSPOFkAOBOf0cQexn6+V1Z6UrSTD3L34V40t+2LbBllCi3NJXXTntK/arLiMq7HMV1IYACDJMNvoSIPqO9dXU8oJVGl3BIR4PxhxdvI6g5VChtPMhykyO2sfvURsItxr7IJe5iLWrRsLRXToNF3511dTuKs376EHJp2KouRpO1dXV1cc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28" name="Picture 4" descr="http://eoimages.gsfc.nasa.gov/images/imagerecords/39000/39733/Felicia_qui_20092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050" y="2355273"/>
            <a:ext cx="5857997" cy="390533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724" y="5183968"/>
            <a:ext cx="2498960" cy="167403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3724" y="1890932"/>
            <a:ext cx="2470032" cy="1646688"/>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3724" y="3537620"/>
            <a:ext cx="2484276" cy="1918427"/>
          </a:xfrm>
          <a:prstGeom prst="rect">
            <a:avLst/>
          </a:prstGeom>
        </p:spPr>
      </p:pic>
    </p:spTree>
    <p:extLst>
      <p:ext uri="{BB962C8B-B14F-4D97-AF65-F5344CB8AC3E}">
        <p14:creationId xmlns:p14="http://schemas.microsoft.com/office/powerpoint/2010/main" val="138170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00313" y="365125"/>
            <a:ext cx="9691687" cy="1325563"/>
          </a:xfrm>
        </p:spPr>
        <p:txBody>
          <a:bodyPr/>
          <a:lstStyle/>
          <a:p>
            <a:r>
              <a:rPr lang="es-PE" dirty="0"/>
              <a:t>Red observaciones</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93" y="1556793"/>
            <a:ext cx="6078076" cy="3575339"/>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434" y="5301208"/>
            <a:ext cx="3113584" cy="1556792"/>
          </a:xfrm>
          <a:prstGeom prst="rect">
            <a:avLst/>
          </a:prstGeom>
        </p:spPr>
      </p:pic>
      <p:sp>
        <p:nvSpPr>
          <p:cNvPr id="6" name="5 CuadroTexto"/>
          <p:cNvSpPr txBox="1"/>
          <p:nvPr/>
        </p:nvSpPr>
        <p:spPr>
          <a:xfrm>
            <a:off x="4943872" y="5517233"/>
            <a:ext cx="3240360" cy="1200329"/>
          </a:xfrm>
          <a:prstGeom prst="rect">
            <a:avLst/>
          </a:prstGeom>
          <a:noFill/>
        </p:spPr>
        <p:txBody>
          <a:bodyPr wrap="square" rtlCol="0">
            <a:spAutoFit/>
          </a:bodyPr>
          <a:lstStyle/>
          <a:p>
            <a:r>
              <a:rPr lang="es-PE" dirty="0"/>
              <a:t>Principales rutas de navegación marítima. Algunas naves incluyen sensores meteorológicos.</a:t>
            </a:r>
          </a:p>
        </p:txBody>
      </p:sp>
      <p:sp>
        <p:nvSpPr>
          <p:cNvPr id="7" name="6 CuadroTexto"/>
          <p:cNvSpPr txBox="1"/>
          <p:nvPr/>
        </p:nvSpPr>
        <p:spPr>
          <a:xfrm>
            <a:off x="7752185" y="1988841"/>
            <a:ext cx="2520281" cy="2031325"/>
          </a:xfrm>
          <a:prstGeom prst="rect">
            <a:avLst/>
          </a:prstGeom>
          <a:noFill/>
        </p:spPr>
        <p:txBody>
          <a:bodyPr wrap="square" rtlCol="0">
            <a:spAutoFit/>
          </a:bodyPr>
          <a:lstStyle/>
          <a:p>
            <a:r>
              <a:rPr lang="es-PE" dirty="0"/>
              <a:t>Baja densidad de mediciones de viento en regiones oceánicas.</a:t>
            </a:r>
          </a:p>
          <a:p>
            <a:endParaRPr lang="es-PE" dirty="0"/>
          </a:p>
          <a:p>
            <a:r>
              <a:rPr lang="es-PE" dirty="0"/>
              <a:t>La gran mayoría de boyas se destinan a mediciones de SST.</a:t>
            </a:r>
          </a:p>
        </p:txBody>
      </p:sp>
    </p:spTree>
    <p:extLst>
      <p:ext uri="{BB962C8B-B14F-4D97-AF65-F5344CB8AC3E}">
        <p14:creationId xmlns:p14="http://schemas.microsoft.com/office/powerpoint/2010/main" val="426928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1016288" y="1325116"/>
            <a:ext cx="8474075" cy="4495800"/>
          </a:xfrm>
        </p:spPr>
        <p:txBody>
          <a:bodyPr>
            <a:normAutofit/>
          </a:bodyPr>
          <a:lstStyle/>
          <a:p>
            <a:r>
              <a:rPr lang="en-US" sz="1400" dirty="0"/>
              <a:t>Los </a:t>
            </a:r>
            <a:r>
              <a:rPr lang="en-US" sz="1400" dirty="0" err="1"/>
              <a:t>sensores</a:t>
            </a:r>
            <a:r>
              <a:rPr lang="en-US" sz="1400" dirty="0"/>
              <a:t> </a:t>
            </a:r>
            <a:r>
              <a:rPr lang="en-US" sz="1400" dirty="0" err="1"/>
              <a:t>incorporados</a:t>
            </a:r>
            <a:r>
              <a:rPr lang="en-US" sz="1400" dirty="0"/>
              <a:t> son </a:t>
            </a:r>
            <a:r>
              <a:rPr lang="en-US" sz="1400" dirty="0" err="1"/>
              <a:t>capaces</a:t>
            </a:r>
            <a:r>
              <a:rPr lang="en-US" sz="1400" dirty="0"/>
              <a:t> de </a:t>
            </a:r>
            <a:r>
              <a:rPr lang="en-US" sz="1400" dirty="0" err="1"/>
              <a:t>medir</a:t>
            </a:r>
            <a:r>
              <a:rPr lang="en-US" sz="1400" dirty="0"/>
              <a:t> </a:t>
            </a:r>
            <a:r>
              <a:rPr lang="en-US" sz="1400" dirty="0" err="1"/>
              <a:t>sistematicamente</a:t>
            </a:r>
            <a:r>
              <a:rPr lang="en-US" sz="1400" dirty="0"/>
              <a:t> en el </a:t>
            </a:r>
            <a:r>
              <a:rPr lang="en-US" sz="1400" dirty="0" err="1"/>
              <a:t>globo</a:t>
            </a:r>
            <a:r>
              <a:rPr lang="en-US" sz="1400" dirty="0"/>
              <a:t> </a:t>
            </a:r>
            <a:r>
              <a:rPr lang="en-US" sz="1400" dirty="0" err="1"/>
              <a:t>entero</a:t>
            </a:r>
            <a:r>
              <a:rPr lang="en-US" sz="1400" dirty="0"/>
              <a:t>. Los </a:t>
            </a:r>
            <a:r>
              <a:rPr lang="en-US" sz="1400" dirty="0" err="1"/>
              <a:t>Scaterómetros</a:t>
            </a:r>
            <a:r>
              <a:rPr lang="en-US" sz="1400" dirty="0"/>
              <a:t> van </a:t>
            </a:r>
            <a:r>
              <a:rPr lang="en-US" sz="1400" dirty="0" err="1"/>
              <a:t>incorporados</a:t>
            </a:r>
            <a:r>
              <a:rPr lang="en-US" sz="1400" dirty="0"/>
              <a:t> en </a:t>
            </a:r>
            <a:r>
              <a:rPr lang="en-US" sz="1400" dirty="0" err="1"/>
              <a:t>satélites</a:t>
            </a:r>
            <a:r>
              <a:rPr lang="en-US" sz="1400" dirty="0"/>
              <a:t> </a:t>
            </a:r>
            <a:r>
              <a:rPr lang="en-US" sz="1400" dirty="0" err="1"/>
              <a:t>polares</a:t>
            </a:r>
            <a:r>
              <a:rPr lang="en-US" sz="1400" dirty="0"/>
              <a:t> </a:t>
            </a:r>
            <a:r>
              <a:rPr lang="en-US" sz="1400" dirty="0" err="1"/>
              <a:t>como</a:t>
            </a:r>
            <a:r>
              <a:rPr lang="en-US" sz="1400" dirty="0"/>
              <a:t> el METOP</a:t>
            </a:r>
          </a:p>
          <a:p>
            <a:r>
              <a:rPr lang="en-US" sz="1400" dirty="0" err="1"/>
              <a:t>Operan</a:t>
            </a:r>
            <a:r>
              <a:rPr lang="en-US" sz="1400" dirty="0"/>
              <a:t> con </a:t>
            </a:r>
            <a:r>
              <a:rPr lang="en-US" sz="1400" dirty="0" err="1"/>
              <a:t>frecuencias</a:t>
            </a:r>
            <a:r>
              <a:rPr lang="en-US" sz="1400" dirty="0"/>
              <a:t> de </a:t>
            </a:r>
            <a:r>
              <a:rPr lang="en-US" sz="1400" dirty="0" err="1"/>
              <a:t>microondas</a:t>
            </a:r>
            <a:r>
              <a:rPr lang="en-US" sz="1400" dirty="0"/>
              <a:t> y </a:t>
            </a:r>
            <a:r>
              <a:rPr lang="en-US" sz="1400" dirty="0" err="1"/>
              <a:t>permiten</a:t>
            </a:r>
            <a:r>
              <a:rPr lang="en-US" sz="1400" dirty="0"/>
              <a:t> </a:t>
            </a:r>
            <a:r>
              <a:rPr lang="en-US" sz="1400" dirty="0" err="1"/>
              <a:t>obtener</a:t>
            </a:r>
            <a:r>
              <a:rPr lang="en-US" sz="1400" dirty="0"/>
              <a:t> </a:t>
            </a:r>
            <a:r>
              <a:rPr lang="en-US" sz="1400" dirty="0" err="1"/>
              <a:t>medidas</a:t>
            </a:r>
            <a:r>
              <a:rPr lang="en-US" sz="1400" dirty="0"/>
              <a:t> de la </a:t>
            </a:r>
            <a:r>
              <a:rPr lang="en-US" sz="1400" dirty="0" err="1"/>
              <a:t>superfície</a:t>
            </a:r>
            <a:r>
              <a:rPr lang="en-US" sz="1400" dirty="0"/>
              <a:t> </a:t>
            </a:r>
            <a:r>
              <a:rPr lang="en-US" sz="1400" dirty="0" err="1"/>
              <a:t>oceánica</a:t>
            </a:r>
            <a:r>
              <a:rPr lang="en-US" sz="1400" dirty="0"/>
              <a:t> </a:t>
            </a:r>
            <a:r>
              <a:rPr lang="en-US" sz="1400" dirty="0" err="1"/>
              <a:t>tanto</a:t>
            </a:r>
            <a:r>
              <a:rPr lang="en-US" sz="1400" dirty="0"/>
              <a:t> de </a:t>
            </a:r>
            <a:r>
              <a:rPr lang="en-US" sz="1400" dirty="0" err="1"/>
              <a:t>día</a:t>
            </a:r>
            <a:r>
              <a:rPr lang="en-US" sz="1400" dirty="0"/>
              <a:t> </a:t>
            </a:r>
            <a:r>
              <a:rPr lang="en-US" sz="1400" dirty="0" err="1"/>
              <a:t>como</a:t>
            </a:r>
            <a:r>
              <a:rPr lang="en-US" sz="1400" dirty="0"/>
              <a:t> de </a:t>
            </a:r>
            <a:r>
              <a:rPr lang="en-US" sz="1400" dirty="0" err="1"/>
              <a:t>noche</a:t>
            </a:r>
            <a:r>
              <a:rPr lang="en-US" sz="1400" dirty="0"/>
              <a:t> y </a:t>
            </a:r>
            <a:r>
              <a:rPr lang="en-US" sz="1400" dirty="0" err="1"/>
              <a:t>bajo</a:t>
            </a:r>
            <a:r>
              <a:rPr lang="en-US" sz="1400" dirty="0"/>
              <a:t> </a:t>
            </a:r>
            <a:r>
              <a:rPr lang="en-US" sz="1400" dirty="0" err="1"/>
              <a:t>cualquier</a:t>
            </a:r>
            <a:r>
              <a:rPr lang="en-US" sz="1400" dirty="0"/>
              <a:t> </a:t>
            </a:r>
            <a:r>
              <a:rPr lang="en-US" sz="1400" dirty="0" err="1"/>
              <a:t>condición</a:t>
            </a:r>
            <a:r>
              <a:rPr lang="en-US" sz="1400" dirty="0"/>
              <a:t> </a:t>
            </a:r>
            <a:r>
              <a:rPr lang="en-US" sz="1400" dirty="0" err="1"/>
              <a:t>meteorológica</a:t>
            </a:r>
            <a:r>
              <a:rPr lang="en-US" sz="1400" dirty="0"/>
              <a:t>.</a:t>
            </a:r>
          </a:p>
          <a:p>
            <a:r>
              <a:rPr lang="en-US" sz="1400" dirty="0" err="1"/>
              <a:t>Consta</a:t>
            </a:r>
            <a:r>
              <a:rPr lang="en-US" sz="1400" dirty="0"/>
              <a:t> de dos </a:t>
            </a:r>
            <a:r>
              <a:rPr lang="en-US" sz="1400" dirty="0" err="1"/>
              <a:t>instrumentos</a:t>
            </a:r>
            <a:r>
              <a:rPr lang="en-US" sz="1400" dirty="0"/>
              <a:t>: Radar (</a:t>
            </a:r>
            <a:r>
              <a:rPr lang="en-US" sz="1400" dirty="0" err="1"/>
              <a:t>Activo</a:t>
            </a:r>
            <a:r>
              <a:rPr lang="en-US" sz="1400" dirty="0"/>
              <a:t>) y </a:t>
            </a:r>
            <a:r>
              <a:rPr lang="en-US" sz="1400" dirty="0" err="1"/>
              <a:t>radiómetro</a:t>
            </a:r>
            <a:r>
              <a:rPr lang="en-US" sz="1400" dirty="0"/>
              <a:t> (</a:t>
            </a:r>
            <a:r>
              <a:rPr lang="en-US" sz="1400" dirty="0" err="1"/>
              <a:t>pasivo</a:t>
            </a:r>
            <a:r>
              <a:rPr lang="en-US" sz="1400" dirty="0"/>
              <a:t>) </a:t>
            </a:r>
            <a:r>
              <a:rPr lang="en-US" sz="1400" dirty="0" err="1"/>
              <a:t>que</a:t>
            </a:r>
            <a:r>
              <a:rPr lang="en-US" sz="1400" dirty="0"/>
              <a:t> son </a:t>
            </a:r>
            <a:r>
              <a:rPr lang="en-US" sz="1400" dirty="0" err="1"/>
              <a:t>capaces</a:t>
            </a:r>
            <a:r>
              <a:rPr lang="en-US" sz="1400" dirty="0"/>
              <a:t> de </a:t>
            </a:r>
            <a:r>
              <a:rPr lang="en-US" sz="1400" dirty="0" err="1"/>
              <a:t>medir</a:t>
            </a:r>
            <a:r>
              <a:rPr lang="en-US" sz="1400" dirty="0"/>
              <a:t> </a:t>
            </a:r>
            <a:r>
              <a:rPr lang="en-US" sz="1400" dirty="0" err="1"/>
              <a:t>velocidad</a:t>
            </a:r>
            <a:r>
              <a:rPr lang="en-US" sz="1400" dirty="0"/>
              <a:t> y </a:t>
            </a:r>
            <a:r>
              <a:rPr lang="en-US" sz="1400" dirty="0" err="1"/>
              <a:t>dirección</a:t>
            </a:r>
            <a:r>
              <a:rPr lang="en-US" sz="1400" dirty="0"/>
              <a:t> del </a:t>
            </a:r>
            <a:r>
              <a:rPr lang="en-US" sz="1400" dirty="0" err="1"/>
              <a:t>viento</a:t>
            </a:r>
            <a:endParaRPr lang="en-US" sz="1400" dirty="0"/>
          </a:p>
          <a:p>
            <a:pPr marL="0" indent="0">
              <a:buNone/>
            </a:pPr>
            <a:endParaRPr lang="es-PE" dirty="0"/>
          </a:p>
          <a:p>
            <a:endParaRPr lang="en-US" sz="1400" dirty="0"/>
          </a:p>
          <a:p>
            <a:endParaRPr lang="en-US" sz="1400" dirty="0"/>
          </a:p>
          <a:p>
            <a:endParaRPr lang="en-US" sz="1400" dirty="0"/>
          </a:p>
          <a:p>
            <a:endParaRPr lang="en-US" sz="1400" dirty="0"/>
          </a:p>
          <a:p>
            <a:endParaRPr lang="en-US" sz="1400" dirty="0"/>
          </a:p>
          <a:p>
            <a:pPr lvl="3"/>
            <a:endParaRPr lang="en-US" sz="500" dirty="0"/>
          </a:p>
        </p:txBody>
      </p:sp>
      <p:sp>
        <p:nvSpPr>
          <p:cNvPr id="2" name="1 CuadroTexto"/>
          <p:cNvSpPr txBox="1"/>
          <p:nvPr/>
        </p:nvSpPr>
        <p:spPr>
          <a:xfrm>
            <a:off x="4151784" y="116633"/>
            <a:ext cx="6264696" cy="954107"/>
          </a:xfrm>
          <a:prstGeom prst="rect">
            <a:avLst/>
          </a:prstGeom>
          <a:noFill/>
        </p:spPr>
        <p:txBody>
          <a:bodyPr wrap="square" rtlCol="0">
            <a:spAutoFit/>
          </a:bodyPr>
          <a:lstStyle/>
          <a:p>
            <a:pPr algn="ctr"/>
            <a:r>
              <a:rPr lang="es-PE" sz="2800" b="1" dirty="0"/>
              <a:t>QUIKSCAT RAPIDSCAT WINDSAT SSM/I</a:t>
            </a:r>
          </a:p>
        </p:txBody>
      </p:sp>
      <p:sp>
        <p:nvSpPr>
          <p:cNvPr id="6" name="5 CuadroTexto"/>
          <p:cNvSpPr txBox="1"/>
          <p:nvPr/>
        </p:nvSpPr>
        <p:spPr>
          <a:xfrm>
            <a:off x="6781505" y="3322221"/>
            <a:ext cx="4032449" cy="3139321"/>
          </a:xfrm>
          <a:prstGeom prst="rect">
            <a:avLst/>
          </a:prstGeom>
          <a:noFill/>
        </p:spPr>
        <p:txBody>
          <a:bodyPr wrap="square" rtlCol="0">
            <a:spAutoFit/>
          </a:bodyPr>
          <a:lstStyle/>
          <a:p>
            <a:r>
              <a:rPr lang="en-US" b="1" dirty="0" err="1"/>
              <a:t>Satélites</a:t>
            </a:r>
            <a:r>
              <a:rPr lang="en-US" b="1" dirty="0"/>
              <a:t> </a:t>
            </a:r>
            <a:r>
              <a:rPr lang="en-US" b="1" dirty="0" err="1"/>
              <a:t>polares</a:t>
            </a:r>
            <a:endParaRPr lang="en-US" b="1" dirty="0"/>
          </a:p>
          <a:p>
            <a:endParaRPr lang="en-US" dirty="0"/>
          </a:p>
          <a:p>
            <a:r>
              <a:rPr lang="en-US" dirty="0" err="1"/>
              <a:t>Producto</a:t>
            </a:r>
            <a:r>
              <a:rPr lang="en-US" dirty="0"/>
              <a:t> </a:t>
            </a:r>
            <a:r>
              <a:rPr lang="en-US" dirty="0" err="1"/>
              <a:t>excelente</a:t>
            </a:r>
            <a:r>
              <a:rPr lang="en-US" dirty="0"/>
              <a:t> </a:t>
            </a:r>
            <a:r>
              <a:rPr lang="en-US" dirty="0" err="1"/>
              <a:t>para</a:t>
            </a:r>
            <a:r>
              <a:rPr lang="en-US" dirty="0"/>
              <a:t> </a:t>
            </a:r>
            <a:r>
              <a:rPr lang="en-US" dirty="0" err="1"/>
              <a:t>analizar</a:t>
            </a:r>
            <a:r>
              <a:rPr lang="en-US" dirty="0"/>
              <a:t> </a:t>
            </a:r>
            <a:r>
              <a:rPr lang="en-US" dirty="0" err="1"/>
              <a:t>viento</a:t>
            </a:r>
            <a:r>
              <a:rPr lang="en-US" dirty="0"/>
              <a:t> </a:t>
            </a:r>
            <a:r>
              <a:rPr lang="en-US" dirty="0" err="1"/>
              <a:t>sobre</a:t>
            </a:r>
            <a:r>
              <a:rPr lang="en-US" dirty="0"/>
              <a:t> los </a:t>
            </a:r>
            <a:r>
              <a:rPr lang="en-US" dirty="0" err="1"/>
              <a:t>océanos</a:t>
            </a:r>
            <a:r>
              <a:rPr lang="en-US" dirty="0"/>
              <a:t>, </a:t>
            </a:r>
            <a:r>
              <a:rPr lang="en-US" dirty="0" err="1"/>
              <a:t>dónde</a:t>
            </a:r>
            <a:r>
              <a:rPr lang="en-US" dirty="0"/>
              <a:t> hay </a:t>
            </a:r>
            <a:r>
              <a:rPr lang="en-US" dirty="0" err="1"/>
              <a:t>pocos</a:t>
            </a:r>
            <a:r>
              <a:rPr lang="en-US" dirty="0"/>
              <a:t> </a:t>
            </a:r>
            <a:r>
              <a:rPr lang="en-US" dirty="0" err="1"/>
              <a:t>registros</a:t>
            </a:r>
            <a:r>
              <a:rPr lang="en-US" dirty="0"/>
              <a:t>.</a:t>
            </a:r>
          </a:p>
          <a:p>
            <a:endParaRPr lang="en-US" dirty="0"/>
          </a:p>
          <a:p>
            <a:r>
              <a:rPr lang="en-US" dirty="0"/>
              <a:t>Baja </a:t>
            </a:r>
            <a:r>
              <a:rPr lang="en-US" dirty="0" err="1"/>
              <a:t>resolución</a:t>
            </a:r>
            <a:r>
              <a:rPr lang="en-US" dirty="0"/>
              <a:t> temporal, sin embargo </a:t>
            </a:r>
            <a:r>
              <a:rPr lang="en-US" dirty="0" err="1"/>
              <a:t>puede</a:t>
            </a:r>
            <a:r>
              <a:rPr lang="en-US" dirty="0"/>
              <a:t> </a:t>
            </a:r>
            <a:r>
              <a:rPr lang="en-US" dirty="0" err="1"/>
              <a:t>ser</a:t>
            </a:r>
            <a:r>
              <a:rPr lang="en-US" dirty="0"/>
              <a:t> </a:t>
            </a:r>
            <a:r>
              <a:rPr lang="en-US" dirty="0" err="1"/>
              <a:t>útil</a:t>
            </a:r>
            <a:r>
              <a:rPr lang="en-US" dirty="0"/>
              <a:t> </a:t>
            </a:r>
            <a:r>
              <a:rPr lang="en-US" dirty="0" err="1"/>
              <a:t>para</a:t>
            </a:r>
            <a:r>
              <a:rPr lang="en-US" dirty="0"/>
              <a:t> </a:t>
            </a:r>
            <a:r>
              <a:rPr lang="en-US" dirty="0" err="1"/>
              <a:t>anticipar</a:t>
            </a:r>
            <a:r>
              <a:rPr lang="en-US" dirty="0"/>
              <a:t> la </a:t>
            </a:r>
            <a:r>
              <a:rPr lang="en-US" dirty="0" err="1"/>
              <a:t>magnitud</a:t>
            </a:r>
            <a:r>
              <a:rPr lang="en-US" dirty="0"/>
              <a:t> de </a:t>
            </a:r>
            <a:r>
              <a:rPr lang="en-US" dirty="0" err="1"/>
              <a:t>algunos</a:t>
            </a:r>
            <a:r>
              <a:rPr lang="en-US" dirty="0"/>
              <a:t> </a:t>
            </a:r>
            <a:r>
              <a:rPr lang="en-US" dirty="0" err="1"/>
              <a:t>eventos</a:t>
            </a:r>
            <a:r>
              <a:rPr lang="en-US" dirty="0"/>
              <a:t> de </a:t>
            </a:r>
            <a:r>
              <a:rPr lang="en-US" dirty="0" err="1"/>
              <a:t>viento</a:t>
            </a:r>
            <a:r>
              <a:rPr lang="en-US" dirty="0"/>
              <a:t> </a:t>
            </a:r>
            <a:r>
              <a:rPr lang="en-US" dirty="0" err="1"/>
              <a:t>costero</a:t>
            </a:r>
            <a:endParaRPr lang="en-US" dirty="0"/>
          </a:p>
          <a:p>
            <a:r>
              <a:rPr lang="en-US" dirty="0"/>
              <a:t>Alta </a:t>
            </a:r>
            <a:r>
              <a:rPr lang="en-US" dirty="0" err="1"/>
              <a:t>resolución</a:t>
            </a:r>
            <a:r>
              <a:rPr lang="en-US" dirty="0"/>
              <a:t> </a:t>
            </a:r>
            <a:r>
              <a:rPr lang="en-US" dirty="0" err="1"/>
              <a:t>espacial</a:t>
            </a:r>
            <a:r>
              <a:rPr lang="en-US" dirty="0"/>
              <a:t> (25-50 km).</a:t>
            </a:r>
            <a:endParaRPr lang="es-PE" dirty="0"/>
          </a:p>
        </p:txBody>
      </p:sp>
      <p:pic>
        <p:nvPicPr>
          <p:cNvPr id="2050" name="Picture 2" descr="https://climatedataguide.ucar.edu/sites/default/files/styles/node_lightbox_display/public/key_figures/climate_data_set/QuikSCAT_L2B_vector.png?itok=cL84wRAp"/>
          <p:cNvPicPr>
            <a:picLocks noChangeAspect="1" noChangeArrowheads="1"/>
          </p:cNvPicPr>
          <p:nvPr/>
        </p:nvPicPr>
        <p:blipFill rotWithShape="1">
          <a:blip r:embed="rId2">
            <a:extLst>
              <a:ext uri="{28A0092B-C50C-407E-A947-70E740481C1C}">
                <a14:useLocalDpi xmlns:a14="http://schemas.microsoft.com/office/drawing/2010/main" val="0"/>
              </a:ext>
            </a:extLst>
          </a:blip>
          <a:srcRect l="1885" t="9058" r="1015" b="13709"/>
          <a:stretch/>
        </p:blipFill>
        <p:spPr bwMode="auto">
          <a:xfrm>
            <a:off x="1676425" y="3573016"/>
            <a:ext cx="4444943" cy="288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14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68494" y="212725"/>
            <a:ext cx="9691687" cy="1325563"/>
          </a:xfrm>
        </p:spPr>
        <p:txBody>
          <a:bodyPr/>
          <a:lstStyle/>
          <a:p>
            <a:r>
              <a:rPr lang="es-PE" dirty="0" err="1"/>
              <a:t>Scatterómetro</a:t>
            </a:r>
            <a:r>
              <a:rPr lang="es-PE" dirty="0"/>
              <a:t> (Radar microondas)</a:t>
            </a:r>
          </a:p>
        </p:txBody>
      </p:sp>
      <p:sp>
        <p:nvSpPr>
          <p:cNvPr id="4" name="3 Rectángulo"/>
          <p:cNvSpPr/>
          <p:nvPr/>
        </p:nvSpPr>
        <p:spPr>
          <a:xfrm>
            <a:off x="8040216" y="2636912"/>
            <a:ext cx="2520280" cy="3970318"/>
          </a:xfrm>
          <a:prstGeom prst="rect">
            <a:avLst/>
          </a:prstGeom>
        </p:spPr>
        <p:txBody>
          <a:bodyPr wrap="square">
            <a:spAutoFit/>
          </a:bodyPr>
          <a:lstStyle/>
          <a:p>
            <a:pPr algn="just"/>
            <a:r>
              <a:rPr lang="en-US" dirty="0"/>
              <a:t>Los </a:t>
            </a:r>
            <a:r>
              <a:rPr lang="en-US" dirty="0" err="1"/>
              <a:t>scatterómetros</a:t>
            </a:r>
            <a:r>
              <a:rPr lang="en-US" dirty="0"/>
              <a:t> y </a:t>
            </a:r>
            <a:r>
              <a:rPr lang="en-US" dirty="0" err="1"/>
              <a:t>altimetros</a:t>
            </a:r>
            <a:r>
              <a:rPr lang="en-US" dirty="0"/>
              <a:t> </a:t>
            </a:r>
            <a:r>
              <a:rPr lang="en-US" dirty="0" err="1"/>
              <a:t>trabajan</a:t>
            </a:r>
            <a:r>
              <a:rPr lang="en-US" dirty="0"/>
              <a:t> en longitudes de </a:t>
            </a:r>
            <a:r>
              <a:rPr lang="en-US" dirty="0" err="1"/>
              <a:t>onda</a:t>
            </a:r>
            <a:r>
              <a:rPr lang="en-US" dirty="0"/>
              <a:t> entre 0.84 cm (Banda </a:t>
            </a:r>
            <a:r>
              <a:rPr lang="en-US" dirty="0" err="1"/>
              <a:t>Ka</a:t>
            </a:r>
            <a:r>
              <a:rPr lang="en-US" dirty="0"/>
              <a:t>), 2 cm (Banda Ku / </a:t>
            </a:r>
            <a:r>
              <a:rPr lang="en-US" dirty="0" err="1"/>
              <a:t>Rapidscat</a:t>
            </a:r>
            <a:r>
              <a:rPr lang="en-US" dirty="0"/>
              <a:t>), o 5 cm (Banda C / </a:t>
            </a:r>
            <a:r>
              <a:rPr lang="en-US" dirty="0" err="1"/>
              <a:t>Ascat</a:t>
            </a:r>
            <a:r>
              <a:rPr lang="en-US" dirty="0"/>
              <a:t>).</a:t>
            </a:r>
          </a:p>
          <a:p>
            <a:pPr algn="just"/>
            <a:endParaRPr lang="en-US" dirty="0"/>
          </a:p>
          <a:p>
            <a:pPr algn="just"/>
            <a:r>
              <a:rPr lang="en-US" dirty="0"/>
              <a:t>La </a:t>
            </a:r>
            <a:r>
              <a:rPr lang="en-US" dirty="0" err="1"/>
              <a:t>precipitación</a:t>
            </a:r>
            <a:r>
              <a:rPr lang="en-US" dirty="0"/>
              <a:t> </a:t>
            </a:r>
            <a:r>
              <a:rPr lang="en-US" dirty="0" err="1"/>
              <a:t>puede</a:t>
            </a:r>
            <a:r>
              <a:rPr lang="en-US" dirty="0"/>
              <a:t> </a:t>
            </a:r>
            <a:r>
              <a:rPr lang="en-US" dirty="0" err="1"/>
              <a:t>alterar</a:t>
            </a:r>
            <a:r>
              <a:rPr lang="en-US" dirty="0"/>
              <a:t> </a:t>
            </a:r>
            <a:r>
              <a:rPr lang="en-US" dirty="0" err="1"/>
              <a:t>las</a:t>
            </a:r>
            <a:r>
              <a:rPr lang="en-US" dirty="0"/>
              <a:t> </a:t>
            </a:r>
            <a:r>
              <a:rPr lang="en-US" dirty="0" err="1"/>
              <a:t>mediciones</a:t>
            </a:r>
            <a:r>
              <a:rPr lang="en-US" dirty="0"/>
              <a:t>, </a:t>
            </a:r>
            <a:r>
              <a:rPr lang="en-US" dirty="0" err="1"/>
              <a:t>especialmente</a:t>
            </a:r>
            <a:r>
              <a:rPr lang="en-US" dirty="0"/>
              <a:t> en los </a:t>
            </a:r>
            <a:r>
              <a:rPr lang="en-US" dirty="0" err="1"/>
              <a:t>scatterómetros</a:t>
            </a:r>
            <a:r>
              <a:rPr lang="en-US" dirty="0"/>
              <a:t> de </a:t>
            </a:r>
            <a:r>
              <a:rPr lang="en-US" dirty="0" err="1"/>
              <a:t>banda</a:t>
            </a:r>
            <a:r>
              <a:rPr lang="en-US" dirty="0"/>
              <a:t> Ku y </a:t>
            </a:r>
            <a:r>
              <a:rPr lang="en-US" dirty="0" err="1"/>
              <a:t>Ka</a:t>
            </a:r>
            <a:r>
              <a:rPr lang="en-US" dirty="0"/>
              <a:t>.</a:t>
            </a:r>
            <a:endParaRPr lang="es-PE" dirty="0"/>
          </a:p>
        </p:txBody>
      </p:sp>
      <p:grpSp>
        <p:nvGrpSpPr>
          <p:cNvPr id="6" name="5 Grupo"/>
          <p:cNvGrpSpPr/>
          <p:nvPr/>
        </p:nvGrpSpPr>
        <p:grpSpPr>
          <a:xfrm>
            <a:off x="1277354" y="3145907"/>
            <a:ext cx="6228184" cy="2952328"/>
            <a:chOff x="35496" y="4455044"/>
            <a:chExt cx="5732438" cy="2402955"/>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37" t="31111" r="14062" b="17500"/>
            <a:stretch/>
          </p:blipFill>
          <p:spPr bwMode="auto">
            <a:xfrm>
              <a:off x="1403648" y="4455044"/>
              <a:ext cx="4364286" cy="240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53736" t="6059" r="5111" b="5527"/>
            <a:stretch/>
          </p:blipFill>
          <p:spPr>
            <a:xfrm>
              <a:off x="35496" y="4455045"/>
              <a:ext cx="1368152" cy="2399755"/>
            </a:xfrm>
            <a:prstGeom prst="rect">
              <a:avLst/>
            </a:prstGeom>
          </p:spPr>
        </p:pic>
      </p:grpSp>
    </p:spTree>
    <p:extLst>
      <p:ext uri="{BB962C8B-B14F-4D97-AF65-F5344CB8AC3E}">
        <p14:creationId xmlns:p14="http://schemas.microsoft.com/office/powerpoint/2010/main" val="82549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0"/>
            <a:ext cx="7966364" cy="6572250"/>
          </a:xfrm>
          <a:prstGeom prst="rect">
            <a:avLst/>
          </a:prstGeom>
        </p:spPr>
      </p:pic>
    </p:spTree>
    <p:extLst>
      <p:ext uri="{BB962C8B-B14F-4D97-AF65-F5344CB8AC3E}">
        <p14:creationId xmlns:p14="http://schemas.microsoft.com/office/powerpoint/2010/main" val="261918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lvl="0"/>
            <a:r>
              <a:rPr lang="es-ES_tradnl" sz="2400" dirty="0"/>
              <a:t>Instrumentos y herramientas superficiales</a:t>
            </a:r>
          </a:p>
          <a:p>
            <a:pPr lvl="0"/>
            <a:r>
              <a:rPr lang="es-ES_tradnl" sz="2400" dirty="0"/>
              <a:t>Equipos y productos satelitales</a:t>
            </a:r>
          </a:p>
          <a:p>
            <a:pPr lvl="0"/>
            <a:r>
              <a:rPr lang="es-ES_tradnl" sz="2400" dirty="0"/>
              <a:t>Sistemas de medición para estructura vertical</a:t>
            </a:r>
          </a:p>
          <a:p>
            <a:pPr lvl="0"/>
            <a:r>
              <a:rPr lang="es-ES_tradnl" sz="2400" dirty="0"/>
              <a:t>Radares de </a:t>
            </a:r>
            <a:r>
              <a:rPr lang="es-ES_tradnl" sz="2400" dirty="0" err="1"/>
              <a:t>perfilación</a:t>
            </a:r>
            <a:r>
              <a:rPr lang="es-ES_tradnl" sz="2400" dirty="0"/>
              <a:t> vertical y </a:t>
            </a:r>
            <a:r>
              <a:rPr lang="es-ES_tradnl" sz="2400" dirty="0" err="1"/>
              <a:t>Doppler</a:t>
            </a:r>
            <a:endParaRPr lang="es-ES_tradnl" sz="2400" dirty="0"/>
          </a:p>
          <a:p>
            <a:pPr lvl="0"/>
            <a:r>
              <a:rPr lang="es-ES_tradnl" sz="2400" dirty="0" err="1"/>
              <a:t>Lightning</a:t>
            </a:r>
            <a:r>
              <a:rPr lang="es-ES_tradnl" sz="2400" dirty="0"/>
              <a:t> </a:t>
            </a:r>
            <a:r>
              <a:rPr lang="es-ES_tradnl" sz="2400" dirty="0" err="1"/>
              <a:t>Jump</a:t>
            </a:r>
            <a:r>
              <a:rPr lang="es-ES_tradnl" sz="2400" dirty="0"/>
              <a:t> (descargas eléctricas)</a:t>
            </a:r>
          </a:p>
          <a:p>
            <a:pPr lvl="0"/>
            <a:r>
              <a:rPr lang="es-ES_tradnl" sz="2400" dirty="0"/>
              <a:t>Modelos de pronóstico numérico del tiempo (NWP)</a:t>
            </a:r>
            <a:endParaRPr lang="en-GB" sz="2400" dirty="0"/>
          </a:p>
        </p:txBody>
      </p:sp>
      <p:sp>
        <p:nvSpPr>
          <p:cNvPr id="4" name="Título 1"/>
          <p:cNvSpPr>
            <a:spLocks noGrp="1"/>
          </p:cNvSpPr>
          <p:nvPr>
            <p:ph type="title"/>
          </p:nvPr>
        </p:nvSpPr>
        <p:spPr>
          <a:xfrm>
            <a:off x="698025" y="388569"/>
            <a:ext cx="10214924" cy="1208435"/>
          </a:xfrm>
        </p:spPr>
        <p:txBody>
          <a:bodyPr>
            <a:normAutofit fontScale="90000"/>
          </a:bodyPr>
          <a:lstStyle/>
          <a:p>
            <a:r>
              <a:rPr lang="es-ES_tradnl" b="1" dirty="0"/>
              <a:t>MÓDULO II: </a:t>
            </a:r>
            <a:r>
              <a:rPr lang="es-PE" b="1" dirty="0"/>
              <a:t>Plataformas para el </a:t>
            </a:r>
            <a:r>
              <a:rPr lang="es-PE" b="1" dirty="0" err="1"/>
              <a:t>Nowcasting</a:t>
            </a:r>
            <a:endParaRPr lang="es-PE" dirty="0"/>
          </a:p>
        </p:txBody>
      </p:sp>
    </p:spTree>
    <p:extLst>
      <p:ext uri="{BB962C8B-B14F-4D97-AF65-F5344CB8AC3E}">
        <p14:creationId xmlns:p14="http://schemas.microsoft.com/office/powerpoint/2010/main" val="137099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00313" y="365125"/>
            <a:ext cx="9691687" cy="1325563"/>
          </a:xfrm>
        </p:spPr>
        <p:txBody>
          <a:bodyPr/>
          <a:lstStyle/>
          <a:p>
            <a:r>
              <a:rPr lang="es-PE" dirty="0"/>
              <a:t>Zonas costeras</a:t>
            </a:r>
          </a:p>
        </p:txBody>
      </p:sp>
      <p:grpSp>
        <p:nvGrpSpPr>
          <p:cNvPr id="7" name="6 Grupo"/>
          <p:cNvGrpSpPr/>
          <p:nvPr/>
        </p:nvGrpSpPr>
        <p:grpSpPr>
          <a:xfrm>
            <a:off x="1487489" y="1539632"/>
            <a:ext cx="4428019" cy="4337640"/>
            <a:chOff x="2377440" y="1268760"/>
            <a:chExt cx="3262302" cy="3257520"/>
          </a:xfrm>
        </p:grpSpPr>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58443" b="8834"/>
            <a:stretch/>
          </p:blipFill>
          <p:spPr>
            <a:xfrm>
              <a:off x="2377440" y="1268761"/>
              <a:ext cx="1690504" cy="3257519"/>
            </a:xfrm>
            <a:prstGeom prst="rect">
              <a:avLst/>
            </a:prstGeom>
          </p:spPr>
        </p:pic>
        <p:pic>
          <p:nvPicPr>
            <p:cNvPr id="6" name="5 Imagen"/>
            <p:cNvPicPr>
              <a:picLocks noChangeAspect="1"/>
            </p:cNvPicPr>
            <p:nvPr/>
          </p:nvPicPr>
          <p:blipFill rotWithShape="1">
            <a:blip r:embed="rId3">
              <a:extLst>
                <a:ext uri="{28A0092B-C50C-407E-A947-70E740481C1C}">
                  <a14:useLocalDpi xmlns:a14="http://schemas.microsoft.com/office/drawing/2010/main" val="0"/>
                </a:ext>
              </a:extLst>
            </a:blip>
            <a:srcRect l="1770" r="59052" b="8834"/>
            <a:stretch/>
          </p:blipFill>
          <p:spPr>
            <a:xfrm>
              <a:off x="4046026" y="1268760"/>
              <a:ext cx="1593716" cy="3257519"/>
            </a:xfrm>
            <a:prstGeom prst="rect">
              <a:avLst/>
            </a:prstGeom>
          </p:spPr>
        </p:pic>
      </p:grpSp>
      <p:pic>
        <p:nvPicPr>
          <p:cNvPr id="2050" name="Picture 2" descr="http://www.senamhi.gob.pe/usr/sat/G13D/Per/PerVISSP201510131545.jpg"/>
          <p:cNvPicPr>
            <a:picLocks noChangeAspect="1" noChangeArrowheads="1"/>
          </p:cNvPicPr>
          <p:nvPr/>
        </p:nvPicPr>
        <p:blipFill rotWithShape="1">
          <a:blip r:embed="rId4">
            <a:extLst>
              <a:ext uri="{28A0092B-C50C-407E-A947-70E740481C1C}">
                <a14:useLocalDpi xmlns:a14="http://schemas.microsoft.com/office/drawing/2010/main" val="0"/>
              </a:ext>
            </a:extLst>
          </a:blip>
          <a:srcRect l="21259" t="55467" r="35829" b="5635"/>
          <a:stretch/>
        </p:blipFill>
        <p:spPr bwMode="auto">
          <a:xfrm>
            <a:off x="5915508" y="1544764"/>
            <a:ext cx="4752493" cy="4332508"/>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559496" y="6093297"/>
            <a:ext cx="8712968" cy="1200329"/>
          </a:xfrm>
          <a:prstGeom prst="rect">
            <a:avLst/>
          </a:prstGeom>
          <a:noFill/>
        </p:spPr>
        <p:txBody>
          <a:bodyPr wrap="square" rtlCol="0">
            <a:spAutoFit/>
          </a:bodyPr>
          <a:lstStyle/>
          <a:p>
            <a:r>
              <a:rPr lang="es-PE" dirty="0"/>
              <a:t>Detectar zonas de convergencia que pueden influenciar en la presencia de nubes bajas.</a:t>
            </a:r>
          </a:p>
          <a:p>
            <a:r>
              <a:rPr lang="es-PE" dirty="0"/>
              <a:t>Detectar convergencias que podrían incentivar la convección bajo condiciones de ENSO.</a:t>
            </a:r>
          </a:p>
        </p:txBody>
      </p:sp>
    </p:spTree>
    <p:extLst>
      <p:ext uri="{BB962C8B-B14F-4D97-AF65-F5344CB8AC3E}">
        <p14:creationId xmlns:p14="http://schemas.microsoft.com/office/powerpoint/2010/main" val="87352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00313" y="365125"/>
            <a:ext cx="9691687" cy="1325563"/>
          </a:xfrm>
        </p:spPr>
        <p:txBody>
          <a:bodyPr/>
          <a:lstStyle/>
          <a:p>
            <a:r>
              <a:rPr lang="es-PE" dirty="0"/>
              <a:t>Viento costero</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44824"/>
            <a:ext cx="5116597" cy="4631866"/>
          </a:xfrm>
          <a:prstGeom prst="rect">
            <a:avLst/>
          </a:prstGeom>
        </p:spPr>
      </p:pic>
      <p:sp>
        <p:nvSpPr>
          <p:cNvPr id="5" name="4 CuadroTexto"/>
          <p:cNvSpPr txBox="1"/>
          <p:nvPr/>
        </p:nvSpPr>
        <p:spPr>
          <a:xfrm>
            <a:off x="7320136" y="2060849"/>
            <a:ext cx="3024336" cy="830997"/>
          </a:xfrm>
          <a:prstGeom prst="rect">
            <a:avLst/>
          </a:prstGeom>
          <a:noFill/>
        </p:spPr>
        <p:txBody>
          <a:bodyPr wrap="square" rtlCol="0">
            <a:spAutoFit/>
          </a:bodyPr>
          <a:lstStyle/>
          <a:p>
            <a:r>
              <a:rPr lang="es-PE" sz="1200" b="1" dirty="0"/>
              <a:t>METARES DEL DÍA 10/10/2015</a:t>
            </a:r>
          </a:p>
          <a:p>
            <a:endParaRPr lang="es-PE" dirty="0"/>
          </a:p>
          <a:p>
            <a:endParaRPr lang="es-PE" dirty="0"/>
          </a:p>
        </p:txBody>
      </p:sp>
      <p:graphicFrame>
        <p:nvGraphicFramePr>
          <p:cNvPr id="6" name="5 Tabla"/>
          <p:cNvGraphicFramePr>
            <a:graphicFrameLocks noGrp="1"/>
          </p:cNvGraphicFramePr>
          <p:nvPr/>
        </p:nvGraphicFramePr>
        <p:xfrm>
          <a:off x="6779568" y="2522513"/>
          <a:ext cx="3780928" cy="1134684"/>
        </p:xfrm>
        <a:graphic>
          <a:graphicData uri="http://schemas.openxmlformats.org/drawingml/2006/table">
            <a:tbl>
              <a:tblPr/>
              <a:tblGrid>
                <a:gridCol w="3780928">
                  <a:extLst>
                    <a:ext uri="{9D8B030D-6E8A-4147-A177-3AD203B41FA5}">
                      <a16:colId xmlns:a16="http://schemas.microsoft.com/office/drawing/2014/main" val="20000"/>
                    </a:ext>
                  </a:extLst>
                </a:gridCol>
              </a:tblGrid>
              <a:tr h="338497">
                <a:tc>
                  <a:txBody>
                    <a:bodyPr/>
                    <a:lstStyle/>
                    <a:p>
                      <a:r>
                        <a:rPr lang="es-PE" sz="700" b="1" dirty="0">
                          <a:effectLst/>
                          <a:latin typeface="verdana"/>
                        </a:rPr>
                        <a:t>102300Z </a:t>
                      </a:r>
                      <a:r>
                        <a:rPr lang="es-PE" sz="700" b="1" dirty="0">
                          <a:solidFill>
                            <a:srgbClr val="FF0000"/>
                          </a:solidFill>
                          <a:effectLst/>
                          <a:latin typeface="verdana"/>
                        </a:rPr>
                        <a:t>22019KT </a:t>
                      </a:r>
                      <a:r>
                        <a:rPr lang="es-PE" sz="700" b="1" dirty="0">
                          <a:effectLst/>
                          <a:latin typeface="verdana"/>
                        </a:rPr>
                        <a:t>CAVOK 19/15 Q1012 RMK BIRD HAZARD RWY 22/04</a:t>
                      </a:r>
                      <a:endParaRPr lang="es-PE" sz="700" dirty="0">
                        <a:effectLst/>
                        <a:latin typeface="verdana"/>
                      </a:endParaRPr>
                    </a:p>
                  </a:txBody>
                  <a:tcPr marL="75433" marR="75433" marT="37716" marB="37716" anchor="ctr">
                    <a:lnL>
                      <a:noFill/>
                    </a:lnL>
                    <a:lnR>
                      <a:noFill/>
                    </a:lnR>
                    <a:lnT>
                      <a:noFill/>
                    </a:lnT>
                    <a:lnB>
                      <a:noFill/>
                    </a:lnB>
                    <a:solidFill>
                      <a:srgbClr val="FFFFFF"/>
                    </a:solidFill>
                  </a:tcPr>
                </a:tc>
                <a:extLst>
                  <a:ext uri="{0D108BD9-81ED-4DB2-BD59-A6C34878D82A}">
                    <a16:rowId xmlns:a16="http://schemas.microsoft.com/office/drawing/2014/main" val="10000"/>
                  </a:ext>
                </a:extLst>
              </a:tr>
              <a:tr h="357169">
                <a:tc>
                  <a:txBody>
                    <a:bodyPr/>
                    <a:lstStyle/>
                    <a:p>
                      <a:r>
                        <a:rPr lang="es-PE" sz="700" b="1" dirty="0">
                          <a:effectLst/>
                          <a:latin typeface="verdana"/>
                        </a:rPr>
                        <a:t>102200Z </a:t>
                      </a:r>
                      <a:r>
                        <a:rPr lang="es-PE" sz="700" b="1" dirty="0">
                          <a:solidFill>
                            <a:srgbClr val="FF0000"/>
                          </a:solidFill>
                          <a:effectLst/>
                          <a:latin typeface="verdana"/>
                        </a:rPr>
                        <a:t>23019KT </a:t>
                      </a:r>
                      <a:r>
                        <a:rPr lang="es-PE" sz="700" b="1" dirty="0">
                          <a:effectLst/>
                          <a:latin typeface="verdana"/>
                        </a:rPr>
                        <a:t>CAVOK 20/15 Q1011 RMK BIRD HAZARD RWY 22/04</a:t>
                      </a:r>
                      <a:endParaRPr lang="es-PE" sz="700" dirty="0">
                        <a:effectLst/>
                        <a:latin typeface="verdana"/>
                      </a:endParaRPr>
                    </a:p>
                  </a:txBody>
                  <a:tcPr marL="75433" marR="75433" marT="37716" marB="37716" anchor="ctr">
                    <a:lnL>
                      <a:noFill/>
                    </a:lnL>
                    <a:lnR>
                      <a:noFill/>
                    </a:lnR>
                    <a:lnT>
                      <a:noFill/>
                    </a:lnT>
                    <a:lnB>
                      <a:noFill/>
                    </a:lnB>
                    <a:solidFill>
                      <a:srgbClr val="F0F0D0"/>
                    </a:solidFill>
                  </a:tcPr>
                </a:tc>
                <a:extLst>
                  <a:ext uri="{0D108BD9-81ED-4DB2-BD59-A6C34878D82A}">
                    <a16:rowId xmlns:a16="http://schemas.microsoft.com/office/drawing/2014/main" val="10001"/>
                  </a:ext>
                </a:extLst>
              </a:tr>
              <a:tr h="439018">
                <a:tc>
                  <a:txBody>
                    <a:bodyPr/>
                    <a:lstStyle/>
                    <a:p>
                      <a:r>
                        <a:rPr lang="es-PE" sz="700" b="1" dirty="0">
                          <a:effectLst/>
                          <a:latin typeface="verdana"/>
                        </a:rPr>
                        <a:t>102100Z </a:t>
                      </a:r>
                      <a:r>
                        <a:rPr lang="es-PE" sz="700" b="1" dirty="0">
                          <a:solidFill>
                            <a:srgbClr val="FF0000"/>
                          </a:solidFill>
                          <a:effectLst/>
                          <a:latin typeface="verdana"/>
                        </a:rPr>
                        <a:t>23020KT </a:t>
                      </a:r>
                      <a:r>
                        <a:rPr lang="es-PE" sz="700" b="1" dirty="0">
                          <a:effectLst/>
                          <a:latin typeface="verdana"/>
                        </a:rPr>
                        <a:t>CAVOK 21/15 Q1011 RMK BIRD HAZARD RWY 22/04</a:t>
                      </a:r>
                      <a:endParaRPr lang="es-PE" sz="700" dirty="0">
                        <a:effectLst/>
                        <a:latin typeface="verdana"/>
                      </a:endParaRPr>
                    </a:p>
                  </a:txBody>
                  <a:tcPr marL="75433" marR="75433" marT="37716" marB="37716" anchor="ctr">
                    <a:lnL>
                      <a:noFill/>
                    </a:lnL>
                    <a:lnR>
                      <a:noFill/>
                    </a:lnR>
                    <a:lnT>
                      <a:noFill/>
                    </a:lnT>
                    <a:lnB>
                      <a:noFill/>
                    </a:lnB>
                    <a:solidFill>
                      <a:srgbClr val="FFFFFF"/>
                    </a:solidFill>
                  </a:tcPr>
                </a:tc>
                <a:extLst>
                  <a:ext uri="{0D108BD9-81ED-4DB2-BD59-A6C34878D82A}">
                    <a16:rowId xmlns:a16="http://schemas.microsoft.com/office/drawing/2014/main" val="10002"/>
                  </a:ext>
                </a:extLst>
              </a:tr>
            </a:tbl>
          </a:graphicData>
        </a:graphic>
      </p:graphicFrame>
      <p:sp>
        <p:nvSpPr>
          <p:cNvPr id="7" name="6 CuadroTexto"/>
          <p:cNvSpPr txBox="1"/>
          <p:nvPr/>
        </p:nvSpPr>
        <p:spPr>
          <a:xfrm>
            <a:off x="7104112" y="4725144"/>
            <a:ext cx="3312368" cy="1477328"/>
          </a:xfrm>
          <a:prstGeom prst="rect">
            <a:avLst/>
          </a:prstGeom>
          <a:noFill/>
        </p:spPr>
        <p:txBody>
          <a:bodyPr wrap="square" rtlCol="0">
            <a:spAutoFit/>
          </a:bodyPr>
          <a:lstStyle/>
          <a:p>
            <a:r>
              <a:rPr lang="es-PE" dirty="0"/>
              <a:t>Detectar zonas de máxima velocidad del viento sobre el mar, que podrían estar asociados a eventos de Paracas. </a:t>
            </a:r>
          </a:p>
        </p:txBody>
      </p:sp>
    </p:spTree>
    <p:extLst>
      <p:ext uri="{BB962C8B-B14F-4D97-AF65-F5344CB8AC3E}">
        <p14:creationId xmlns:p14="http://schemas.microsoft.com/office/powerpoint/2010/main" val="720061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00313" y="365125"/>
            <a:ext cx="9691687" cy="1325563"/>
          </a:xfrm>
        </p:spPr>
        <p:txBody>
          <a:bodyPr/>
          <a:lstStyle/>
          <a:p>
            <a:r>
              <a:rPr lang="es-PE" dirty="0"/>
              <a:t>Vientos sobre Titicaca</a:t>
            </a:r>
          </a:p>
        </p:txBody>
      </p:sp>
      <p:grpSp>
        <p:nvGrpSpPr>
          <p:cNvPr id="4" name="3 Grupo"/>
          <p:cNvGrpSpPr/>
          <p:nvPr/>
        </p:nvGrpSpPr>
        <p:grpSpPr>
          <a:xfrm>
            <a:off x="1732404" y="2708921"/>
            <a:ext cx="4867652" cy="3681501"/>
            <a:chOff x="-7620" y="1988840"/>
            <a:chExt cx="4867652" cy="3681501"/>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06" t="26667" r="32937" b="13107"/>
            <a:stretch/>
          </p:blipFill>
          <p:spPr bwMode="auto">
            <a:xfrm>
              <a:off x="0" y="1988840"/>
              <a:ext cx="4860032" cy="344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429" t="9030" r="952" b="82223"/>
            <a:stretch/>
          </p:blipFill>
          <p:spPr bwMode="auto">
            <a:xfrm>
              <a:off x="-7620" y="5168137"/>
              <a:ext cx="4860032" cy="50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4 CuadroTexto"/>
          <p:cNvSpPr txBox="1"/>
          <p:nvPr/>
        </p:nvSpPr>
        <p:spPr>
          <a:xfrm>
            <a:off x="7248128" y="3086959"/>
            <a:ext cx="3024336" cy="3139321"/>
          </a:xfrm>
          <a:prstGeom prst="rect">
            <a:avLst/>
          </a:prstGeom>
          <a:noFill/>
        </p:spPr>
        <p:txBody>
          <a:bodyPr wrap="square" rtlCol="0">
            <a:spAutoFit/>
          </a:bodyPr>
          <a:lstStyle/>
          <a:p>
            <a:r>
              <a:rPr lang="es-PE" dirty="0"/>
              <a:t>Baja frecuencia sobre el lago debido a su «pequeña extensión».</a:t>
            </a:r>
          </a:p>
          <a:p>
            <a:endParaRPr lang="es-PE" dirty="0"/>
          </a:p>
          <a:p>
            <a:r>
              <a:rPr lang="es-PE" dirty="0"/>
              <a:t>Podría servir para analizar brisas lacustres o en caso de eventos de vientos intensos sobre el altiplano (DANAS o VAGUADAS en altura)</a:t>
            </a:r>
          </a:p>
          <a:p>
            <a:endParaRPr lang="es-PE" dirty="0"/>
          </a:p>
        </p:txBody>
      </p:sp>
    </p:spTree>
    <p:extLst>
      <p:ext uri="{BB962C8B-B14F-4D97-AF65-F5344CB8AC3E}">
        <p14:creationId xmlns:p14="http://schemas.microsoft.com/office/powerpoint/2010/main" val="1938934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00313" y="365125"/>
            <a:ext cx="9691687" cy="1325563"/>
          </a:xfrm>
        </p:spPr>
        <p:txBody>
          <a:bodyPr/>
          <a:lstStyle/>
          <a:p>
            <a:r>
              <a:rPr lang="es-PE" dirty="0"/>
              <a:t>ZCIT</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5" y="1772816"/>
            <a:ext cx="3957035" cy="4918348"/>
          </a:xfrm>
          <a:prstGeom prst="rect">
            <a:avLst/>
          </a:prstGeom>
        </p:spPr>
      </p:pic>
      <p:sp>
        <p:nvSpPr>
          <p:cNvPr id="5" name="4 CuadroTexto"/>
          <p:cNvSpPr txBox="1"/>
          <p:nvPr/>
        </p:nvSpPr>
        <p:spPr>
          <a:xfrm>
            <a:off x="6456040" y="1844825"/>
            <a:ext cx="3888432" cy="2031325"/>
          </a:xfrm>
          <a:prstGeom prst="rect">
            <a:avLst/>
          </a:prstGeom>
          <a:noFill/>
        </p:spPr>
        <p:txBody>
          <a:bodyPr wrap="square" rtlCol="0">
            <a:spAutoFit/>
          </a:bodyPr>
          <a:lstStyle/>
          <a:p>
            <a:r>
              <a:rPr lang="es-PE" dirty="0"/>
              <a:t>Los </a:t>
            </a:r>
            <a:r>
              <a:rPr lang="es-PE" dirty="0" err="1"/>
              <a:t>scatterómetros</a:t>
            </a:r>
            <a:r>
              <a:rPr lang="es-PE" dirty="0"/>
              <a:t> permiten detectar la zona de convergencia Intertropical.</a:t>
            </a:r>
          </a:p>
          <a:p>
            <a:r>
              <a:rPr lang="es-PE" dirty="0"/>
              <a:t>Esto puede ser de gran utilidad bajo condiciones de ENSO ya que, en función de la ubicación de la ZCIT podría favorecer convección.</a:t>
            </a:r>
          </a:p>
        </p:txBody>
      </p:sp>
    </p:spTree>
    <p:extLst>
      <p:ext uri="{BB962C8B-B14F-4D97-AF65-F5344CB8AC3E}">
        <p14:creationId xmlns:p14="http://schemas.microsoft.com/office/powerpoint/2010/main" val="1038093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4294967295"/>
          </p:nvPr>
        </p:nvSpPr>
        <p:spPr>
          <a:xfrm>
            <a:off x="0" y="1828800"/>
            <a:ext cx="7536873" cy="4351338"/>
          </a:xfrm>
        </p:spPr>
        <p:txBody>
          <a:bodyPr>
            <a:normAutofit/>
          </a:bodyPr>
          <a:lstStyle/>
          <a:p>
            <a:pPr algn="just"/>
            <a:r>
              <a:rPr lang="en-US" dirty="0"/>
              <a:t>A </a:t>
            </a:r>
            <a:r>
              <a:rPr lang="en-US" dirty="0" err="1"/>
              <a:t>partir</a:t>
            </a:r>
            <a:r>
              <a:rPr lang="en-US" dirty="0"/>
              <a:t> del </a:t>
            </a:r>
            <a:r>
              <a:rPr lang="en-US" dirty="0" err="1"/>
              <a:t>movimiento</a:t>
            </a:r>
            <a:r>
              <a:rPr lang="en-US" dirty="0"/>
              <a:t> de la </a:t>
            </a:r>
            <a:r>
              <a:rPr lang="en-US" dirty="0" err="1"/>
              <a:t>nubosidad</a:t>
            </a:r>
            <a:r>
              <a:rPr lang="en-US" dirty="0"/>
              <a:t> y </a:t>
            </a:r>
            <a:r>
              <a:rPr lang="en-US" dirty="0" err="1"/>
              <a:t>utilizando</a:t>
            </a:r>
            <a:r>
              <a:rPr lang="en-US" dirty="0"/>
              <a:t> </a:t>
            </a:r>
            <a:r>
              <a:rPr lang="en-US" dirty="0" err="1"/>
              <a:t>técnicas</a:t>
            </a:r>
            <a:r>
              <a:rPr lang="en-US" dirty="0"/>
              <a:t> de </a:t>
            </a:r>
            <a:r>
              <a:rPr lang="en-US" dirty="0" err="1"/>
              <a:t>programación</a:t>
            </a:r>
            <a:r>
              <a:rPr lang="en-US" dirty="0"/>
              <a:t> y de </a:t>
            </a:r>
            <a:r>
              <a:rPr lang="en-US" dirty="0" err="1"/>
              <a:t>filtraje</a:t>
            </a:r>
            <a:r>
              <a:rPr lang="en-US" dirty="0"/>
              <a:t> se </a:t>
            </a:r>
            <a:r>
              <a:rPr lang="en-US" dirty="0" err="1"/>
              <a:t>elaboran</a:t>
            </a:r>
            <a:r>
              <a:rPr lang="en-US" dirty="0"/>
              <a:t> </a:t>
            </a:r>
            <a:r>
              <a:rPr lang="en-US" dirty="0" err="1"/>
              <a:t>mapas</a:t>
            </a:r>
            <a:r>
              <a:rPr lang="en-US" dirty="0"/>
              <a:t> de </a:t>
            </a:r>
            <a:r>
              <a:rPr lang="en-US" dirty="0" err="1"/>
              <a:t>viento</a:t>
            </a:r>
            <a:r>
              <a:rPr lang="en-US" dirty="0"/>
              <a:t> </a:t>
            </a:r>
            <a:r>
              <a:rPr lang="en-US" dirty="0" err="1"/>
              <a:t>estimado</a:t>
            </a:r>
            <a:r>
              <a:rPr lang="en-US" dirty="0"/>
              <a:t> </a:t>
            </a:r>
            <a:r>
              <a:rPr lang="en-US" dirty="0" err="1"/>
              <a:t>por</a:t>
            </a:r>
            <a:r>
              <a:rPr lang="en-US" dirty="0"/>
              <a:t> </a:t>
            </a:r>
            <a:r>
              <a:rPr lang="en-US" dirty="0" err="1"/>
              <a:t>satélite</a:t>
            </a:r>
            <a:r>
              <a:rPr lang="en-US" dirty="0"/>
              <a:t> GOES 16.</a:t>
            </a:r>
          </a:p>
          <a:p>
            <a:pPr algn="just"/>
            <a:endParaRPr lang="en-US" dirty="0"/>
          </a:p>
          <a:p>
            <a:pPr algn="just"/>
            <a:endParaRPr lang="en-US" dirty="0"/>
          </a:p>
          <a:p>
            <a:pPr algn="just"/>
            <a:endParaRPr lang="en-US" dirty="0"/>
          </a:p>
          <a:p>
            <a:pPr algn="just"/>
            <a:endParaRPr lang="en-US" dirty="0"/>
          </a:p>
          <a:p>
            <a:pPr algn="just"/>
            <a:endParaRPr lang="en-US" dirty="0"/>
          </a:p>
          <a:p>
            <a:pPr lvl="3" algn="just"/>
            <a:endParaRPr lang="en-US" sz="700" dirty="0"/>
          </a:p>
        </p:txBody>
      </p:sp>
      <p:sp>
        <p:nvSpPr>
          <p:cNvPr id="2" name="1 CuadroTexto"/>
          <p:cNvSpPr txBox="1"/>
          <p:nvPr/>
        </p:nvSpPr>
        <p:spPr>
          <a:xfrm>
            <a:off x="249382" y="116633"/>
            <a:ext cx="10167098" cy="523220"/>
          </a:xfrm>
          <a:prstGeom prst="rect">
            <a:avLst/>
          </a:prstGeom>
          <a:noFill/>
        </p:spPr>
        <p:txBody>
          <a:bodyPr wrap="square" rtlCol="0">
            <a:spAutoFit/>
          </a:bodyPr>
          <a:lstStyle/>
          <a:p>
            <a:pPr algn="ctr"/>
            <a:r>
              <a:rPr lang="es-PE" sz="2800" b="1" dirty="0"/>
              <a:t>VIENTO A PARTIR DEL GOES 16</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087" y="3284984"/>
            <a:ext cx="4235824" cy="3429000"/>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69" t="12333" r="29500" b="6666"/>
          <a:stretch/>
        </p:blipFill>
        <p:spPr bwMode="auto">
          <a:xfrm>
            <a:off x="3791744" y="3888482"/>
            <a:ext cx="2737426" cy="2222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8079331" y="1072326"/>
            <a:ext cx="3096344" cy="5632311"/>
          </a:xfrm>
          <a:prstGeom prst="rect">
            <a:avLst/>
          </a:prstGeom>
          <a:noFill/>
        </p:spPr>
        <p:txBody>
          <a:bodyPr wrap="square" rtlCol="0">
            <a:spAutoFit/>
          </a:bodyPr>
          <a:lstStyle/>
          <a:p>
            <a:r>
              <a:rPr lang="en-US" b="1" dirty="0" err="1"/>
              <a:t>Satélites</a:t>
            </a:r>
            <a:r>
              <a:rPr lang="en-US" b="1" dirty="0"/>
              <a:t> </a:t>
            </a:r>
            <a:r>
              <a:rPr lang="en-US" b="1" dirty="0" err="1"/>
              <a:t>geoestacionarios</a:t>
            </a:r>
            <a:endParaRPr lang="en-US" b="1" dirty="0"/>
          </a:p>
          <a:p>
            <a:endParaRPr lang="en-US" dirty="0"/>
          </a:p>
          <a:p>
            <a:r>
              <a:rPr lang="en-US" dirty="0" err="1"/>
              <a:t>Producto</a:t>
            </a:r>
            <a:r>
              <a:rPr lang="en-US" dirty="0"/>
              <a:t> </a:t>
            </a:r>
            <a:r>
              <a:rPr lang="en-US" dirty="0" err="1"/>
              <a:t>excelente</a:t>
            </a:r>
            <a:r>
              <a:rPr lang="en-US" dirty="0"/>
              <a:t> </a:t>
            </a:r>
            <a:r>
              <a:rPr lang="en-US" dirty="0" err="1"/>
              <a:t>para</a:t>
            </a:r>
            <a:r>
              <a:rPr lang="en-US" dirty="0"/>
              <a:t> </a:t>
            </a:r>
            <a:r>
              <a:rPr lang="en-US" dirty="0" err="1"/>
              <a:t>analizar</a:t>
            </a:r>
            <a:r>
              <a:rPr lang="en-US" dirty="0"/>
              <a:t> </a:t>
            </a:r>
            <a:r>
              <a:rPr lang="en-US" dirty="0" err="1"/>
              <a:t>viento</a:t>
            </a:r>
            <a:r>
              <a:rPr lang="en-US" dirty="0"/>
              <a:t> en </a:t>
            </a:r>
            <a:r>
              <a:rPr lang="en-US" dirty="0" err="1"/>
              <a:t>zonas</a:t>
            </a:r>
            <a:r>
              <a:rPr lang="en-US" dirty="0"/>
              <a:t> con </a:t>
            </a:r>
            <a:r>
              <a:rPr lang="en-US" dirty="0" err="1"/>
              <a:t>nubosidad</a:t>
            </a:r>
            <a:r>
              <a:rPr lang="en-US" dirty="0"/>
              <a:t>, </a:t>
            </a:r>
            <a:r>
              <a:rPr lang="en-US" dirty="0" err="1"/>
              <a:t>océano</a:t>
            </a:r>
            <a:r>
              <a:rPr lang="en-US" dirty="0"/>
              <a:t>/</a:t>
            </a:r>
            <a:r>
              <a:rPr lang="en-US" dirty="0" err="1"/>
              <a:t>continente</a:t>
            </a:r>
            <a:r>
              <a:rPr lang="en-US" dirty="0"/>
              <a:t>.</a:t>
            </a:r>
          </a:p>
          <a:p>
            <a:endParaRPr lang="en-US" dirty="0"/>
          </a:p>
          <a:p>
            <a:r>
              <a:rPr lang="en-US" dirty="0"/>
              <a:t>Alta </a:t>
            </a:r>
            <a:r>
              <a:rPr lang="en-US" dirty="0" err="1"/>
              <a:t>resolución</a:t>
            </a:r>
            <a:r>
              <a:rPr lang="en-US" dirty="0"/>
              <a:t> temporal (10 min) y </a:t>
            </a:r>
            <a:r>
              <a:rPr lang="en-US" dirty="0" err="1"/>
              <a:t>espacial</a:t>
            </a:r>
            <a:r>
              <a:rPr lang="en-US" dirty="0"/>
              <a:t> (~2 km).</a:t>
            </a:r>
          </a:p>
          <a:p>
            <a:br>
              <a:rPr lang="en-US" dirty="0"/>
            </a:br>
            <a:r>
              <a:rPr lang="en-US" dirty="0" err="1"/>
              <a:t>Permite</a:t>
            </a:r>
            <a:r>
              <a:rPr lang="en-US" dirty="0"/>
              <a:t> </a:t>
            </a:r>
            <a:r>
              <a:rPr lang="en-US" dirty="0" err="1"/>
              <a:t>detectar</a:t>
            </a:r>
            <a:r>
              <a:rPr lang="en-US" dirty="0"/>
              <a:t> </a:t>
            </a:r>
            <a:r>
              <a:rPr lang="en-US" dirty="0" err="1"/>
              <a:t>circulaciones</a:t>
            </a:r>
            <a:r>
              <a:rPr lang="en-US" dirty="0"/>
              <a:t> </a:t>
            </a:r>
            <a:r>
              <a:rPr lang="en-US" dirty="0" err="1"/>
              <a:t>interesantes</a:t>
            </a:r>
            <a:r>
              <a:rPr lang="en-US" dirty="0"/>
              <a:t> </a:t>
            </a:r>
            <a:r>
              <a:rPr lang="en-US" dirty="0" err="1"/>
              <a:t>para</a:t>
            </a:r>
            <a:r>
              <a:rPr lang="en-US" dirty="0"/>
              <a:t> </a:t>
            </a:r>
            <a:r>
              <a:rPr lang="en-US" dirty="0" err="1"/>
              <a:t>Nowcasting</a:t>
            </a:r>
            <a:endParaRPr lang="en-US" dirty="0"/>
          </a:p>
          <a:p>
            <a:endParaRPr lang="en-US" dirty="0"/>
          </a:p>
          <a:p>
            <a:r>
              <a:rPr lang="en-US" dirty="0"/>
              <a:t>La </a:t>
            </a:r>
            <a:r>
              <a:rPr lang="en-US" dirty="0" err="1"/>
              <a:t>limitación</a:t>
            </a:r>
            <a:r>
              <a:rPr lang="en-US" dirty="0"/>
              <a:t> </a:t>
            </a:r>
            <a:r>
              <a:rPr lang="en-US" dirty="0" err="1"/>
              <a:t>recae</a:t>
            </a:r>
            <a:r>
              <a:rPr lang="en-US" dirty="0"/>
              <a:t> en </a:t>
            </a:r>
            <a:r>
              <a:rPr lang="en-US" dirty="0" err="1"/>
              <a:t>que</a:t>
            </a:r>
            <a:r>
              <a:rPr lang="en-US" dirty="0"/>
              <a:t> no se </a:t>
            </a:r>
            <a:r>
              <a:rPr lang="en-US" dirty="0" err="1"/>
              <a:t>puede</a:t>
            </a:r>
            <a:r>
              <a:rPr lang="en-US" dirty="0"/>
              <a:t> </a:t>
            </a:r>
            <a:r>
              <a:rPr lang="en-US" dirty="0" err="1"/>
              <a:t>estimar</a:t>
            </a:r>
            <a:r>
              <a:rPr lang="en-US" dirty="0"/>
              <a:t> el </a:t>
            </a:r>
            <a:r>
              <a:rPr lang="en-US" dirty="0" err="1"/>
              <a:t>viento</a:t>
            </a:r>
            <a:r>
              <a:rPr lang="en-US" dirty="0"/>
              <a:t> en </a:t>
            </a:r>
            <a:r>
              <a:rPr lang="en-US" dirty="0" err="1"/>
              <a:t>zonas</a:t>
            </a:r>
            <a:r>
              <a:rPr lang="en-US" dirty="0"/>
              <a:t> sin </a:t>
            </a:r>
            <a:r>
              <a:rPr lang="en-US" dirty="0" err="1"/>
              <a:t>nubosidad</a:t>
            </a:r>
            <a:r>
              <a:rPr lang="en-US" dirty="0"/>
              <a:t>.</a:t>
            </a:r>
          </a:p>
        </p:txBody>
      </p:sp>
    </p:spTree>
    <p:extLst>
      <p:ext uri="{BB962C8B-B14F-4D97-AF65-F5344CB8AC3E}">
        <p14:creationId xmlns:p14="http://schemas.microsoft.com/office/powerpoint/2010/main" val="40490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3856" y="1772817"/>
            <a:ext cx="8640960" cy="4524315"/>
          </a:xfrm>
          <a:prstGeom prst="rect">
            <a:avLst/>
          </a:prstGeom>
        </p:spPr>
        <p:txBody>
          <a:bodyPr wrap="square">
            <a:spAutoFit/>
          </a:bodyPr>
          <a:lstStyle/>
          <a:p>
            <a:r>
              <a:rPr lang="es-PE" b="1" dirty="0"/>
              <a:t>Mapas de viento por satélite sobre océanos (Diversos satélites)</a:t>
            </a:r>
          </a:p>
          <a:p>
            <a:endParaRPr lang="es-PE" dirty="0"/>
          </a:p>
          <a:p>
            <a:r>
              <a:rPr lang="es-PE" dirty="0"/>
              <a:t>http://manati.star.nesdis.noaa.gov/datasets/SSMIData.php</a:t>
            </a:r>
          </a:p>
          <a:p>
            <a:endParaRPr lang="es-PE" b="1" dirty="0"/>
          </a:p>
          <a:p>
            <a:r>
              <a:rPr lang="es-PE" b="1" dirty="0"/>
              <a:t>Documentación sobre viento por GOES/METEOSAT</a:t>
            </a:r>
          </a:p>
          <a:p>
            <a:endParaRPr lang="es-PE" dirty="0"/>
          </a:p>
          <a:p>
            <a:r>
              <a:rPr lang="es-PE" dirty="0"/>
              <a:t>http://satelite.cptec.inpe.br/vento/</a:t>
            </a:r>
          </a:p>
          <a:p>
            <a:endParaRPr lang="es-PE" dirty="0"/>
          </a:p>
          <a:p>
            <a:r>
              <a:rPr lang="es-PE" dirty="0"/>
              <a:t>http://satelite.cptec.inpe.br/vento/index_documentos.jsp</a:t>
            </a:r>
          </a:p>
          <a:p>
            <a:endParaRPr lang="es-PE" b="1" dirty="0"/>
          </a:p>
          <a:p>
            <a:r>
              <a:rPr lang="es-PE" dirty="0"/>
              <a:t>http://www.star.nesdis.noaa.gov/goesr/product_winds_dmw.php</a:t>
            </a:r>
          </a:p>
          <a:p>
            <a:endParaRPr lang="es-PE" dirty="0"/>
          </a:p>
          <a:p>
            <a:endParaRPr lang="es-PE" dirty="0"/>
          </a:p>
          <a:p>
            <a:endParaRPr lang="es-PE" dirty="0"/>
          </a:p>
          <a:p>
            <a:endParaRPr lang="es-PE" dirty="0"/>
          </a:p>
          <a:p>
            <a:endParaRPr lang="es-PE" dirty="0"/>
          </a:p>
        </p:txBody>
      </p:sp>
      <p:sp>
        <p:nvSpPr>
          <p:cNvPr id="4" name="3 CuadroTexto"/>
          <p:cNvSpPr txBox="1"/>
          <p:nvPr/>
        </p:nvSpPr>
        <p:spPr>
          <a:xfrm>
            <a:off x="1775520" y="116632"/>
            <a:ext cx="8640960" cy="523220"/>
          </a:xfrm>
          <a:prstGeom prst="rect">
            <a:avLst/>
          </a:prstGeom>
          <a:noFill/>
        </p:spPr>
        <p:txBody>
          <a:bodyPr wrap="square" rtlCol="0">
            <a:spAutoFit/>
          </a:bodyPr>
          <a:lstStyle/>
          <a:p>
            <a:r>
              <a:rPr lang="es-PE" sz="2800" b="1" dirty="0"/>
              <a:t>ENLACES</a:t>
            </a:r>
          </a:p>
        </p:txBody>
      </p:sp>
    </p:spTree>
    <p:extLst>
      <p:ext uri="{BB962C8B-B14F-4D97-AF65-F5344CB8AC3E}">
        <p14:creationId xmlns:p14="http://schemas.microsoft.com/office/powerpoint/2010/main" val="3397780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655" y="0"/>
            <a:ext cx="9692640" cy="1325562"/>
          </a:xfrm>
        </p:spPr>
        <p:txBody>
          <a:bodyPr/>
          <a:lstStyle/>
          <a:p>
            <a:r>
              <a:rPr lang="es-PE" dirty="0"/>
              <a:t>Estimación de viento por satélite</a:t>
            </a:r>
            <a:endParaRPr lang="en-GB" dirty="0"/>
          </a:p>
        </p:txBody>
      </p:sp>
      <p:sp>
        <p:nvSpPr>
          <p:cNvPr id="5" name="Marcador de contenido 4"/>
          <p:cNvSpPr>
            <a:spLocks noGrp="1"/>
          </p:cNvSpPr>
          <p:nvPr>
            <p:ph idx="1"/>
          </p:nvPr>
        </p:nvSpPr>
        <p:spPr/>
        <p:txBody>
          <a:bodyPr/>
          <a:lstStyle/>
          <a:p>
            <a:endParaRPr lang="en-GB"/>
          </a:p>
        </p:txBody>
      </p:sp>
      <p:pic>
        <p:nvPicPr>
          <p:cNvPr id="6" name="Imagen 5"/>
          <p:cNvPicPr>
            <a:picLocks noChangeAspect="1"/>
          </p:cNvPicPr>
          <p:nvPr/>
        </p:nvPicPr>
        <p:blipFill>
          <a:blip r:embed="rId2"/>
          <a:stretch>
            <a:fillRect/>
          </a:stretch>
        </p:blipFill>
        <p:spPr>
          <a:xfrm>
            <a:off x="201739" y="1295400"/>
            <a:ext cx="10715625" cy="5562600"/>
          </a:xfrm>
          <a:prstGeom prst="rect">
            <a:avLst/>
          </a:prstGeom>
        </p:spPr>
      </p:pic>
    </p:spTree>
    <p:extLst>
      <p:ext uri="{BB962C8B-B14F-4D97-AF65-F5344CB8AC3E}">
        <p14:creationId xmlns:p14="http://schemas.microsoft.com/office/powerpoint/2010/main" val="2666523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n-GB" dirty="0"/>
              <a:t>NWC/GEO-HRW </a:t>
            </a:r>
            <a:r>
              <a:rPr lang="en-GB" dirty="0" err="1"/>
              <a:t>algoritmo</a:t>
            </a:r>
            <a:r>
              <a:rPr lang="en-GB" dirty="0"/>
              <a:t> que </a:t>
            </a:r>
            <a:r>
              <a:rPr lang="en-GB" dirty="0" err="1"/>
              <a:t>calcula</a:t>
            </a:r>
            <a:r>
              <a:rPr lang="en-GB" dirty="0"/>
              <a:t> el campo de </a:t>
            </a:r>
            <a:r>
              <a:rPr lang="en-GB" dirty="0" err="1"/>
              <a:t>viento</a:t>
            </a:r>
            <a:r>
              <a:rPr lang="en-GB" dirty="0"/>
              <a:t> (</a:t>
            </a:r>
            <a:r>
              <a:rPr lang="en-GB" dirty="0" err="1"/>
              <a:t>vectores</a:t>
            </a:r>
            <a:r>
              <a:rPr lang="en-GB" dirty="0"/>
              <a:t>) a </a:t>
            </a:r>
            <a:r>
              <a:rPr lang="en-GB" dirty="0" err="1"/>
              <a:t>partir</a:t>
            </a:r>
            <a:r>
              <a:rPr lang="en-GB" dirty="0"/>
              <a:t> de </a:t>
            </a:r>
            <a:r>
              <a:rPr lang="en-GB" dirty="0" err="1"/>
              <a:t>imágenes</a:t>
            </a:r>
            <a:r>
              <a:rPr lang="en-GB" dirty="0"/>
              <a:t> de </a:t>
            </a:r>
            <a:r>
              <a:rPr lang="en-GB" dirty="0" err="1"/>
              <a:t>satélite</a:t>
            </a:r>
            <a:r>
              <a:rPr lang="en-GB" dirty="0"/>
              <a:t> de 6 </a:t>
            </a:r>
            <a:r>
              <a:rPr lang="en-GB" dirty="0" err="1"/>
              <a:t>canales</a:t>
            </a:r>
            <a:r>
              <a:rPr lang="en-GB" dirty="0"/>
              <a:t> del ABI del GOES-16(VIS06, VIS08, IR112, WV062, WV070 y WV074).</a:t>
            </a:r>
          </a:p>
          <a:p>
            <a:r>
              <a:rPr lang="en-GB" dirty="0"/>
              <a:t>Los </a:t>
            </a:r>
            <a:r>
              <a:rPr lang="en-GB" dirty="0" err="1"/>
              <a:t>vectores</a:t>
            </a:r>
            <a:r>
              <a:rPr lang="en-GB" dirty="0"/>
              <a:t> de </a:t>
            </a:r>
            <a:r>
              <a:rPr lang="en-GB" dirty="0" err="1"/>
              <a:t>movimiento</a:t>
            </a:r>
            <a:r>
              <a:rPr lang="en-GB" dirty="0"/>
              <a:t> </a:t>
            </a:r>
            <a:r>
              <a:rPr lang="en-GB" dirty="0" err="1"/>
              <a:t>amosférico</a:t>
            </a:r>
            <a:r>
              <a:rPr lang="en-GB" dirty="0"/>
              <a:t> (AMVs) y las </a:t>
            </a:r>
            <a:r>
              <a:rPr lang="en-GB" dirty="0" err="1"/>
              <a:t>trayectorias</a:t>
            </a:r>
            <a:r>
              <a:rPr lang="en-GB" dirty="0"/>
              <a:t> son </a:t>
            </a:r>
            <a:r>
              <a:rPr lang="en-GB" dirty="0" err="1"/>
              <a:t>calculadas</a:t>
            </a:r>
            <a:r>
              <a:rPr lang="en-GB" dirty="0"/>
              <a:t> a </a:t>
            </a:r>
            <a:r>
              <a:rPr lang="en-GB" dirty="0" err="1"/>
              <a:t>partir</a:t>
            </a:r>
            <a:r>
              <a:rPr lang="en-GB" dirty="0"/>
              <a:t> del </a:t>
            </a:r>
            <a:r>
              <a:rPr lang="en-GB" dirty="0" err="1"/>
              <a:t>desplazamiento</a:t>
            </a:r>
            <a:r>
              <a:rPr lang="en-GB" dirty="0"/>
              <a:t> de la </a:t>
            </a:r>
            <a:r>
              <a:rPr lang="en-GB" dirty="0" err="1"/>
              <a:t>nubosidad</a:t>
            </a:r>
            <a:r>
              <a:rPr lang="en-GB" dirty="0"/>
              <a:t> </a:t>
            </a:r>
            <a:r>
              <a:rPr lang="en-GB" dirty="0" err="1"/>
              <a:t>en</a:t>
            </a:r>
            <a:r>
              <a:rPr lang="en-GB" dirty="0"/>
              <a:t> </a:t>
            </a:r>
            <a:r>
              <a:rPr lang="en-GB" dirty="0" err="1"/>
              <a:t>sucesivas</a:t>
            </a:r>
            <a:r>
              <a:rPr lang="en-GB" dirty="0"/>
              <a:t> </a:t>
            </a:r>
            <a:r>
              <a:rPr lang="en-GB" dirty="0" err="1"/>
              <a:t>imágenes</a:t>
            </a:r>
            <a:r>
              <a:rPr lang="en-GB" dirty="0"/>
              <a:t> de </a:t>
            </a:r>
            <a:r>
              <a:rPr lang="en-GB" dirty="0" err="1"/>
              <a:t>los</a:t>
            </a:r>
            <a:r>
              <a:rPr lang="en-GB" dirty="0"/>
              <a:t> </a:t>
            </a:r>
            <a:r>
              <a:rPr lang="en-GB" dirty="0" err="1"/>
              <a:t>diferentes</a:t>
            </a:r>
            <a:r>
              <a:rPr lang="en-GB" dirty="0"/>
              <a:t> </a:t>
            </a:r>
            <a:r>
              <a:rPr lang="en-GB" dirty="0" err="1"/>
              <a:t>canales</a:t>
            </a:r>
            <a:r>
              <a:rPr lang="en-GB" dirty="0"/>
              <a:t> y</a:t>
            </a:r>
            <a:r>
              <a:rPr lang="es-PE" dirty="0"/>
              <a:t> de los elementos de humedad en imágenes sucesivas de los canales de vapor de agua.</a:t>
            </a:r>
            <a:endParaRPr lang="en-GB" dirty="0"/>
          </a:p>
          <a:p>
            <a:r>
              <a:rPr lang="en-GB" dirty="0" err="1"/>
              <a:t>Vigilancia</a:t>
            </a:r>
            <a:r>
              <a:rPr lang="en-GB" dirty="0"/>
              <a:t> y </a:t>
            </a:r>
            <a:r>
              <a:rPr lang="en-GB" dirty="0" err="1"/>
              <a:t>alerta</a:t>
            </a:r>
            <a:r>
              <a:rPr lang="en-GB" dirty="0"/>
              <a:t> de </a:t>
            </a:r>
            <a:r>
              <a:rPr lang="en-GB" dirty="0" err="1"/>
              <a:t>situaciones</a:t>
            </a:r>
            <a:r>
              <a:rPr lang="en-GB" dirty="0"/>
              <a:t> de </a:t>
            </a:r>
            <a:r>
              <a:rPr lang="en-GB" dirty="0" err="1"/>
              <a:t>viento</a:t>
            </a:r>
            <a:r>
              <a:rPr lang="en-GB" dirty="0"/>
              <a:t> </a:t>
            </a:r>
            <a:r>
              <a:rPr lang="en-GB" dirty="0" err="1"/>
              <a:t>fuerte</a:t>
            </a:r>
            <a:r>
              <a:rPr lang="en-GB" dirty="0"/>
              <a:t>. </a:t>
            </a:r>
            <a:r>
              <a:rPr lang="en-GB" dirty="0" err="1"/>
              <a:t>Monitoreo</a:t>
            </a:r>
            <a:r>
              <a:rPr lang="en-GB" dirty="0"/>
              <a:t> del </a:t>
            </a:r>
            <a:r>
              <a:rPr lang="en-GB" dirty="0" err="1"/>
              <a:t>flujo</a:t>
            </a:r>
            <a:r>
              <a:rPr lang="en-GB" dirty="0"/>
              <a:t> general, </a:t>
            </a:r>
            <a:r>
              <a:rPr lang="en-GB" dirty="0" err="1"/>
              <a:t>convergencias</a:t>
            </a:r>
            <a:r>
              <a:rPr lang="en-GB" dirty="0"/>
              <a:t> y </a:t>
            </a:r>
            <a:r>
              <a:rPr lang="en-GB" dirty="0" err="1"/>
              <a:t>divergencias</a:t>
            </a:r>
            <a:r>
              <a:rPr lang="en-GB" dirty="0"/>
              <a:t> o </a:t>
            </a:r>
            <a:r>
              <a:rPr lang="en-GB" dirty="0" err="1"/>
              <a:t>circulaciones</a:t>
            </a:r>
            <a:r>
              <a:rPr lang="en-GB" dirty="0"/>
              <a:t> </a:t>
            </a:r>
            <a:r>
              <a:rPr lang="en-GB" dirty="0" err="1"/>
              <a:t>singulares</a:t>
            </a:r>
            <a:r>
              <a:rPr lang="en-GB" dirty="0"/>
              <a:t> a </a:t>
            </a:r>
            <a:r>
              <a:rPr lang="en-GB" dirty="0" err="1"/>
              <a:t>pequeña</a:t>
            </a:r>
            <a:r>
              <a:rPr lang="en-GB" dirty="0"/>
              <a:t> </a:t>
            </a:r>
            <a:r>
              <a:rPr lang="en-GB" dirty="0" err="1"/>
              <a:t>escala</a:t>
            </a:r>
            <a:r>
              <a:rPr lang="en-GB" dirty="0"/>
              <a:t>.</a:t>
            </a:r>
          </a:p>
        </p:txBody>
      </p:sp>
    </p:spTree>
    <p:extLst>
      <p:ext uri="{BB962C8B-B14F-4D97-AF65-F5344CB8AC3E}">
        <p14:creationId xmlns:p14="http://schemas.microsoft.com/office/powerpoint/2010/main" val="2102396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7826948" cy="6858000"/>
          </a:xfrm>
          <a:prstGeom prst="rect">
            <a:avLst/>
          </a:prstGeom>
        </p:spPr>
      </p:pic>
      <p:pic>
        <p:nvPicPr>
          <p:cNvPr id="5" name="Imagen 4"/>
          <p:cNvPicPr>
            <a:picLocks noChangeAspect="1"/>
          </p:cNvPicPr>
          <p:nvPr/>
        </p:nvPicPr>
        <p:blipFill>
          <a:blip r:embed="rId3"/>
          <a:stretch>
            <a:fillRect/>
          </a:stretch>
        </p:blipFill>
        <p:spPr>
          <a:xfrm>
            <a:off x="7826948" y="4813211"/>
            <a:ext cx="2200371" cy="2044789"/>
          </a:xfrm>
          <a:prstGeom prst="rect">
            <a:avLst/>
          </a:prstGeom>
        </p:spPr>
      </p:pic>
      <p:sp>
        <p:nvSpPr>
          <p:cNvPr id="6" name="CuadroTexto 5"/>
          <p:cNvSpPr txBox="1"/>
          <p:nvPr/>
        </p:nvSpPr>
        <p:spPr>
          <a:xfrm>
            <a:off x="8023538" y="3876541"/>
            <a:ext cx="2910625" cy="369332"/>
          </a:xfrm>
          <a:prstGeom prst="rect">
            <a:avLst/>
          </a:prstGeom>
          <a:noFill/>
        </p:spPr>
        <p:txBody>
          <a:bodyPr wrap="square" rtlCol="0">
            <a:spAutoFit/>
          </a:bodyPr>
          <a:lstStyle/>
          <a:p>
            <a:r>
              <a:rPr lang="es-PE" dirty="0"/>
              <a:t>Viento en m/s</a:t>
            </a:r>
            <a:endParaRPr lang="en-GB" dirty="0"/>
          </a:p>
        </p:txBody>
      </p:sp>
    </p:spTree>
    <p:extLst>
      <p:ext uri="{BB962C8B-B14F-4D97-AF65-F5344CB8AC3E}">
        <p14:creationId xmlns:p14="http://schemas.microsoft.com/office/powerpoint/2010/main" val="2479746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43955" y="451342"/>
            <a:ext cx="8941840" cy="6406658"/>
          </a:xfrm>
          <a:prstGeom prst="rect">
            <a:avLst/>
          </a:prstGeom>
        </p:spPr>
      </p:pic>
      <p:sp>
        <p:nvSpPr>
          <p:cNvPr id="5" name="Arco 4"/>
          <p:cNvSpPr/>
          <p:nvPr/>
        </p:nvSpPr>
        <p:spPr>
          <a:xfrm>
            <a:off x="4997003" y="54091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Conector recto de flecha 7"/>
          <p:cNvCxnSpPr/>
          <p:nvPr/>
        </p:nvCxnSpPr>
        <p:spPr>
          <a:xfrm>
            <a:off x="1365161" y="708338"/>
            <a:ext cx="3155324" cy="127500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34851" y="217747"/>
            <a:ext cx="1365161" cy="646331"/>
          </a:xfrm>
          <a:prstGeom prst="rect">
            <a:avLst/>
          </a:prstGeom>
          <a:noFill/>
        </p:spPr>
        <p:txBody>
          <a:bodyPr wrap="square" rtlCol="0">
            <a:spAutoFit/>
          </a:bodyPr>
          <a:lstStyle/>
          <a:p>
            <a:r>
              <a:rPr lang="es-PE" dirty="0"/>
              <a:t>Sistema</a:t>
            </a:r>
          </a:p>
          <a:p>
            <a:r>
              <a:rPr lang="es-PE" dirty="0"/>
              <a:t>frontal</a:t>
            </a:r>
            <a:endParaRPr lang="en-GB" dirty="0"/>
          </a:p>
        </p:txBody>
      </p:sp>
      <p:sp>
        <p:nvSpPr>
          <p:cNvPr id="13" name="CuadroTexto 12"/>
          <p:cNvSpPr txBox="1"/>
          <p:nvPr/>
        </p:nvSpPr>
        <p:spPr>
          <a:xfrm>
            <a:off x="334851" y="1173563"/>
            <a:ext cx="1918952" cy="5632311"/>
          </a:xfrm>
          <a:prstGeom prst="rect">
            <a:avLst/>
          </a:prstGeom>
          <a:noFill/>
        </p:spPr>
        <p:txBody>
          <a:bodyPr wrap="square" rtlCol="0">
            <a:spAutoFit/>
          </a:bodyPr>
          <a:lstStyle/>
          <a:p>
            <a:endParaRPr lang="en-GB" dirty="0"/>
          </a:p>
          <a:p>
            <a:r>
              <a:rPr lang="en-GB" b="1" i="1" dirty="0"/>
              <a:t>High Resolution Winds (HRW) </a:t>
            </a:r>
            <a:endParaRPr lang="en-GB" dirty="0"/>
          </a:p>
          <a:p>
            <a:r>
              <a:rPr lang="en-GB" dirty="0" err="1"/>
              <a:t>Conjunto</a:t>
            </a:r>
            <a:r>
              <a:rPr lang="en-GB" dirty="0"/>
              <a:t> de </a:t>
            </a:r>
            <a:r>
              <a:rPr lang="en-GB" dirty="0" err="1"/>
              <a:t>vectores</a:t>
            </a:r>
            <a:r>
              <a:rPr lang="en-GB" dirty="0"/>
              <a:t> de </a:t>
            </a:r>
            <a:r>
              <a:rPr lang="en-GB" dirty="0" err="1"/>
              <a:t>viento</a:t>
            </a:r>
            <a:r>
              <a:rPr lang="en-GB" dirty="0"/>
              <a:t>, a </a:t>
            </a:r>
            <a:r>
              <a:rPr lang="en-GB" dirty="0" err="1"/>
              <a:t>partir</a:t>
            </a:r>
            <a:r>
              <a:rPr lang="en-GB" dirty="0"/>
              <a:t> de </a:t>
            </a:r>
            <a:r>
              <a:rPr lang="en-GB" dirty="0" err="1"/>
              <a:t>trazadores</a:t>
            </a:r>
            <a:r>
              <a:rPr lang="en-GB" dirty="0"/>
              <a:t> </a:t>
            </a:r>
            <a:r>
              <a:rPr lang="en-GB" dirty="0" err="1"/>
              <a:t>obtenidos</a:t>
            </a:r>
            <a:r>
              <a:rPr lang="en-GB" dirty="0"/>
              <a:t> de </a:t>
            </a:r>
            <a:r>
              <a:rPr lang="en-GB" dirty="0" err="1"/>
              <a:t>imágenes</a:t>
            </a:r>
            <a:r>
              <a:rPr lang="en-GB" dirty="0"/>
              <a:t> SEVIRI: </a:t>
            </a:r>
          </a:p>
          <a:p>
            <a:r>
              <a:rPr lang="es-PE" dirty="0"/>
              <a:t>* En la v2012, el algoritmo se </a:t>
            </a:r>
          </a:p>
          <a:p>
            <a:r>
              <a:rPr lang="es-PE" dirty="0"/>
              <a:t>ha extendido a siete canales: </a:t>
            </a:r>
          </a:p>
          <a:p>
            <a:r>
              <a:rPr lang="en-GB" b="1" dirty="0"/>
              <a:t>HRVIS, VIS0.6, VIS0.8, </a:t>
            </a:r>
            <a:endParaRPr lang="en-GB" dirty="0"/>
          </a:p>
          <a:p>
            <a:r>
              <a:rPr lang="en-GB" b="1" dirty="0"/>
              <a:t>WV06.2, WV07.3, IR10.8, IR12.0 </a:t>
            </a:r>
            <a:endParaRPr lang="en-GB" dirty="0"/>
          </a:p>
        </p:txBody>
      </p:sp>
    </p:spTree>
    <p:extLst>
      <p:ext uri="{BB962C8B-B14F-4D97-AF65-F5344CB8AC3E}">
        <p14:creationId xmlns:p14="http://schemas.microsoft.com/office/powerpoint/2010/main" val="573223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Instrumentos y herramientas superficiales</a:t>
            </a:r>
            <a:endParaRPr lang="en-GB" dirty="0"/>
          </a:p>
        </p:txBody>
      </p:sp>
      <p:sp>
        <p:nvSpPr>
          <p:cNvPr id="3" name="Marcador de contenido 2"/>
          <p:cNvSpPr>
            <a:spLocks noGrp="1"/>
          </p:cNvSpPr>
          <p:nvPr>
            <p:ph idx="1"/>
          </p:nvPr>
        </p:nvSpPr>
        <p:spPr/>
        <p:txBody>
          <a:bodyPr>
            <a:normAutofit/>
          </a:bodyPr>
          <a:lstStyle/>
          <a:p>
            <a:pPr marL="0" indent="0">
              <a:buNone/>
            </a:pPr>
            <a:endParaRPr lang="es-PE" sz="2400" i="1" dirty="0"/>
          </a:p>
          <a:p>
            <a:pPr marL="0" indent="0">
              <a:buNone/>
            </a:pPr>
            <a:r>
              <a:rPr lang="es-PE" sz="2400" i="1" dirty="0"/>
              <a:t>Estaciones meteorológicas automáticas</a:t>
            </a:r>
          </a:p>
          <a:p>
            <a:pPr marL="0" indent="0">
              <a:buNone/>
            </a:pPr>
            <a:r>
              <a:rPr lang="es-PE" sz="2400" i="1" dirty="0"/>
              <a:t>Observadores meteorológicos</a:t>
            </a:r>
          </a:p>
          <a:p>
            <a:pPr marL="0" indent="0">
              <a:buNone/>
            </a:pPr>
            <a:r>
              <a:rPr lang="es-PE" sz="2400" i="1" dirty="0"/>
              <a:t>Red de </a:t>
            </a:r>
            <a:r>
              <a:rPr lang="es-PE" sz="2400" i="1" dirty="0" err="1"/>
              <a:t>granizómteros</a:t>
            </a:r>
            <a:endParaRPr lang="es-PE" sz="2400" i="1" dirty="0"/>
          </a:p>
          <a:p>
            <a:pPr marL="0" indent="0">
              <a:buNone/>
            </a:pPr>
            <a:r>
              <a:rPr lang="es-PE" sz="2400" i="1" dirty="0"/>
              <a:t>Webcams</a:t>
            </a:r>
          </a:p>
          <a:p>
            <a:pPr marL="0" indent="0">
              <a:buNone/>
            </a:pPr>
            <a:endParaRPr lang="es-PE" sz="2400" i="1" dirty="0"/>
          </a:p>
          <a:p>
            <a:pPr marL="0" indent="0">
              <a:buNone/>
            </a:pPr>
            <a:endParaRPr lang="es-PE" sz="2400" i="1" dirty="0"/>
          </a:p>
          <a:p>
            <a:pPr marL="0" indent="0">
              <a:buNone/>
            </a:pPr>
            <a:endParaRPr lang="es-PE" sz="2400" i="1" dirty="0"/>
          </a:p>
          <a:p>
            <a:pPr marL="0" indent="0">
              <a:buNone/>
            </a:pPr>
            <a:endParaRPr lang="en-GB" sz="2400" i="1" dirty="0"/>
          </a:p>
        </p:txBody>
      </p:sp>
    </p:spTree>
    <p:extLst>
      <p:ext uri="{BB962C8B-B14F-4D97-AF65-F5344CB8AC3E}">
        <p14:creationId xmlns:p14="http://schemas.microsoft.com/office/powerpoint/2010/main" val="981687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Sistemas de medición para estructura vertical</a:t>
            </a:r>
            <a:endParaRPr lang="en-GB" dirty="0"/>
          </a:p>
        </p:txBody>
      </p:sp>
      <p:sp>
        <p:nvSpPr>
          <p:cNvPr id="3" name="Marcador de contenido 2"/>
          <p:cNvSpPr>
            <a:spLocks noGrp="1"/>
          </p:cNvSpPr>
          <p:nvPr>
            <p:ph idx="1"/>
          </p:nvPr>
        </p:nvSpPr>
        <p:spPr/>
        <p:txBody>
          <a:bodyPr/>
          <a:lstStyle/>
          <a:p>
            <a:pPr marL="0" indent="0">
              <a:buNone/>
            </a:pPr>
            <a:r>
              <a:rPr lang="es-PE" i="1" dirty="0" err="1"/>
              <a:t>Radiosondajes</a:t>
            </a:r>
            <a:endParaRPr lang="es-PE" i="1" dirty="0"/>
          </a:p>
          <a:p>
            <a:pPr marL="0" indent="0">
              <a:buNone/>
            </a:pPr>
            <a:r>
              <a:rPr lang="es-PE" i="1" dirty="0"/>
              <a:t>Perfiladores de viento/nubes</a:t>
            </a:r>
          </a:p>
          <a:p>
            <a:pPr marL="0" indent="0">
              <a:buNone/>
            </a:pPr>
            <a:r>
              <a:rPr lang="es-PE" i="1" dirty="0"/>
              <a:t>Radares meteorológicos</a:t>
            </a:r>
          </a:p>
          <a:p>
            <a:pPr marL="0" indent="0">
              <a:buNone/>
            </a:pPr>
            <a:endParaRPr lang="en-GB" dirty="0"/>
          </a:p>
        </p:txBody>
      </p:sp>
    </p:spTree>
    <p:extLst>
      <p:ext uri="{BB962C8B-B14F-4D97-AF65-F5344CB8AC3E}">
        <p14:creationId xmlns:p14="http://schemas.microsoft.com/office/powerpoint/2010/main" val="433573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err="1"/>
              <a:t>Radiosondajes</a:t>
            </a:r>
            <a:endParaRPr lang="en-GB" dirty="0"/>
          </a:p>
        </p:txBody>
      </p:sp>
      <p:sp>
        <p:nvSpPr>
          <p:cNvPr id="5" name="AutoShape 4" descr="https://lh4.googleusercontent.com/Yfw7xQRTVXLJVIwV9S0fgVWhlLojeVoIyYrZ7_-VR9AtUDs4Z-0XHo5E-4cuQr9mQSLENNsa93h2cEjskg8cBoavcUnQrBDix4PNoUS59lUy3PmZzh_P8ddQm4k_YffHlJfyMCs3"/>
          <p:cNvSpPr>
            <a:spLocks noChangeAspect="1" noChangeArrowheads="1"/>
          </p:cNvSpPr>
          <p:nvPr/>
        </p:nvSpPr>
        <p:spPr bwMode="auto">
          <a:xfrm>
            <a:off x="3690793" y="-615518"/>
            <a:ext cx="5400675" cy="3000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Imagen 5"/>
          <p:cNvPicPr>
            <a:picLocks noChangeAspect="1"/>
          </p:cNvPicPr>
          <p:nvPr/>
        </p:nvPicPr>
        <p:blipFill>
          <a:blip r:embed="rId2"/>
          <a:stretch>
            <a:fillRect/>
          </a:stretch>
        </p:blipFill>
        <p:spPr>
          <a:xfrm>
            <a:off x="914400" y="3823855"/>
            <a:ext cx="5611091" cy="3034145"/>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15" y="0"/>
            <a:ext cx="4798385" cy="6858000"/>
          </a:xfrm>
          <a:prstGeom prst="rect">
            <a:avLst/>
          </a:prstGeom>
        </p:spPr>
      </p:pic>
      <p:sp>
        <p:nvSpPr>
          <p:cNvPr id="10" name="CuadroTexto 9"/>
          <p:cNvSpPr txBox="1"/>
          <p:nvPr/>
        </p:nvSpPr>
        <p:spPr>
          <a:xfrm>
            <a:off x="831273" y="1898073"/>
            <a:ext cx="6262254" cy="1200329"/>
          </a:xfrm>
          <a:prstGeom prst="rect">
            <a:avLst/>
          </a:prstGeom>
          <a:noFill/>
        </p:spPr>
        <p:txBody>
          <a:bodyPr wrap="square" rtlCol="0">
            <a:spAutoFit/>
          </a:bodyPr>
          <a:lstStyle/>
          <a:p>
            <a:r>
              <a:rPr lang="es-PE" dirty="0"/>
              <a:t>REALES: (¿Iquitos/Arequipa/Callao?)</a:t>
            </a:r>
          </a:p>
          <a:p>
            <a:endParaRPr lang="es-PE" dirty="0"/>
          </a:p>
          <a:p>
            <a:endParaRPr lang="es-PE" dirty="0"/>
          </a:p>
          <a:p>
            <a:r>
              <a:rPr lang="es-PE" dirty="0"/>
              <a:t>MODELO: GFS, ETA, WRF (</a:t>
            </a:r>
            <a:r>
              <a:rPr lang="es-PE" dirty="0" err="1"/>
              <a:t>IntPGrads</a:t>
            </a:r>
            <a:r>
              <a:rPr lang="es-PE" dirty="0"/>
              <a:t>) / ECMWF (web)</a:t>
            </a:r>
            <a:endParaRPr lang="en-GB" dirty="0"/>
          </a:p>
        </p:txBody>
      </p:sp>
      <p:sp>
        <p:nvSpPr>
          <p:cNvPr id="11" name="Flecha doblada 10"/>
          <p:cNvSpPr/>
          <p:nvPr/>
        </p:nvSpPr>
        <p:spPr>
          <a:xfrm>
            <a:off x="6289964" y="1898073"/>
            <a:ext cx="1103651" cy="7204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Flecha doblada 11"/>
          <p:cNvSpPr/>
          <p:nvPr/>
        </p:nvSpPr>
        <p:spPr>
          <a:xfrm rot="7808980">
            <a:off x="3480278" y="3101409"/>
            <a:ext cx="479334" cy="71944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38596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err="1"/>
              <a:t>Radiosondajes</a:t>
            </a:r>
            <a:endParaRPr lang="en-GB" dirty="0"/>
          </a:p>
        </p:txBody>
      </p:sp>
      <p:sp>
        <p:nvSpPr>
          <p:cNvPr id="3" name="Marcador de contenido 2"/>
          <p:cNvSpPr>
            <a:spLocks noGrp="1"/>
          </p:cNvSpPr>
          <p:nvPr>
            <p:ph idx="1"/>
          </p:nvPr>
        </p:nvSpPr>
        <p:spPr/>
        <p:txBody>
          <a:bodyPr/>
          <a:lstStyle/>
          <a:p>
            <a:r>
              <a:rPr lang="es-PE" dirty="0"/>
              <a:t>Los diagramas termodinámicos ofrecen información muy interesante de las condiciones de inestabilidad troposférica.</a:t>
            </a:r>
          </a:p>
          <a:p>
            <a:r>
              <a:rPr lang="es-PE" dirty="0"/>
              <a:t>Hay que considerar que los sondajes reales corresponden a 1 hora concreta del día (generalmente 12 UTC para Perú). Que generalmente no es el periodo más inestable…</a:t>
            </a:r>
          </a:p>
          <a:p>
            <a:r>
              <a:rPr lang="es-PE" dirty="0"/>
              <a:t>Incluyen datos de velocidad y dirección del viento muy útiles para detectar cizalladura (ingrediente para convección)</a:t>
            </a:r>
          </a:p>
          <a:p>
            <a:r>
              <a:rPr lang="es-PE" dirty="0"/>
              <a:t>Incluyen índices termodinámicos que ayudan a conocer la inestabilidad atmosférica (ingrediente para convección)</a:t>
            </a:r>
          </a:p>
          <a:p>
            <a:r>
              <a:rPr lang="es-PE" dirty="0"/>
              <a:t>La separación de las dos curvas (estado / </a:t>
            </a:r>
            <a:r>
              <a:rPr lang="es-PE" dirty="0" err="1"/>
              <a:t>rocio</a:t>
            </a:r>
            <a:r>
              <a:rPr lang="es-PE" dirty="0"/>
              <a:t> o </a:t>
            </a:r>
            <a:r>
              <a:rPr lang="es-PE" dirty="0" err="1"/>
              <a:t>td</a:t>
            </a:r>
            <a:r>
              <a:rPr lang="es-PE" dirty="0"/>
              <a:t>). Cuando ambas están juntas indican saturación (nubosidad).</a:t>
            </a:r>
            <a:endParaRPr lang="en-GB" dirty="0"/>
          </a:p>
        </p:txBody>
      </p:sp>
    </p:spTree>
    <p:extLst>
      <p:ext uri="{BB962C8B-B14F-4D97-AF65-F5344CB8AC3E}">
        <p14:creationId xmlns:p14="http://schemas.microsoft.com/office/powerpoint/2010/main" val="3845617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La convección rara vez se dispara exclusivamente por el calentamiento de la superficie</a:t>
            </a:r>
          </a:p>
          <a:p>
            <a:pPr marL="0" indent="0">
              <a:buNone/>
            </a:pPr>
            <a:r>
              <a:rPr lang="es-PE" dirty="0"/>
              <a:t>Algunos mecanismos de activación de las tormentas  son:</a:t>
            </a:r>
          </a:p>
          <a:p>
            <a:pPr marL="0" indent="0">
              <a:buNone/>
            </a:pPr>
            <a:r>
              <a:rPr lang="es-PE" dirty="0"/>
              <a:t>- Sistemas frontales (En Perú podría considerarse en caso de </a:t>
            </a:r>
            <a:r>
              <a:rPr lang="es-PE" dirty="0" err="1"/>
              <a:t>friajes</a:t>
            </a:r>
            <a:r>
              <a:rPr lang="es-PE" dirty="0"/>
              <a:t>)</a:t>
            </a:r>
          </a:p>
          <a:p>
            <a:pPr marL="0" indent="0">
              <a:buNone/>
            </a:pPr>
            <a:r>
              <a:rPr lang="es-PE" dirty="0"/>
              <a:t>- Líneas secas (Generalmente se aprecian en imágenes de WV)</a:t>
            </a:r>
          </a:p>
          <a:p>
            <a:pPr marL="0" indent="0">
              <a:buNone/>
            </a:pPr>
            <a:r>
              <a:rPr lang="es-PE" dirty="0"/>
              <a:t>- Frentes de brisa marina (En Perú debido a la configuración orográfica se combinan con brisas de montaña, llevando la convergencia o el frente hacia mayores altitudes.</a:t>
            </a:r>
          </a:p>
          <a:p>
            <a:pPr marL="0" indent="0">
              <a:buNone/>
            </a:pPr>
            <a:r>
              <a:rPr lang="es-PE" dirty="0"/>
              <a:t>- Frentes de racha de otras tormentas</a:t>
            </a:r>
          </a:p>
          <a:p>
            <a:pPr marL="0" indent="0">
              <a:buNone/>
            </a:pPr>
            <a:r>
              <a:rPr lang="es-PE" dirty="0"/>
              <a:t>- Forzamiento orográfico</a:t>
            </a:r>
            <a:endParaRPr lang="en-GB" dirty="0"/>
          </a:p>
        </p:txBody>
      </p:sp>
    </p:spTree>
    <p:extLst>
      <p:ext uri="{BB962C8B-B14F-4D97-AF65-F5344CB8AC3E}">
        <p14:creationId xmlns:p14="http://schemas.microsoft.com/office/powerpoint/2010/main" val="1420625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a:xfrm>
            <a:off x="1261872" y="1828801"/>
            <a:ext cx="9692640" cy="1170878"/>
          </a:xfrm>
        </p:spPr>
        <p:txBody>
          <a:bodyPr/>
          <a:lstStyle/>
          <a:p>
            <a:pPr marL="0" indent="0" algn="just">
              <a:buNone/>
            </a:pPr>
            <a:r>
              <a:rPr lang="es-PE" dirty="0"/>
              <a:t>Los diagramas termodinámicos nos ayudan a determinar datos atmosféricos como humedad relativa, estabilidad, cizalladura vertical del viento que determina el tipo, la estructura y la evolución de las tormentas; tiempo severo y potencial de inundaciones repentinas en la región del sondeo. </a:t>
            </a:r>
          </a:p>
          <a:p>
            <a:pPr marL="0" indent="0" algn="just">
              <a:buNone/>
            </a:pPr>
            <a:endParaRPr lang="en-GB" dirty="0"/>
          </a:p>
        </p:txBody>
      </p:sp>
      <p:pic>
        <p:nvPicPr>
          <p:cNvPr id="6" name="Imagen 5"/>
          <p:cNvPicPr>
            <a:picLocks noChangeAspect="1"/>
          </p:cNvPicPr>
          <p:nvPr/>
        </p:nvPicPr>
        <p:blipFill>
          <a:blip r:embed="rId2"/>
          <a:stretch>
            <a:fillRect/>
          </a:stretch>
        </p:blipFill>
        <p:spPr>
          <a:xfrm>
            <a:off x="1898074" y="2975138"/>
            <a:ext cx="6941126" cy="3849073"/>
          </a:xfrm>
          <a:prstGeom prst="rect">
            <a:avLst/>
          </a:prstGeom>
        </p:spPr>
      </p:pic>
      <p:sp>
        <p:nvSpPr>
          <p:cNvPr id="7" name="Rectángulo 6"/>
          <p:cNvSpPr/>
          <p:nvPr/>
        </p:nvSpPr>
        <p:spPr>
          <a:xfrm>
            <a:off x="2743200" y="5765180"/>
            <a:ext cx="802888" cy="591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79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676" y="996803"/>
            <a:ext cx="4100945" cy="586119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86" y="996803"/>
            <a:ext cx="4104600" cy="586642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6803"/>
            <a:ext cx="4100945" cy="5861197"/>
          </a:xfrm>
          <a:prstGeom prst="rect">
            <a:avLst/>
          </a:prstGeom>
        </p:spPr>
      </p:pic>
    </p:spTree>
    <p:extLst>
      <p:ext uri="{BB962C8B-B14F-4D97-AF65-F5344CB8AC3E}">
        <p14:creationId xmlns:p14="http://schemas.microsoft.com/office/powerpoint/2010/main" val="4150383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ather.uwyo.edu/upperair/images/2021112212.82705.skewt.par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29" y="0"/>
            <a:ext cx="8399317" cy="67194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730836" y="2258291"/>
            <a:ext cx="858982" cy="13854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c</a:t>
            </a:r>
            <a:endParaRPr lang="en-GB" dirty="0"/>
          </a:p>
        </p:txBody>
      </p:sp>
      <p:sp>
        <p:nvSpPr>
          <p:cNvPr id="6" name="CuadroTexto 5"/>
          <p:cNvSpPr txBox="1"/>
          <p:nvPr/>
        </p:nvSpPr>
        <p:spPr>
          <a:xfrm>
            <a:off x="8721146" y="498764"/>
            <a:ext cx="2473327" cy="5078313"/>
          </a:xfrm>
          <a:prstGeom prst="rect">
            <a:avLst/>
          </a:prstGeom>
          <a:noFill/>
        </p:spPr>
        <p:txBody>
          <a:bodyPr wrap="square" rtlCol="0">
            <a:spAutoFit/>
          </a:bodyPr>
          <a:lstStyle/>
          <a:p>
            <a:r>
              <a:rPr lang="es-PE" dirty="0"/>
              <a:t>CAPE</a:t>
            </a:r>
          </a:p>
          <a:p>
            <a:endParaRPr lang="es-PE" dirty="0"/>
          </a:p>
          <a:p>
            <a:r>
              <a:rPr lang="es-PE" sz="1400" dirty="0"/>
              <a:t>1-1500 Positiva</a:t>
            </a:r>
          </a:p>
          <a:p>
            <a:r>
              <a:rPr lang="es-PE" sz="1400" dirty="0"/>
              <a:t>1500-3000 Grande</a:t>
            </a:r>
          </a:p>
          <a:p>
            <a:r>
              <a:rPr lang="es-PE" sz="1400" dirty="0"/>
              <a:t>+3000 Extrema</a:t>
            </a:r>
          </a:p>
          <a:p>
            <a:endParaRPr lang="es-PE" sz="1400" dirty="0"/>
          </a:p>
          <a:p>
            <a:r>
              <a:rPr lang="es-PE" sz="1400" dirty="0"/>
              <a:t>A medida que se incrementa la CAPE aumenta el riesgo de tormentas severas (Granizo, </a:t>
            </a:r>
            <a:r>
              <a:rPr lang="es-PE" sz="1400" dirty="0" err="1"/>
              <a:t>downburst</a:t>
            </a:r>
            <a:r>
              <a:rPr lang="es-PE" sz="1400" dirty="0"/>
              <a:t>, </a:t>
            </a:r>
            <a:r>
              <a:rPr lang="es-PE" sz="1400" dirty="0" err="1"/>
              <a:t>etc</a:t>
            </a:r>
            <a:r>
              <a:rPr lang="es-PE" sz="1400" dirty="0"/>
              <a:t>). La CAPE se relaciona con el movimiento ascendente dentro de la tormenta</a:t>
            </a:r>
            <a:endParaRPr lang="en-GB" sz="1400" dirty="0"/>
          </a:p>
          <a:p>
            <a:endParaRPr lang="es-PE" dirty="0"/>
          </a:p>
          <a:p>
            <a:r>
              <a:rPr lang="es-PE" dirty="0"/>
              <a:t>SHOWALTER</a:t>
            </a:r>
          </a:p>
          <a:p>
            <a:r>
              <a:rPr lang="es-PE" sz="1400" dirty="0"/>
              <a:t>De 0 a -3 moderadamente inestable</a:t>
            </a:r>
          </a:p>
          <a:p>
            <a:r>
              <a:rPr lang="es-PE" sz="1400" dirty="0"/>
              <a:t>-4 a -6 muy inestable</a:t>
            </a:r>
          </a:p>
          <a:p>
            <a:r>
              <a:rPr lang="es-PE" sz="1400" dirty="0"/>
              <a:t>Menor que -6 Extremadamente inestable</a:t>
            </a:r>
          </a:p>
          <a:p>
            <a:endParaRPr lang="es-PE" sz="1400" dirty="0"/>
          </a:p>
        </p:txBody>
      </p:sp>
      <p:sp>
        <p:nvSpPr>
          <p:cNvPr id="7" name="Rectangle 3"/>
          <p:cNvSpPr>
            <a:spLocks noChangeArrowheads="1"/>
          </p:cNvSpPr>
          <p:nvPr/>
        </p:nvSpPr>
        <p:spPr bwMode="auto">
          <a:xfrm>
            <a:off x="0" y="0"/>
            <a:ext cx="12192000" cy="0"/>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9900CC"/>
                </a:solidFill>
                <a:effectLst/>
                <a:latin typeface="Georgia" panose="02040502050405020303" pitchFamily="18" charset="0"/>
              </a:rPr>
              <a:t>1 to 1,500 (Positive CAPE)</a:t>
            </a:r>
            <a:endParaRPr kumimoji="0" lang="en-US" altLang="en-US" sz="1800" b="0" i="0" u="none" strike="noStrike" cap="none" normalizeH="0" baseline="0">
              <a:ln>
                <a:noFill/>
              </a:ln>
              <a:solidFill>
                <a:srgbClr val="000000"/>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9900CC"/>
                </a:solidFill>
                <a:effectLst/>
                <a:latin typeface="Georgia" panose="02040502050405020303" pitchFamily="18" charset="0"/>
              </a:rPr>
              <a:t>1,500 to 2,500 (Large CAPE)</a:t>
            </a:r>
            <a:endParaRPr kumimoji="0" lang="en-US" altLang="en-US" sz="1800" b="0" i="0" u="none" strike="noStrike" cap="none" normalizeH="0" baseline="0">
              <a:ln>
                <a:noFill/>
              </a:ln>
              <a:solidFill>
                <a:srgbClr val="000000"/>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rgbClr val="9900CC"/>
                </a:solidFill>
                <a:effectLst/>
                <a:latin typeface="Georgia" panose="02040502050405020303" pitchFamily="18" charset="0"/>
              </a:rPr>
              <a:t>2,500+ (Extreme CAPE)</a:t>
            </a:r>
            <a:br>
              <a:rPr kumimoji="0" lang="en-US" altLang="en-US" sz="18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ángulo 8"/>
          <p:cNvSpPr/>
          <p:nvPr/>
        </p:nvSpPr>
        <p:spPr>
          <a:xfrm>
            <a:off x="7730836" y="990600"/>
            <a:ext cx="858982" cy="13854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4505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478982" y="2161309"/>
            <a:ext cx="2327563" cy="3662541"/>
          </a:xfrm>
          <a:prstGeom prst="rect">
            <a:avLst/>
          </a:prstGeom>
          <a:noFill/>
        </p:spPr>
        <p:txBody>
          <a:bodyPr wrap="square" rtlCol="0">
            <a:spAutoFit/>
          </a:bodyPr>
          <a:lstStyle/>
          <a:p>
            <a:r>
              <a:rPr lang="es-PE" dirty="0"/>
              <a:t>LIFTED INDEX</a:t>
            </a:r>
          </a:p>
          <a:p>
            <a:r>
              <a:rPr lang="en-GB" sz="1400" dirty="0"/>
              <a:t>6 o mayor. </a:t>
            </a:r>
            <a:r>
              <a:rPr lang="en-GB" sz="1400" dirty="0" err="1"/>
              <a:t>Muy</a:t>
            </a:r>
            <a:r>
              <a:rPr lang="en-GB" sz="1400" dirty="0"/>
              <a:t> </a:t>
            </a:r>
            <a:r>
              <a:rPr lang="en-GB" sz="1400" dirty="0" err="1"/>
              <a:t>estable</a:t>
            </a:r>
            <a:endParaRPr lang="en-GB" sz="1400" dirty="0"/>
          </a:p>
          <a:p>
            <a:r>
              <a:rPr lang="en-GB" sz="1400" dirty="0"/>
              <a:t>Entre 1 y 6 </a:t>
            </a:r>
            <a:r>
              <a:rPr lang="en-GB" sz="1400" dirty="0" err="1"/>
              <a:t>estable</a:t>
            </a:r>
            <a:r>
              <a:rPr lang="en-GB" sz="1400" dirty="0"/>
              <a:t> </a:t>
            </a:r>
          </a:p>
          <a:p>
            <a:r>
              <a:rPr lang="en-GB" sz="1400" dirty="0"/>
              <a:t>Entre 0 y -2 </a:t>
            </a:r>
            <a:r>
              <a:rPr lang="en-GB" sz="1400" dirty="0" err="1"/>
              <a:t>ligeramente</a:t>
            </a:r>
            <a:r>
              <a:rPr lang="en-GB" sz="1400" dirty="0"/>
              <a:t> </a:t>
            </a:r>
            <a:r>
              <a:rPr lang="en-GB" sz="1400" dirty="0" err="1"/>
              <a:t>inestable</a:t>
            </a:r>
            <a:r>
              <a:rPr lang="en-GB" sz="1400" dirty="0"/>
              <a:t>, </a:t>
            </a:r>
            <a:r>
              <a:rPr lang="en-GB" sz="1400" dirty="0" err="1"/>
              <a:t>posibles</a:t>
            </a:r>
            <a:r>
              <a:rPr lang="en-GB" sz="1400" dirty="0"/>
              <a:t> </a:t>
            </a:r>
            <a:r>
              <a:rPr lang="en-GB" sz="1400" dirty="0" err="1"/>
              <a:t>tormentas</a:t>
            </a:r>
            <a:r>
              <a:rPr lang="en-GB" sz="1400" dirty="0"/>
              <a:t> con </a:t>
            </a:r>
            <a:r>
              <a:rPr lang="en-GB" sz="1400" dirty="0" err="1"/>
              <a:t>forzamientos</a:t>
            </a:r>
            <a:r>
              <a:rPr lang="en-GB" sz="1400" dirty="0"/>
              <a:t> (</a:t>
            </a:r>
            <a:r>
              <a:rPr lang="en-GB" sz="1400" dirty="0" err="1"/>
              <a:t>frentes</a:t>
            </a:r>
            <a:r>
              <a:rPr lang="en-GB" sz="1400" dirty="0"/>
              <a:t>, </a:t>
            </a:r>
            <a:r>
              <a:rPr lang="en-GB" sz="1400" dirty="0" err="1"/>
              <a:t>calentamiento</a:t>
            </a:r>
            <a:r>
              <a:rPr lang="en-GB" sz="1400" dirty="0"/>
              <a:t>…)</a:t>
            </a:r>
          </a:p>
          <a:p>
            <a:r>
              <a:rPr lang="en-GB" sz="1400" dirty="0"/>
              <a:t>Entre -2 y -6 : </a:t>
            </a:r>
            <a:r>
              <a:rPr lang="en-GB" sz="1400" dirty="0" err="1"/>
              <a:t>Inestable</a:t>
            </a:r>
            <a:r>
              <a:rPr lang="en-GB" sz="1400" dirty="0"/>
              <a:t>, </a:t>
            </a:r>
            <a:r>
              <a:rPr lang="en-GB" sz="1400" dirty="0" err="1"/>
              <a:t>formación</a:t>
            </a:r>
            <a:r>
              <a:rPr lang="en-GB" sz="1400" dirty="0"/>
              <a:t> de </a:t>
            </a:r>
            <a:r>
              <a:rPr lang="en-GB" sz="1400" dirty="0" err="1"/>
              <a:t>tormentas</a:t>
            </a:r>
            <a:r>
              <a:rPr lang="en-GB" sz="1400" dirty="0"/>
              <a:t>, </a:t>
            </a:r>
            <a:r>
              <a:rPr lang="en-GB" sz="1400" dirty="0" err="1"/>
              <a:t>posibles</a:t>
            </a:r>
            <a:r>
              <a:rPr lang="en-GB" sz="1400" dirty="0"/>
              <a:t> </a:t>
            </a:r>
            <a:r>
              <a:rPr lang="en-GB" sz="1400" dirty="0" err="1"/>
              <a:t>tormentas</a:t>
            </a:r>
            <a:r>
              <a:rPr lang="en-GB" sz="1400" dirty="0"/>
              <a:t> </a:t>
            </a:r>
            <a:r>
              <a:rPr lang="en-GB" sz="1400" dirty="0" err="1"/>
              <a:t>severas</a:t>
            </a:r>
            <a:r>
              <a:rPr lang="en-GB" sz="1400" dirty="0"/>
              <a:t> con </a:t>
            </a:r>
            <a:r>
              <a:rPr lang="en-GB" sz="1400" dirty="0" err="1"/>
              <a:t>forzamiento</a:t>
            </a:r>
            <a:endParaRPr lang="en-GB" sz="1400" dirty="0"/>
          </a:p>
          <a:p>
            <a:r>
              <a:rPr lang="en-GB" sz="1400" dirty="0" err="1"/>
              <a:t>Menor</a:t>
            </a:r>
            <a:r>
              <a:rPr lang="en-GB" sz="1400" dirty="0"/>
              <a:t> a -6: </a:t>
            </a:r>
            <a:r>
              <a:rPr lang="en-GB" sz="1400" dirty="0" err="1"/>
              <a:t>Muy</a:t>
            </a:r>
            <a:r>
              <a:rPr lang="en-GB" sz="1400" dirty="0"/>
              <a:t> </a:t>
            </a:r>
            <a:r>
              <a:rPr lang="en-GB" sz="1400" dirty="0" err="1"/>
              <a:t>inestable</a:t>
            </a:r>
            <a:r>
              <a:rPr lang="en-GB" sz="1400" dirty="0"/>
              <a:t>, </a:t>
            </a:r>
            <a:r>
              <a:rPr lang="en-GB" sz="1400" dirty="0" err="1"/>
              <a:t>tormentas</a:t>
            </a:r>
            <a:r>
              <a:rPr lang="en-GB" sz="1400" dirty="0"/>
              <a:t> </a:t>
            </a:r>
            <a:r>
              <a:rPr lang="en-GB" sz="1400" dirty="0" err="1"/>
              <a:t>severas</a:t>
            </a:r>
            <a:endParaRPr lang="en-GB" sz="1400" dirty="0"/>
          </a:p>
          <a:p>
            <a:endParaRPr lang="en-GB" dirty="0"/>
          </a:p>
        </p:txBody>
      </p:sp>
      <p:pic>
        <p:nvPicPr>
          <p:cNvPr id="2050" name="Picture 2" descr="http://weather.uwyo.edu/upperair/images/2021112312.82705.skewt.par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11" y="-1"/>
            <a:ext cx="8278090" cy="662247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7536874" y="2230581"/>
            <a:ext cx="858982" cy="13854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c</a:t>
            </a:r>
            <a:endParaRPr lang="en-GB" dirty="0"/>
          </a:p>
        </p:txBody>
      </p:sp>
      <p:sp>
        <p:nvSpPr>
          <p:cNvPr id="7" name="Rectángulo 6"/>
          <p:cNvSpPr/>
          <p:nvPr/>
        </p:nvSpPr>
        <p:spPr>
          <a:xfrm>
            <a:off x="7536874" y="962890"/>
            <a:ext cx="858982" cy="13854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c</a:t>
            </a:r>
            <a:endParaRPr lang="en-GB" dirty="0"/>
          </a:p>
        </p:txBody>
      </p:sp>
      <p:sp>
        <p:nvSpPr>
          <p:cNvPr id="8" name="Rectángulo 7"/>
          <p:cNvSpPr/>
          <p:nvPr/>
        </p:nvSpPr>
        <p:spPr>
          <a:xfrm>
            <a:off x="7536874" y="1129145"/>
            <a:ext cx="858982" cy="13854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c</a:t>
            </a:r>
            <a:endParaRPr lang="en-GB" dirty="0"/>
          </a:p>
        </p:txBody>
      </p:sp>
    </p:spTree>
    <p:extLst>
      <p:ext uri="{BB962C8B-B14F-4D97-AF65-F5344CB8AC3E}">
        <p14:creationId xmlns:p14="http://schemas.microsoft.com/office/powerpoint/2010/main" val="265100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eather.uwyo.edu/upperair/images/2021112412.82705.skewt.par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56" y="365759"/>
            <a:ext cx="8018608" cy="641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04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Perfiladores de viento/nubes</a:t>
            </a:r>
            <a:endParaRPr lang="en-GB" dirty="0"/>
          </a:p>
        </p:txBody>
      </p:sp>
      <p:sp>
        <p:nvSpPr>
          <p:cNvPr id="3" name="Marcador de contenido 2"/>
          <p:cNvSpPr>
            <a:spLocks noGrp="1"/>
          </p:cNvSpPr>
          <p:nvPr>
            <p:ph idx="1"/>
          </p:nvPr>
        </p:nvSpPr>
        <p:spPr/>
        <p:txBody>
          <a:bodyPr/>
          <a:lstStyle/>
          <a:p>
            <a:r>
              <a:rPr lang="es-PE" dirty="0"/>
              <a:t>Existen dos grandes grupos de radares para el estudio y vigilancia de la atmósfera: </a:t>
            </a:r>
          </a:p>
          <a:p>
            <a:r>
              <a:rPr lang="es-PE" dirty="0"/>
              <a:t>Perfiladores: Sirven para el monitoreo de los vientos </a:t>
            </a:r>
            <a:r>
              <a:rPr lang="es-PE" dirty="0" err="1"/>
              <a:t>núbes</a:t>
            </a:r>
            <a:r>
              <a:rPr lang="es-PE" dirty="0"/>
              <a:t> y precipitación. Solo nos permiten observar lo que ocurre sobre nosotros (Cenit)</a:t>
            </a:r>
            <a:r>
              <a:rPr lang="en-GB" dirty="0"/>
              <a:t>.</a:t>
            </a:r>
            <a:endParaRPr lang="es-PE" dirty="0"/>
          </a:p>
          <a:p>
            <a:r>
              <a:rPr lang="es-PE" dirty="0"/>
              <a:t>Meteorológicos: Sirven para el monitoreo de desplazamiento de partículas. Estas pueden ser cenizas volcánicas o los distintos tipos de precipitación (garúa, lluvia ligera, lluvia fuerte, nieve, granizo, entre otros). Son escáneres, es decir, poseen una antena que gira sobre su eje que nos permite observar lo que ocurre sobre nosotros hasta 100 km a la redonda (Dependiendo de la banda a la que emiten)</a:t>
            </a:r>
          </a:p>
          <a:p>
            <a:endParaRPr lang="es-PE" dirty="0"/>
          </a:p>
          <a:p>
            <a:endParaRPr lang="en-GB" dirty="0"/>
          </a:p>
        </p:txBody>
      </p:sp>
    </p:spTree>
    <p:extLst>
      <p:ext uri="{BB962C8B-B14F-4D97-AF65-F5344CB8AC3E}">
        <p14:creationId xmlns:p14="http://schemas.microsoft.com/office/powerpoint/2010/main" val="417104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ESTACIONES METEOROLÓGICAS</a:t>
            </a:r>
            <a:endParaRPr lang="en-GB" dirty="0"/>
          </a:p>
        </p:txBody>
      </p:sp>
      <p:sp>
        <p:nvSpPr>
          <p:cNvPr id="3" name="Marcador de contenido 2"/>
          <p:cNvSpPr>
            <a:spLocks noGrp="1"/>
          </p:cNvSpPr>
          <p:nvPr>
            <p:ph idx="1"/>
          </p:nvPr>
        </p:nvSpPr>
        <p:spPr/>
        <p:txBody>
          <a:bodyPr/>
          <a:lstStyle/>
          <a:p>
            <a:r>
              <a:rPr lang="es-PE" dirty="0"/>
              <a:t>Elemento básico para determinar las condiciones actuales del tiempo (NWC)</a:t>
            </a:r>
          </a:p>
          <a:p>
            <a:r>
              <a:rPr lang="es-PE" dirty="0"/>
              <a:t>Son más útiles las automáticas (mayor frecuencia de registro). Sin embargo, las convencionales con datos a las 7, 13, 19 HL + presencia de observador meteorológico pueden brindar información significativa.</a:t>
            </a:r>
          </a:p>
          <a:p>
            <a:r>
              <a:rPr lang="es-PE" dirty="0"/>
              <a:t>Se requiere alta frecuencia de registros (cada minuto es lo excelente)</a:t>
            </a:r>
          </a:p>
          <a:p>
            <a:r>
              <a:rPr lang="es-PE" dirty="0"/>
              <a:t>Se requiere rápida transmisión de los datos (transmisión instantánea)</a:t>
            </a:r>
          </a:p>
          <a:p>
            <a:r>
              <a:rPr lang="es-PE" dirty="0"/>
              <a:t>Amplia cobertura geográfica, enfocándose en zonas especialmente vulnerables. </a:t>
            </a:r>
          </a:p>
          <a:p>
            <a:r>
              <a:rPr lang="es-PE" dirty="0"/>
              <a:t>Control de calidad y homogeneidad de los datos. Adecuado mantenimiento.</a:t>
            </a:r>
          </a:p>
          <a:p>
            <a:endParaRPr lang="en-GB" dirty="0"/>
          </a:p>
        </p:txBody>
      </p:sp>
    </p:spTree>
    <p:extLst>
      <p:ext uri="{BB962C8B-B14F-4D97-AF65-F5344CB8AC3E}">
        <p14:creationId xmlns:p14="http://schemas.microsoft.com/office/powerpoint/2010/main" val="1060944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091488" y="4003384"/>
            <a:ext cx="3451538" cy="646331"/>
          </a:xfrm>
          <a:prstGeom prst="rect">
            <a:avLst/>
          </a:prstGeom>
          <a:noFill/>
        </p:spPr>
        <p:txBody>
          <a:bodyPr wrap="square" rtlCol="0">
            <a:spAutoFit/>
          </a:bodyPr>
          <a:lstStyle/>
          <a:p>
            <a:r>
              <a:rPr lang="es-PE" dirty="0"/>
              <a:t>CLAIRE mide también </a:t>
            </a:r>
            <a:r>
              <a:rPr lang="es-PE" dirty="0" err="1"/>
              <a:t>reflectividad</a:t>
            </a:r>
            <a:endParaRPr lang="en-GB" dirty="0"/>
          </a:p>
        </p:txBody>
      </p:sp>
      <p:sp>
        <p:nvSpPr>
          <p:cNvPr id="8" name="CuadroTexto 7"/>
          <p:cNvSpPr txBox="1"/>
          <p:nvPr/>
        </p:nvSpPr>
        <p:spPr>
          <a:xfrm>
            <a:off x="8091488" y="1964072"/>
            <a:ext cx="2318197" cy="369332"/>
          </a:xfrm>
          <a:prstGeom prst="rect">
            <a:avLst/>
          </a:prstGeom>
          <a:noFill/>
        </p:spPr>
        <p:txBody>
          <a:bodyPr wrap="square" rtlCol="0">
            <a:spAutoFit/>
          </a:bodyPr>
          <a:lstStyle/>
          <a:p>
            <a:r>
              <a:rPr lang="es-PE" dirty="0"/>
              <a:t>MIRA 35C</a:t>
            </a:r>
          </a:p>
        </p:txBody>
      </p:sp>
      <p:sp>
        <p:nvSpPr>
          <p:cNvPr id="9" name="CuadroTexto 8"/>
          <p:cNvSpPr txBox="1"/>
          <p:nvPr/>
        </p:nvSpPr>
        <p:spPr>
          <a:xfrm>
            <a:off x="605307" y="347730"/>
            <a:ext cx="9272789" cy="646331"/>
          </a:xfrm>
          <a:prstGeom prst="rect">
            <a:avLst/>
          </a:prstGeom>
          <a:noFill/>
        </p:spPr>
        <p:txBody>
          <a:bodyPr wrap="square" rtlCol="0">
            <a:spAutoFit/>
          </a:bodyPr>
          <a:lstStyle/>
          <a:p>
            <a:r>
              <a:rPr lang="es-PE" dirty="0"/>
              <a:t>LAMAR (IGP): Disponen de un perfilador de nubes de banda</a:t>
            </a:r>
            <a:r>
              <a:rPr lang="en-GB" dirty="0"/>
              <a:t> </a:t>
            </a:r>
            <a:r>
              <a:rPr lang="en-GB" dirty="0" err="1"/>
              <a:t>Ka</a:t>
            </a:r>
            <a:r>
              <a:rPr lang="en-GB" dirty="0"/>
              <a:t> (MIRA-35c), y dos </a:t>
            </a:r>
            <a:r>
              <a:rPr lang="en-GB" dirty="0" err="1"/>
              <a:t>perfiladores</a:t>
            </a:r>
            <a:r>
              <a:rPr lang="en-GB" dirty="0"/>
              <a:t> de </a:t>
            </a:r>
            <a:r>
              <a:rPr lang="en-GB" dirty="0" err="1"/>
              <a:t>viento</a:t>
            </a:r>
            <a:r>
              <a:rPr lang="en-GB" dirty="0"/>
              <a:t>: CLAIRE (</a:t>
            </a:r>
            <a:r>
              <a:rPr lang="en-GB" dirty="0" err="1"/>
              <a:t>en</a:t>
            </a:r>
            <a:r>
              <a:rPr lang="en-GB" dirty="0"/>
              <a:t> </a:t>
            </a:r>
            <a:r>
              <a:rPr lang="en-GB" dirty="0" err="1"/>
              <a:t>frequencia</a:t>
            </a:r>
            <a:r>
              <a:rPr lang="en-GB" dirty="0"/>
              <a:t> UHF) y  BLTR ( </a:t>
            </a:r>
            <a:r>
              <a:rPr lang="en-GB" dirty="0" err="1"/>
              <a:t>frequencia</a:t>
            </a:r>
            <a:r>
              <a:rPr lang="en-GB" dirty="0"/>
              <a:t> VHF). </a:t>
            </a:r>
          </a:p>
        </p:txBody>
      </p:sp>
      <p:sp>
        <p:nvSpPr>
          <p:cNvPr id="11" name="CuadroTexto 10"/>
          <p:cNvSpPr txBox="1"/>
          <p:nvPr/>
        </p:nvSpPr>
        <p:spPr>
          <a:xfrm>
            <a:off x="850006" y="2572223"/>
            <a:ext cx="1841679" cy="2031325"/>
          </a:xfrm>
          <a:prstGeom prst="rect">
            <a:avLst/>
          </a:prstGeom>
          <a:noFill/>
        </p:spPr>
        <p:txBody>
          <a:bodyPr wrap="square" rtlCol="0">
            <a:spAutoFit/>
          </a:bodyPr>
          <a:lstStyle/>
          <a:p>
            <a:r>
              <a:rPr lang="es-PE" dirty="0" err="1"/>
              <a:t>Reflectividades</a:t>
            </a:r>
            <a:r>
              <a:rPr lang="es-PE" dirty="0"/>
              <a:t> de &gt; 40 </a:t>
            </a:r>
            <a:r>
              <a:rPr lang="es-PE" dirty="0" err="1"/>
              <a:t>dBz</a:t>
            </a:r>
            <a:endParaRPr lang="es-PE" dirty="0"/>
          </a:p>
          <a:p>
            <a:endParaRPr lang="es-PE" dirty="0"/>
          </a:p>
          <a:p>
            <a:endParaRPr lang="es-PE" dirty="0"/>
          </a:p>
          <a:p>
            <a:r>
              <a:rPr lang="es-PE" dirty="0"/>
              <a:t>“Banda brillante” cambio de fase</a:t>
            </a:r>
            <a:endParaRPr lang="en-GB" dirty="0"/>
          </a:p>
        </p:txBody>
      </p:sp>
      <p:pic>
        <p:nvPicPr>
          <p:cNvPr id="12" name="Imagen 11"/>
          <p:cNvPicPr>
            <a:picLocks noChangeAspect="1"/>
          </p:cNvPicPr>
          <p:nvPr/>
        </p:nvPicPr>
        <p:blipFill>
          <a:blip r:embed="rId2"/>
          <a:stretch>
            <a:fillRect/>
          </a:stretch>
        </p:blipFill>
        <p:spPr>
          <a:xfrm>
            <a:off x="2575776" y="1423987"/>
            <a:ext cx="5515712" cy="5542040"/>
          </a:xfrm>
          <a:prstGeom prst="rect">
            <a:avLst/>
          </a:prstGeom>
        </p:spPr>
      </p:pic>
      <p:sp>
        <p:nvSpPr>
          <p:cNvPr id="13" name="CuadroTexto 12"/>
          <p:cNvSpPr txBox="1"/>
          <p:nvPr/>
        </p:nvSpPr>
        <p:spPr>
          <a:xfrm>
            <a:off x="8091488" y="5484705"/>
            <a:ext cx="3451538" cy="923330"/>
          </a:xfrm>
          <a:prstGeom prst="rect">
            <a:avLst/>
          </a:prstGeom>
          <a:noFill/>
        </p:spPr>
        <p:txBody>
          <a:bodyPr wrap="square" rtlCol="0">
            <a:spAutoFit/>
          </a:bodyPr>
          <a:lstStyle/>
          <a:p>
            <a:r>
              <a:rPr lang="es-PE" dirty="0"/>
              <a:t>BLTR mide velocidad de la u/v/w. Interés en componente vertical del viento.</a:t>
            </a:r>
          </a:p>
        </p:txBody>
      </p:sp>
    </p:spTree>
    <p:extLst>
      <p:ext uri="{BB962C8B-B14F-4D97-AF65-F5344CB8AC3E}">
        <p14:creationId xmlns:p14="http://schemas.microsoft.com/office/powerpoint/2010/main" val="910226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n-GB" dirty="0"/>
              <a:t>Un </a:t>
            </a:r>
            <a:r>
              <a:rPr lang="en-GB" dirty="0" err="1"/>
              <a:t>perfilador</a:t>
            </a:r>
            <a:r>
              <a:rPr lang="en-GB" dirty="0"/>
              <a:t> de </a:t>
            </a:r>
            <a:r>
              <a:rPr lang="en-GB" dirty="0" err="1"/>
              <a:t>nubes</a:t>
            </a:r>
            <a:r>
              <a:rPr lang="en-GB" dirty="0"/>
              <a:t> o “cloud </a:t>
            </a:r>
            <a:r>
              <a:rPr lang="es-PE" dirty="0" err="1"/>
              <a:t>profiler</a:t>
            </a:r>
            <a:r>
              <a:rPr lang="es-PE" dirty="0"/>
              <a:t>” es un radar cuya frecuencia de</a:t>
            </a:r>
          </a:p>
          <a:p>
            <a:pPr marL="0" indent="0">
              <a:buNone/>
            </a:pPr>
            <a:r>
              <a:rPr lang="es-PE" dirty="0"/>
              <a:t>operación es sensible a gotas de nubes.• La banda de operación de un</a:t>
            </a:r>
          </a:p>
          <a:p>
            <a:r>
              <a:rPr lang="es-PE" dirty="0"/>
              <a:t>Perfiladores de nubes operan en frecuencias entre la banda </a:t>
            </a:r>
            <a:r>
              <a:rPr lang="es-PE" dirty="0" err="1"/>
              <a:t>Ku</a:t>
            </a:r>
            <a:r>
              <a:rPr lang="es-PE" dirty="0"/>
              <a:t> y W.</a:t>
            </a:r>
          </a:p>
          <a:p>
            <a:pPr marL="0" indent="0">
              <a:buNone/>
            </a:pPr>
            <a:endParaRPr lang="en-GB" dirty="0"/>
          </a:p>
        </p:txBody>
      </p:sp>
      <p:pic>
        <p:nvPicPr>
          <p:cNvPr id="4" name="Imagen 3"/>
          <p:cNvPicPr>
            <a:picLocks noChangeAspect="1"/>
          </p:cNvPicPr>
          <p:nvPr/>
        </p:nvPicPr>
        <p:blipFill>
          <a:blip r:embed="rId2"/>
          <a:stretch>
            <a:fillRect/>
          </a:stretch>
        </p:blipFill>
        <p:spPr>
          <a:xfrm>
            <a:off x="1261872" y="3247622"/>
            <a:ext cx="3886200" cy="3505200"/>
          </a:xfrm>
          <a:prstGeom prst="rect">
            <a:avLst/>
          </a:prstGeom>
        </p:spPr>
      </p:pic>
      <p:pic>
        <p:nvPicPr>
          <p:cNvPr id="5" name="Imagen 4"/>
          <p:cNvPicPr>
            <a:picLocks noChangeAspect="1"/>
          </p:cNvPicPr>
          <p:nvPr/>
        </p:nvPicPr>
        <p:blipFill>
          <a:blip r:embed="rId3"/>
          <a:stretch>
            <a:fillRect/>
          </a:stretch>
        </p:blipFill>
        <p:spPr>
          <a:xfrm>
            <a:off x="5203194" y="3247622"/>
            <a:ext cx="5162420" cy="3505200"/>
          </a:xfrm>
          <a:prstGeom prst="rect">
            <a:avLst/>
          </a:prstGeom>
        </p:spPr>
      </p:pic>
    </p:spTree>
    <p:extLst>
      <p:ext uri="{BB962C8B-B14F-4D97-AF65-F5344CB8AC3E}">
        <p14:creationId xmlns:p14="http://schemas.microsoft.com/office/powerpoint/2010/main" val="135485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90917" y="114424"/>
            <a:ext cx="8706119" cy="6138274"/>
          </a:xfrm>
          <a:prstGeom prst="rect">
            <a:avLst/>
          </a:prstGeom>
        </p:spPr>
      </p:pic>
      <p:sp>
        <p:nvSpPr>
          <p:cNvPr id="5" name="CuadroTexto 4"/>
          <p:cNvSpPr txBox="1"/>
          <p:nvPr/>
        </p:nvSpPr>
        <p:spPr>
          <a:xfrm>
            <a:off x="1712889" y="6336403"/>
            <a:ext cx="8384147" cy="461665"/>
          </a:xfrm>
          <a:prstGeom prst="rect">
            <a:avLst/>
          </a:prstGeom>
          <a:noFill/>
        </p:spPr>
        <p:txBody>
          <a:bodyPr wrap="square" rtlCol="0">
            <a:spAutoFit/>
          </a:bodyPr>
          <a:lstStyle/>
          <a:p>
            <a:r>
              <a:rPr lang="en-GB" sz="1200" dirty="0">
                <a:hlinkClick r:id="rId3"/>
              </a:rPr>
              <a:t>https://www.researchgate.net/publication/350323659_Analysis_of_Extreme_Meteorological_Events_in_the_Central_Andes_of_Peru_Using_a_Set_of_Specialized_Instruments</a:t>
            </a:r>
            <a:r>
              <a:rPr lang="en-GB" sz="1200" dirty="0"/>
              <a:t> </a:t>
            </a:r>
          </a:p>
        </p:txBody>
      </p:sp>
    </p:spTree>
    <p:extLst>
      <p:ext uri="{BB962C8B-B14F-4D97-AF65-F5344CB8AC3E}">
        <p14:creationId xmlns:p14="http://schemas.microsoft.com/office/powerpoint/2010/main" val="2323319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MIRA 35C</a:t>
            </a:r>
            <a:endParaRPr lang="en-GB" dirty="0"/>
          </a:p>
        </p:txBody>
      </p:sp>
      <p:sp>
        <p:nvSpPr>
          <p:cNvPr id="3" name="Marcador de contenido 2"/>
          <p:cNvSpPr>
            <a:spLocks noGrp="1"/>
          </p:cNvSpPr>
          <p:nvPr>
            <p:ph idx="1"/>
          </p:nvPr>
        </p:nvSpPr>
        <p:spPr/>
        <p:txBody>
          <a:bodyPr>
            <a:normAutofit/>
          </a:bodyPr>
          <a:lstStyle/>
          <a:p>
            <a:r>
              <a:rPr lang="es-PE" dirty="0"/>
              <a:t>Mide diferentes parámetros </a:t>
            </a:r>
            <a:r>
              <a:rPr lang="es-PE" dirty="0" err="1"/>
              <a:t>microfísicos</a:t>
            </a:r>
            <a:r>
              <a:rPr lang="es-PE" dirty="0"/>
              <a:t> (</a:t>
            </a:r>
            <a:r>
              <a:rPr lang="es-PE" dirty="0" err="1"/>
              <a:t>Drop</a:t>
            </a:r>
            <a:r>
              <a:rPr lang="es-PE" dirty="0"/>
              <a:t> </a:t>
            </a:r>
            <a:r>
              <a:rPr lang="es-PE" dirty="0" err="1"/>
              <a:t>Size</a:t>
            </a:r>
            <a:r>
              <a:rPr lang="es-PE" dirty="0"/>
              <a:t> </a:t>
            </a:r>
            <a:r>
              <a:rPr lang="es-PE" dirty="0" err="1"/>
              <a:t>Distribution</a:t>
            </a:r>
            <a:r>
              <a:rPr lang="es-PE" dirty="0"/>
              <a:t>; </a:t>
            </a:r>
            <a:r>
              <a:rPr lang="es-PE" dirty="0" err="1"/>
              <a:t>Reflectividad</a:t>
            </a:r>
            <a:r>
              <a:rPr lang="es-PE" dirty="0"/>
              <a:t> Z y </a:t>
            </a:r>
            <a:r>
              <a:rPr lang="es-PE" dirty="0" err="1"/>
              <a:t>Ze</a:t>
            </a:r>
            <a:r>
              <a:rPr lang="es-PE" dirty="0"/>
              <a:t>; Intensidad de lluvia; contenido de agua/hielo; velocidad radial</a:t>
            </a:r>
          </a:p>
          <a:p>
            <a:r>
              <a:rPr lang="es-PE" dirty="0"/>
              <a:t>Existen otros radares del IGP los cuales podrían brindar datos interesantes para pronóstico y para asimilación de datos de los NWP</a:t>
            </a:r>
          </a:p>
          <a:p>
            <a:endParaRPr lang="es-PE" dirty="0"/>
          </a:p>
          <a:p>
            <a:endParaRPr lang="es-PE" dirty="0"/>
          </a:p>
          <a:p>
            <a:endParaRPr lang="es-PE" dirty="0"/>
          </a:p>
          <a:p>
            <a:pPr marL="0" indent="0">
              <a:buNone/>
            </a:pPr>
            <a:endParaRPr lang="es-PE" dirty="0"/>
          </a:p>
        </p:txBody>
      </p:sp>
      <p:pic>
        <p:nvPicPr>
          <p:cNvPr id="4" name="Imagen 3"/>
          <p:cNvPicPr>
            <a:picLocks noChangeAspect="1"/>
          </p:cNvPicPr>
          <p:nvPr/>
        </p:nvPicPr>
        <p:blipFill>
          <a:blip r:embed="rId2"/>
          <a:stretch>
            <a:fillRect/>
          </a:stretch>
        </p:blipFill>
        <p:spPr>
          <a:xfrm>
            <a:off x="6807357" y="3916579"/>
            <a:ext cx="5384643" cy="2941421"/>
          </a:xfrm>
          <a:prstGeom prst="rect">
            <a:avLst/>
          </a:prstGeom>
        </p:spPr>
      </p:pic>
      <p:sp>
        <p:nvSpPr>
          <p:cNvPr id="5" name="CuadroTexto 4"/>
          <p:cNvSpPr txBox="1"/>
          <p:nvPr/>
        </p:nvSpPr>
        <p:spPr>
          <a:xfrm>
            <a:off x="393678" y="6334402"/>
            <a:ext cx="6619741" cy="369332"/>
          </a:xfrm>
          <a:prstGeom prst="rect">
            <a:avLst/>
          </a:prstGeom>
          <a:noFill/>
        </p:spPr>
        <p:txBody>
          <a:bodyPr wrap="square" rtlCol="0">
            <a:spAutoFit/>
          </a:bodyPr>
          <a:lstStyle/>
          <a:p>
            <a:r>
              <a:rPr lang="en-GB" dirty="0">
                <a:hlinkClick r:id="rId3"/>
              </a:rPr>
              <a:t>https://jro-realtime.igp.gob.pe/realtime/experiment/simone/</a:t>
            </a:r>
            <a:r>
              <a:rPr lang="en-GB" dirty="0"/>
              <a:t> </a:t>
            </a:r>
          </a:p>
        </p:txBody>
      </p:sp>
    </p:spTree>
    <p:extLst>
      <p:ext uri="{BB962C8B-B14F-4D97-AF65-F5344CB8AC3E}">
        <p14:creationId xmlns:p14="http://schemas.microsoft.com/office/powerpoint/2010/main" val="2127036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Radares meteorológicos</a:t>
            </a:r>
            <a:endParaRPr lang="en-GB" dirty="0"/>
          </a:p>
        </p:txBody>
      </p:sp>
      <p:sp>
        <p:nvSpPr>
          <p:cNvPr id="3" name="Marcador de contenido 2"/>
          <p:cNvSpPr>
            <a:spLocks noGrp="1"/>
          </p:cNvSpPr>
          <p:nvPr>
            <p:ph idx="1"/>
          </p:nvPr>
        </p:nvSpPr>
        <p:spPr/>
        <p:txBody>
          <a:bodyPr>
            <a:normAutofit fontScale="92500" lnSpcReduction="10000"/>
          </a:bodyPr>
          <a:lstStyle/>
          <a:p>
            <a:r>
              <a:rPr lang="es-PE" dirty="0"/>
              <a:t>El uso de los radares meteorológicos empezó al finalizar la Segunda Guerra Mundial, si bien el desarrollo científico inicia a fines del </a:t>
            </a:r>
            <a:r>
              <a:rPr lang="es-PE" dirty="0" err="1"/>
              <a:t>s.XIX</a:t>
            </a:r>
            <a:r>
              <a:rPr lang="es-PE" dirty="0"/>
              <a:t>.</a:t>
            </a:r>
          </a:p>
          <a:p>
            <a:r>
              <a:rPr lang="es-PE" dirty="0"/>
              <a:t>Posteriores desarrollos en teledetección permitieron el uso de radares para analizar parámetros como el viento en dirección radial al radar o la turbulencia del aire. </a:t>
            </a:r>
          </a:p>
          <a:p>
            <a:r>
              <a:rPr lang="es-PE" dirty="0"/>
              <a:t>Existen diferentes causas de la popularización del radar con fines meteorológicos. En primer lugar, la resolución temporal y espacial es, en muchas ocasiones, superior a la de otros tipos de fuentes de información meteorológica, tales como las redes de pluviómetros, o los satélites (típicamente entre 5-10 minutos). Ello se traduce en información más detallada disponible a tiempo real. </a:t>
            </a:r>
          </a:p>
          <a:p>
            <a:r>
              <a:rPr lang="es-PE" dirty="0"/>
              <a:t>El radar es capaz de medir la precipitación con diferentes elevaciones respecto el ángulo horizontal, proporcionando información volumétrica, así como información centralizada en un punto concreto. </a:t>
            </a:r>
          </a:p>
          <a:p>
            <a:r>
              <a:rPr lang="es-PE" dirty="0"/>
              <a:t>A partir de las imágenes de </a:t>
            </a:r>
            <a:r>
              <a:rPr lang="es-PE" dirty="0" err="1"/>
              <a:t>reflectividad</a:t>
            </a:r>
            <a:r>
              <a:rPr lang="es-PE" dirty="0"/>
              <a:t> (</a:t>
            </a:r>
            <a:r>
              <a:rPr lang="es-PE" dirty="0" err="1"/>
              <a:t>dBz</a:t>
            </a:r>
            <a:r>
              <a:rPr lang="es-PE" dirty="0"/>
              <a:t>) se pueden generar estimaciones de intensidad de precipitación (Relación </a:t>
            </a:r>
            <a:r>
              <a:rPr lang="es-PE"/>
              <a:t>Z-R).</a:t>
            </a:r>
            <a:endParaRPr lang="en-GB" dirty="0"/>
          </a:p>
        </p:txBody>
      </p:sp>
    </p:spTree>
    <p:extLst>
      <p:ext uri="{BB962C8B-B14F-4D97-AF65-F5344CB8AC3E}">
        <p14:creationId xmlns:p14="http://schemas.microsoft.com/office/powerpoint/2010/main" val="2300749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n-GB" dirty="0"/>
              <a:t>El </a:t>
            </a:r>
            <a:r>
              <a:rPr lang="en-GB" dirty="0">
                <a:hlinkClick r:id="rId2" tooltip="Radar"/>
              </a:rPr>
              <a:t>radar</a:t>
            </a:r>
            <a:r>
              <a:rPr lang="en-GB" dirty="0"/>
              <a:t> </a:t>
            </a:r>
            <a:r>
              <a:rPr lang="en-GB" dirty="0" err="1"/>
              <a:t>es</a:t>
            </a:r>
            <a:r>
              <a:rPr lang="en-GB" dirty="0"/>
              <a:t> un </a:t>
            </a:r>
            <a:r>
              <a:rPr lang="en-GB" dirty="0" err="1"/>
              <a:t>aparato</a:t>
            </a:r>
            <a:r>
              <a:rPr lang="en-GB" dirty="0"/>
              <a:t> </a:t>
            </a:r>
            <a:r>
              <a:rPr lang="en-GB" dirty="0" err="1"/>
              <a:t>capaz</a:t>
            </a:r>
            <a:r>
              <a:rPr lang="en-GB" dirty="0"/>
              <a:t> de </a:t>
            </a:r>
            <a:r>
              <a:rPr lang="en-GB" dirty="0" err="1"/>
              <a:t>localiza</a:t>
            </a:r>
            <a:r>
              <a:rPr lang="en-GB" dirty="0"/>
              <a:t> e </a:t>
            </a:r>
            <a:r>
              <a:rPr lang="en-GB" dirty="0" err="1"/>
              <a:t>identificar</a:t>
            </a:r>
            <a:r>
              <a:rPr lang="en-GB" dirty="0"/>
              <a:t> </a:t>
            </a:r>
            <a:r>
              <a:rPr lang="en-GB" dirty="0" err="1"/>
              <a:t>objetos</a:t>
            </a:r>
            <a:r>
              <a:rPr lang="en-GB" dirty="0"/>
              <a:t> a </a:t>
            </a:r>
            <a:r>
              <a:rPr lang="en-GB" dirty="0" err="1"/>
              <a:t>distancia</a:t>
            </a:r>
            <a:r>
              <a:rPr lang="en-GB" dirty="0"/>
              <a:t> </a:t>
            </a:r>
            <a:r>
              <a:rPr lang="en-GB" dirty="0" err="1"/>
              <a:t>mediante</a:t>
            </a:r>
            <a:r>
              <a:rPr lang="en-GB" dirty="0"/>
              <a:t> </a:t>
            </a:r>
            <a:r>
              <a:rPr lang="en-GB" dirty="0" err="1"/>
              <a:t>ondas</a:t>
            </a:r>
            <a:r>
              <a:rPr lang="en-GB" dirty="0"/>
              <a:t> de radio de </a:t>
            </a:r>
            <a:r>
              <a:rPr lang="en-GB" dirty="0" err="1"/>
              <a:t>alta</a:t>
            </a:r>
            <a:r>
              <a:rPr lang="en-GB" dirty="0"/>
              <a:t> </a:t>
            </a:r>
            <a:r>
              <a:rPr lang="en-GB" dirty="0" err="1"/>
              <a:t>frecuencia</a:t>
            </a:r>
            <a:r>
              <a:rPr lang="en-GB" dirty="0"/>
              <a:t>.</a:t>
            </a:r>
          </a:p>
          <a:p>
            <a:r>
              <a:rPr lang="en-GB" dirty="0"/>
              <a:t>El </a:t>
            </a:r>
            <a:r>
              <a:rPr lang="en-GB" b="1" dirty="0"/>
              <a:t>radar </a:t>
            </a:r>
            <a:r>
              <a:rPr lang="en-GB" b="1" dirty="0" err="1"/>
              <a:t>meteorológico</a:t>
            </a:r>
            <a:r>
              <a:rPr lang="en-GB" dirty="0"/>
              <a:t>, </a:t>
            </a:r>
            <a:r>
              <a:rPr lang="en-GB" dirty="0" err="1"/>
              <a:t>concretamente</a:t>
            </a:r>
            <a:r>
              <a:rPr lang="en-GB" dirty="0"/>
              <a:t>, </a:t>
            </a:r>
            <a:r>
              <a:rPr lang="en-GB" dirty="0" err="1"/>
              <a:t>tiene</a:t>
            </a:r>
            <a:r>
              <a:rPr lang="en-GB" dirty="0"/>
              <a:t> </a:t>
            </a:r>
            <a:r>
              <a:rPr lang="en-GB" dirty="0" err="1"/>
              <a:t>como</a:t>
            </a:r>
            <a:r>
              <a:rPr lang="en-GB" dirty="0"/>
              <a:t> </a:t>
            </a:r>
            <a:r>
              <a:rPr lang="en-GB" dirty="0" err="1"/>
              <a:t>objectivo</a:t>
            </a:r>
            <a:r>
              <a:rPr lang="en-GB" dirty="0"/>
              <a:t> </a:t>
            </a:r>
            <a:r>
              <a:rPr lang="en-GB" dirty="0" err="1"/>
              <a:t>detectar</a:t>
            </a:r>
            <a:r>
              <a:rPr lang="en-GB" dirty="0"/>
              <a:t> las </a:t>
            </a:r>
            <a:r>
              <a:rPr lang="en-GB" dirty="0" err="1"/>
              <a:t>nuves</a:t>
            </a:r>
            <a:r>
              <a:rPr lang="en-GB" dirty="0"/>
              <a:t> y </a:t>
            </a:r>
            <a:r>
              <a:rPr lang="en-GB" dirty="0" err="1"/>
              <a:t>partículas</a:t>
            </a:r>
            <a:r>
              <a:rPr lang="en-GB" dirty="0"/>
              <a:t> de </a:t>
            </a:r>
            <a:r>
              <a:rPr lang="en-GB" dirty="0" err="1"/>
              <a:t>precipitación</a:t>
            </a:r>
            <a:r>
              <a:rPr lang="en-GB" dirty="0"/>
              <a:t> </a:t>
            </a:r>
            <a:r>
              <a:rPr lang="en-GB" dirty="0" err="1"/>
              <a:t>como</a:t>
            </a:r>
            <a:r>
              <a:rPr lang="en-GB" dirty="0"/>
              <a:t>, </a:t>
            </a:r>
            <a:r>
              <a:rPr lang="en-GB" dirty="0" err="1"/>
              <a:t>gotas</a:t>
            </a:r>
            <a:r>
              <a:rPr lang="en-GB" dirty="0"/>
              <a:t> de </a:t>
            </a:r>
            <a:r>
              <a:rPr lang="en-GB" dirty="0" err="1"/>
              <a:t>lluvia</a:t>
            </a:r>
            <a:r>
              <a:rPr lang="en-GB" dirty="0"/>
              <a:t>, </a:t>
            </a:r>
            <a:r>
              <a:rPr lang="en-GB" dirty="0" err="1"/>
              <a:t>copos</a:t>
            </a:r>
            <a:r>
              <a:rPr lang="en-GB" dirty="0"/>
              <a:t> de </a:t>
            </a:r>
            <a:r>
              <a:rPr lang="en-GB" dirty="0" err="1"/>
              <a:t>nieve</a:t>
            </a:r>
            <a:r>
              <a:rPr lang="en-GB" dirty="0"/>
              <a:t> o </a:t>
            </a:r>
            <a:r>
              <a:rPr lang="en-GB" dirty="0" err="1"/>
              <a:t>granizo</a:t>
            </a:r>
            <a:r>
              <a:rPr lang="en-GB" dirty="0"/>
              <a:t>.</a:t>
            </a:r>
          </a:p>
          <a:p>
            <a:r>
              <a:rPr lang="en-GB" dirty="0" err="1"/>
              <a:t>Cuando</a:t>
            </a:r>
            <a:r>
              <a:rPr lang="en-GB" dirty="0"/>
              <a:t> la </a:t>
            </a:r>
            <a:r>
              <a:rPr lang="en-GB" dirty="0" err="1"/>
              <a:t>energía</a:t>
            </a:r>
            <a:r>
              <a:rPr lang="en-GB" dirty="0"/>
              <a:t> </a:t>
            </a:r>
            <a:r>
              <a:rPr lang="en-GB" dirty="0" err="1"/>
              <a:t>emitida</a:t>
            </a:r>
            <a:r>
              <a:rPr lang="en-GB" dirty="0"/>
              <a:t> </a:t>
            </a:r>
            <a:r>
              <a:rPr lang="en-GB" dirty="0" err="1"/>
              <a:t>por</a:t>
            </a:r>
            <a:r>
              <a:rPr lang="en-GB" dirty="0"/>
              <a:t> la antenna </a:t>
            </a:r>
            <a:r>
              <a:rPr lang="en-GB" dirty="0" err="1"/>
              <a:t>es</a:t>
            </a:r>
            <a:r>
              <a:rPr lang="en-GB" dirty="0"/>
              <a:t> </a:t>
            </a:r>
            <a:r>
              <a:rPr lang="en-GB" dirty="0" err="1"/>
              <a:t>interceptada</a:t>
            </a:r>
            <a:r>
              <a:rPr lang="en-GB" dirty="0"/>
              <a:t> </a:t>
            </a:r>
            <a:r>
              <a:rPr lang="en-GB" dirty="0" err="1"/>
              <a:t>por</a:t>
            </a:r>
            <a:r>
              <a:rPr lang="en-GB" dirty="0"/>
              <a:t> un “</a:t>
            </a:r>
            <a:r>
              <a:rPr lang="en-GB" dirty="0" err="1"/>
              <a:t>blanco</a:t>
            </a:r>
            <a:r>
              <a:rPr lang="en-GB" dirty="0"/>
              <a:t>”, </a:t>
            </a:r>
            <a:r>
              <a:rPr lang="en-GB" dirty="0" err="1"/>
              <a:t>este</a:t>
            </a:r>
            <a:r>
              <a:rPr lang="en-GB" dirty="0"/>
              <a:t> la </a:t>
            </a:r>
            <a:r>
              <a:rPr lang="en-GB" dirty="0" err="1"/>
              <a:t>dispersa</a:t>
            </a:r>
            <a:r>
              <a:rPr lang="en-GB" dirty="0"/>
              <a:t> </a:t>
            </a:r>
            <a:r>
              <a:rPr lang="en-GB" dirty="0" err="1"/>
              <a:t>en</a:t>
            </a:r>
            <a:r>
              <a:rPr lang="en-GB" dirty="0"/>
              <a:t> </a:t>
            </a:r>
            <a:r>
              <a:rPr lang="en-GB" dirty="0" err="1"/>
              <a:t>todas</a:t>
            </a:r>
            <a:r>
              <a:rPr lang="en-GB" dirty="0"/>
              <a:t> </a:t>
            </a:r>
            <a:r>
              <a:rPr lang="en-GB" dirty="0" err="1"/>
              <a:t>direcciones</a:t>
            </a:r>
            <a:r>
              <a:rPr lang="en-GB" dirty="0"/>
              <a:t> y </a:t>
            </a:r>
            <a:r>
              <a:rPr lang="en-GB" dirty="0" err="1"/>
              <a:t>una</a:t>
            </a:r>
            <a:r>
              <a:rPr lang="en-GB" dirty="0"/>
              <a:t> parte </a:t>
            </a:r>
            <a:r>
              <a:rPr lang="en-GB" dirty="0" err="1"/>
              <a:t>regresa</a:t>
            </a:r>
            <a:r>
              <a:rPr lang="en-GB" dirty="0"/>
              <a:t> de Nuevo a la antenna </a:t>
            </a:r>
            <a:r>
              <a:rPr lang="en-GB" dirty="0" err="1"/>
              <a:t>en</a:t>
            </a:r>
            <a:r>
              <a:rPr lang="en-GB" dirty="0"/>
              <a:t> forma de ECO. </a:t>
            </a:r>
            <a:r>
              <a:rPr lang="en-GB" dirty="0" err="1"/>
              <a:t>Esta</a:t>
            </a:r>
            <a:r>
              <a:rPr lang="en-GB" dirty="0"/>
              <a:t> </a:t>
            </a:r>
            <a:r>
              <a:rPr lang="en-GB" dirty="0" err="1"/>
              <a:t>señal</a:t>
            </a:r>
            <a:r>
              <a:rPr lang="en-GB" dirty="0"/>
              <a:t> de </a:t>
            </a:r>
            <a:r>
              <a:rPr lang="en-GB" dirty="0" err="1"/>
              <a:t>retorno</a:t>
            </a:r>
            <a:r>
              <a:rPr lang="en-GB" dirty="0"/>
              <a:t>  </a:t>
            </a:r>
            <a:r>
              <a:rPr lang="en-GB" dirty="0" err="1"/>
              <a:t>es</a:t>
            </a:r>
            <a:r>
              <a:rPr lang="en-GB" dirty="0"/>
              <a:t> </a:t>
            </a:r>
            <a:r>
              <a:rPr lang="en-GB" dirty="0" err="1"/>
              <a:t>capturada</a:t>
            </a:r>
            <a:r>
              <a:rPr lang="en-GB" dirty="0"/>
              <a:t> de Nuevo </a:t>
            </a:r>
            <a:r>
              <a:rPr lang="en-GB" dirty="0" err="1"/>
              <a:t>por</a:t>
            </a:r>
            <a:r>
              <a:rPr lang="en-GB" dirty="0"/>
              <a:t> la antenna y, </a:t>
            </a:r>
            <a:r>
              <a:rPr lang="en-GB" dirty="0" err="1"/>
              <a:t>mediante</a:t>
            </a:r>
            <a:r>
              <a:rPr lang="en-GB" dirty="0"/>
              <a:t> un Sistema de </a:t>
            </a:r>
            <a:r>
              <a:rPr lang="en-GB" dirty="0" err="1"/>
              <a:t>procesamiento</a:t>
            </a:r>
            <a:r>
              <a:rPr lang="en-GB" dirty="0"/>
              <a:t>, se </a:t>
            </a:r>
            <a:r>
              <a:rPr lang="en-GB" dirty="0" err="1"/>
              <a:t>puede</a:t>
            </a:r>
            <a:r>
              <a:rPr lang="en-GB" dirty="0"/>
              <a:t> </a:t>
            </a:r>
            <a:r>
              <a:rPr lang="en-GB" dirty="0" err="1"/>
              <a:t>deducir</a:t>
            </a:r>
            <a:r>
              <a:rPr lang="en-GB" dirty="0"/>
              <a:t> </a:t>
            </a:r>
            <a:r>
              <a:rPr lang="en-GB" dirty="0" err="1"/>
              <a:t>su</a:t>
            </a:r>
            <a:r>
              <a:rPr lang="en-GB" dirty="0"/>
              <a:t> la </a:t>
            </a:r>
            <a:r>
              <a:rPr lang="en-GB" dirty="0" err="1"/>
              <a:t>posición</a:t>
            </a:r>
            <a:r>
              <a:rPr lang="en-GB" dirty="0"/>
              <a:t> de la </a:t>
            </a:r>
            <a:r>
              <a:rPr lang="en-GB" dirty="0" err="1"/>
              <a:t>partícula</a:t>
            </a:r>
            <a:r>
              <a:rPr lang="en-GB" dirty="0"/>
              <a:t> de </a:t>
            </a:r>
            <a:r>
              <a:rPr lang="en-GB" dirty="0" err="1"/>
              <a:t>precipitación</a:t>
            </a:r>
            <a:r>
              <a:rPr lang="en-GB" dirty="0"/>
              <a:t> y </a:t>
            </a:r>
            <a:r>
              <a:rPr lang="en-GB" dirty="0" err="1"/>
              <a:t>otras</a:t>
            </a:r>
            <a:r>
              <a:rPr lang="en-GB" dirty="0"/>
              <a:t> </a:t>
            </a:r>
            <a:r>
              <a:rPr lang="en-GB" dirty="0" err="1"/>
              <a:t>características</a:t>
            </a:r>
            <a:r>
              <a:rPr lang="en-GB" dirty="0"/>
              <a:t> </a:t>
            </a:r>
            <a:r>
              <a:rPr lang="en-GB" dirty="0" err="1"/>
              <a:t>como</a:t>
            </a:r>
            <a:r>
              <a:rPr lang="en-GB" dirty="0"/>
              <a:t> </a:t>
            </a:r>
            <a:r>
              <a:rPr lang="en-GB" dirty="0" err="1"/>
              <a:t>su</a:t>
            </a:r>
            <a:r>
              <a:rPr lang="en-GB" dirty="0"/>
              <a:t> </a:t>
            </a:r>
            <a:r>
              <a:rPr lang="en-GB" dirty="0" err="1"/>
              <a:t>tamaño</a:t>
            </a:r>
            <a:r>
              <a:rPr lang="en-GB" dirty="0"/>
              <a:t> y la </a:t>
            </a:r>
            <a:r>
              <a:rPr lang="en-GB" dirty="0" err="1"/>
              <a:t>velocidad</a:t>
            </a:r>
            <a:r>
              <a:rPr lang="en-GB" dirty="0"/>
              <a:t> respect al radar (Doppler).</a:t>
            </a:r>
          </a:p>
          <a:p>
            <a:endParaRPr lang="en-GB" dirty="0"/>
          </a:p>
        </p:txBody>
      </p:sp>
    </p:spTree>
    <p:extLst>
      <p:ext uri="{BB962C8B-B14F-4D97-AF65-F5344CB8AC3E}">
        <p14:creationId xmlns:p14="http://schemas.microsoft.com/office/powerpoint/2010/main" val="3524917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TIPOS DE RADAR (Bandas)</a:t>
            </a:r>
            <a:endParaRPr lang="en-GB" dirty="0"/>
          </a:p>
        </p:txBody>
      </p:sp>
      <p:sp>
        <p:nvSpPr>
          <p:cNvPr id="3" name="Marcador de contenido 2"/>
          <p:cNvSpPr>
            <a:spLocks noGrp="1"/>
          </p:cNvSpPr>
          <p:nvPr>
            <p:ph idx="1"/>
          </p:nvPr>
        </p:nvSpPr>
        <p:spPr/>
        <p:txBody>
          <a:bodyPr>
            <a:normAutofit fontScale="92500"/>
          </a:bodyPr>
          <a:lstStyle/>
          <a:p>
            <a:r>
              <a:rPr lang="en-GB" b="1" dirty="0"/>
              <a:t>De </a:t>
            </a:r>
            <a:r>
              <a:rPr lang="en-GB" b="1" dirty="0" err="1"/>
              <a:t>banda</a:t>
            </a:r>
            <a:r>
              <a:rPr lang="en-GB" b="1" dirty="0"/>
              <a:t> L</a:t>
            </a:r>
            <a:r>
              <a:rPr lang="en-GB" dirty="0"/>
              <a:t>: </a:t>
            </a:r>
            <a:r>
              <a:rPr lang="en-GB" dirty="0" err="1"/>
              <a:t>emiten</a:t>
            </a:r>
            <a:r>
              <a:rPr lang="en-GB" dirty="0"/>
              <a:t> </a:t>
            </a:r>
            <a:r>
              <a:rPr lang="en-GB" dirty="0" err="1"/>
              <a:t>en</a:t>
            </a:r>
            <a:r>
              <a:rPr lang="en-GB" dirty="0"/>
              <a:t> la </a:t>
            </a:r>
            <a:r>
              <a:rPr lang="en-GB" dirty="0" err="1"/>
              <a:t>banda</a:t>
            </a:r>
            <a:r>
              <a:rPr lang="en-GB" dirty="0"/>
              <a:t> de </a:t>
            </a:r>
            <a:r>
              <a:rPr lang="en-GB" dirty="0" err="1"/>
              <a:t>frecuencia</a:t>
            </a:r>
            <a:r>
              <a:rPr lang="en-GB" dirty="0"/>
              <a:t> </a:t>
            </a:r>
            <a:r>
              <a:rPr lang="en-GB" dirty="0" err="1"/>
              <a:t>comprendida</a:t>
            </a:r>
            <a:r>
              <a:rPr lang="en-GB" dirty="0"/>
              <a:t> entre 1 y 2 GHz (</a:t>
            </a:r>
            <a:r>
              <a:rPr lang="en-GB" dirty="0" err="1"/>
              <a:t>gigaherz</a:t>
            </a:r>
            <a:r>
              <a:rPr lang="en-GB" dirty="0"/>
              <a:t>) y </a:t>
            </a:r>
            <a:r>
              <a:rPr lang="en-GB" dirty="0" err="1"/>
              <a:t>en</a:t>
            </a:r>
            <a:r>
              <a:rPr lang="en-GB" dirty="0"/>
              <a:t> </a:t>
            </a:r>
            <a:r>
              <a:rPr lang="en-GB" dirty="0" err="1"/>
              <a:t>una</a:t>
            </a:r>
            <a:r>
              <a:rPr lang="en-GB" dirty="0"/>
              <a:t> </a:t>
            </a:r>
            <a:r>
              <a:rPr lang="en-GB" dirty="0" err="1"/>
              <a:t>longitud</a:t>
            </a:r>
            <a:r>
              <a:rPr lang="en-GB" dirty="0"/>
              <a:t> de </a:t>
            </a:r>
            <a:r>
              <a:rPr lang="en-GB" dirty="0" err="1"/>
              <a:t>onda</a:t>
            </a:r>
            <a:r>
              <a:rPr lang="en-GB" dirty="0"/>
              <a:t> </a:t>
            </a:r>
            <a:r>
              <a:rPr lang="en-GB" dirty="0" err="1"/>
              <a:t>comprendida</a:t>
            </a:r>
            <a:r>
              <a:rPr lang="en-GB" dirty="0"/>
              <a:t> entre 15 y 30 cm. </a:t>
            </a:r>
            <a:r>
              <a:rPr lang="en-GB" dirty="0" err="1"/>
              <a:t>Estan</a:t>
            </a:r>
            <a:r>
              <a:rPr lang="en-GB" dirty="0"/>
              <a:t> </a:t>
            </a:r>
            <a:r>
              <a:rPr lang="en-GB" dirty="0" err="1"/>
              <a:t>destinados</a:t>
            </a:r>
            <a:r>
              <a:rPr lang="en-GB" dirty="0"/>
              <a:t> al studio de la </a:t>
            </a:r>
            <a:r>
              <a:rPr lang="en-GB" dirty="0" err="1"/>
              <a:t>turbuléncia</a:t>
            </a:r>
            <a:r>
              <a:rPr lang="en-GB" dirty="0"/>
              <a:t> </a:t>
            </a:r>
            <a:r>
              <a:rPr lang="en-GB" dirty="0" err="1"/>
              <a:t>atmosférica</a:t>
            </a:r>
            <a:r>
              <a:rPr lang="en-GB" dirty="0"/>
              <a:t> sin </a:t>
            </a:r>
            <a:r>
              <a:rPr lang="en-GB" dirty="0" err="1"/>
              <a:t>nuvosidad</a:t>
            </a:r>
            <a:r>
              <a:rPr lang="en-GB" dirty="0"/>
              <a:t>.</a:t>
            </a:r>
            <a:r>
              <a:rPr lang="en-GB" b="1" dirty="0"/>
              <a:t> </a:t>
            </a:r>
            <a:r>
              <a:rPr lang="en-GB" b="1" dirty="0" err="1"/>
              <a:t>Radares</a:t>
            </a:r>
            <a:r>
              <a:rPr lang="en-GB" b="1" dirty="0"/>
              <a:t> de </a:t>
            </a:r>
            <a:r>
              <a:rPr lang="en-GB" b="1" dirty="0" err="1"/>
              <a:t>aire</a:t>
            </a:r>
            <a:r>
              <a:rPr lang="en-GB" b="1" dirty="0"/>
              <a:t> </a:t>
            </a:r>
            <a:r>
              <a:rPr lang="en-GB" b="1" dirty="0" err="1"/>
              <a:t>claro</a:t>
            </a:r>
            <a:endParaRPr lang="en-GB" b="1" dirty="0"/>
          </a:p>
          <a:p>
            <a:r>
              <a:rPr lang="en-GB" b="1" dirty="0"/>
              <a:t>De </a:t>
            </a:r>
            <a:r>
              <a:rPr lang="en-GB" b="1" dirty="0" err="1"/>
              <a:t>banda</a:t>
            </a:r>
            <a:r>
              <a:rPr lang="en-GB" b="1" dirty="0"/>
              <a:t> X</a:t>
            </a:r>
            <a:r>
              <a:rPr lang="en-GB" dirty="0"/>
              <a:t>: </a:t>
            </a:r>
            <a:r>
              <a:rPr lang="en-GB" dirty="0" err="1"/>
              <a:t>emiten</a:t>
            </a:r>
            <a:r>
              <a:rPr lang="en-GB" dirty="0"/>
              <a:t> </a:t>
            </a:r>
            <a:r>
              <a:rPr lang="en-GB" dirty="0" err="1"/>
              <a:t>en</a:t>
            </a:r>
            <a:r>
              <a:rPr lang="en-GB" dirty="0"/>
              <a:t> </a:t>
            </a:r>
            <a:r>
              <a:rPr lang="en-GB" dirty="0" err="1"/>
              <a:t>frecuencias</a:t>
            </a:r>
            <a:r>
              <a:rPr lang="en-GB" dirty="0"/>
              <a:t> entre 2 y 4 GHz y </a:t>
            </a:r>
            <a:r>
              <a:rPr lang="en-GB" dirty="0" err="1"/>
              <a:t>en</a:t>
            </a:r>
            <a:r>
              <a:rPr lang="en-GB" dirty="0"/>
              <a:t> longitudes de </a:t>
            </a:r>
            <a:r>
              <a:rPr lang="en-GB" dirty="0" err="1"/>
              <a:t>onda</a:t>
            </a:r>
            <a:r>
              <a:rPr lang="en-GB" dirty="0"/>
              <a:t> entre 8 </a:t>
            </a:r>
            <a:r>
              <a:rPr lang="en-GB" dirty="0" err="1"/>
              <a:t>i</a:t>
            </a:r>
            <a:r>
              <a:rPr lang="en-GB" dirty="0"/>
              <a:t> 15 cm. </a:t>
            </a:r>
            <a:r>
              <a:rPr lang="en-GB" dirty="0" err="1"/>
              <a:t>Tienen</a:t>
            </a:r>
            <a:r>
              <a:rPr lang="en-GB" dirty="0"/>
              <a:t> un gran radio de </a:t>
            </a:r>
            <a:r>
              <a:rPr lang="en-GB" dirty="0" err="1"/>
              <a:t>acción</a:t>
            </a:r>
            <a:r>
              <a:rPr lang="en-GB" dirty="0"/>
              <a:t> (hasta 240 km), </a:t>
            </a:r>
            <a:r>
              <a:rPr lang="en-GB" dirty="0" err="1"/>
              <a:t>pero</a:t>
            </a:r>
            <a:r>
              <a:rPr lang="en-GB" dirty="0"/>
              <a:t> </a:t>
            </a:r>
            <a:r>
              <a:rPr lang="en-GB" dirty="0" err="1"/>
              <a:t>necesitan</a:t>
            </a:r>
            <a:r>
              <a:rPr lang="en-GB" dirty="0"/>
              <a:t> </a:t>
            </a:r>
            <a:r>
              <a:rPr lang="en-GB" dirty="0" err="1"/>
              <a:t>antenas</a:t>
            </a:r>
            <a:r>
              <a:rPr lang="en-GB" dirty="0"/>
              <a:t> de </a:t>
            </a:r>
            <a:r>
              <a:rPr lang="en-GB" dirty="0" err="1"/>
              <a:t>grandes</a:t>
            </a:r>
            <a:r>
              <a:rPr lang="en-GB" dirty="0"/>
              <a:t> </a:t>
            </a:r>
            <a:r>
              <a:rPr lang="en-GB" dirty="0" err="1"/>
              <a:t>dimensiones</a:t>
            </a:r>
            <a:r>
              <a:rPr lang="en-GB" dirty="0"/>
              <a:t>, </a:t>
            </a:r>
            <a:r>
              <a:rPr lang="en-GB" dirty="0" err="1"/>
              <a:t>razón</a:t>
            </a:r>
            <a:r>
              <a:rPr lang="en-GB" dirty="0"/>
              <a:t> </a:t>
            </a:r>
            <a:r>
              <a:rPr lang="en-GB" dirty="0" err="1"/>
              <a:t>por</a:t>
            </a:r>
            <a:r>
              <a:rPr lang="en-GB" dirty="0"/>
              <a:t> la </a:t>
            </a:r>
            <a:r>
              <a:rPr lang="en-GB" dirty="0" err="1"/>
              <a:t>cual</a:t>
            </a:r>
            <a:r>
              <a:rPr lang="en-GB" dirty="0"/>
              <a:t> no son </a:t>
            </a:r>
            <a:r>
              <a:rPr lang="en-GB" dirty="0" err="1"/>
              <a:t>muy</a:t>
            </a:r>
            <a:r>
              <a:rPr lang="en-GB" dirty="0"/>
              <a:t> communes</a:t>
            </a:r>
          </a:p>
          <a:p>
            <a:r>
              <a:rPr lang="en-GB" b="1" dirty="0"/>
              <a:t>De </a:t>
            </a:r>
            <a:r>
              <a:rPr lang="en-GB" b="1" dirty="0" err="1"/>
              <a:t>banda</a:t>
            </a:r>
            <a:r>
              <a:rPr lang="en-GB" b="1" dirty="0"/>
              <a:t> C</a:t>
            </a:r>
            <a:r>
              <a:rPr lang="en-GB" dirty="0"/>
              <a:t>: </a:t>
            </a:r>
            <a:r>
              <a:rPr lang="en-GB" dirty="0" err="1"/>
              <a:t>emiten</a:t>
            </a:r>
            <a:r>
              <a:rPr lang="en-GB" dirty="0"/>
              <a:t> </a:t>
            </a:r>
            <a:r>
              <a:rPr lang="en-GB" dirty="0" err="1"/>
              <a:t>ondas</a:t>
            </a:r>
            <a:r>
              <a:rPr lang="en-GB" dirty="0"/>
              <a:t> entre 4 y 8 GHz y </a:t>
            </a:r>
            <a:r>
              <a:rPr lang="en-GB" dirty="0" err="1"/>
              <a:t>en</a:t>
            </a:r>
            <a:r>
              <a:rPr lang="en-GB" dirty="0"/>
              <a:t> longitudes de </a:t>
            </a:r>
            <a:r>
              <a:rPr lang="en-GB" dirty="0" err="1"/>
              <a:t>onda</a:t>
            </a:r>
            <a:r>
              <a:rPr lang="en-GB" dirty="0"/>
              <a:t> entre 2 y 4 cm. </a:t>
            </a:r>
            <a:r>
              <a:rPr lang="en-GB" dirty="0" err="1"/>
              <a:t>Són</a:t>
            </a:r>
            <a:r>
              <a:rPr lang="en-GB" dirty="0"/>
              <a:t> radars Doppler. </a:t>
            </a:r>
            <a:r>
              <a:rPr lang="en-GB" dirty="0" err="1"/>
              <a:t>Tienen</a:t>
            </a:r>
            <a:r>
              <a:rPr lang="en-GB" dirty="0"/>
              <a:t> un radio de </a:t>
            </a:r>
            <a:r>
              <a:rPr lang="en-GB" dirty="0" err="1"/>
              <a:t>acción</a:t>
            </a:r>
            <a:r>
              <a:rPr lang="en-GB" dirty="0"/>
              <a:t> entre 120 y 250 km, </a:t>
            </a:r>
            <a:r>
              <a:rPr lang="en-GB" dirty="0" err="1"/>
              <a:t>presentan</a:t>
            </a:r>
            <a:r>
              <a:rPr lang="en-GB" dirty="0"/>
              <a:t> un </a:t>
            </a:r>
            <a:r>
              <a:rPr lang="en-GB" dirty="0" err="1"/>
              <a:t>rango</a:t>
            </a:r>
            <a:r>
              <a:rPr lang="en-GB" dirty="0"/>
              <a:t> </a:t>
            </a:r>
            <a:r>
              <a:rPr lang="en-GB" dirty="0" err="1"/>
              <a:t>amplio</a:t>
            </a:r>
            <a:r>
              <a:rPr lang="en-GB" dirty="0"/>
              <a:t> de </a:t>
            </a:r>
            <a:r>
              <a:rPr lang="en-GB" dirty="0" err="1"/>
              <a:t>medidas</a:t>
            </a:r>
            <a:r>
              <a:rPr lang="en-GB" dirty="0"/>
              <a:t> y </a:t>
            </a:r>
            <a:r>
              <a:rPr lang="en-GB" dirty="0" err="1"/>
              <a:t>permiten</a:t>
            </a:r>
            <a:r>
              <a:rPr lang="en-GB" dirty="0"/>
              <a:t> </a:t>
            </a:r>
            <a:r>
              <a:rPr lang="en-GB" dirty="0" err="1"/>
              <a:t>realizar</a:t>
            </a:r>
            <a:r>
              <a:rPr lang="en-GB" dirty="0"/>
              <a:t> </a:t>
            </a:r>
            <a:r>
              <a:rPr lang="en-GB" dirty="0" err="1"/>
              <a:t>estimaciones</a:t>
            </a:r>
            <a:r>
              <a:rPr lang="en-GB" dirty="0"/>
              <a:t> </a:t>
            </a:r>
            <a:r>
              <a:rPr lang="en-GB" dirty="0" err="1"/>
              <a:t>quantitatives</a:t>
            </a:r>
            <a:r>
              <a:rPr lang="en-GB" dirty="0"/>
              <a:t> de </a:t>
            </a:r>
            <a:r>
              <a:rPr lang="en-GB" dirty="0" err="1"/>
              <a:t>precipitació</a:t>
            </a:r>
            <a:r>
              <a:rPr lang="en-GB" dirty="0"/>
              <a:t>. </a:t>
            </a:r>
            <a:r>
              <a:rPr lang="en-GB" dirty="0" err="1"/>
              <a:t>Relación</a:t>
            </a:r>
            <a:r>
              <a:rPr lang="en-GB" dirty="0"/>
              <a:t> Z-R.</a:t>
            </a:r>
          </a:p>
          <a:p>
            <a:endParaRPr lang="es-PE" dirty="0"/>
          </a:p>
          <a:p>
            <a:pPr marL="0" indent="0">
              <a:buNone/>
            </a:pPr>
            <a:r>
              <a:rPr lang="es-PE" dirty="0"/>
              <a:t>* Una de las limitaciones de este tipo de radares se debe a la presencia de montañas que </a:t>
            </a:r>
            <a:r>
              <a:rPr lang="es-PE" dirty="0" err="1"/>
              <a:t>generarn</a:t>
            </a:r>
            <a:r>
              <a:rPr lang="es-PE" dirty="0"/>
              <a:t> unos “ecos” que parecen precipitación pero no lo son.</a:t>
            </a:r>
            <a:endParaRPr lang="en-GB" dirty="0"/>
          </a:p>
        </p:txBody>
      </p:sp>
    </p:spTree>
    <p:extLst>
      <p:ext uri="{BB962C8B-B14F-4D97-AF65-F5344CB8AC3E}">
        <p14:creationId xmlns:p14="http://schemas.microsoft.com/office/powerpoint/2010/main" val="315749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a:xfrm>
            <a:off x="7018986" y="1828800"/>
            <a:ext cx="3935526" cy="4649273"/>
          </a:xfrm>
        </p:spPr>
        <p:txBody>
          <a:bodyPr/>
          <a:lstStyle/>
          <a:p>
            <a:r>
              <a:rPr lang="es-PE" dirty="0"/>
              <a:t>4 componentes básicos</a:t>
            </a:r>
          </a:p>
          <a:p>
            <a:pPr marL="0" indent="0">
              <a:buNone/>
            </a:pPr>
            <a:r>
              <a:rPr lang="es-PE" dirty="0"/>
              <a:t>Emisor</a:t>
            </a:r>
          </a:p>
          <a:p>
            <a:pPr marL="0" indent="0">
              <a:buNone/>
            </a:pPr>
            <a:r>
              <a:rPr lang="es-PE" dirty="0"/>
              <a:t>Receptor</a:t>
            </a:r>
          </a:p>
          <a:p>
            <a:pPr marL="0" indent="0">
              <a:buNone/>
            </a:pPr>
            <a:r>
              <a:rPr lang="es-PE" dirty="0"/>
              <a:t>Antena</a:t>
            </a:r>
          </a:p>
          <a:p>
            <a:pPr marL="0" indent="0">
              <a:buNone/>
            </a:pPr>
            <a:r>
              <a:rPr lang="es-PE" dirty="0"/>
              <a:t>Equipo informático</a:t>
            </a:r>
          </a:p>
          <a:p>
            <a:pPr marL="0" indent="0">
              <a:buNone/>
            </a:pPr>
            <a:endParaRPr lang="en-GB" dirty="0"/>
          </a:p>
        </p:txBody>
      </p:sp>
      <p:pic>
        <p:nvPicPr>
          <p:cNvPr id="4" name="Imagen 3"/>
          <p:cNvPicPr>
            <a:picLocks noChangeAspect="1"/>
          </p:cNvPicPr>
          <p:nvPr/>
        </p:nvPicPr>
        <p:blipFill>
          <a:blip r:embed="rId2"/>
          <a:stretch>
            <a:fillRect/>
          </a:stretch>
        </p:blipFill>
        <p:spPr>
          <a:xfrm>
            <a:off x="1" y="1834191"/>
            <a:ext cx="6671256" cy="5023809"/>
          </a:xfrm>
          <a:prstGeom prst="rect">
            <a:avLst/>
          </a:prstGeom>
        </p:spPr>
      </p:pic>
      <p:pic>
        <p:nvPicPr>
          <p:cNvPr id="3074" name="Picture 2" descr="http://blog.meteoclim.com/wp-content/uploads/2021/05/601_7598261-840x6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85" y="4134118"/>
            <a:ext cx="3631843" cy="2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28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872196" y="1028541"/>
            <a:ext cx="9397220" cy="5682857"/>
          </a:xfrm>
          <a:prstGeom prst="rect">
            <a:avLst/>
          </a:prstGeom>
        </p:spPr>
      </p:pic>
    </p:spTree>
    <p:extLst>
      <p:ext uri="{BB962C8B-B14F-4D97-AF65-F5344CB8AC3E}">
        <p14:creationId xmlns:p14="http://schemas.microsoft.com/office/powerpoint/2010/main" val="206810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El Radar meteorológico de Piura, de 1 polarización y 1 solo </a:t>
            </a:r>
            <a:r>
              <a:rPr lang="es-PE" dirty="0" err="1"/>
              <a:t>angulo</a:t>
            </a:r>
            <a:r>
              <a:rPr lang="es-PE" dirty="0"/>
              <a:t> de elevación? Hay acceso a los datos?</a:t>
            </a:r>
          </a:p>
          <a:p>
            <a:r>
              <a:rPr lang="es-PE" dirty="0"/>
              <a:t>Radar Cruzeiro do </a:t>
            </a:r>
            <a:r>
              <a:rPr lang="es-PE" dirty="0" err="1"/>
              <a:t>sul</a:t>
            </a:r>
            <a:r>
              <a:rPr lang="es-PE" dirty="0"/>
              <a:t> (Actualmente no operativo)</a:t>
            </a:r>
          </a:p>
          <a:p>
            <a:r>
              <a:rPr lang="en-GB" dirty="0">
                <a:hlinkClick r:id="rId2"/>
              </a:rPr>
              <a:t>https://www.redemet.aer.mil.br/</a:t>
            </a:r>
            <a:r>
              <a:rPr lang="en-GB" dirty="0"/>
              <a:t> </a:t>
            </a:r>
          </a:p>
          <a:p>
            <a:endParaRPr lang="en-GB"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427" y="2368860"/>
            <a:ext cx="3980667" cy="3811277"/>
          </a:xfrm>
          <a:prstGeom prst="rect">
            <a:avLst/>
          </a:prstGeom>
        </p:spPr>
      </p:pic>
    </p:spTree>
    <p:extLst>
      <p:ext uri="{BB962C8B-B14F-4D97-AF65-F5344CB8AC3E}">
        <p14:creationId xmlns:p14="http://schemas.microsoft.com/office/powerpoint/2010/main" val="30409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Visor de datos EMA</a:t>
            </a:r>
            <a:endParaRPr lang="en-GB" dirty="0"/>
          </a:p>
        </p:txBody>
      </p:sp>
      <p:pic>
        <p:nvPicPr>
          <p:cNvPr id="6" name="Imagen 5"/>
          <p:cNvPicPr>
            <a:picLocks noChangeAspect="1"/>
          </p:cNvPicPr>
          <p:nvPr/>
        </p:nvPicPr>
        <p:blipFill>
          <a:blip r:embed="rId2"/>
          <a:stretch>
            <a:fillRect/>
          </a:stretch>
        </p:blipFill>
        <p:spPr>
          <a:xfrm>
            <a:off x="0" y="1743075"/>
            <a:ext cx="11197929" cy="5114925"/>
          </a:xfrm>
          <a:prstGeom prst="rect">
            <a:avLst/>
          </a:prstGeom>
        </p:spPr>
      </p:pic>
    </p:spTree>
    <p:extLst>
      <p:ext uri="{BB962C8B-B14F-4D97-AF65-F5344CB8AC3E}">
        <p14:creationId xmlns:p14="http://schemas.microsoft.com/office/powerpoint/2010/main" val="1875241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err="1"/>
              <a:t>Lightning</a:t>
            </a:r>
            <a:r>
              <a:rPr lang="es-ES_tradnl" dirty="0"/>
              <a:t> </a:t>
            </a:r>
            <a:r>
              <a:rPr lang="es-ES_tradnl" dirty="0" err="1"/>
              <a:t>Jump</a:t>
            </a:r>
            <a:r>
              <a:rPr lang="es-ES_tradnl" dirty="0"/>
              <a:t> (descargas eléctricas)</a:t>
            </a:r>
            <a:br>
              <a:rPr lang="es-ES_tradnl" dirty="0"/>
            </a:br>
            <a:endParaRPr lang="en-GB" dirty="0"/>
          </a:p>
        </p:txBody>
      </p:sp>
      <p:sp>
        <p:nvSpPr>
          <p:cNvPr id="3" name="Marcador de contenido 2"/>
          <p:cNvSpPr>
            <a:spLocks noGrp="1"/>
          </p:cNvSpPr>
          <p:nvPr>
            <p:ph idx="1"/>
          </p:nvPr>
        </p:nvSpPr>
        <p:spPr/>
        <p:txBody>
          <a:bodyPr>
            <a:normAutofit fontScale="92500"/>
          </a:bodyPr>
          <a:lstStyle/>
          <a:p>
            <a:pPr marL="0" indent="0">
              <a:buNone/>
            </a:pPr>
            <a:r>
              <a:rPr lang="en-GB" b="1" dirty="0"/>
              <a:t>Lightning jumps </a:t>
            </a:r>
            <a:r>
              <a:rPr lang="en-GB" dirty="0"/>
              <a:t>(LJ) se </a:t>
            </a:r>
            <a:r>
              <a:rPr lang="en-GB" dirty="0" err="1"/>
              <a:t>definen</a:t>
            </a:r>
            <a:r>
              <a:rPr lang="en-GB" dirty="0"/>
              <a:t> </a:t>
            </a:r>
            <a:r>
              <a:rPr lang="en-GB" dirty="0" err="1"/>
              <a:t>como</a:t>
            </a:r>
            <a:r>
              <a:rPr lang="en-GB" dirty="0"/>
              <a:t> un increment </a:t>
            </a:r>
            <a:r>
              <a:rPr lang="en-GB" dirty="0" err="1"/>
              <a:t>repentino</a:t>
            </a:r>
            <a:r>
              <a:rPr lang="en-GB" dirty="0"/>
              <a:t> </a:t>
            </a:r>
            <a:r>
              <a:rPr lang="en-GB" dirty="0" err="1"/>
              <a:t>en</a:t>
            </a:r>
            <a:r>
              <a:rPr lang="en-GB" dirty="0"/>
              <a:t> la ratio total de </a:t>
            </a:r>
            <a:r>
              <a:rPr lang="en-GB" dirty="0" err="1"/>
              <a:t>descargas</a:t>
            </a:r>
            <a:r>
              <a:rPr lang="en-GB" dirty="0"/>
              <a:t> </a:t>
            </a:r>
            <a:r>
              <a:rPr lang="en-GB" dirty="0" err="1"/>
              <a:t>eléctricas</a:t>
            </a:r>
            <a:r>
              <a:rPr lang="en-GB" dirty="0"/>
              <a:t> </a:t>
            </a:r>
            <a:r>
              <a:rPr lang="en-GB" i="1" dirty="0"/>
              <a:t>(Williams et al., 1999).</a:t>
            </a:r>
          </a:p>
          <a:p>
            <a:pPr marL="0" indent="0">
              <a:buNone/>
            </a:pPr>
            <a:r>
              <a:rPr lang="en-GB" dirty="0"/>
              <a:t>Ese </a:t>
            </a:r>
            <a:r>
              <a:rPr lang="en-GB" dirty="0" err="1"/>
              <a:t>incremento</a:t>
            </a:r>
            <a:r>
              <a:rPr lang="en-GB" dirty="0"/>
              <a:t> </a:t>
            </a:r>
            <a:r>
              <a:rPr lang="en-GB" dirty="0" err="1"/>
              <a:t>es</a:t>
            </a:r>
            <a:r>
              <a:rPr lang="en-GB" dirty="0"/>
              <a:t> </a:t>
            </a:r>
            <a:r>
              <a:rPr lang="en-GB" dirty="0" err="1"/>
              <a:t>consecuencia</a:t>
            </a:r>
            <a:r>
              <a:rPr lang="en-GB" dirty="0"/>
              <a:t> de </a:t>
            </a:r>
            <a:r>
              <a:rPr lang="en-GB" dirty="0" err="1"/>
              <a:t>una</a:t>
            </a:r>
            <a:r>
              <a:rPr lang="en-GB" dirty="0"/>
              <a:t> </a:t>
            </a:r>
            <a:r>
              <a:rPr lang="en-GB" dirty="0" err="1"/>
              <a:t>fuerte</a:t>
            </a:r>
            <a:r>
              <a:rPr lang="en-GB" dirty="0"/>
              <a:t> </a:t>
            </a:r>
            <a:r>
              <a:rPr lang="en-GB" dirty="0" err="1"/>
              <a:t>corriente</a:t>
            </a:r>
            <a:r>
              <a:rPr lang="en-GB" dirty="0"/>
              <a:t> </a:t>
            </a:r>
            <a:r>
              <a:rPr lang="en-GB" dirty="0" err="1"/>
              <a:t>ascendente</a:t>
            </a:r>
            <a:r>
              <a:rPr lang="en-GB" dirty="0"/>
              <a:t> que </a:t>
            </a:r>
            <a:r>
              <a:rPr lang="en-GB" dirty="0" err="1"/>
              <a:t>favorece</a:t>
            </a:r>
            <a:r>
              <a:rPr lang="en-GB" dirty="0"/>
              <a:t> </a:t>
            </a:r>
            <a:r>
              <a:rPr lang="en-GB" dirty="0" err="1"/>
              <a:t>los</a:t>
            </a:r>
            <a:r>
              <a:rPr lang="en-GB" dirty="0"/>
              <a:t> </a:t>
            </a:r>
            <a:r>
              <a:rPr lang="en-GB" dirty="0" err="1"/>
              <a:t>choques</a:t>
            </a:r>
            <a:r>
              <a:rPr lang="en-GB" dirty="0"/>
              <a:t> entre </a:t>
            </a:r>
            <a:r>
              <a:rPr lang="en-GB" dirty="0" err="1"/>
              <a:t>particulas</a:t>
            </a:r>
            <a:r>
              <a:rPr lang="en-GB" dirty="0"/>
              <a:t> de </a:t>
            </a:r>
            <a:r>
              <a:rPr lang="en-GB" dirty="0" err="1"/>
              <a:t>hielo</a:t>
            </a:r>
            <a:r>
              <a:rPr lang="en-GB" dirty="0"/>
              <a:t> y </a:t>
            </a:r>
            <a:r>
              <a:rPr lang="en-GB" dirty="0" err="1"/>
              <a:t>una</a:t>
            </a:r>
            <a:r>
              <a:rPr lang="en-GB" dirty="0"/>
              <a:t> mayor </a:t>
            </a:r>
            <a:r>
              <a:rPr lang="en-GB" dirty="0" err="1"/>
              <a:t>separación</a:t>
            </a:r>
            <a:r>
              <a:rPr lang="en-GB" dirty="0"/>
              <a:t> de </a:t>
            </a:r>
            <a:r>
              <a:rPr lang="en-GB" dirty="0" err="1"/>
              <a:t>cargas</a:t>
            </a:r>
            <a:r>
              <a:rPr lang="en-GB" dirty="0"/>
              <a:t> (Williams, 2001). </a:t>
            </a:r>
          </a:p>
          <a:p>
            <a:pPr marL="0" indent="0">
              <a:buNone/>
            </a:pPr>
            <a:endParaRPr lang="en-GB" i="1" dirty="0"/>
          </a:p>
          <a:p>
            <a:pPr marL="0" indent="0">
              <a:buNone/>
            </a:pPr>
            <a:r>
              <a:rPr lang="en-GB" i="1" dirty="0"/>
              <a:t>Este </a:t>
            </a:r>
            <a:r>
              <a:rPr lang="en-GB" i="1" dirty="0" err="1"/>
              <a:t>brusco</a:t>
            </a:r>
            <a:r>
              <a:rPr lang="en-GB" i="1" dirty="0"/>
              <a:t> </a:t>
            </a:r>
            <a:r>
              <a:rPr lang="en-GB" i="1" dirty="0" err="1"/>
              <a:t>incremento</a:t>
            </a:r>
            <a:r>
              <a:rPr lang="en-GB" i="1" dirty="0"/>
              <a:t> </a:t>
            </a:r>
            <a:r>
              <a:rPr lang="en-GB" i="1" dirty="0" err="1"/>
              <a:t>tiende</a:t>
            </a:r>
            <a:r>
              <a:rPr lang="en-GB" i="1" dirty="0"/>
              <a:t> a precede la </a:t>
            </a:r>
            <a:r>
              <a:rPr lang="en-GB" i="1" dirty="0" err="1"/>
              <a:t>ocurrencia</a:t>
            </a:r>
            <a:r>
              <a:rPr lang="en-GB" i="1" dirty="0"/>
              <a:t> de </a:t>
            </a:r>
            <a:r>
              <a:rPr lang="en-GB" i="1" dirty="0" err="1"/>
              <a:t>tiempo</a:t>
            </a:r>
            <a:r>
              <a:rPr lang="en-GB" i="1" dirty="0"/>
              <a:t> </a:t>
            </a:r>
            <a:r>
              <a:rPr lang="en-GB" i="1" dirty="0" err="1"/>
              <a:t>severo</a:t>
            </a:r>
            <a:r>
              <a:rPr lang="en-GB" i="1" dirty="0"/>
              <a:t> </a:t>
            </a:r>
            <a:r>
              <a:rPr lang="en-GB" i="1" dirty="0" err="1"/>
              <a:t>en</a:t>
            </a:r>
            <a:r>
              <a:rPr lang="en-GB" i="1" dirty="0"/>
              <a:t> </a:t>
            </a:r>
            <a:r>
              <a:rPr lang="en-GB" i="1" dirty="0" err="1"/>
              <a:t>superfície</a:t>
            </a:r>
            <a:r>
              <a:rPr lang="en-GB" i="1" dirty="0"/>
              <a:t> (e.g. Darden et al., 2010; Fehr </a:t>
            </a:r>
            <a:r>
              <a:rPr lang="da-DK" i="1" dirty="0"/>
              <a:t>et al., 2005; Kane, 1991; Lang et al., 2000; Pineda et al., 2011; </a:t>
            </a:r>
            <a:r>
              <a:rPr lang="en-GB" i="1" dirty="0" err="1"/>
              <a:t>Tessendorf</a:t>
            </a:r>
            <a:r>
              <a:rPr lang="en-GB" i="1" dirty="0"/>
              <a:t> et al., 2007; Williams et al., 1999)</a:t>
            </a:r>
          </a:p>
          <a:p>
            <a:pPr marL="0" indent="0">
              <a:buNone/>
            </a:pPr>
            <a:r>
              <a:rPr lang="en-GB" dirty="0"/>
              <a:t>Several studies reported sudden increases in the total lightning flash rate (</a:t>
            </a:r>
            <a:r>
              <a:rPr lang="en-GB" dirty="0" err="1"/>
              <a:t>intra-cloud+cloud-to-ground</a:t>
            </a:r>
            <a:r>
              <a:rPr lang="en-GB" dirty="0"/>
              <a:t>) preceding the occurrence of severe weather (large hail, wind gusts associated to thunderstorms and/or tornadoes). </a:t>
            </a:r>
          </a:p>
          <a:p>
            <a:pPr marL="0" indent="0">
              <a:buNone/>
            </a:pPr>
            <a:r>
              <a:rPr lang="en-GB" dirty="0"/>
              <a:t>El Lightning Jump a </a:t>
            </a:r>
            <a:r>
              <a:rPr lang="en-GB" dirty="0" err="1"/>
              <a:t>demostrado</a:t>
            </a:r>
            <a:r>
              <a:rPr lang="en-GB" dirty="0"/>
              <a:t> </a:t>
            </a:r>
            <a:r>
              <a:rPr lang="en-GB" dirty="0" err="1"/>
              <a:t>ser</a:t>
            </a:r>
            <a:r>
              <a:rPr lang="en-GB" dirty="0"/>
              <a:t> </a:t>
            </a:r>
            <a:r>
              <a:rPr lang="en-GB" dirty="0" err="1"/>
              <a:t>aplicable</a:t>
            </a:r>
            <a:r>
              <a:rPr lang="en-GB" dirty="0"/>
              <a:t> para el </a:t>
            </a:r>
            <a:r>
              <a:rPr lang="en-GB" dirty="0" err="1"/>
              <a:t>pronóstico</a:t>
            </a:r>
            <a:r>
              <a:rPr lang="en-GB" dirty="0"/>
              <a:t> de </a:t>
            </a:r>
            <a:r>
              <a:rPr lang="en-GB" dirty="0" err="1"/>
              <a:t>tiempo</a:t>
            </a:r>
            <a:r>
              <a:rPr lang="en-GB" dirty="0"/>
              <a:t> </a:t>
            </a:r>
            <a:r>
              <a:rPr lang="en-GB" dirty="0" err="1"/>
              <a:t>severo</a:t>
            </a:r>
            <a:r>
              <a:rPr lang="en-GB" dirty="0"/>
              <a:t>.</a:t>
            </a:r>
            <a:endParaRPr lang="en-GB" i="1" dirty="0"/>
          </a:p>
        </p:txBody>
      </p:sp>
    </p:spTree>
    <p:extLst>
      <p:ext uri="{BB962C8B-B14F-4D97-AF65-F5344CB8AC3E}">
        <p14:creationId xmlns:p14="http://schemas.microsoft.com/office/powerpoint/2010/main" val="1194843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Las alertas de </a:t>
            </a:r>
            <a:r>
              <a:rPr lang="es-PE" dirty="0" err="1"/>
              <a:t>Lightning</a:t>
            </a:r>
            <a:r>
              <a:rPr lang="es-PE" dirty="0"/>
              <a:t> </a:t>
            </a:r>
            <a:r>
              <a:rPr lang="es-PE" dirty="0" err="1"/>
              <a:t>Jump</a:t>
            </a:r>
            <a:r>
              <a:rPr lang="es-PE" dirty="0"/>
              <a:t> previenen de convección que puede llevar implícita tiempo severo:</a:t>
            </a:r>
          </a:p>
          <a:p>
            <a:endParaRPr lang="en-GB" dirty="0"/>
          </a:p>
          <a:p>
            <a:r>
              <a:rPr lang="en-GB" dirty="0"/>
              <a:t> </a:t>
            </a:r>
            <a:r>
              <a:rPr lang="en-GB" dirty="0" err="1"/>
              <a:t>Granizo</a:t>
            </a:r>
            <a:r>
              <a:rPr lang="en-GB" dirty="0"/>
              <a:t> &gt; 2 cm </a:t>
            </a:r>
          </a:p>
          <a:p>
            <a:r>
              <a:rPr lang="en-GB" dirty="0"/>
              <a:t>Tornados</a:t>
            </a:r>
          </a:p>
          <a:p>
            <a:r>
              <a:rPr lang="en-GB" dirty="0"/>
              <a:t>Downburst </a:t>
            </a:r>
          </a:p>
          <a:p>
            <a:r>
              <a:rPr lang="en-GB" dirty="0"/>
              <a:t>Fuertes </a:t>
            </a:r>
            <a:r>
              <a:rPr lang="en-GB" dirty="0" err="1"/>
              <a:t>rachas</a:t>
            </a:r>
            <a:r>
              <a:rPr lang="en-GB" dirty="0"/>
              <a:t> de </a:t>
            </a:r>
            <a:r>
              <a:rPr lang="en-GB" dirty="0" err="1"/>
              <a:t>viento</a:t>
            </a:r>
            <a:endParaRPr lang="en-GB" dirty="0"/>
          </a:p>
          <a:p>
            <a:endParaRPr lang="en-GB" dirty="0"/>
          </a:p>
        </p:txBody>
      </p:sp>
      <p:pic>
        <p:nvPicPr>
          <p:cNvPr id="5" name="Imagen 4"/>
          <p:cNvPicPr>
            <a:picLocks noChangeAspect="1"/>
          </p:cNvPicPr>
          <p:nvPr/>
        </p:nvPicPr>
        <p:blipFill>
          <a:blip r:embed="rId2"/>
          <a:stretch>
            <a:fillRect/>
          </a:stretch>
        </p:blipFill>
        <p:spPr>
          <a:xfrm>
            <a:off x="5105663" y="2311499"/>
            <a:ext cx="3134283" cy="2325436"/>
          </a:xfrm>
          <a:prstGeom prst="rect">
            <a:avLst/>
          </a:prstGeom>
        </p:spPr>
      </p:pic>
      <p:pic>
        <p:nvPicPr>
          <p:cNvPr id="6" name="Imagen 5"/>
          <p:cNvPicPr>
            <a:picLocks noChangeAspect="1"/>
          </p:cNvPicPr>
          <p:nvPr/>
        </p:nvPicPr>
        <p:blipFill>
          <a:blip r:embed="rId3"/>
          <a:stretch>
            <a:fillRect/>
          </a:stretch>
        </p:blipFill>
        <p:spPr>
          <a:xfrm>
            <a:off x="6672805" y="4026901"/>
            <a:ext cx="4611035" cy="2862727"/>
          </a:xfrm>
          <a:prstGeom prst="rect">
            <a:avLst/>
          </a:prstGeom>
        </p:spPr>
      </p:pic>
    </p:spTree>
    <p:extLst>
      <p:ext uri="{BB962C8B-B14F-4D97-AF65-F5344CB8AC3E}">
        <p14:creationId xmlns:p14="http://schemas.microsoft.com/office/powerpoint/2010/main" val="4084990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27696" y="1038582"/>
            <a:ext cx="9086459" cy="5819418"/>
          </a:xfrm>
          <a:prstGeom prst="rect">
            <a:avLst/>
          </a:prstGeom>
        </p:spPr>
      </p:pic>
    </p:spTree>
    <p:extLst>
      <p:ext uri="{BB962C8B-B14F-4D97-AF65-F5344CB8AC3E}">
        <p14:creationId xmlns:p14="http://schemas.microsoft.com/office/powerpoint/2010/main" val="336374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En Catalunya se dispone de un sistema de alertas de </a:t>
            </a:r>
            <a:r>
              <a:rPr lang="es-PE" dirty="0" err="1"/>
              <a:t>Lightning</a:t>
            </a:r>
            <a:r>
              <a:rPr lang="es-PE" dirty="0"/>
              <a:t> </a:t>
            </a:r>
            <a:r>
              <a:rPr lang="es-PE" dirty="0" err="1"/>
              <a:t>Jump</a:t>
            </a:r>
            <a:r>
              <a:rPr lang="es-PE" dirty="0"/>
              <a:t> de 2 niveles (1 y 2). </a:t>
            </a:r>
          </a:p>
          <a:p>
            <a:r>
              <a:rPr lang="es-PE" dirty="0"/>
              <a:t>El algoritmo solo utiliza descargas eléctricas (frecuencia </a:t>
            </a:r>
            <a:r>
              <a:rPr lang="es-PE" dirty="0" err="1"/>
              <a:t>minutal</a:t>
            </a:r>
            <a:r>
              <a:rPr lang="es-PE" dirty="0"/>
              <a:t>) y no se usa el radar (imagen cada 6’).</a:t>
            </a:r>
          </a:p>
          <a:p>
            <a:r>
              <a:rPr lang="es-PE" dirty="0"/>
              <a:t>La herramienta desarrollada en el SMC es una adaptación de los algoritmos desarrollados en USA</a:t>
            </a:r>
            <a:r>
              <a:rPr lang="en-GB" dirty="0"/>
              <a:t> (Schultz, Gatlin…).</a:t>
            </a:r>
          </a:p>
          <a:p>
            <a:r>
              <a:rPr lang="es-PE" dirty="0"/>
              <a:t>Se propone la implementación de la herramienta en SENAMHI utilizando las descargas del GLM.</a:t>
            </a:r>
          </a:p>
          <a:p>
            <a:endParaRPr lang="en-GB" dirty="0"/>
          </a:p>
        </p:txBody>
      </p:sp>
    </p:spTree>
    <p:extLst>
      <p:ext uri="{BB962C8B-B14F-4D97-AF65-F5344CB8AC3E}">
        <p14:creationId xmlns:p14="http://schemas.microsoft.com/office/powerpoint/2010/main" val="41402507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719834" y="365760"/>
            <a:ext cx="8885900" cy="6492240"/>
          </a:xfrm>
          <a:prstGeom prst="rect">
            <a:avLst/>
          </a:prstGeom>
        </p:spPr>
      </p:pic>
    </p:spTree>
    <p:extLst>
      <p:ext uri="{BB962C8B-B14F-4D97-AF65-F5344CB8AC3E}">
        <p14:creationId xmlns:p14="http://schemas.microsoft.com/office/powerpoint/2010/main" val="3544948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665431" y="223024"/>
            <a:ext cx="10289081" cy="6493611"/>
          </a:xfrm>
          <a:prstGeom prst="rect">
            <a:avLst/>
          </a:prstGeom>
        </p:spPr>
      </p:pic>
    </p:spTree>
    <p:extLst>
      <p:ext uri="{BB962C8B-B14F-4D97-AF65-F5344CB8AC3E}">
        <p14:creationId xmlns:p14="http://schemas.microsoft.com/office/powerpoint/2010/main" val="2125954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1126273" y="111513"/>
            <a:ext cx="9785226" cy="6741224"/>
          </a:xfrm>
          <a:prstGeom prst="rect">
            <a:avLst/>
          </a:prstGeom>
        </p:spPr>
      </p:pic>
    </p:spTree>
    <p:extLst>
      <p:ext uri="{BB962C8B-B14F-4D97-AF65-F5344CB8AC3E}">
        <p14:creationId xmlns:p14="http://schemas.microsoft.com/office/powerpoint/2010/main" val="2816774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364331" y="1820"/>
            <a:ext cx="9560719" cy="6778121"/>
          </a:xfrm>
          <a:prstGeom prst="rect">
            <a:avLst/>
          </a:prstGeom>
        </p:spPr>
      </p:pic>
    </p:spTree>
    <p:extLst>
      <p:ext uri="{BB962C8B-B14F-4D97-AF65-F5344CB8AC3E}">
        <p14:creationId xmlns:p14="http://schemas.microsoft.com/office/powerpoint/2010/main" val="2717920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451729" y="0"/>
            <a:ext cx="10273421" cy="5999466"/>
          </a:xfrm>
          <a:prstGeom prst="rect">
            <a:avLst/>
          </a:prstGeom>
        </p:spPr>
      </p:pic>
      <p:sp>
        <p:nvSpPr>
          <p:cNvPr id="5" name="CuadroTexto 4"/>
          <p:cNvSpPr txBox="1"/>
          <p:nvPr/>
        </p:nvSpPr>
        <p:spPr>
          <a:xfrm>
            <a:off x="723900" y="6134100"/>
            <a:ext cx="10230612" cy="646331"/>
          </a:xfrm>
          <a:prstGeom prst="rect">
            <a:avLst/>
          </a:prstGeom>
          <a:noFill/>
        </p:spPr>
        <p:txBody>
          <a:bodyPr wrap="square" rtlCol="0">
            <a:spAutoFit/>
          </a:bodyPr>
          <a:lstStyle/>
          <a:p>
            <a:r>
              <a:rPr lang="es-PE" dirty="0"/>
              <a:t>En ese sentido el GLM, al brindar datos tomados desde el espacio, puede subestimar la cantidad de descargas sobretodo las CG. Habrá que verificar y validar el producto con GLM</a:t>
            </a:r>
            <a:endParaRPr lang="en-GB" dirty="0"/>
          </a:p>
        </p:txBody>
      </p:sp>
    </p:spTree>
    <p:extLst>
      <p:ext uri="{BB962C8B-B14F-4D97-AF65-F5344CB8AC3E}">
        <p14:creationId xmlns:p14="http://schemas.microsoft.com/office/powerpoint/2010/main" val="192478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MODELOS DE PRONÓSTICO NUMÉRICO DEL TIEMPO</a:t>
            </a:r>
            <a:endParaRPr lang="en-GB" dirty="0"/>
          </a:p>
        </p:txBody>
      </p:sp>
      <p:sp>
        <p:nvSpPr>
          <p:cNvPr id="4" name="CuadroTexto 3"/>
          <p:cNvSpPr txBox="1"/>
          <p:nvPr/>
        </p:nvSpPr>
        <p:spPr>
          <a:xfrm>
            <a:off x="1163782" y="2175164"/>
            <a:ext cx="9185563" cy="2585323"/>
          </a:xfrm>
          <a:prstGeom prst="rect">
            <a:avLst/>
          </a:prstGeom>
          <a:noFill/>
        </p:spPr>
        <p:txBody>
          <a:bodyPr wrap="square" rtlCol="0">
            <a:spAutoFit/>
          </a:bodyPr>
          <a:lstStyle/>
          <a:p>
            <a:r>
              <a:rPr lang="es-PE" dirty="0"/>
              <a:t>Modelos de pronóstico meteorológico (</a:t>
            </a:r>
            <a:r>
              <a:rPr lang="es-PE" dirty="0" err="1"/>
              <a:t>Numerical</a:t>
            </a:r>
            <a:r>
              <a:rPr lang="es-PE" dirty="0"/>
              <a:t> </a:t>
            </a:r>
            <a:r>
              <a:rPr lang="es-PE" dirty="0" err="1"/>
              <a:t>Weather</a:t>
            </a:r>
            <a:r>
              <a:rPr lang="es-PE" dirty="0"/>
              <a:t> </a:t>
            </a:r>
            <a:r>
              <a:rPr lang="es-PE" dirty="0" err="1"/>
              <a:t>Prediction</a:t>
            </a:r>
            <a:r>
              <a:rPr lang="es-PE" dirty="0"/>
              <a:t>). Proponen una aproximación a la realidad y permiten el pronóstico multidimensional de variables atmosféricas.</a:t>
            </a:r>
          </a:p>
          <a:p>
            <a:endParaRPr lang="es-PE" dirty="0"/>
          </a:p>
          <a:p>
            <a:endParaRPr lang="es-PE" dirty="0"/>
          </a:p>
          <a:p>
            <a:r>
              <a:rPr lang="es-PE" dirty="0"/>
              <a:t>Debido a las </a:t>
            </a:r>
            <a:r>
              <a:rPr lang="es-PE" dirty="0" err="1"/>
              <a:t>mútiples</a:t>
            </a:r>
            <a:r>
              <a:rPr lang="es-PE" dirty="0"/>
              <a:t> escalas en las que se suceden los movimientos de masas de aire se han desarrollado diferentes tipos de modelos numéricos:</a:t>
            </a:r>
          </a:p>
          <a:p>
            <a:endParaRPr lang="es-PE" dirty="0"/>
          </a:p>
          <a:p>
            <a:endParaRPr lang="es-PE" dirty="0"/>
          </a:p>
        </p:txBody>
      </p:sp>
      <p:pic>
        <p:nvPicPr>
          <p:cNvPr id="5" name="Imagen 4"/>
          <p:cNvPicPr>
            <a:picLocks noChangeAspect="1"/>
          </p:cNvPicPr>
          <p:nvPr/>
        </p:nvPicPr>
        <p:blipFill>
          <a:blip r:embed="rId2"/>
          <a:stretch>
            <a:fillRect/>
          </a:stretch>
        </p:blipFill>
        <p:spPr>
          <a:xfrm>
            <a:off x="2971800" y="4633198"/>
            <a:ext cx="5465618" cy="1594139"/>
          </a:xfrm>
          <a:prstGeom prst="rect">
            <a:avLst/>
          </a:prstGeom>
        </p:spPr>
      </p:pic>
    </p:spTree>
    <p:extLst>
      <p:ext uri="{BB962C8B-B14F-4D97-AF65-F5344CB8AC3E}">
        <p14:creationId xmlns:p14="http://schemas.microsoft.com/office/powerpoint/2010/main" val="382123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797" y="1747836"/>
            <a:ext cx="11132338" cy="5110163"/>
          </a:xfrm>
          <a:prstGeom prst="rect">
            <a:avLst/>
          </a:prstGeom>
        </p:spPr>
      </p:pic>
    </p:spTree>
    <p:extLst>
      <p:ext uri="{BB962C8B-B14F-4D97-AF65-F5344CB8AC3E}">
        <p14:creationId xmlns:p14="http://schemas.microsoft.com/office/powerpoint/2010/main" val="2609338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0" y="2008044"/>
            <a:ext cx="6916448" cy="4703648"/>
          </a:xfrm>
          <a:prstGeom prst="rect">
            <a:avLst/>
          </a:prstGeom>
        </p:spPr>
      </p:pic>
      <p:sp>
        <p:nvSpPr>
          <p:cNvPr id="5" name="CuadroTexto 4"/>
          <p:cNvSpPr txBox="1"/>
          <p:nvPr/>
        </p:nvSpPr>
        <p:spPr>
          <a:xfrm>
            <a:off x="7495309" y="1981200"/>
            <a:ext cx="3311236" cy="4524315"/>
          </a:xfrm>
          <a:prstGeom prst="rect">
            <a:avLst/>
          </a:prstGeom>
          <a:noFill/>
        </p:spPr>
        <p:txBody>
          <a:bodyPr wrap="square" rtlCol="0">
            <a:spAutoFit/>
          </a:bodyPr>
          <a:lstStyle/>
          <a:p>
            <a:r>
              <a:rPr lang="es-PE" dirty="0"/>
              <a:t>Los modelos regionales y de </a:t>
            </a:r>
            <a:r>
              <a:rPr lang="es-PE" dirty="0" err="1"/>
              <a:t>Mesoescala</a:t>
            </a:r>
            <a:r>
              <a:rPr lang="es-PE" dirty="0"/>
              <a:t> (no </a:t>
            </a:r>
            <a:r>
              <a:rPr lang="es-PE" dirty="0" err="1"/>
              <a:t>hidroestáticos</a:t>
            </a:r>
            <a:r>
              <a:rPr lang="es-PE" dirty="0"/>
              <a:t>) son los que describen óptimamente fenómenos comprendidos entre la Macro escala y la micro escala.</a:t>
            </a:r>
          </a:p>
          <a:p>
            <a:endParaRPr lang="es-PE" dirty="0"/>
          </a:p>
          <a:p>
            <a:endParaRPr lang="es-PE" dirty="0"/>
          </a:p>
          <a:p>
            <a:r>
              <a:rPr lang="es-PE" dirty="0"/>
              <a:t>Los modelos regionales, </a:t>
            </a:r>
            <a:r>
              <a:rPr lang="es-PE" dirty="0" err="1"/>
              <a:t>mesoescalares</a:t>
            </a:r>
            <a:r>
              <a:rPr lang="es-PE" dirty="0"/>
              <a:t> y de nubes se conocen también como modelos de área limitada (LAM). Se centran en regiones específicas y poseen limites laterales definidos.</a:t>
            </a:r>
          </a:p>
        </p:txBody>
      </p:sp>
    </p:spTree>
    <p:extLst>
      <p:ext uri="{BB962C8B-B14F-4D97-AF65-F5344CB8AC3E}">
        <p14:creationId xmlns:p14="http://schemas.microsoft.com/office/powerpoint/2010/main" val="58512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Los modelos resuelven las ecuaciones primitivas, generalmente usando diferencias finitas.</a:t>
            </a:r>
          </a:p>
          <a:p>
            <a:r>
              <a:rPr lang="es-PE" dirty="0"/>
              <a:t>Ecuaciones que describen el movimiento de un fluido (atmósfera), son las de conservación de masa, energía, momento, ecuación de estado, conservación del vapor de agua, agua líquida y sólida.</a:t>
            </a:r>
            <a:endParaRPr lang="en-GB" dirty="0"/>
          </a:p>
          <a:p>
            <a:r>
              <a:rPr lang="es-PE" dirty="0"/>
              <a:t>Los modelos globales asumen la hipótesis no hidrostática para la resolución de la ecuación de conservación de momento. Es hipótesis es válida a escala sinóptica.</a:t>
            </a:r>
          </a:p>
          <a:p>
            <a:endParaRPr lang="en-GB" dirty="0"/>
          </a:p>
        </p:txBody>
      </p:sp>
      <p:pic>
        <p:nvPicPr>
          <p:cNvPr id="4" name="Imagen 3"/>
          <p:cNvPicPr>
            <a:picLocks noChangeAspect="1"/>
          </p:cNvPicPr>
          <p:nvPr/>
        </p:nvPicPr>
        <p:blipFill>
          <a:blip r:embed="rId2"/>
          <a:stretch>
            <a:fillRect/>
          </a:stretch>
        </p:blipFill>
        <p:spPr>
          <a:xfrm>
            <a:off x="8607157" y="4975660"/>
            <a:ext cx="2500149" cy="1412298"/>
          </a:xfrm>
          <a:prstGeom prst="rect">
            <a:avLst/>
          </a:prstGeom>
        </p:spPr>
      </p:pic>
      <p:pic>
        <p:nvPicPr>
          <p:cNvPr id="5" name="Imagen 4"/>
          <p:cNvPicPr>
            <a:picLocks noChangeAspect="1"/>
          </p:cNvPicPr>
          <p:nvPr/>
        </p:nvPicPr>
        <p:blipFill>
          <a:blip r:embed="rId3"/>
          <a:stretch>
            <a:fillRect/>
          </a:stretch>
        </p:blipFill>
        <p:spPr>
          <a:xfrm>
            <a:off x="1037791" y="4458570"/>
            <a:ext cx="6810161" cy="2399435"/>
          </a:xfrm>
          <a:prstGeom prst="rect">
            <a:avLst/>
          </a:prstGeom>
        </p:spPr>
      </p:pic>
      <p:cxnSp>
        <p:nvCxnSpPr>
          <p:cNvPr id="7" name="Conector recto de flecha 6"/>
          <p:cNvCxnSpPr/>
          <p:nvPr/>
        </p:nvCxnSpPr>
        <p:spPr>
          <a:xfrm>
            <a:off x="7847952" y="5375563"/>
            <a:ext cx="775855"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62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PE" dirty="0"/>
              <a:t>La hipótesis hidrostática sume que las aceleraciones verticales del movimiento son despreciables.</a:t>
            </a:r>
          </a:p>
          <a:p>
            <a:r>
              <a:rPr lang="es-PE" dirty="0"/>
              <a:t>Esta aproximación no </a:t>
            </a:r>
            <a:r>
              <a:rPr lang="es-PE" dirty="0" err="1"/>
              <a:t>és</a:t>
            </a:r>
            <a:r>
              <a:rPr lang="es-PE" dirty="0"/>
              <a:t> válida cuando las aceleraciones y movimientos verticales son importantes ------ convección.</a:t>
            </a:r>
          </a:p>
          <a:p>
            <a:endParaRPr lang="es-PE" dirty="0"/>
          </a:p>
          <a:p>
            <a:r>
              <a:rPr lang="es-PE" dirty="0"/>
              <a:t>Los modelos </a:t>
            </a:r>
            <a:r>
              <a:rPr lang="es-PE" dirty="0" err="1"/>
              <a:t>mesoescalares</a:t>
            </a:r>
            <a:r>
              <a:rPr lang="es-PE" dirty="0"/>
              <a:t> son no hidrostáticos </a:t>
            </a:r>
          </a:p>
          <a:p>
            <a:r>
              <a:rPr lang="es-PE" dirty="0"/>
              <a:t>Toman datos de entrada de modelos globales:</a:t>
            </a:r>
          </a:p>
          <a:p>
            <a:pPr marL="0" indent="0">
              <a:buNone/>
            </a:pPr>
            <a:r>
              <a:rPr lang="es-PE" dirty="0"/>
              <a:t>GFS/ECMWF/ARPEGE…</a:t>
            </a:r>
          </a:p>
          <a:p>
            <a:pPr marL="0" indent="0">
              <a:buNone/>
            </a:pPr>
            <a:r>
              <a:rPr lang="es-PE" dirty="0"/>
              <a:t>Tienen alta resolución espacial &lt; 20 km </a:t>
            </a:r>
          </a:p>
          <a:p>
            <a:pPr marL="0" indent="0">
              <a:buNone/>
            </a:pPr>
            <a:r>
              <a:rPr lang="es-PE" dirty="0"/>
              <a:t>Tienen alta resolución temporal 1-3h generalmente.</a:t>
            </a:r>
            <a:endParaRPr lang="en-GB" dirty="0"/>
          </a:p>
        </p:txBody>
      </p:sp>
      <p:pic>
        <p:nvPicPr>
          <p:cNvPr id="4" name="Imagen 3"/>
          <p:cNvPicPr>
            <a:picLocks noChangeAspect="1"/>
          </p:cNvPicPr>
          <p:nvPr/>
        </p:nvPicPr>
        <p:blipFill>
          <a:blip r:embed="rId2"/>
          <a:stretch>
            <a:fillRect/>
          </a:stretch>
        </p:blipFill>
        <p:spPr>
          <a:xfrm>
            <a:off x="7467600" y="2948087"/>
            <a:ext cx="3810000" cy="3909913"/>
          </a:xfrm>
          <a:prstGeom prst="rect">
            <a:avLst/>
          </a:prstGeom>
        </p:spPr>
      </p:pic>
    </p:spTree>
    <p:extLst>
      <p:ext uri="{BB962C8B-B14F-4D97-AF65-F5344CB8AC3E}">
        <p14:creationId xmlns:p14="http://schemas.microsoft.com/office/powerpoint/2010/main" val="513085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r>
              <a:rPr lang="es-PE" dirty="0"/>
              <a:t>Parametrizaciones físicas de procesos de sub-grilla</a:t>
            </a:r>
          </a:p>
          <a:p>
            <a:r>
              <a:rPr lang="es-PE" dirty="0"/>
              <a:t>Una parametrización es una aproximación de un término desconocido a partir de uno o más factores conocidos.</a:t>
            </a:r>
          </a:p>
          <a:p>
            <a:endParaRPr lang="es-PE" dirty="0"/>
          </a:p>
          <a:p>
            <a:r>
              <a:rPr lang="es-PE" dirty="0"/>
              <a:t>Por ejemplo el modelo ETA-SENAMHI tenía 2 parametrizaciones distintas para la convección </a:t>
            </a:r>
            <a:r>
              <a:rPr lang="en-GB" dirty="0"/>
              <a:t>Betts – Miller </a:t>
            </a:r>
            <a:r>
              <a:rPr lang="es-PE" dirty="0"/>
              <a:t>(</a:t>
            </a:r>
            <a:r>
              <a:rPr lang="es-PE" dirty="0" err="1"/>
              <a:t>Betts</a:t>
            </a:r>
            <a:r>
              <a:rPr lang="es-PE" dirty="0"/>
              <a:t>, 1986; </a:t>
            </a:r>
            <a:r>
              <a:rPr lang="es-PE" dirty="0" err="1"/>
              <a:t>Betts</a:t>
            </a:r>
            <a:r>
              <a:rPr lang="es-PE" dirty="0"/>
              <a:t> y Miller, 1986), modificado por </a:t>
            </a:r>
            <a:r>
              <a:rPr lang="es-PE" dirty="0" err="1"/>
              <a:t>Janjic</a:t>
            </a:r>
            <a:r>
              <a:rPr lang="es-PE" dirty="0"/>
              <a:t> (1994). Un esquema basado en la representación directa de los estados de cuasi-equilibrio establecidos por la convección, es decir, trata de ajustar los perfiles de temperatura y humedad a perfiles que se asemejan lo más posible a los observados en ambientes </a:t>
            </a:r>
            <a:r>
              <a:rPr lang="es-PE" dirty="0" err="1"/>
              <a:t>convectivos</a:t>
            </a:r>
            <a:r>
              <a:rPr lang="es-PE" dirty="0"/>
              <a:t>.</a:t>
            </a:r>
          </a:p>
          <a:p>
            <a:r>
              <a:rPr lang="es-PE" dirty="0"/>
              <a:t>Existen otras parametrizaciones de convección. Anteriormente también se utilizaba la </a:t>
            </a:r>
            <a:r>
              <a:rPr lang="es-PE" dirty="0" err="1"/>
              <a:t>Kain</a:t>
            </a:r>
            <a:r>
              <a:rPr lang="es-PE" dirty="0"/>
              <a:t>- </a:t>
            </a:r>
            <a:r>
              <a:rPr lang="es-PE" dirty="0" err="1"/>
              <a:t>Fritsch</a:t>
            </a:r>
            <a:r>
              <a:rPr lang="es-PE" dirty="0"/>
              <a:t> para el ETA-SENAMHI</a:t>
            </a:r>
          </a:p>
        </p:txBody>
      </p:sp>
    </p:spTree>
    <p:extLst>
      <p:ext uri="{BB962C8B-B14F-4D97-AF65-F5344CB8AC3E}">
        <p14:creationId xmlns:p14="http://schemas.microsoft.com/office/powerpoint/2010/main" val="4088550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0918" y="515815"/>
            <a:ext cx="8595360" cy="4351337"/>
          </a:xfrm>
        </p:spPr>
        <p:txBody>
          <a:bodyPr/>
          <a:lstStyle/>
          <a:p>
            <a:r>
              <a:rPr lang="es-PE" dirty="0"/>
              <a:t>ENSEMBLES</a:t>
            </a:r>
          </a:p>
          <a:p>
            <a:endParaRPr lang="es-PE" dirty="0"/>
          </a:p>
          <a:p>
            <a:r>
              <a:rPr lang="es-PE" dirty="0"/>
              <a:t>Predicción por conjuntos</a:t>
            </a:r>
          </a:p>
          <a:p>
            <a:r>
              <a:rPr lang="es-PE" dirty="0"/>
              <a:t>Pequeñas diferencias en el </a:t>
            </a:r>
            <a:r>
              <a:rPr lang="es-PE" dirty="0" err="1"/>
              <a:t>First</a:t>
            </a:r>
            <a:r>
              <a:rPr lang="es-PE" dirty="0"/>
              <a:t> </a:t>
            </a:r>
            <a:r>
              <a:rPr lang="es-PE" dirty="0" err="1"/>
              <a:t>Guess</a:t>
            </a:r>
            <a:endParaRPr lang="es-PE" dirty="0"/>
          </a:p>
          <a:p>
            <a:pPr marL="0" indent="0">
              <a:buNone/>
            </a:pPr>
            <a:endParaRPr lang="es-PE" dirty="0"/>
          </a:p>
          <a:p>
            <a:pPr marL="0" indent="0">
              <a:buNone/>
            </a:pPr>
            <a:r>
              <a:rPr lang="es-PE" dirty="0"/>
              <a:t>El modelo GFS corren 30 miembros</a:t>
            </a:r>
          </a:p>
          <a:p>
            <a:pPr marL="0" indent="0">
              <a:buNone/>
            </a:pPr>
            <a:r>
              <a:rPr lang="es-PE" dirty="0"/>
              <a:t>El modelo ECMWF corren 51 miembros</a:t>
            </a:r>
          </a:p>
          <a:p>
            <a:endParaRPr lang="es-PE" dirty="0"/>
          </a:p>
          <a:p>
            <a:endParaRPr lang="en-GB" dirty="0"/>
          </a:p>
        </p:txBody>
      </p:sp>
      <p:pic>
        <p:nvPicPr>
          <p:cNvPr id="7170" name="Picture 2" descr="Diagramme GE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114" y="0"/>
            <a:ext cx="724988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34572" y="5641145"/>
            <a:ext cx="3756074" cy="646331"/>
          </a:xfrm>
          <a:prstGeom prst="rect">
            <a:avLst/>
          </a:prstGeom>
          <a:noFill/>
        </p:spPr>
        <p:txBody>
          <a:bodyPr wrap="square" rtlCol="0">
            <a:spAutoFit/>
          </a:bodyPr>
          <a:lstStyle/>
          <a:p>
            <a:r>
              <a:rPr lang="en-GB" dirty="0">
                <a:hlinkClick r:id="rId3"/>
              </a:rPr>
              <a:t>https://www.meteociel.fr/modeles/gefs.php?carte=2</a:t>
            </a:r>
            <a:r>
              <a:rPr lang="en-GB" dirty="0"/>
              <a:t> </a:t>
            </a:r>
          </a:p>
        </p:txBody>
      </p:sp>
    </p:spTree>
    <p:extLst>
      <p:ext uri="{BB962C8B-B14F-4D97-AF65-F5344CB8AC3E}">
        <p14:creationId xmlns:p14="http://schemas.microsoft.com/office/powerpoint/2010/main" val="20672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b="7378"/>
          <a:stretch/>
        </p:blipFill>
        <p:spPr>
          <a:xfrm>
            <a:off x="1" y="1345492"/>
            <a:ext cx="4220307" cy="5508564"/>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b="7436"/>
          <a:stretch/>
        </p:blipFill>
        <p:spPr>
          <a:xfrm>
            <a:off x="3901884" y="1345491"/>
            <a:ext cx="4222930" cy="5508565"/>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b="7436"/>
          <a:stretch/>
        </p:blipFill>
        <p:spPr>
          <a:xfrm>
            <a:off x="7966046" y="1345491"/>
            <a:ext cx="4225953" cy="5512508"/>
          </a:xfrm>
          <a:prstGeom prst="rect">
            <a:avLst/>
          </a:prstGeom>
        </p:spPr>
      </p:pic>
      <p:sp>
        <p:nvSpPr>
          <p:cNvPr id="2" name="CuadroTexto 1"/>
          <p:cNvSpPr txBox="1"/>
          <p:nvPr/>
        </p:nvSpPr>
        <p:spPr>
          <a:xfrm>
            <a:off x="520505" y="196948"/>
            <a:ext cx="6527409" cy="369332"/>
          </a:xfrm>
          <a:prstGeom prst="rect">
            <a:avLst/>
          </a:prstGeom>
          <a:noFill/>
        </p:spPr>
        <p:txBody>
          <a:bodyPr wrap="square" rtlCol="0">
            <a:spAutoFit/>
          </a:bodyPr>
          <a:lstStyle/>
          <a:p>
            <a:r>
              <a:rPr lang="es-PE" dirty="0" err="1"/>
              <a:t>ENSgramas</a:t>
            </a:r>
            <a:r>
              <a:rPr lang="es-PE" dirty="0"/>
              <a:t>                                </a:t>
            </a:r>
            <a:r>
              <a:rPr lang="es-PE" dirty="0">
                <a:hlinkClick r:id="rId5"/>
              </a:rPr>
              <a:t>www.ecmwf.int</a:t>
            </a:r>
            <a:r>
              <a:rPr lang="es-PE" dirty="0"/>
              <a:t> </a:t>
            </a:r>
            <a:endParaRPr lang="en-GB" dirty="0"/>
          </a:p>
        </p:txBody>
      </p:sp>
    </p:spTree>
    <p:extLst>
      <p:ext uri="{BB962C8B-B14F-4D97-AF65-F5344CB8AC3E}">
        <p14:creationId xmlns:p14="http://schemas.microsoft.com/office/powerpoint/2010/main" val="2924696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PRONÓSTICO TARDE 25/11/2021</a:t>
            </a:r>
            <a:endParaRPr lang="en-GB" dirty="0"/>
          </a:p>
        </p:txBody>
      </p:sp>
      <p:sp>
        <p:nvSpPr>
          <p:cNvPr id="3" name="Marcador de contenido 2"/>
          <p:cNvSpPr>
            <a:spLocks noGrp="1"/>
          </p:cNvSpPr>
          <p:nvPr>
            <p:ph idx="1"/>
          </p:nvPr>
        </p:nvSpPr>
        <p:spPr/>
        <p:txBody>
          <a:bodyPr/>
          <a:lstStyle/>
          <a:p>
            <a:endParaRPr lang="en-GB" dirty="0"/>
          </a:p>
        </p:txBody>
      </p:sp>
    </p:spTree>
    <p:extLst>
      <p:ext uri="{BB962C8B-B14F-4D97-AF65-F5344CB8AC3E}">
        <p14:creationId xmlns:p14="http://schemas.microsoft.com/office/powerpoint/2010/main" val="3988020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Pronóstico a las 13:00 HL</a:t>
            </a:r>
            <a:endParaRPr lang="en-GB" dirty="0"/>
          </a:p>
        </p:txBody>
      </p:sp>
      <p:pic>
        <p:nvPicPr>
          <p:cNvPr id="4" name="Imagen 3"/>
          <p:cNvPicPr>
            <a:picLocks noChangeAspect="1"/>
          </p:cNvPicPr>
          <p:nvPr/>
        </p:nvPicPr>
        <p:blipFill rotWithShape="1">
          <a:blip r:embed="rId2"/>
          <a:srcRect t="17261" b="12470"/>
          <a:stretch/>
        </p:blipFill>
        <p:spPr>
          <a:xfrm>
            <a:off x="12192" y="2041301"/>
            <a:ext cx="12192000" cy="4816699"/>
          </a:xfrm>
          <a:prstGeom prst="rect">
            <a:avLst/>
          </a:prstGeom>
        </p:spPr>
      </p:pic>
    </p:spTree>
    <p:extLst>
      <p:ext uri="{BB962C8B-B14F-4D97-AF65-F5344CB8AC3E}">
        <p14:creationId xmlns:p14="http://schemas.microsoft.com/office/powerpoint/2010/main" val="3554343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16:00HL</a:t>
            </a:r>
            <a:endParaRPr lang="en-GB" dirty="0"/>
          </a:p>
        </p:txBody>
      </p:sp>
      <p:pic>
        <p:nvPicPr>
          <p:cNvPr id="4" name="Imagen 3"/>
          <p:cNvPicPr>
            <a:picLocks noChangeAspect="1"/>
          </p:cNvPicPr>
          <p:nvPr/>
        </p:nvPicPr>
        <p:blipFill rotWithShape="1">
          <a:blip r:embed="rId2"/>
          <a:srcRect t="17449" b="12657"/>
          <a:stretch/>
        </p:blipFill>
        <p:spPr>
          <a:xfrm>
            <a:off x="12192" y="2067059"/>
            <a:ext cx="12192000" cy="4790941"/>
          </a:xfrm>
          <a:prstGeom prst="rect">
            <a:avLst/>
          </a:prstGeom>
        </p:spPr>
      </p:pic>
    </p:spTree>
    <p:extLst>
      <p:ext uri="{BB962C8B-B14F-4D97-AF65-F5344CB8AC3E}">
        <p14:creationId xmlns:p14="http://schemas.microsoft.com/office/powerpoint/2010/main" val="3913736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6979" b="12659"/>
          <a:stretch/>
        </p:blipFill>
        <p:spPr>
          <a:xfrm>
            <a:off x="0" y="2034862"/>
            <a:ext cx="12192000" cy="4823138"/>
          </a:xfrm>
          <a:prstGeom prst="rect">
            <a:avLst/>
          </a:prstGeom>
        </p:spPr>
      </p:pic>
      <p:sp>
        <p:nvSpPr>
          <p:cNvPr id="6" name="Título 1"/>
          <p:cNvSpPr txBox="1">
            <a:spLocks/>
          </p:cNvSpPr>
          <p:nvPr/>
        </p:nvSpPr>
        <p:spPr>
          <a:xfrm>
            <a:off x="1414272" y="5181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s-PE" dirty="0"/>
              <a:t>19:00HL</a:t>
            </a:r>
            <a:endParaRPr lang="en-GB" dirty="0"/>
          </a:p>
        </p:txBody>
      </p:sp>
    </p:spTree>
    <p:extLst>
      <p:ext uri="{BB962C8B-B14F-4D97-AF65-F5344CB8AC3E}">
        <p14:creationId xmlns:p14="http://schemas.microsoft.com/office/powerpoint/2010/main" val="357879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04" y="1838324"/>
            <a:ext cx="10951608" cy="4943023"/>
          </a:xfrm>
          <a:prstGeom prst="rect">
            <a:avLst/>
          </a:prstGeom>
        </p:spPr>
      </p:pic>
      <p:sp>
        <p:nvSpPr>
          <p:cNvPr id="5" name="CuadroTexto 4"/>
          <p:cNvSpPr txBox="1"/>
          <p:nvPr/>
        </p:nvSpPr>
        <p:spPr>
          <a:xfrm>
            <a:off x="8229600" y="4270621"/>
            <a:ext cx="2493818" cy="369332"/>
          </a:xfrm>
          <a:prstGeom prst="rect">
            <a:avLst/>
          </a:prstGeom>
          <a:noFill/>
        </p:spPr>
        <p:txBody>
          <a:bodyPr wrap="square" rtlCol="0">
            <a:spAutoFit/>
          </a:bodyPr>
          <a:lstStyle/>
          <a:p>
            <a:r>
              <a:rPr lang="es-PE" dirty="0"/>
              <a:t>Incluye otras capas</a:t>
            </a:r>
            <a:endParaRPr lang="en-GB" dirty="0"/>
          </a:p>
        </p:txBody>
      </p:sp>
      <p:sp>
        <p:nvSpPr>
          <p:cNvPr id="6" name="Rectángulo 5"/>
          <p:cNvSpPr/>
          <p:nvPr/>
        </p:nvSpPr>
        <p:spPr>
          <a:xfrm>
            <a:off x="10404764" y="2355273"/>
            <a:ext cx="443345" cy="51261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p:cNvSpPr/>
          <p:nvPr/>
        </p:nvSpPr>
        <p:spPr>
          <a:xfrm>
            <a:off x="7730837" y="1838324"/>
            <a:ext cx="3223675" cy="39225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adroTexto 7"/>
          <p:cNvSpPr txBox="1"/>
          <p:nvPr/>
        </p:nvSpPr>
        <p:spPr>
          <a:xfrm>
            <a:off x="6941127" y="767627"/>
            <a:ext cx="3906981" cy="646331"/>
          </a:xfrm>
          <a:prstGeom prst="rect">
            <a:avLst/>
          </a:prstGeom>
          <a:noFill/>
        </p:spPr>
        <p:txBody>
          <a:bodyPr wrap="square" rtlCol="0">
            <a:spAutoFit/>
          </a:bodyPr>
          <a:lstStyle/>
          <a:p>
            <a:r>
              <a:rPr lang="es-PE" dirty="0"/>
              <a:t>Barra temporal para consulta tiempos pasados</a:t>
            </a:r>
            <a:endParaRPr lang="en-GB" dirty="0"/>
          </a:p>
        </p:txBody>
      </p:sp>
    </p:spTree>
    <p:extLst>
      <p:ext uri="{BB962C8B-B14F-4D97-AF65-F5344CB8AC3E}">
        <p14:creationId xmlns:p14="http://schemas.microsoft.com/office/powerpoint/2010/main" val="1412082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33337" y="585787"/>
            <a:ext cx="12125325" cy="5686425"/>
          </a:xfrm>
          <a:prstGeom prst="rect">
            <a:avLst/>
          </a:prstGeom>
        </p:spPr>
      </p:pic>
    </p:spTree>
    <p:extLst>
      <p:ext uri="{BB962C8B-B14F-4D97-AF65-F5344CB8AC3E}">
        <p14:creationId xmlns:p14="http://schemas.microsoft.com/office/powerpoint/2010/main" val="21317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0" y="967122"/>
            <a:ext cx="12228035" cy="5890878"/>
          </a:xfrm>
          <a:prstGeom prst="rect">
            <a:avLst/>
          </a:prstGeom>
        </p:spPr>
      </p:pic>
    </p:spTree>
    <p:extLst>
      <p:ext uri="{BB962C8B-B14F-4D97-AF65-F5344CB8AC3E}">
        <p14:creationId xmlns:p14="http://schemas.microsoft.com/office/powerpoint/2010/main" val="3489867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12192" y="1434252"/>
            <a:ext cx="12192000" cy="5423748"/>
          </a:xfrm>
          <a:prstGeom prst="rect">
            <a:avLst/>
          </a:prstGeom>
        </p:spPr>
      </p:pic>
    </p:spTree>
    <p:extLst>
      <p:ext uri="{BB962C8B-B14F-4D97-AF65-F5344CB8AC3E}">
        <p14:creationId xmlns:p14="http://schemas.microsoft.com/office/powerpoint/2010/main" val="823744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0" y="1028541"/>
            <a:ext cx="12192000" cy="5826851"/>
          </a:xfrm>
          <a:prstGeom prst="rect">
            <a:avLst/>
          </a:prstGeom>
        </p:spPr>
      </p:pic>
    </p:spTree>
    <p:extLst>
      <p:ext uri="{BB962C8B-B14F-4D97-AF65-F5344CB8AC3E}">
        <p14:creationId xmlns:p14="http://schemas.microsoft.com/office/powerpoint/2010/main" val="4275361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rotWithShape="1">
          <a:blip r:embed="rId2"/>
          <a:srcRect t="12939" b="5142"/>
          <a:stretch/>
        </p:blipFill>
        <p:spPr>
          <a:xfrm>
            <a:off x="12192" y="1242811"/>
            <a:ext cx="12192000" cy="5615189"/>
          </a:xfrm>
          <a:prstGeom prst="rect">
            <a:avLst/>
          </a:prstGeom>
        </p:spPr>
      </p:pic>
    </p:spTree>
    <p:extLst>
      <p:ext uri="{BB962C8B-B14F-4D97-AF65-F5344CB8AC3E}">
        <p14:creationId xmlns:p14="http://schemas.microsoft.com/office/powerpoint/2010/main" val="3730562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rotWithShape="1">
          <a:blip r:embed="rId2"/>
          <a:srcRect t="17356" b="5894"/>
          <a:stretch/>
        </p:blipFill>
        <p:spPr>
          <a:xfrm>
            <a:off x="12192" y="1596980"/>
            <a:ext cx="12192000" cy="5261020"/>
          </a:xfrm>
          <a:prstGeom prst="rect">
            <a:avLst/>
          </a:prstGeom>
        </p:spPr>
      </p:pic>
    </p:spTree>
    <p:extLst>
      <p:ext uri="{BB962C8B-B14F-4D97-AF65-F5344CB8AC3E}">
        <p14:creationId xmlns:p14="http://schemas.microsoft.com/office/powerpoint/2010/main" val="57032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rotWithShape="1">
          <a:blip r:embed="rId2"/>
          <a:srcRect t="17638" b="5518"/>
          <a:stretch/>
        </p:blipFill>
        <p:spPr>
          <a:xfrm>
            <a:off x="0" y="1571226"/>
            <a:ext cx="12192000" cy="5267459"/>
          </a:xfrm>
          <a:prstGeom prst="rect">
            <a:avLst/>
          </a:prstGeom>
        </p:spPr>
      </p:pic>
    </p:spTree>
    <p:extLst>
      <p:ext uri="{BB962C8B-B14F-4D97-AF65-F5344CB8AC3E}">
        <p14:creationId xmlns:p14="http://schemas.microsoft.com/office/powerpoint/2010/main" val="100842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rotWithShape="1">
          <a:blip r:embed="rId2"/>
          <a:srcRect t="17261" b="5706"/>
          <a:stretch/>
        </p:blipFill>
        <p:spPr>
          <a:xfrm>
            <a:off x="0" y="1571226"/>
            <a:ext cx="12192000" cy="5280338"/>
          </a:xfrm>
          <a:prstGeom prst="rect">
            <a:avLst/>
          </a:prstGeom>
        </p:spPr>
      </p:pic>
    </p:spTree>
    <p:extLst>
      <p:ext uri="{BB962C8B-B14F-4D97-AF65-F5344CB8AC3E}">
        <p14:creationId xmlns:p14="http://schemas.microsoft.com/office/powerpoint/2010/main" val="3430986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rotWithShape="1">
          <a:blip r:embed="rId2"/>
          <a:srcRect t="17637" b="5330"/>
          <a:stretch/>
        </p:blipFill>
        <p:spPr>
          <a:xfrm>
            <a:off x="0" y="1571223"/>
            <a:ext cx="12192000" cy="5280341"/>
          </a:xfrm>
          <a:prstGeom prst="rect">
            <a:avLst/>
          </a:prstGeom>
        </p:spPr>
      </p:pic>
    </p:spTree>
    <p:extLst>
      <p:ext uri="{BB962C8B-B14F-4D97-AF65-F5344CB8AC3E}">
        <p14:creationId xmlns:p14="http://schemas.microsoft.com/office/powerpoint/2010/main" val="423803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787454" y="5456076"/>
            <a:ext cx="1440926" cy="339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p:txBody>
          <a:bodyPr/>
          <a:lstStyle/>
          <a:p>
            <a:r>
              <a:rPr lang="es-PE" dirty="0"/>
              <a:t>EMA</a:t>
            </a:r>
            <a:endParaRPr lang="en-GB" dirty="0"/>
          </a:p>
        </p:txBody>
      </p:sp>
      <p:sp>
        <p:nvSpPr>
          <p:cNvPr id="3" name="Marcador de contenido 2"/>
          <p:cNvSpPr>
            <a:spLocks noGrp="1"/>
          </p:cNvSpPr>
          <p:nvPr>
            <p:ph idx="1"/>
          </p:nvPr>
        </p:nvSpPr>
        <p:spPr/>
        <p:txBody>
          <a:bodyPr/>
          <a:lstStyle/>
          <a:p>
            <a:r>
              <a:rPr lang="es-PE" dirty="0"/>
              <a:t>Para NWC se requiere una rápida disponibilidad del dato, ya sea de precipitación, viento, o cualquier otra variable. </a:t>
            </a:r>
            <a:r>
              <a:rPr lang="es-PE" dirty="0">
                <a:hlinkClick r:id="rId2"/>
              </a:rPr>
              <a:t>https://idesep.senamhi.gob.pe/geovisoridesep/umbrales1.html</a:t>
            </a:r>
            <a:r>
              <a:rPr lang="es-PE" dirty="0"/>
              <a:t> </a:t>
            </a:r>
          </a:p>
          <a:p>
            <a:endParaRPr lang="es-PE" dirty="0"/>
          </a:p>
          <a:p>
            <a:endParaRPr lang="en-GB" dirty="0"/>
          </a:p>
        </p:txBody>
      </p:sp>
      <p:grpSp>
        <p:nvGrpSpPr>
          <p:cNvPr id="8" name="Grupo 7"/>
          <p:cNvGrpSpPr/>
          <p:nvPr/>
        </p:nvGrpSpPr>
        <p:grpSpPr>
          <a:xfrm>
            <a:off x="100653" y="5456076"/>
            <a:ext cx="7917825" cy="846444"/>
            <a:chOff x="1479286" y="2952206"/>
            <a:chExt cx="7917825" cy="846444"/>
          </a:xfrm>
        </p:grpSpPr>
        <p:sp>
          <p:nvSpPr>
            <p:cNvPr id="4" name="Rectángulo 3"/>
            <p:cNvSpPr/>
            <p:nvPr/>
          </p:nvSpPr>
          <p:spPr>
            <a:xfrm>
              <a:off x="1658983" y="2952206"/>
              <a:ext cx="7511143" cy="33963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1479286" y="3429318"/>
              <a:ext cx="359394" cy="369332"/>
            </a:xfrm>
            <a:prstGeom prst="rect">
              <a:avLst/>
            </a:prstGeom>
            <a:noFill/>
          </p:spPr>
          <p:txBody>
            <a:bodyPr wrap="none" rtlCol="0">
              <a:spAutoFit/>
            </a:bodyPr>
            <a:lstStyle/>
            <a:p>
              <a:r>
                <a:rPr lang="es-PE" dirty="0"/>
                <a:t>0’</a:t>
              </a:r>
              <a:endParaRPr lang="en-GB" dirty="0"/>
            </a:p>
          </p:txBody>
        </p:sp>
        <p:sp>
          <p:nvSpPr>
            <p:cNvPr id="6" name="CuadroTexto 5"/>
            <p:cNvSpPr txBox="1"/>
            <p:nvPr/>
          </p:nvSpPr>
          <p:spPr>
            <a:xfrm>
              <a:off x="5234857" y="3372639"/>
              <a:ext cx="487634" cy="369332"/>
            </a:xfrm>
            <a:prstGeom prst="rect">
              <a:avLst/>
            </a:prstGeom>
            <a:noFill/>
          </p:spPr>
          <p:txBody>
            <a:bodyPr wrap="none" rtlCol="0">
              <a:spAutoFit/>
            </a:bodyPr>
            <a:lstStyle/>
            <a:p>
              <a:r>
                <a:rPr lang="es-PE" dirty="0"/>
                <a:t>30’</a:t>
              </a:r>
              <a:endParaRPr lang="en-GB" dirty="0"/>
            </a:p>
          </p:txBody>
        </p:sp>
        <p:sp>
          <p:nvSpPr>
            <p:cNvPr id="7" name="CuadroTexto 6"/>
            <p:cNvSpPr txBox="1"/>
            <p:nvPr/>
          </p:nvSpPr>
          <p:spPr>
            <a:xfrm>
              <a:off x="8943141" y="3429318"/>
              <a:ext cx="453970" cy="369332"/>
            </a:xfrm>
            <a:prstGeom prst="rect">
              <a:avLst/>
            </a:prstGeom>
            <a:noFill/>
          </p:spPr>
          <p:txBody>
            <a:bodyPr wrap="none" rtlCol="0">
              <a:spAutoFit/>
            </a:bodyPr>
            <a:lstStyle/>
            <a:p>
              <a:r>
                <a:rPr lang="es-PE" dirty="0"/>
                <a:t>1h</a:t>
              </a:r>
              <a:endParaRPr lang="en-GB" dirty="0"/>
            </a:p>
          </p:txBody>
        </p:sp>
      </p:grpSp>
      <p:sp>
        <p:nvSpPr>
          <p:cNvPr id="23" name="Rectángulo 22"/>
          <p:cNvSpPr/>
          <p:nvPr/>
        </p:nvSpPr>
        <p:spPr>
          <a:xfrm>
            <a:off x="1179425" y="5456076"/>
            <a:ext cx="1505242" cy="3396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10 ‘ = 20mm</a:t>
            </a:r>
            <a:endParaRPr lang="en-GB" dirty="0"/>
          </a:p>
        </p:txBody>
      </p:sp>
      <p:grpSp>
        <p:nvGrpSpPr>
          <p:cNvPr id="25" name="Grupo 24"/>
          <p:cNvGrpSpPr/>
          <p:nvPr/>
        </p:nvGrpSpPr>
        <p:grpSpPr>
          <a:xfrm>
            <a:off x="976280" y="2842878"/>
            <a:ext cx="1911531" cy="2532399"/>
            <a:chOff x="3209910" y="2996653"/>
            <a:chExt cx="1911531" cy="2532399"/>
          </a:xfrm>
        </p:grpSpPr>
        <p:sp>
          <p:nvSpPr>
            <p:cNvPr id="13" name="Nube 12"/>
            <p:cNvSpPr/>
            <p:nvPr/>
          </p:nvSpPr>
          <p:spPr>
            <a:xfrm>
              <a:off x="3209910" y="2996653"/>
              <a:ext cx="1911531" cy="9706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rma libre 13"/>
            <p:cNvSpPr/>
            <p:nvPr/>
          </p:nvSpPr>
          <p:spPr>
            <a:xfrm>
              <a:off x="4472726" y="3881352"/>
              <a:ext cx="239950" cy="4923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orma libre 14"/>
            <p:cNvSpPr/>
            <p:nvPr/>
          </p:nvSpPr>
          <p:spPr>
            <a:xfrm>
              <a:off x="4320327" y="4471672"/>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orma libre 15"/>
            <p:cNvSpPr/>
            <p:nvPr/>
          </p:nvSpPr>
          <p:spPr>
            <a:xfrm>
              <a:off x="3938218" y="408214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rma libre 16"/>
            <p:cNvSpPr/>
            <p:nvPr/>
          </p:nvSpPr>
          <p:spPr>
            <a:xfrm>
              <a:off x="4187064" y="483269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rma libre 17"/>
            <p:cNvSpPr/>
            <p:nvPr/>
          </p:nvSpPr>
          <p:spPr>
            <a:xfrm>
              <a:off x="4598563" y="4670908"/>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orma libre 19"/>
            <p:cNvSpPr/>
            <p:nvPr/>
          </p:nvSpPr>
          <p:spPr>
            <a:xfrm>
              <a:off x="4560276" y="5112883"/>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orma libre 20"/>
            <p:cNvSpPr/>
            <p:nvPr/>
          </p:nvSpPr>
          <p:spPr>
            <a:xfrm>
              <a:off x="3929638" y="4632556"/>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orma libre 21"/>
            <p:cNvSpPr/>
            <p:nvPr/>
          </p:nvSpPr>
          <p:spPr>
            <a:xfrm>
              <a:off x="4750590" y="3756074"/>
              <a:ext cx="152400" cy="152400"/>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orma libre 18"/>
            <p:cNvSpPr/>
            <p:nvPr/>
          </p:nvSpPr>
          <p:spPr>
            <a:xfrm>
              <a:off x="3938218" y="5189083"/>
              <a:ext cx="228227" cy="339969"/>
            </a:xfrm>
            <a:custGeom>
              <a:avLst/>
              <a:gdLst>
                <a:gd name="connsiteX0" fmla="*/ 57070 w 239950"/>
                <a:gd name="connsiteY0" fmla="*/ 0 h 492369"/>
                <a:gd name="connsiteX1" fmla="*/ 57070 w 239950"/>
                <a:gd name="connsiteY1" fmla="*/ 0 h 492369"/>
                <a:gd name="connsiteX2" fmla="*/ 28934 w 239950"/>
                <a:gd name="connsiteY2" fmla="*/ 154745 h 492369"/>
                <a:gd name="connsiteX3" fmla="*/ 799 w 239950"/>
                <a:gd name="connsiteY3" fmla="*/ 323557 h 492369"/>
                <a:gd name="connsiteX4" fmla="*/ 799 w 239950"/>
                <a:gd name="connsiteY4" fmla="*/ 393895 h 492369"/>
                <a:gd name="connsiteX5" fmla="*/ 99273 w 239950"/>
                <a:gd name="connsiteY5" fmla="*/ 492369 h 492369"/>
                <a:gd name="connsiteX6" fmla="*/ 239950 w 239950"/>
                <a:gd name="connsiteY6" fmla="*/ 450166 h 492369"/>
                <a:gd name="connsiteX7" fmla="*/ 57070 w 239950"/>
                <a:gd name="connsiteY7"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50" h="492369">
                  <a:moveTo>
                    <a:pt x="57070" y="0"/>
                  </a:moveTo>
                  <a:lnTo>
                    <a:pt x="57070" y="0"/>
                  </a:lnTo>
                  <a:cubicBezTo>
                    <a:pt x="47691" y="51582"/>
                    <a:pt x="39216" y="103336"/>
                    <a:pt x="28934" y="154745"/>
                  </a:cubicBezTo>
                  <a:cubicBezTo>
                    <a:pt x="8054" y="259141"/>
                    <a:pt x="12653" y="169442"/>
                    <a:pt x="799" y="323557"/>
                  </a:cubicBezTo>
                  <a:cubicBezTo>
                    <a:pt x="-999" y="346934"/>
                    <a:pt x="799" y="370449"/>
                    <a:pt x="799" y="393895"/>
                  </a:cubicBezTo>
                  <a:lnTo>
                    <a:pt x="99273" y="492369"/>
                  </a:lnTo>
                  <a:lnTo>
                    <a:pt x="239950" y="450166"/>
                  </a:lnTo>
                  <a:lnTo>
                    <a:pt x="5707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Flecha curvada hacia abajo 9"/>
          <p:cNvSpPr/>
          <p:nvPr/>
        </p:nvSpPr>
        <p:spPr>
          <a:xfrm>
            <a:off x="7675042" y="4690357"/>
            <a:ext cx="1636128" cy="6396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uadroTexto 10"/>
          <p:cNvSpPr txBox="1"/>
          <p:nvPr/>
        </p:nvSpPr>
        <p:spPr>
          <a:xfrm>
            <a:off x="9209862" y="5795710"/>
            <a:ext cx="2065091" cy="646331"/>
          </a:xfrm>
          <a:prstGeom prst="rect">
            <a:avLst/>
          </a:prstGeom>
          <a:noFill/>
        </p:spPr>
        <p:txBody>
          <a:bodyPr wrap="square" rtlCol="0">
            <a:spAutoFit/>
          </a:bodyPr>
          <a:lstStyle/>
          <a:p>
            <a:r>
              <a:rPr lang="es-PE" dirty="0"/>
              <a:t>~ 45’ después de la lluvia</a:t>
            </a:r>
            <a:endParaRPr lang="en-GB" dirty="0"/>
          </a:p>
        </p:txBody>
      </p:sp>
      <p:sp>
        <p:nvSpPr>
          <p:cNvPr id="24" name="CuadroTexto 23"/>
          <p:cNvSpPr txBox="1"/>
          <p:nvPr/>
        </p:nvSpPr>
        <p:spPr>
          <a:xfrm>
            <a:off x="7245261" y="3964045"/>
            <a:ext cx="1084386" cy="923330"/>
          </a:xfrm>
          <a:prstGeom prst="rect">
            <a:avLst/>
          </a:prstGeom>
          <a:noFill/>
        </p:spPr>
        <p:txBody>
          <a:bodyPr wrap="square" rtlCol="0">
            <a:spAutoFit/>
          </a:bodyPr>
          <a:lstStyle/>
          <a:p>
            <a:r>
              <a:rPr lang="es-PE" dirty="0"/>
              <a:t>Se obtiene dato</a:t>
            </a:r>
            <a:endParaRPr lang="en-GB" dirty="0"/>
          </a:p>
        </p:txBody>
      </p:sp>
      <p:sp>
        <p:nvSpPr>
          <p:cNvPr id="26" name="CuadroTexto 25"/>
          <p:cNvSpPr txBox="1"/>
          <p:nvPr/>
        </p:nvSpPr>
        <p:spPr>
          <a:xfrm>
            <a:off x="9353789" y="4102544"/>
            <a:ext cx="1084386" cy="646331"/>
          </a:xfrm>
          <a:prstGeom prst="rect">
            <a:avLst/>
          </a:prstGeom>
          <a:noFill/>
        </p:spPr>
        <p:txBody>
          <a:bodyPr wrap="square" rtlCol="0">
            <a:spAutoFit/>
          </a:bodyPr>
          <a:lstStyle/>
          <a:p>
            <a:r>
              <a:rPr lang="es-PE" dirty="0"/>
              <a:t>Llega el dato</a:t>
            </a:r>
            <a:endParaRPr lang="en-GB" dirty="0"/>
          </a:p>
        </p:txBody>
      </p:sp>
      <p:sp>
        <p:nvSpPr>
          <p:cNvPr id="27" name="Nube 26"/>
          <p:cNvSpPr/>
          <p:nvPr/>
        </p:nvSpPr>
        <p:spPr>
          <a:xfrm>
            <a:off x="280350" y="3206044"/>
            <a:ext cx="600183" cy="52153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706699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TM03457515[[fn=Vista]]</Template>
  <TotalTime>21758</TotalTime>
  <Words>4042</Words>
  <Application>Microsoft Office PowerPoint</Application>
  <PresentationFormat>Panorámica</PresentationFormat>
  <Paragraphs>401</Paragraphs>
  <Slides>88</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88</vt:i4>
      </vt:variant>
    </vt:vector>
  </HeadingPairs>
  <TitlesOfParts>
    <vt:vector size="95" baseType="lpstr">
      <vt:lpstr>Arial</vt:lpstr>
      <vt:lpstr>Calibri</vt:lpstr>
      <vt:lpstr>Century Schoolbook</vt:lpstr>
      <vt:lpstr>Georgia</vt:lpstr>
      <vt:lpstr>verdana</vt:lpstr>
      <vt:lpstr>Wingdings 2</vt:lpstr>
      <vt:lpstr>View</vt:lpstr>
      <vt:lpstr>Curso-taller Nowcasting pronóstico a muy corto plazo</vt:lpstr>
      <vt:lpstr>INDICE DE CONTENIDO</vt:lpstr>
      <vt:lpstr>MÓDULO II: Plataformas para el Nowcasting</vt:lpstr>
      <vt:lpstr>Instrumentos y herramientas superficiales</vt:lpstr>
      <vt:lpstr>ESTACIONES METEOROLÓGICAS</vt:lpstr>
      <vt:lpstr>Visor de datos EMA</vt:lpstr>
      <vt:lpstr>Presentación de PowerPoint</vt:lpstr>
      <vt:lpstr>Presentación de PowerPoint</vt:lpstr>
      <vt:lpstr>EMA</vt:lpstr>
      <vt:lpstr>EMA</vt:lpstr>
      <vt:lpstr>TRANSMISIÓN INSTANTÁNEA</vt:lpstr>
      <vt:lpstr>Presentación de PowerPoint</vt:lpstr>
      <vt:lpstr>Presentación de PowerPoint</vt:lpstr>
      <vt:lpstr>EMA</vt:lpstr>
      <vt:lpstr>Control de calidad de datos</vt:lpstr>
      <vt:lpstr>Presentación de PowerPoint</vt:lpstr>
      <vt:lpstr>OBSERVADORES METEO</vt:lpstr>
      <vt:lpstr>Presentación de PowerPoint</vt:lpstr>
      <vt:lpstr>Granizómetros</vt:lpstr>
      <vt:lpstr>WEBCAMS</vt:lpstr>
      <vt:lpstr>Equipos y productos satelitales</vt:lpstr>
      <vt:lpstr>Presentación de PowerPoint</vt:lpstr>
      <vt:lpstr>Presentación de PowerPoint</vt:lpstr>
      <vt:lpstr>Presentación de PowerPoint</vt:lpstr>
      <vt:lpstr>ESTIMACIÓN DEL VIENTO POR SATÉLITE</vt:lpstr>
      <vt:lpstr>Red observaciones</vt:lpstr>
      <vt:lpstr>Presentación de PowerPoint</vt:lpstr>
      <vt:lpstr>Scatterómetro (Radar microondas)</vt:lpstr>
      <vt:lpstr>Presentación de PowerPoint</vt:lpstr>
      <vt:lpstr>Zonas costeras</vt:lpstr>
      <vt:lpstr>Viento costero</vt:lpstr>
      <vt:lpstr>Vientos sobre Titicaca</vt:lpstr>
      <vt:lpstr>ZCIT</vt:lpstr>
      <vt:lpstr>Presentación de PowerPoint</vt:lpstr>
      <vt:lpstr>Presentación de PowerPoint</vt:lpstr>
      <vt:lpstr>Estimación de viento por satélite</vt:lpstr>
      <vt:lpstr>Presentación de PowerPoint</vt:lpstr>
      <vt:lpstr>Presentación de PowerPoint</vt:lpstr>
      <vt:lpstr>Presentación de PowerPoint</vt:lpstr>
      <vt:lpstr>Sistemas de medición para estructura vertical</vt:lpstr>
      <vt:lpstr>Radiosondajes</vt:lpstr>
      <vt:lpstr>Radiosondajes</vt:lpstr>
      <vt:lpstr>Presentación de PowerPoint</vt:lpstr>
      <vt:lpstr>Presentación de PowerPoint</vt:lpstr>
      <vt:lpstr>Presentación de PowerPoint</vt:lpstr>
      <vt:lpstr>Presentación de PowerPoint</vt:lpstr>
      <vt:lpstr>Presentación de PowerPoint</vt:lpstr>
      <vt:lpstr>Presentación de PowerPoint</vt:lpstr>
      <vt:lpstr>Perfiladores de viento/nubes</vt:lpstr>
      <vt:lpstr>Presentación de PowerPoint</vt:lpstr>
      <vt:lpstr>Presentación de PowerPoint</vt:lpstr>
      <vt:lpstr>Presentación de PowerPoint</vt:lpstr>
      <vt:lpstr>MIRA 35C</vt:lpstr>
      <vt:lpstr>Radares meteorológicos</vt:lpstr>
      <vt:lpstr>Presentación de PowerPoint</vt:lpstr>
      <vt:lpstr>TIPOS DE RADAR (Bandas)</vt:lpstr>
      <vt:lpstr>Presentación de PowerPoint</vt:lpstr>
      <vt:lpstr>Presentación de PowerPoint</vt:lpstr>
      <vt:lpstr>Presentación de PowerPoint</vt:lpstr>
      <vt:lpstr>Lightning Jump (descargas eléctricas)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MODELOS DE PRONÓSTICO NUMÉRICO DEL TIEMPO</vt:lpstr>
      <vt:lpstr>Presentación de PowerPoint</vt:lpstr>
      <vt:lpstr>Presentación de PowerPoint</vt:lpstr>
      <vt:lpstr>Presentación de PowerPoint</vt:lpstr>
      <vt:lpstr>Presentación de PowerPoint</vt:lpstr>
      <vt:lpstr>Presentación de PowerPoint</vt:lpstr>
      <vt:lpstr>Presentación de PowerPoint</vt:lpstr>
      <vt:lpstr>PRONÓSTICO TARDE 25/11/2021</vt:lpstr>
      <vt:lpstr>Pronóstico a las 13:00 HL</vt:lpstr>
      <vt:lpstr>16:00HL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CRYOPERU A multidisciplinary effort to monitoring and study of glaciers in Perú</dc:title>
  <dc:creator>Full name</dc:creator>
  <cp:lastModifiedBy>Godilia Teresa</cp:lastModifiedBy>
  <cp:revision>263</cp:revision>
  <dcterms:created xsi:type="dcterms:W3CDTF">2017-06-14T21:59:56Z</dcterms:created>
  <dcterms:modified xsi:type="dcterms:W3CDTF">2021-11-25T22:24:02Z</dcterms:modified>
</cp:coreProperties>
</file>