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8DCCAC-EF9B-46F2-A2B1-32ABEA9AC7FA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C66F30C8-ACBF-4C7B-AAD9-61F751A21985}">
      <dgm:prSet phldrT="[Texto]"/>
      <dgm:spPr/>
      <dgm:t>
        <a:bodyPr/>
        <a:lstStyle/>
        <a:p>
          <a:r>
            <a:rPr lang="es-PE" dirty="0" smtClean="0"/>
            <a:t>La ciencia hidrológica para un asesoramiento pertinente políticas relacionadas al tema</a:t>
          </a:r>
          <a:endParaRPr lang="es-PE" dirty="0"/>
        </a:p>
      </dgm:t>
    </dgm:pt>
    <dgm:pt modelId="{CB84F3D7-7A19-4806-B3DC-F26265497ACF}" type="parTrans" cxnId="{6E03B514-17D7-4FD6-93FC-5D6F14C45DEE}">
      <dgm:prSet/>
      <dgm:spPr/>
      <dgm:t>
        <a:bodyPr/>
        <a:lstStyle/>
        <a:p>
          <a:endParaRPr lang="es-PE"/>
        </a:p>
      </dgm:t>
    </dgm:pt>
    <dgm:pt modelId="{C05B2C1D-6285-40C4-BDAD-B76EE6A2E7DF}" type="sibTrans" cxnId="{6E03B514-17D7-4FD6-93FC-5D6F14C45DEE}">
      <dgm:prSet/>
      <dgm:spPr/>
      <dgm:t>
        <a:bodyPr/>
        <a:lstStyle/>
        <a:p>
          <a:endParaRPr lang="es-PE"/>
        </a:p>
      </dgm:t>
    </dgm:pt>
    <dgm:pt modelId="{4506C784-DADA-4937-BC4E-01A685333B9A}">
      <dgm:prSet phldrT="[Texto]"/>
      <dgm:spPr/>
      <dgm:t>
        <a:bodyPr/>
        <a:lstStyle/>
        <a:p>
          <a:r>
            <a:rPr lang="es-PE" dirty="0" smtClean="0"/>
            <a:t>La educación y la creación de capacidades que respondan a las necesidades en aumento del desarrollos sostenible</a:t>
          </a:r>
          <a:endParaRPr lang="es-PE" dirty="0"/>
        </a:p>
      </dgm:t>
    </dgm:pt>
    <dgm:pt modelId="{7B5C71ED-98EB-44D5-91E7-FA5A3C9443AC}" type="parTrans" cxnId="{A4FE9671-101C-40A9-B46F-BC0227A96955}">
      <dgm:prSet/>
      <dgm:spPr/>
      <dgm:t>
        <a:bodyPr/>
        <a:lstStyle/>
        <a:p>
          <a:endParaRPr lang="es-PE"/>
        </a:p>
      </dgm:t>
    </dgm:pt>
    <dgm:pt modelId="{F55A2956-769D-4BFB-8A7E-DD142F2A695B}" type="sibTrans" cxnId="{A4FE9671-101C-40A9-B46F-BC0227A96955}">
      <dgm:prSet/>
      <dgm:spPr/>
      <dgm:t>
        <a:bodyPr/>
        <a:lstStyle/>
        <a:p>
          <a:endParaRPr lang="es-PE"/>
        </a:p>
      </dgm:t>
    </dgm:pt>
    <dgm:pt modelId="{C2CC1A4B-36AA-4BF0-B10A-3998CCE14A80}">
      <dgm:prSet phldrT="[Texto]"/>
      <dgm:spPr/>
      <dgm:t>
        <a:bodyPr/>
        <a:lstStyle/>
        <a:p>
          <a:r>
            <a:rPr lang="es-PE" dirty="0" smtClean="0"/>
            <a:t>La evolución y gestión de los recursos hídricos para lograr la sostenibilidad ambiental</a:t>
          </a:r>
          <a:endParaRPr lang="es-PE" dirty="0"/>
        </a:p>
      </dgm:t>
    </dgm:pt>
    <dgm:pt modelId="{AE92973B-D0E2-439F-95D3-B876E28D862A}" type="parTrans" cxnId="{AB315F63-91BB-4E62-9A54-B9A831912835}">
      <dgm:prSet/>
      <dgm:spPr/>
      <dgm:t>
        <a:bodyPr/>
        <a:lstStyle/>
        <a:p>
          <a:endParaRPr lang="es-PE"/>
        </a:p>
      </dgm:t>
    </dgm:pt>
    <dgm:pt modelId="{8D991D71-6707-4104-9469-30E86E183536}" type="sibTrans" cxnId="{AB315F63-91BB-4E62-9A54-B9A831912835}">
      <dgm:prSet/>
      <dgm:spPr/>
      <dgm:t>
        <a:bodyPr/>
        <a:lstStyle/>
        <a:p>
          <a:endParaRPr lang="es-PE"/>
        </a:p>
      </dgm:t>
    </dgm:pt>
    <dgm:pt modelId="{5DA0C27D-9B94-4717-9B02-9B5A3824C634}" type="pres">
      <dgm:prSet presAssocID="{548DCCAC-EF9B-46F2-A2B1-32ABEA9AC7F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0130AB04-8AE2-4021-AB3D-F95DD5079148}" type="pres">
      <dgm:prSet presAssocID="{548DCCAC-EF9B-46F2-A2B1-32ABEA9AC7FA}" presName="wedge1" presStyleLbl="node1" presStyleIdx="0" presStyleCnt="3"/>
      <dgm:spPr/>
      <dgm:t>
        <a:bodyPr/>
        <a:lstStyle/>
        <a:p>
          <a:endParaRPr lang="es-PE"/>
        </a:p>
      </dgm:t>
    </dgm:pt>
    <dgm:pt modelId="{568E62EA-E67F-4459-B479-5FB7D29BCE5B}" type="pres">
      <dgm:prSet presAssocID="{548DCCAC-EF9B-46F2-A2B1-32ABEA9AC7F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27F2355-955C-40BB-AB06-BF44B59A2CB3}" type="pres">
      <dgm:prSet presAssocID="{548DCCAC-EF9B-46F2-A2B1-32ABEA9AC7FA}" presName="wedge2" presStyleLbl="node1" presStyleIdx="1" presStyleCnt="3"/>
      <dgm:spPr/>
      <dgm:t>
        <a:bodyPr/>
        <a:lstStyle/>
        <a:p>
          <a:endParaRPr lang="es-PE"/>
        </a:p>
      </dgm:t>
    </dgm:pt>
    <dgm:pt modelId="{84840A66-078C-44D8-A021-7136903E2204}" type="pres">
      <dgm:prSet presAssocID="{548DCCAC-EF9B-46F2-A2B1-32ABEA9AC7F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8C3B46A-49C6-4CEF-8351-9010C3C6F3E2}" type="pres">
      <dgm:prSet presAssocID="{548DCCAC-EF9B-46F2-A2B1-32ABEA9AC7FA}" presName="wedge3" presStyleLbl="node1" presStyleIdx="2" presStyleCnt="3"/>
      <dgm:spPr/>
      <dgm:t>
        <a:bodyPr/>
        <a:lstStyle/>
        <a:p>
          <a:endParaRPr lang="es-PE"/>
        </a:p>
      </dgm:t>
    </dgm:pt>
    <dgm:pt modelId="{45F3B169-DE9F-43C7-A4E3-4ADDB4821963}" type="pres">
      <dgm:prSet presAssocID="{548DCCAC-EF9B-46F2-A2B1-32ABEA9AC7F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B814E3E8-9698-4FA5-B66D-4FCE573F697E}" type="presOf" srcId="{4506C784-DADA-4937-BC4E-01A685333B9A}" destId="{127F2355-955C-40BB-AB06-BF44B59A2CB3}" srcOrd="0" destOrd="0" presId="urn:microsoft.com/office/officeart/2005/8/layout/chart3"/>
    <dgm:cxn modelId="{5F6EDC5E-3B6B-412A-AE2B-13BF1010CAD5}" type="presOf" srcId="{C66F30C8-ACBF-4C7B-AAD9-61F751A21985}" destId="{568E62EA-E67F-4459-B479-5FB7D29BCE5B}" srcOrd="1" destOrd="0" presId="urn:microsoft.com/office/officeart/2005/8/layout/chart3"/>
    <dgm:cxn modelId="{997E4AA4-977C-4A09-B3C0-BBB62D6DF7AD}" type="presOf" srcId="{548DCCAC-EF9B-46F2-A2B1-32ABEA9AC7FA}" destId="{5DA0C27D-9B94-4717-9B02-9B5A3824C634}" srcOrd="0" destOrd="0" presId="urn:microsoft.com/office/officeart/2005/8/layout/chart3"/>
    <dgm:cxn modelId="{AB315F63-91BB-4E62-9A54-B9A831912835}" srcId="{548DCCAC-EF9B-46F2-A2B1-32ABEA9AC7FA}" destId="{C2CC1A4B-36AA-4BF0-B10A-3998CCE14A80}" srcOrd="2" destOrd="0" parTransId="{AE92973B-D0E2-439F-95D3-B876E28D862A}" sibTransId="{8D991D71-6707-4104-9469-30E86E183536}"/>
    <dgm:cxn modelId="{2454268E-9005-4902-A149-D2579C08827C}" type="presOf" srcId="{C2CC1A4B-36AA-4BF0-B10A-3998CCE14A80}" destId="{18C3B46A-49C6-4CEF-8351-9010C3C6F3E2}" srcOrd="0" destOrd="0" presId="urn:microsoft.com/office/officeart/2005/8/layout/chart3"/>
    <dgm:cxn modelId="{A9F30BD8-602C-469C-84A8-7A1CBE172304}" type="presOf" srcId="{4506C784-DADA-4937-BC4E-01A685333B9A}" destId="{84840A66-078C-44D8-A021-7136903E2204}" srcOrd="1" destOrd="0" presId="urn:microsoft.com/office/officeart/2005/8/layout/chart3"/>
    <dgm:cxn modelId="{900A7B8D-2DE8-4D91-96E9-C5216D3561F4}" type="presOf" srcId="{C66F30C8-ACBF-4C7B-AAD9-61F751A21985}" destId="{0130AB04-8AE2-4021-AB3D-F95DD5079148}" srcOrd="0" destOrd="0" presId="urn:microsoft.com/office/officeart/2005/8/layout/chart3"/>
    <dgm:cxn modelId="{A4FE9671-101C-40A9-B46F-BC0227A96955}" srcId="{548DCCAC-EF9B-46F2-A2B1-32ABEA9AC7FA}" destId="{4506C784-DADA-4937-BC4E-01A685333B9A}" srcOrd="1" destOrd="0" parTransId="{7B5C71ED-98EB-44D5-91E7-FA5A3C9443AC}" sibTransId="{F55A2956-769D-4BFB-8A7E-DD142F2A695B}"/>
    <dgm:cxn modelId="{5F34508F-9B4E-4523-AEE3-621E651E3702}" type="presOf" srcId="{C2CC1A4B-36AA-4BF0-B10A-3998CCE14A80}" destId="{45F3B169-DE9F-43C7-A4E3-4ADDB4821963}" srcOrd="1" destOrd="0" presId="urn:microsoft.com/office/officeart/2005/8/layout/chart3"/>
    <dgm:cxn modelId="{6E03B514-17D7-4FD6-93FC-5D6F14C45DEE}" srcId="{548DCCAC-EF9B-46F2-A2B1-32ABEA9AC7FA}" destId="{C66F30C8-ACBF-4C7B-AAD9-61F751A21985}" srcOrd="0" destOrd="0" parTransId="{CB84F3D7-7A19-4806-B3DC-F26265497ACF}" sibTransId="{C05B2C1D-6285-40C4-BDAD-B76EE6A2E7DF}"/>
    <dgm:cxn modelId="{8EF82B65-F5A9-47B6-A6DD-35447E610E06}" type="presParOf" srcId="{5DA0C27D-9B94-4717-9B02-9B5A3824C634}" destId="{0130AB04-8AE2-4021-AB3D-F95DD5079148}" srcOrd="0" destOrd="0" presId="urn:microsoft.com/office/officeart/2005/8/layout/chart3"/>
    <dgm:cxn modelId="{41A29424-50AA-4A7F-8C00-B3E000A5405A}" type="presParOf" srcId="{5DA0C27D-9B94-4717-9B02-9B5A3824C634}" destId="{568E62EA-E67F-4459-B479-5FB7D29BCE5B}" srcOrd="1" destOrd="0" presId="urn:microsoft.com/office/officeart/2005/8/layout/chart3"/>
    <dgm:cxn modelId="{607FAD3F-BB14-4E7B-9E07-802FC0463A1C}" type="presParOf" srcId="{5DA0C27D-9B94-4717-9B02-9B5A3824C634}" destId="{127F2355-955C-40BB-AB06-BF44B59A2CB3}" srcOrd="2" destOrd="0" presId="urn:microsoft.com/office/officeart/2005/8/layout/chart3"/>
    <dgm:cxn modelId="{DA83FD97-307A-4AE6-8E0E-A6850E5AB67B}" type="presParOf" srcId="{5DA0C27D-9B94-4717-9B02-9B5A3824C634}" destId="{84840A66-078C-44D8-A021-7136903E2204}" srcOrd="3" destOrd="0" presId="urn:microsoft.com/office/officeart/2005/8/layout/chart3"/>
    <dgm:cxn modelId="{CE4BD4E7-83FF-4032-ADC0-27FFC92648A6}" type="presParOf" srcId="{5DA0C27D-9B94-4717-9B02-9B5A3824C634}" destId="{18C3B46A-49C6-4CEF-8351-9010C3C6F3E2}" srcOrd="4" destOrd="0" presId="urn:microsoft.com/office/officeart/2005/8/layout/chart3"/>
    <dgm:cxn modelId="{610E0BDE-B6FA-4B93-B5AE-6B584C8FCDCF}" type="presParOf" srcId="{5DA0C27D-9B94-4717-9B02-9B5A3824C634}" destId="{45F3B169-DE9F-43C7-A4E3-4ADDB4821963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0AB04-8AE2-4021-AB3D-F95DD5079148}">
      <dsp:nvSpPr>
        <dsp:cNvPr id="0" name=""/>
        <dsp:cNvSpPr/>
      </dsp:nvSpPr>
      <dsp:spPr>
        <a:xfrm>
          <a:off x="2106766" y="359900"/>
          <a:ext cx="4478756" cy="447875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400" kern="1200" dirty="0" smtClean="0"/>
            <a:t>La ciencia hidrológica para un asesoramiento pertinente políticas relacionadas al tema</a:t>
          </a:r>
          <a:endParaRPr lang="es-PE" sz="1400" kern="1200" dirty="0"/>
        </a:p>
      </dsp:txBody>
      <dsp:txXfrm>
        <a:off x="4541823" y="1186337"/>
        <a:ext cx="1519578" cy="1492918"/>
      </dsp:txXfrm>
    </dsp:sp>
    <dsp:sp modelId="{127F2355-955C-40BB-AB06-BF44B59A2CB3}">
      <dsp:nvSpPr>
        <dsp:cNvPr id="0" name=""/>
        <dsp:cNvSpPr/>
      </dsp:nvSpPr>
      <dsp:spPr>
        <a:xfrm>
          <a:off x="1875897" y="493196"/>
          <a:ext cx="4478756" cy="447875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400" kern="1200" dirty="0" smtClean="0"/>
            <a:t>La educación y la creación de capacidades que respondan a las necesidades en aumento del desarrollos sostenible</a:t>
          </a:r>
          <a:endParaRPr lang="es-PE" sz="1400" kern="1200" dirty="0"/>
        </a:p>
      </dsp:txBody>
      <dsp:txXfrm>
        <a:off x="3102223" y="3319078"/>
        <a:ext cx="2026104" cy="1386281"/>
      </dsp:txXfrm>
    </dsp:sp>
    <dsp:sp modelId="{18C3B46A-49C6-4CEF-8351-9010C3C6F3E2}">
      <dsp:nvSpPr>
        <dsp:cNvPr id="0" name=""/>
        <dsp:cNvSpPr/>
      </dsp:nvSpPr>
      <dsp:spPr>
        <a:xfrm>
          <a:off x="1875897" y="493196"/>
          <a:ext cx="4478756" cy="447875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400" kern="1200" dirty="0" smtClean="0"/>
            <a:t>La evolución y gestión de los recursos hídricos para lograr la sostenibilidad ambiental</a:t>
          </a:r>
          <a:endParaRPr lang="es-PE" sz="1400" kern="1200" dirty="0"/>
        </a:p>
      </dsp:txBody>
      <dsp:txXfrm>
        <a:off x="2355763" y="1372952"/>
        <a:ext cx="1519578" cy="1492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3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9183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47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630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44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58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9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1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8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1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0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6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9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4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0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A3001-99F3-47B0-B06E-DA0140833CF4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C688C1-B495-46F1-82D9-D148B26043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7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3448" y="1699234"/>
            <a:ext cx="7766936" cy="2831700"/>
          </a:xfrm>
        </p:spPr>
        <p:txBody>
          <a:bodyPr/>
          <a:lstStyle/>
          <a:p>
            <a:r>
              <a:rPr lang="es-PE" sz="4400" b="1" dirty="0"/>
              <a:t>A</a:t>
            </a:r>
            <a:r>
              <a:rPr lang="es-PE" sz="4400" b="1" dirty="0" smtClean="0"/>
              <a:t>porte </a:t>
            </a:r>
            <a:r>
              <a:rPr lang="es-PE" sz="4400" b="1" dirty="0"/>
              <a:t>del programa hidrológico internacional para la gestión de los recursos </a:t>
            </a:r>
            <a:r>
              <a:rPr lang="es-PE" sz="4400" b="1" dirty="0" smtClean="0"/>
              <a:t>hídricos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98" y="5188260"/>
            <a:ext cx="1668217" cy="118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2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5310959"/>
            <a:ext cx="2078745" cy="1477003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09154" y="2969486"/>
            <a:ext cx="8596668" cy="675235"/>
          </a:xfrm>
        </p:spPr>
        <p:txBody>
          <a:bodyPr>
            <a:normAutofit/>
          </a:bodyPr>
          <a:lstStyle/>
          <a:p>
            <a:pPr algn="ctr"/>
            <a:r>
              <a:rPr lang="es-PE" sz="3100" dirty="0" smtClean="0"/>
              <a:t>Gracias por la atención</a:t>
            </a:r>
            <a:endParaRPr lang="es-PE" sz="3100" dirty="0"/>
          </a:p>
        </p:txBody>
      </p:sp>
    </p:spTree>
    <p:extLst>
      <p:ext uri="{BB962C8B-B14F-4D97-AF65-F5344CB8AC3E}">
        <p14:creationId xmlns:p14="http://schemas.microsoft.com/office/powerpoint/2010/main" val="239726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5188260"/>
            <a:ext cx="1668217" cy="118531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14375" y="352022"/>
            <a:ext cx="8596668" cy="1000259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Pilares de la UNESCO en el sector de recursos hídricos</a:t>
            </a:r>
            <a:endParaRPr lang="es-PE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16293905"/>
              </p:ext>
            </p:extLst>
          </p:nvPr>
        </p:nvGraphicFramePr>
        <p:xfrm>
          <a:off x="965915" y="1236371"/>
          <a:ext cx="8461420" cy="5331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021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5188260"/>
            <a:ext cx="1668217" cy="118531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14375" y="352022"/>
            <a:ext cx="8596668" cy="1000259"/>
          </a:xfrm>
        </p:spPr>
        <p:txBody>
          <a:bodyPr>
            <a:normAutofit/>
          </a:bodyPr>
          <a:lstStyle/>
          <a:p>
            <a:r>
              <a:rPr lang="es-PE" dirty="0"/>
              <a:t>Programa Hidrológico Internacional – VIII</a:t>
            </a:r>
          </a:p>
        </p:txBody>
      </p:sp>
      <p:sp>
        <p:nvSpPr>
          <p:cNvPr id="2" name="Rectángulo 1"/>
          <p:cNvSpPr/>
          <p:nvPr/>
        </p:nvSpPr>
        <p:spPr>
          <a:xfrm>
            <a:off x="714375" y="1746776"/>
            <a:ext cx="41173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Programa Hidrológico Internacional (PHI) es el único programa intergubernamental del sistema de las Naciones Unidas dedicado a la investigación, la educación y el fortalecimiento de capacidades en materia de hidrología. </a:t>
            </a:r>
            <a:endParaRPr lang="es-PE" sz="2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516" y="1352281"/>
            <a:ext cx="3000375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0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5188260"/>
            <a:ext cx="1668217" cy="118531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889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Programa Hidrológico Internacional – VIII: Temas</a:t>
            </a:r>
            <a:endParaRPr lang="es-PE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873473" y="214484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TEMA 1: Desastres hídricos y cambios hidrológicos</a:t>
            </a:r>
          </a:p>
          <a:p>
            <a:pPr marL="0" indent="0">
              <a:buNone/>
            </a:pPr>
            <a:r>
              <a:rPr lang="es-PE" sz="2000" dirty="0" smtClean="0"/>
              <a:t>TEMA 2: Aguas subterráneas en un ambiente cambiante</a:t>
            </a:r>
          </a:p>
          <a:p>
            <a:pPr marL="0" indent="0">
              <a:buNone/>
            </a:pPr>
            <a:r>
              <a:rPr lang="es-PE" sz="2000" dirty="0" smtClean="0"/>
              <a:t>TEMA 3: Escasez y calidad del agua</a:t>
            </a:r>
          </a:p>
          <a:p>
            <a:pPr marL="0" indent="0">
              <a:buNone/>
            </a:pPr>
            <a:r>
              <a:rPr lang="es-PE" sz="2000" dirty="0" smtClean="0"/>
              <a:t>TEMA 4: Agua y asentamientos humanos del futuro</a:t>
            </a:r>
          </a:p>
          <a:p>
            <a:pPr marL="0" indent="0">
              <a:buNone/>
            </a:pPr>
            <a:r>
              <a:rPr lang="es-PE" sz="2000" dirty="0" smtClean="0"/>
              <a:t>TEMA 5: </a:t>
            </a:r>
            <a:r>
              <a:rPr lang="es-PE" sz="2000" dirty="0" err="1" smtClean="0"/>
              <a:t>Ecohidrología</a:t>
            </a:r>
            <a:r>
              <a:rPr lang="es-PE" sz="2000" dirty="0" smtClean="0"/>
              <a:t>, armonía para un mundo sostenible</a:t>
            </a:r>
          </a:p>
          <a:p>
            <a:pPr marL="0" indent="0">
              <a:buNone/>
            </a:pPr>
            <a:r>
              <a:rPr lang="es-PE" sz="2000" dirty="0" smtClean="0"/>
              <a:t>TEMA 6: Educación para la seguridad hídrica</a:t>
            </a:r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84873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5188260"/>
            <a:ext cx="1668217" cy="118531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8896"/>
          </a:xfrm>
        </p:spPr>
        <p:txBody>
          <a:bodyPr>
            <a:normAutofit/>
          </a:bodyPr>
          <a:lstStyle/>
          <a:p>
            <a:r>
              <a:rPr lang="es-PE" dirty="0" smtClean="0"/>
              <a:t>Programa Hidrológico Internacional – VIII  </a:t>
            </a:r>
            <a:endParaRPr lang="es-PE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058286"/>
              </p:ext>
            </p:extLst>
          </p:nvPr>
        </p:nvGraphicFramePr>
        <p:xfrm>
          <a:off x="1390919" y="1815921"/>
          <a:ext cx="7675808" cy="2896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9018"/>
                <a:gridCol w="2400339"/>
                <a:gridCol w="2228886"/>
                <a:gridCol w="1437565"/>
              </a:tblGrid>
              <a:tr h="35091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2000" dirty="0">
                          <a:effectLst/>
                        </a:rPr>
                        <a:t>Contribuciones Nacionalmente Determinadas (CND)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545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Adaptación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Objetivos y metas para reducir la vulnerabilidad ante los peligros asociados al cambio climático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Se definieron 91 medidas de adaptación correspondientes a 46 productos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 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Agua: 30 medidas (33%)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36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5698109"/>
            <a:ext cx="1421922" cy="1010313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889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Programa Hidrológico Internacional – VIII</a:t>
            </a:r>
            <a:br>
              <a:rPr lang="es-PE" dirty="0" smtClean="0"/>
            </a:br>
            <a:r>
              <a:rPr lang="es-PE" sz="3100" dirty="0" smtClean="0"/>
              <a:t>Contribuciones Nacionalmente Determinadas (CND)  </a:t>
            </a:r>
            <a:endParaRPr lang="es-PE" sz="3100" dirty="0"/>
          </a:p>
        </p:txBody>
      </p:sp>
      <p:sp>
        <p:nvSpPr>
          <p:cNvPr id="2" name="Rectángulo 1"/>
          <p:cNvSpPr/>
          <p:nvPr/>
        </p:nvSpPr>
        <p:spPr>
          <a:xfrm>
            <a:off x="785611" y="1648496"/>
            <a:ext cx="88864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2000" dirty="0"/>
              <a:t>La Programación Tentativa del Área Temática de Agua incluye 12 productos y 30 medidas de adaptación que contribuirán a incrementar la disponibilidad hídrica para los usos multisectoriales, a través de</a:t>
            </a:r>
            <a:r>
              <a:rPr lang="es-PE" sz="2000" dirty="0" smtClean="0"/>
              <a:t>:</a:t>
            </a:r>
          </a:p>
          <a:p>
            <a:pPr marL="400050" indent="-400050">
              <a:lnSpc>
                <a:spcPct val="150000"/>
              </a:lnSpc>
              <a:buAutoNum type="romanLcParenR"/>
            </a:pPr>
            <a:r>
              <a:rPr lang="es-PE" sz="2000" dirty="0" smtClean="0"/>
              <a:t>el </a:t>
            </a:r>
            <a:r>
              <a:rPr lang="es-PE" sz="2000" dirty="0"/>
              <a:t>afianzamiento hídrico y la mejor calidad de los recursos hídricos; </a:t>
            </a:r>
            <a:endParaRPr lang="es-PE" sz="2000" dirty="0" smtClean="0"/>
          </a:p>
          <a:p>
            <a:pPr marL="400050" indent="-400050">
              <a:lnSpc>
                <a:spcPct val="150000"/>
              </a:lnSpc>
              <a:buAutoNum type="romanLcParenR"/>
            </a:pPr>
            <a:r>
              <a:rPr lang="es-PE" sz="2000" dirty="0" smtClean="0"/>
              <a:t>una </a:t>
            </a:r>
            <a:r>
              <a:rPr lang="es-PE" sz="2000" dirty="0"/>
              <a:t>mayor eficiencia en la conducción, distribución y aprovechamiento del agua; y, </a:t>
            </a:r>
            <a:endParaRPr lang="es-PE" sz="2000" dirty="0" smtClean="0"/>
          </a:p>
          <a:p>
            <a:pPr marL="400050" indent="-400050">
              <a:lnSpc>
                <a:spcPct val="150000"/>
              </a:lnSpc>
              <a:buAutoNum type="romanLcParenR"/>
            </a:pPr>
            <a:r>
              <a:rPr lang="es-PE" sz="2000" dirty="0" smtClean="0"/>
              <a:t>fortalecimiento </a:t>
            </a:r>
            <a:r>
              <a:rPr lang="es-PE" sz="2000" dirty="0"/>
              <a:t>de la institucionalidad y gobernanza del agua a nivel multisectorial y sectorial. </a:t>
            </a:r>
          </a:p>
        </p:txBody>
      </p:sp>
    </p:spTree>
    <p:extLst>
      <p:ext uri="{BB962C8B-B14F-4D97-AF65-F5344CB8AC3E}">
        <p14:creationId xmlns:p14="http://schemas.microsoft.com/office/powerpoint/2010/main" val="153988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5523111"/>
            <a:ext cx="1668217" cy="118531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520637"/>
            <a:ext cx="8596668" cy="103889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Programa Hidrológico Internacional – VIII</a:t>
            </a:r>
            <a:br>
              <a:rPr lang="es-PE" dirty="0" smtClean="0"/>
            </a:br>
            <a:r>
              <a:rPr lang="es-PE" sz="3100" dirty="0" smtClean="0"/>
              <a:t>Contribuciones Nacionalmente Determinadas (CND)  </a:t>
            </a:r>
            <a:endParaRPr lang="es-PE" sz="3100" dirty="0"/>
          </a:p>
        </p:txBody>
      </p:sp>
      <p:sp>
        <p:nvSpPr>
          <p:cNvPr id="2" name="Rectángulo 1"/>
          <p:cNvSpPr/>
          <p:nvPr/>
        </p:nvSpPr>
        <p:spPr>
          <a:xfrm>
            <a:off x="677334" y="1648496"/>
            <a:ext cx="83507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2000" dirty="0" smtClean="0"/>
              <a:t>Afianzamiento </a:t>
            </a:r>
            <a:r>
              <a:rPr lang="es-PE" sz="2000" dirty="0"/>
              <a:t>hídrico y la mejor calidad de los recursos </a:t>
            </a:r>
            <a:r>
              <a:rPr lang="es-PE" sz="2000" dirty="0" smtClean="0"/>
              <a:t>hídricos </a:t>
            </a:r>
          </a:p>
          <a:p>
            <a:pPr>
              <a:lnSpc>
                <a:spcPct val="150000"/>
              </a:lnSpc>
            </a:pPr>
            <a:r>
              <a:rPr lang="es-PE" sz="2000" dirty="0" smtClean="0"/>
              <a:t>Tema 3: Escasez y calidad del agua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3.4 – Abordar la problemática de la calidad y contaminación del agua en el marco de la Gestión Integrada de los Recursos Hídricos (GIRH) mejorando las capacidades jurídicas, políticas, institucionales y humanas.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3.5 – Promover herramientas innovadoras para la seguridad del suministro de agua y el control de la contaminación.</a:t>
            </a:r>
          </a:p>
        </p:txBody>
      </p:sp>
    </p:spTree>
    <p:extLst>
      <p:ext uri="{BB962C8B-B14F-4D97-AF65-F5344CB8AC3E}">
        <p14:creationId xmlns:p14="http://schemas.microsoft.com/office/powerpoint/2010/main" val="1375371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5734713"/>
            <a:ext cx="1370407" cy="97371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3" y="316438"/>
            <a:ext cx="8596668" cy="103889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Programa Hidrológico Internacional – VIII</a:t>
            </a:r>
            <a:br>
              <a:rPr lang="es-PE" dirty="0" smtClean="0"/>
            </a:br>
            <a:r>
              <a:rPr lang="es-PE" sz="3100" dirty="0" smtClean="0"/>
              <a:t>Contribuciones Nacionalmente Determinadas (CND)  </a:t>
            </a:r>
            <a:endParaRPr lang="es-PE" sz="3100" dirty="0"/>
          </a:p>
        </p:txBody>
      </p:sp>
      <p:sp>
        <p:nvSpPr>
          <p:cNvPr id="2" name="Rectángulo 1"/>
          <p:cNvSpPr/>
          <p:nvPr/>
        </p:nvSpPr>
        <p:spPr>
          <a:xfrm>
            <a:off x="677333" y="1355334"/>
            <a:ext cx="900757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2000" dirty="0" smtClean="0"/>
              <a:t>Mayor </a:t>
            </a:r>
            <a:r>
              <a:rPr lang="es-PE" sz="2000" dirty="0"/>
              <a:t>eficiencia en la conducción, distribución y aprovechamiento del </a:t>
            </a:r>
            <a:r>
              <a:rPr lang="es-PE" sz="2000" dirty="0" smtClean="0"/>
              <a:t>agua</a:t>
            </a:r>
          </a:p>
          <a:p>
            <a:pPr>
              <a:lnSpc>
                <a:spcPct val="150000"/>
              </a:lnSpc>
            </a:pPr>
            <a:r>
              <a:rPr lang="es-PE" sz="2000" dirty="0" smtClean="0"/>
              <a:t>Tema 4: Agua y asentamientos humanos del futuro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4.1 – Enfoques y tecnologías innovadoras.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4.2 – Cambios sistémicos para enfoques de gestión integrada del recurso.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4.3 – Desarrollo institucional y de liderazgo para la beneficiación y la integración.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4.5 – Desarrollo integrado en asentamientos humanos en zonas rurales.</a:t>
            </a:r>
          </a:p>
        </p:txBody>
      </p:sp>
    </p:spTree>
    <p:extLst>
      <p:ext uri="{BB962C8B-B14F-4D97-AF65-F5344CB8AC3E}">
        <p14:creationId xmlns:p14="http://schemas.microsoft.com/office/powerpoint/2010/main" val="424356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5731895"/>
            <a:ext cx="1486317" cy="1056067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316438"/>
            <a:ext cx="8596668" cy="103889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Programa Hidrológico Internacional – VIII</a:t>
            </a:r>
            <a:br>
              <a:rPr lang="es-PE" dirty="0" smtClean="0"/>
            </a:br>
            <a:r>
              <a:rPr lang="es-PE" sz="3100" dirty="0" smtClean="0"/>
              <a:t>Contribuciones Nacionalmente Determinadas (CND)  </a:t>
            </a:r>
            <a:endParaRPr lang="es-PE" sz="3100" dirty="0"/>
          </a:p>
        </p:txBody>
      </p:sp>
      <p:sp>
        <p:nvSpPr>
          <p:cNvPr id="2" name="Rectángulo 1"/>
          <p:cNvSpPr/>
          <p:nvPr/>
        </p:nvSpPr>
        <p:spPr>
          <a:xfrm>
            <a:off x="677334" y="1355334"/>
            <a:ext cx="83507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2000" dirty="0" smtClean="0"/>
              <a:t>Fortalecimiento </a:t>
            </a:r>
            <a:r>
              <a:rPr lang="es-PE" sz="2000" dirty="0"/>
              <a:t>de la institucionalidad y gobernanza del agua a nivel multisectorial y </a:t>
            </a:r>
            <a:r>
              <a:rPr lang="es-PE" sz="2000" dirty="0" smtClean="0"/>
              <a:t>sectorial</a:t>
            </a:r>
          </a:p>
          <a:p>
            <a:pPr>
              <a:lnSpc>
                <a:spcPct val="150000"/>
              </a:lnSpc>
            </a:pPr>
            <a:r>
              <a:rPr lang="es-PE" sz="2000" dirty="0" smtClean="0"/>
              <a:t>Tema 6: Educación para la seguridad hídrica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6.1 – Mejora de la educación hídrica a nivel medio superior y de las capacidades profesionales en el sector del agua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6.2 – Abordar la educación vocacional y la capacitación de técnicos operadores del agua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s-PE" sz="2000" dirty="0" smtClean="0"/>
              <a:t>Área focal 6.4 – Promover la concientización de los problemas del agua a través de la educación informal sobre el agua</a:t>
            </a:r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39786617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533</Words>
  <Application>Microsoft Office PowerPoint</Application>
  <PresentationFormat>Personalizado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Facet</vt:lpstr>
      <vt:lpstr>Aporte del programa hidrológico internacional para la gestión de los recursos hídricos </vt:lpstr>
      <vt:lpstr>Pilares de la UNESCO en el sector de recursos hídricos</vt:lpstr>
      <vt:lpstr>Programa Hidrológico Internacional – VIII</vt:lpstr>
      <vt:lpstr>Programa Hidrológico Internacional – VIII: Temas</vt:lpstr>
      <vt:lpstr>Programa Hidrológico Internacional – VIII  </vt:lpstr>
      <vt:lpstr>Programa Hidrológico Internacional – VIII Contribuciones Nacionalmente Determinadas (CND)  </vt:lpstr>
      <vt:lpstr>Programa Hidrológico Internacional – VIII Contribuciones Nacionalmente Determinadas (CND)  </vt:lpstr>
      <vt:lpstr>Programa Hidrológico Internacional – VIII Contribuciones Nacionalmente Determinadas (CND)  </vt:lpstr>
      <vt:lpstr>Programa Hidrológico Internacional – VIII Contribuciones Nacionalmente Determinadas (CND)  </vt:lpstr>
      <vt:lpstr>Gracias por la atención</vt:lpstr>
    </vt:vector>
  </TitlesOfParts>
  <Company>UNESCO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Aporte del programa hidrológico internacional para la gestión de los recursos hídricos</dc:title>
  <dc:creator>Berríos, Fernando</dc:creator>
  <cp:lastModifiedBy>Practicante Prej 2</cp:lastModifiedBy>
  <cp:revision>11</cp:revision>
  <dcterms:created xsi:type="dcterms:W3CDTF">2019-03-14T20:40:27Z</dcterms:created>
  <dcterms:modified xsi:type="dcterms:W3CDTF">2019-03-22T13:14:15Z</dcterms:modified>
</cp:coreProperties>
</file>