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333" r:id="rId2"/>
    <p:sldId id="382" r:id="rId3"/>
    <p:sldId id="370" r:id="rId4"/>
    <p:sldId id="388" r:id="rId5"/>
    <p:sldId id="387" r:id="rId6"/>
    <p:sldId id="386" r:id="rId7"/>
    <p:sldId id="389" r:id="rId8"/>
    <p:sldId id="384" r:id="rId9"/>
    <p:sldId id="385" r:id="rId10"/>
    <p:sldId id="390" r:id="rId11"/>
    <p:sldId id="383" r:id="rId12"/>
    <p:sldId id="393" r:id="rId13"/>
    <p:sldId id="394" r:id="rId14"/>
    <p:sldId id="396" r:id="rId15"/>
    <p:sldId id="398" r:id="rId16"/>
    <p:sldId id="399" r:id="rId17"/>
    <p:sldId id="404" r:id="rId18"/>
    <p:sldId id="400" r:id="rId19"/>
    <p:sldId id="401" r:id="rId20"/>
    <p:sldId id="402" r:id="rId21"/>
    <p:sldId id="405" r:id="rId22"/>
    <p:sldId id="406" r:id="rId23"/>
    <p:sldId id="407" r:id="rId24"/>
    <p:sldId id="391" r:id="rId25"/>
    <p:sldId id="392" r:id="rId26"/>
    <p:sldId id="408" r:id="rId27"/>
    <p:sldId id="330" r:id="rId28"/>
  </p:sldIdLst>
  <p:sldSz cx="9144000" cy="6858000" type="screen4x3"/>
  <p:notesSz cx="6735763" cy="9866313"/>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36" userDrawn="1">
          <p15:clr>
            <a:srgbClr val="A4A3A4"/>
          </p15:clr>
        </p15:guide>
        <p15:guide id="2" pos="2016" userDrawn="1">
          <p15:clr>
            <a:srgbClr val="A4A3A4"/>
          </p15:clr>
        </p15:guide>
        <p15:guide id="3" orient="horz" pos="3108">
          <p15:clr>
            <a:srgbClr val="A4A3A4"/>
          </p15:clr>
        </p15:guide>
        <p15:guide id="4"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1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96C"/>
    <a:srgbClr val="09486B"/>
    <a:srgbClr val="09476C"/>
    <a:srgbClr val="0B4769"/>
    <a:srgbClr val="08486B"/>
    <a:srgbClr val="0B466E"/>
    <a:srgbClr val="0B476C"/>
    <a:srgbClr val="025380"/>
    <a:srgbClr val="635240"/>
    <a:srgbClr val="68C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40" autoAdjust="0"/>
    <p:restoredTop sz="83377" autoAdjust="0"/>
  </p:normalViewPr>
  <p:slideViewPr>
    <p:cSldViewPr>
      <p:cViewPr varScale="1">
        <p:scale>
          <a:sx n="97" d="100"/>
          <a:sy n="97" d="100"/>
        </p:scale>
        <p:origin x="2256" y="72"/>
      </p:cViewPr>
      <p:guideLst>
        <p:guide orient="horz" pos="2160"/>
        <p:guide pos="2880"/>
      </p:guideLst>
    </p:cSldViewPr>
  </p:slideViewPr>
  <p:outlineViewPr>
    <p:cViewPr>
      <p:scale>
        <a:sx n="33" d="100"/>
        <a:sy n="33" d="100"/>
      </p:scale>
      <p:origin x="0" y="5544"/>
    </p:cViewPr>
  </p:outlineViewPr>
  <p:notesTextViewPr>
    <p:cViewPr>
      <p:scale>
        <a:sx n="1" d="1"/>
        <a:sy n="1" d="1"/>
      </p:scale>
      <p:origin x="0" y="0"/>
    </p:cViewPr>
  </p:notesTextViewPr>
  <p:notesViewPr>
    <p:cSldViewPr>
      <p:cViewPr varScale="1">
        <p:scale>
          <a:sx n="90" d="100"/>
          <a:sy n="90" d="100"/>
        </p:scale>
        <p:origin x="3822" y="96"/>
      </p:cViewPr>
      <p:guideLst>
        <p:guide orient="horz" pos="2736"/>
        <p:guide pos="2016"/>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0"/>
            <a:ext cx="2918497" cy="494037"/>
          </a:xfrm>
          <a:prstGeom prst="rect">
            <a:avLst/>
          </a:prstGeom>
        </p:spPr>
        <p:txBody>
          <a:bodyPr vert="horz" lIns="98818" tIns="49409" rIns="98818" bIns="49409" rtlCol="0"/>
          <a:lstStyle>
            <a:lvl1pPr algn="l">
              <a:defRPr sz="1300"/>
            </a:lvl1pPr>
          </a:lstStyle>
          <a:p>
            <a:endParaRPr lang="es-PE"/>
          </a:p>
        </p:txBody>
      </p:sp>
      <p:sp>
        <p:nvSpPr>
          <p:cNvPr id="3" name="2 Marcador de fecha"/>
          <p:cNvSpPr>
            <a:spLocks noGrp="1"/>
          </p:cNvSpPr>
          <p:nvPr>
            <p:ph type="dt" sz="quarter" idx="1"/>
          </p:nvPr>
        </p:nvSpPr>
        <p:spPr>
          <a:xfrm>
            <a:off x="3815598" y="0"/>
            <a:ext cx="2918497" cy="494037"/>
          </a:xfrm>
          <a:prstGeom prst="rect">
            <a:avLst/>
          </a:prstGeom>
        </p:spPr>
        <p:txBody>
          <a:bodyPr vert="horz" lIns="98818" tIns="49409" rIns="98818" bIns="49409" rtlCol="0"/>
          <a:lstStyle>
            <a:lvl1pPr algn="r">
              <a:defRPr sz="1300"/>
            </a:lvl1pPr>
          </a:lstStyle>
          <a:p>
            <a:fld id="{DBC3D1D8-6725-4B18-96F9-9E37C867EA43}" type="datetimeFigureOut">
              <a:rPr lang="es-PE" smtClean="0"/>
              <a:pPr/>
              <a:t>23/09/2019</a:t>
            </a:fld>
            <a:endParaRPr lang="es-PE"/>
          </a:p>
        </p:txBody>
      </p:sp>
      <p:sp>
        <p:nvSpPr>
          <p:cNvPr id="4" name="3 Marcador de pie de página"/>
          <p:cNvSpPr>
            <a:spLocks noGrp="1"/>
          </p:cNvSpPr>
          <p:nvPr>
            <p:ph type="ftr" sz="quarter" idx="2"/>
          </p:nvPr>
        </p:nvSpPr>
        <p:spPr>
          <a:xfrm>
            <a:off x="1" y="9370475"/>
            <a:ext cx="2918497" cy="494037"/>
          </a:xfrm>
          <a:prstGeom prst="rect">
            <a:avLst/>
          </a:prstGeom>
        </p:spPr>
        <p:txBody>
          <a:bodyPr vert="horz" lIns="98818" tIns="49409" rIns="98818" bIns="49409" rtlCol="0" anchor="b"/>
          <a:lstStyle>
            <a:lvl1pPr algn="l">
              <a:defRPr sz="1300"/>
            </a:lvl1pPr>
          </a:lstStyle>
          <a:p>
            <a:endParaRPr lang="es-PE"/>
          </a:p>
        </p:txBody>
      </p:sp>
      <p:sp>
        <p:nvSpPr>
          <p:cNvPr id="5" name="4 Marcador de número de diapositiva"/>
          <p:cNvSpPr>
            <a:spLocks noGrp="1"/>
          </p:cNvSpPr>
          <p:nvPr>
            <p:ph type="sldNum" sz="quarter" idx="3"/>
          </p:nvPr>
        </p:nvSpPr>
        <p:spPr>
          <a:xfrm>
            <a:off x="3815598" y="9370475"/>
            <a:ext cx="2918497" cy="494037"/>
          </a:xfrm>
          <a:prstGeom prst="rect">
            <a:avLst/>
          </a:prstGeom>
        </p:spPr>
        <p:txBody>
          <a:bodyPr vert="horz" lIns="98818" tIns="49409" rIns="98818" bIns="49409" rtlCol="0" anchor="b"/>
          <a:lstStyle>
            <a:lvl1pPr algn="r">
              <a:defRPr sz="1300"/>
            </a:lvl1pPr>
          </a:lstStyle>
          <a:p>
            <a:fld id="{6E9297C5-E87F-43A6-A7DD-CC3D9F15FA3B}" type="slidenum">
              <a:rPr lang="es-PE" smtClean="0"/>
              <a:pPr/>
              <a:t>‹Nº›</a:t>
            </a:fld>
            <a:endParaRPr lang="es-PE"/>
          </a:p>
        </p:txBody>
      </p:sp>
    </p:spTree>
    <p:extLst>
      <p:ext uri="{BB962C8B-B14F-4D97-AF65-F5344CB8AC3E}">
        <p14:creationId xmlns:p14="http://schemas.microsoft.com/office/powerpoint/2010/main" val="4266804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2918497" cy="494037"/>
          </a:xfrm>
          <a:prstGeom prst="rect">
            <a:avLst/>
          </a:prstGeom>
        </p:spPr>
        <p:txBody>
          <a:bodyPr vert="horz" lIns="98806" tIns="49403" rIns="98806" bIns="49403" rtlCol="0"/>
          <a:lstStyle>
            <a:lvl1pPr algn="l">
              <a:defRPr sz="1300"/>
            </a:lvl1pPr>
          </a:lstStyle>
          <a:p>
            <a:endParaRPr lang="es-PE"/>
          </a:p>
        </p:txBody>
      </p:sp>
      <p:sp>
        <p:nvSpPr>
          <p:cNvPr id="3" name="Marcador de fecha 2"/>
          <p:cNvSpPr>
            <a:spLocks noGrp="1"/>
          </p:cNvSpPr>
          <p:nvPr>
            <p:ph type="dt" idx="1"/>
          </p:nvPr>
        </p:nvSpPr>
        <p:spPr>
          <a:xfrm>
            <a:off x="3815598" y="0"/>
            <a:ext cx="2918497" cy="494037"/>
          </a:xfrm>
          <a:prstGeom prst="rect">
            <a:avLst/>
          </a:prstGeom>
        </p:spPr>
        <p:txBody>
          <a:bodyPr vert="horz" lIns="98806" tIns="49403" rIns="98806" bIns="49403" rtlCol="0"/>
          <a:lstStyle>
            <a:lvl1pPr algn="r">
              <a:defRPr sz="1300"/>
            </a:lvl1pPr>
          </a:lstStyle>
          <a:p>
            <a:fld id="{8DCFB87C-339E-4EB9-A7CE-97DC2E0DAD8A}" type="datetimeFigureOut">
              <a:rPr lang="es-PE" smtClean="0"/>
              <a:pPr/>
              <a:t>23/09/2019</a:t>
            </a:fld>
            <a:endParaRPr lang="es-PE"/>
          </a:p>
        </p:txBody>
      </p:sp>
      <p:sp>
        <p:nvSpPr>
          <p:cNvPr id="4" name="Marcador de imagen de diapositiva 3"/>
          <p:cNvSpPr>
            <a:spLocks noGrp="1" noRot="1" noChangeAspect="1"/>
          </p:cNvSpPr>
          <p:nvPr>
            <p:ph type="sldImg" idx="2"/>
          </p:nvPr>
        </p:nvSpPr>
        <p:spPr>
          <a:xfrm>
            <a:off x="1147763" y="1233488"/>
            <a:ext cx="4440237" cy="3330575"/>
          </a:xfrm>
          <a:prstGeom prst="rect">
            <a:avLst/>
          </a:prstGeom>
          <a:noFill/>
          <a:ln w="12700">
            <a:solidFill>
              <a:prstClr val="black"/>
            </a:solidFill>
          </a:ln>
        </p:spPr>
        <p:txBody>
          <a:bodyPr vert="horz" lIns="98806" tIns="49403" rIns="98806" bIns="49403" rtlCol="0" anchor="ctr"/>
          <a:lstStyle/>
          <a:p>
            <a:endParaRPr lang="es-PE"/>
          </a:p>
        </p:txBody>
      </p:sp>
      <p:sp>
        <p:nvSpPr>
          <p:cNvPr id="5" name="Marcador de notas 4"/>
          <p:cNvSpPr>
            <a:spLocks noGrp="1"/>
          </p:cNvSpPr>
          <p:nvPr>
            <p:ph type="body" sz="quarter" idx="3"/>
          </p:nvPr>
        </p:nvSpPr>
        <p:spPr>
          <a:xfrm>
            <a:off x="673244" y="4747442"/>
            <a:ext cx="5389278" cy="3885582"/>
          </a:xfrm>
          <a:prstGeom prst="rect">
            <a:avLst/>
          </a:prstGeom>
        </p:spPr>
        <p:txBody>
          <a:bodyPr vert="horz" lIns="98806" tIns="49403" rIns="98806" bIns="49403"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Marcador de pie de página 5"/>
          <p:cNvSpPr>
            <a:spLocks noGrp="1"/>
          </p:cNvSpPr>
          <p:nvPr>
            <p:ph type="ftr" sz="quarter" idx="4"/>
          </p:nvPr>
        </p:nvSpPr>
        <p:spPr>
          <a:xfrm>
            <a:off x="1" y="9372279"/>
            <a:ext cx="2918497" cy="494037"/>
          </a:xfrm>
          <a:prstGeom prst="rect">
            <a:avLst/>
          </a:prstGeom>
        </p:spPr>
        <p:txBody>
          <a:bodyPr vert="horz" lIns="98806" tIns="49403" rIns="98806" bIns="49403" rtlCol="0" anchor="b"/>
          <a:lstStyle>
            <a:lvl1pPr algn="l">
              <a:defRPr sz="1300"/>
            </a:lvl1pPr>
          </a:lstStyle>
          <a:p>
            <a:endParaRPr lang="es-PE"/>
          </a:p>
        </p:txBody>
      </p:sp>
      <p:sp>
        <p:nvSpPr>
          <p:cNvPr id="7" name="Marcador de número de diapositiva 6"/>
          <p:cNvSpPr>
            <a:spLocks noGrp="1"/>
          </p:cNvSpPr>
          <p:nvPr>
            <p:ph type="sldNum" sz="quarter" idx="5"/>
          </p:nvPr>
        </p:nvSpPr>
        <p:spPr>
          <a:xfrm>
            <a:off x="3815598" y="9372279"/>
            <a:ext cx="2918497" cy="494037"/>
          </a:xfrm>
          <a:prstGeom prst="rect">
            <a:avLst/>
          </a:prstGeom>
        </p:spPr>
        <p:txBody>
          <a:bodyPr vert="horz" lIns="98806" tIns="49403" rIns="98806" bIns="49403" rtlCol="0" anchor="b"/>
          <a:lstStyle>
            <a:lvl1pPr algn="r">
              <a:defRPr sz="1300"/>
            </a:lvl1pPr>
          </a:lstStyle>
          <a:p>
            <a:fld id="{B4413E6D-A2EE-4270-BE16-E3C0C2FC7415}" type="slidenum">
              <a:rPr lang="es-PE" smtClean="0"/>
              <a:pPr/>
              <a:t>‹Nº›</a:t>
            </a:fld>
            <a:endParaRPr lang="es-PE"/>
          </a:p>
        </p:txBody>
      </p:sp>
    </p:spTree>
    <p:extLst>
      <p:ext uri="{BB962C8B-B14F-4D97-AF65-F5344CB8AC3E}">
        <p14:creationId xmlns:p14="http://schemas.microsoft.com/office/powerpoint/2010/main" val="21836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Undécimo Taller de Capacitación</a:t>
            </a:r>
            <a:r>
              <a:rPr lang="es-PE" baseline="0" dirty="0" smtClean="0"/>
              <a:t> en </a:t>
            </a:r>
            <a:r>
              <a:rPr lang="es-PE" dirty="0" smtClean="0"/>
              <a:t>predicción y variabilidad climática</a:t>
            </a:r>
            <a:endParaRPr lang="es-PE" dirty="0"/>
          </a:p>
        </p:txBody>
      </p:sp>
      <p:sp>
        <p:nvSpPr>
          <p:cNvPr id="4" name="Marcador de número de diapositiva 3"/>
          <p:cNvSpPr>
            <a:spLocks noGrp="1"/>
          </p:cNvSpPr>
          <p:nvPr>
            <p:ph type="sldNum" sz="quarter" idx="10"/>
          </p:nvPr>
        </p:nvSpPr>
        <p:spPr/>
        <p:txBody>
          <a:bodyPr/>
          <a:lstStyle/>
          <a:p>
            <a:fld id="{B4413E6D-A2EE-4270-BE16-E3C0C2FC7415}" type="slidenum">
              <a:rPr lang="es-PE" smtClean="0"/>
              <a:pPr/>
              <a:t>1</a:t>
            </a:fld>
            <a:endParaRPr lang="es-PE"/>
          </a:p>
        </p:txBody>
      </p:sp>
    </p:spTree>
    <p:extLst>
      <p:ext uri="{BB962C8B-B14F-4D97-AF65-F5344CB8AC3E}">
        <p14:creationId xmlns:p14="http://schemas.microsoft.com/office/powerpoint/2010/main" val="2378137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26" indent="-285741" eaLnBrk="0" hangingPunct="0">
              <a:spcBef>
                <a:spcPct val="30000"/>
              </a:spcBef>
              <a:defRPr sz="1200">
                <a:solidFill>
                  <a:schemeClr val="tx1"/>
                </a:solidFill>
                <a:latin typeface="Times New Roman" pitchFamily="18" charset="0"/>
              </a:defRPr>
            </a:lvl2pPr>
            <a:lvl3pPr marL="1142963" indent="-228593" eaLnBrk="0" hangingPunct="0">
              <a:spcBef>
                <a:spcPct val="30000"/>
              </a:spcBef>
              <a:defRPr sz="1200">
                <a:solidFill>
                  <a:schemeClr val="tx1"/>
                </a:solidFill>
                <a:latin typeface="Times New Roman" pitchFamily="18" charset="0"/>
              </a:defRPr>
            </a:lvl3pPr>
            <a:lvl4pPr marL="1600148" indent="-228593" eaLnBrk="0" hangingPunct="0">
              <a:spcBef>
                <a:spcPct val="30000"/>
              </a:spcBef>
              <a:defRPr sz="1200">
                <a:solidFill>
                  <a:schemeClr val="tx1"/>
                </a:solidFill>
                <a:latin typeface="Times New Roman" pitchFamily="18" charset="0"/>
              </a:defRPr>
            </a:lvl4pPr>
            <a:lvl5pPr marL="2057333" indent="-228593" eaLnBrk="0" hangingPunct="0">
              <a:spcBef>
                <a:spcPct val="30000"/>
              </a:spcBef>
              <a:defRPr sz="1200">
                <a:solidFill>
                  <a:schemeClr val="tx1"/>
                </a:solidFill>
                <a:latin typeface="Times New Roman" pitchFamily="18" charset="0"/>
              </a:defRPr>
            </a:lvl5pPr>
            <a:lvl6pPr marL="2514518" indent="-228593" eaLnBrk="0" fontAlgn="base" hangingPunct="0">
              <a:spcBef>
                <a:spcPct val="30000"/>
              </a:spcBef>
              <a:spcAft>
                <a:spcPct val="0"/>
              </a:spcAft>
              <a:defRPr sz="1200">
                <a:solidFill>
                  <a:schemeClr val="tx1"/>
                </a:solidFill>
                <a:latin typeface="Times New Roman" pitchFamily="18" charset="0"/>
              </a:defRPr>
            </a:lvl6pPr>
            <a:lvl7pPr marL="2971703" indent="-228593" eaLnBrk="0" fontAlgn="base" hangingPunct="0">
              <a:spcBef>
                <a:spcPct val="30000"/>
              </a:spcBef>
              <a:spcAft>
                <a:spcPct val="0"/>
              </a:spcAft>
              <a:defRPr sz="1200">
                <a:solidFill>
                  <a:schemeClr val="tx1"/>
                </a:solidFill>
                <a:latin typeface="Times New Roman" pitchFamily="18" charset="0"/>
              </a:defRPr>
            </a:lvl7pPr>
            <a:lvl8pPr marL="3428888" indent="-228593" eaLnBrk="0" fontAlgn="base" hangingPunct="0">
              <a:spcBef>
                <a:spcPct val="30000"/>
              </a:spcBef>
              <a:spcAft>
                <a:spcPct val="0"/>
              </a:spcAft>
              <a:defRPr sz="1200">
                <a:solidFill>
                  <a:schemeClr val="tx1"/>
                </a:solidFill>
                <a:latin typeface="Times New Roman" pitchFamily="18" charset="0"/>
              </a:defRPr>
            </a:lvl8pPr>
            <a:lvl9pPr marL="3886073" indent="-228593"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1855732-0641-4644-84F3-EE8D481BCE2D}" type="slidenum">
              <a:rPr lang="en-US" altLang="en-US" smtClean="0"/>
              <a:pPr eaLnBrk="1" hangingPunct="1">
                <a:spcBef>
                  <a:spcPct val="0"/>
                </a:spcBef>
              </a:pPr>
              <a:t>21</a:t>
            </a:fld>
            <a:endParaRPr lang="en-US" altLang="en-US"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Velocity potential anomalies are proportional to divergence, with green contours corresponding to regions of enhanced convection</a:t>
            </a:r>
            <a:endParaRPr lang="es-ES_tradnl" altLang="en-US" dirty="0" smtClean="0"/>
          </a:p>
        </p:txBody>
      </p:sp>
    </p:spTree>
    <p:extLst>
      <p:ext uri="{BB962C8B-B14F-4D97-AF65-F5344CB8AC3E}">
        <p14:creationId xmlns:p14="http://schemas.microsoft.com/office/powerpoint/2010/main" val="3769092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https://ncics.org/portfolio/monitor/mjo/</a:t>
            </a:r>
          </a:p>
        </p:txBody>
      </p:sp>
      <p:sp>
        <p:nvSpPr>
          <p:cNvPr id="4" name="Slide Number Placeholder 3"/>
          <p:cNvSpPr>
            <a:spLocks noGrp="1"/>
          </p:cNvSpPr>
          <p:nvPr>
            <p:ph type="sldNum" sz="quarter" idx="10"/>
          </p:nvPr>
        </p:nvSpPr>
        <p:spPr/>
        <p:txBody>
          <a:bodyPr/>
          <a:lstStyle/>
          <a:p>
            <a:pPr>
              <a:defRPr/>
            </a:pPr>
            <a:fld id="{41C837AD-2FD5-437B-9AC7-A49B23F78D91}" type="slidenum">
              <a:rPr lang="es-ES_tradnl" smtClean="0"/>
              <a:pPr>
                <a:defRPr/>
              </a:pPr>
              <a:t>22</a:t>
            </a:fld>
            <a:endParaRPr lang="es-ES_tradnl" dirty="0"/>
          </a:p>
        </p:txBody>
      </p:sp>
    </p:spTree>
    <p:extLst>
      <p:ext uri="{BB962C8B-B14F-4D97-AF65-F5344CB8AC3E}">
        <p14:creationId xmlns:p14="http://schemas.microsoft.com/office/powerpoint/2010/main" val="1672371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850 Stream Lines:  Black</a:t>
            </a:r>
            <a:r>
              <a:rPr lang="en-US" baseline="0" dirty="0" smtClean="0"/>
              <a:t> Line</a:t>
            </a:r>
          </a:p>
          <a:p>
            <a:r>
              <a:rPr lang="en-US" baseline="0" dirty="0" smtClean="0"/>
              <a:t>850 Winds Greater than 25Kt: Black wind barbs</a:t>
            </a:r>
          </a:p>
          <a:p>
            <a:r>
              <a:rPr lang="en-US" baseline="0" dirty="0" smtClean="0"/>
              <a:t>Low level convergence:  Black </a:t>
            </a:r>
            <a:r>
              <a:rPr lang="en-US" baseline="0" smtClean="0"/>
              <a:t>dotted lines</a:t>
            </a:r>
            <a:endParaRPr lang="en-US" baseline="0" dirty="0" smtClean="0"/>
          </a:p>
          <a:p>
            <a:r>
              <a:rPr lang="en-US" baseline="0" dirty="0" smtClean="0"/>
              <a:t>250 Stream Lines: White</a:t>
            </a:r>
          </a:p>
          <a:p>
            <a:r>
              <a:rPr lang="en-US" baseline="0" dirty="0" smtClean="0"/>
              <a:t>Upper level divergence:  White dotted lines and Yellow dot lines</a:t>
            </a:r>
            <a:endParaRPr lang="en-US" dirty="0"/>
          </a:p>
        </p:txBody>
      </p:sp>
      <p:sp>
        <p:nvSpPr>
          <p:cNvPr id="4" name="Slide Number Placeholder 3"/>
          <p:cNvSpPr>
            <a:spLocks noGrp="1"/>
          </p:cNvSpPr>
          <p:nvPr>
            <p:ph type="sldNum" sz="quarter" idx="10"/>
          </p:nvPr>
        </p:nvSpPr>
        <p:spPr/>
        <p:txBody>
          <a:bodyPr/>
          <a:lstStyle/>
          <a:p>
            <a:fld id="{CA6B6493-14D4-46FB-9F48-30A8F6F02AB1}" type="slidenum">
              <a:rPr lang="en-US" smtClean="0"/>
              <a:t>23</a:t>
            </a:fld>
            <a:endParaRPr lang="en-US"/>
          </a:p>
        </p:txBody>
      </p:sp>
    </p:spTree>
    <p:extLst>
      <p:ext uri="{BB962C8B-B14F-4D97-AF65-F5344CB8AC3E}">
        <p14:creationId xmlns:p14="http://schemas.microsoft.com/office/powerpoint/2010/main" val="812270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4413E6D-A2EE-4270-BE16-E3C0C2FC7415}" type="slidenum">
              <a:rPr lang="es-PE" smtClean="0"/>
              <a:pPr/>
              <a:t>24</a:t>
            </a:fld>
            <a:endParaRPr lang="es-PE"/>
          </a:p>
        </p:txBody>
      </p:sp>
    </p:spTree>
    <p:extLst>
      <p:ext uri="{BB962C8B-B14F-4D97-AF65-F5344CB8AC3E}">
        <p14:creationId xmlns:p14="http://schemas.microsoft.com/office/powerpoint/2010/main" val="171689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smtClean="0"/>
              <a:t>a) Dinámica de chorro</a:t>
            </a:r>
          </a:p>
          <a:p>
            <a:endParaRPr lang="es-MX" dirty="0" smtClean="0"/>
          </a:p>
          <a:p>
            <a:r>
              <a:rPr lang="es-MX" dirty="0" smtClean="0"/>
              <a:t>Convergencia divergencia</a:t>
            </a:r>
          </a:p>
          <a:p>
            <a:r>
              <a:rPr lang="es-MX" dirty="0" smtClean="0"/>
              <a:t>Circulación </a:t>
            </a:r>
            <a:r>
              <a:rPr lang="es-MX" dirty="0" err="1" smtClean="0"/>
              <a:t>Ageostrófica</a:t>
            </a:r>
            <a:r>
              <a:rPr lang="es-MX" dirty="0" smtClean="0"/>
              <a:t> (Directa / Indirecta)</a:t>
            </a:r>
          </a:p>
          <a:p>
            <a:r>
              <a:rPr lang="es-MX" dirty="0" smtClean="0"/>
              <a:t>Jets acoplados</a:t>
            </a:r>
          </a:p>
          <a:p>
            <a:r>
              <a:rPr lang="es-MX" dirty="0" smtClean="0"/>
              <a:t>Modelo conceptual vs. realidad</a:t>
            </a:r>
          </a:p>
          <a:p>
            <a:r>
              <a:rPr lang="es-MX" dirty="0" smtClean="0"/>
              <a:t>Cizalla ciclónica y anticiclónica</a:t>
            </a:r>
          </a:p>
          <a:p>
            <a:r>
              <a:rPr lang="es-MX" dirty="0" err="1" smtClean="0"/>
              <a:t>Vorticidad</a:t>
            </a:r>
            <a:r>
              <a:rPr lang="es-MX" dirty="0" smtClean="0"/>
              <a:t> potencial</a:t>
            </a:r>
          </a:p>
          <a:p>
            <a:endParaRPr lang="es-MX" dirty="0" smtClean="0"/>
          </a:p>
          <a:p>
            <a:r>
              <a:rPr lang="es-MX" b="1" dirty="0" smtClean="0"/>
              <a:t>b) Análisis aerodinámico a 250, 500, 700 (estacional) y 850 hPa</a:t>
            </a:r>
          </a:p>
          <a:p>
            <a:r>
              <a:rPr lang="es-MX" dirty="0" smtClean="0"/>
              <a:t>Canal tropical troposférico superior (TUTT)</a:t>
            </a:r>
          </a:p>
          <a:p>
            <a:r>
              <a:rPr lang="es-MX" dirty="0" smtClean="0"/>
              <a:t>Bermuda High / Subtropical Ridge</a:t>
            </a:r>
          </a:p>
          <a:p>
            <a:r>
              <a:rPr lang="es-MX" dirty="0" smtClean="0"/>
              <a:t>Inclinación Positiva / Negativa</a:t>
            </a:r>
          </a:p>
          <a:p>
            <a:r>
              <a:rPr lang="es-MX" dirty="0" smtClean="0"/>
              <a:t>ITCZ / mínimos de anclaje ecuatorial</a:t>
            </a:r>
          </a:p>
          <a:p>
            <a:r>
              <a:rPr lang="es-MX" dirty="0" smtClean="0"/>
              <a:t>Flujo cruzado ecuatorial de nivel medio / superior</a:t>
            </a:r>
          </a:p>
          <a:p>
            <a:endParaRPr lang="es-MX" dirty="0" smtClean="0"/>
          </a:p>
          <a:p>
            <a:r>
              <a:rPr lang="es-MX" b="1" dirty="0" smtClean="0"/>
              <a:t>c) Estabilidad / Humedad</a:t>
            </a:r>
          </a:p>
          <a:p>
            <a:r>
              <a:rPr lang="es-MX" dirty="0" smtClean="0"/>
              <a:t>KI</a:t>
            </a:r>
          </a:p>
          <a:p>
            <a:r>
              <a:rPr lang="es-MX" dirty="0" smtClean="0"/>
              <a:t>SSI</a:t>
            </a:r>
          </a:p>
          <a:p>
            <a:r>
              <a:rPr lang="es-MX" dirty="0" smtClean="0"/>
              <a:t>TTI</a:t>
            </a:r>
          </a:p>
          <a:p>
            <a:r>
              <a:rPr lang="es-MX" dirty="0" smtClean="0"/>
              <a:t>LI</a:t>
            </a:r>
          </a:p>
          <a:p>
            <a:r>
              <a:rPr lang="es-MX" dirty="0" smtClean="0"/>
              <a:t>Inestabilidad </a:t>
            </a:r>
            <a:r>
              <a:rPr lang="es-MX" dirty="0" err="1" smtClean="0"/>
              <a:t>convectiva</a:t>
            </a:r>
            <a:endParaRPr lang="es-MX" dirty="0" smtClean="0"/>
          </a:p>
          <a:p>
            <a:endParaRPr lang="es-MX" dirty="0" smtClean="0"/>
          </a:p>
          <a:p>
            <a:r>
              <a:rPr lang="es-MX" b="1" dirty="0" smtClean="0"/>
              <a:t>d) Detección / identificación de límites</a:t>
            </a:r>
          </a:p>
          <a:p>
            <a:r>
              <a:rPr lang="es-MX" dirty="0" smtClean="0"/>
              <a:t>Frente frio</a:t>
            </a:r>
          </a:p>
          <a:p>
            <a:r>
              <a:rPr lang="es-MX" dirty="0" smtClean="0"/>
              <a:t>Frente cálido</a:t>
            </a:r>
          </a:p>
          <a:p>
            <a:r>
              <a:rPr lang="es-MX" dirty="0" smtClean="0"/>
              <a:t>Cizalla frontal</a:t>
            </a:r>
          </a:p>
          <a:p>
            <a:r>
              <a:rPr lang="es-MX" dirty="0" smtClean="0"/>
              <a:t>Temperatura vs. temperatura potencial equivalente</a:t>
            </a:r>
          </a:p>
          <a:p>
            <a:endParaRPr lang="es-MX" dirty="0" smtClean="0"/>
          </a:p>
          <a:p>
            <a:r>
              <a:rPr lang="es-MX" b="1" dirty="0" smtClean="0"/>
              <a:t>e) Ondas tropicales</a:t>
            </a:r>
          </a:p>
          <a:p>
            <a:r>
              <a:rPr lang="es-MX" dirty="0" smtClean="0"/>
              <a:t>Extensión vertical</a:t>
            </a:r>
          </a:p>
          <a:p>
            <a:r>
              <a:rPr lang="es-MX" dirty="0" smtClean="0"/>
              <a:t>Inclinación Positiva / Negativa</a:t>
            </a:r>
          </a:p>
          <a:p>
            <a:r>
              <a:rPr lang="es-MX" dirty="0" smtClean="0"/>
              <a:t>Convergencia divergencia</a:t>
            </a:r>
          </a:p>
          <a:p>
            <a:endParaRPr lang="es-MX" dirty="0" smtClean="0"/>
          </a:p>
          <a:p>
            <a:r>
              <a:rPr lang="es-MX" b="1" dirty="0" smtClean="0"/>
              <a:t>f) Ciclón tropical</a:t>
            </a:r>
          </a:p>
          <a:p>
            <a:r>
              <a:rPr lang="es-MX" dirty="0" smtClean="0"/>
              <a:t>Ciclones espurios</a:t>
            </a:r>
          </a:p>
          <a:p>
            <a:r>
              <a:rPr lang="es-MX" dirty="0" smtClean="0"/>
              <a:t>Verdaderos ciclones</a:t>
            </a:r>
          </a:p>
          <a:p>
            <a:r>
              <a:rPr lang="es-MX" dirty="0" smtClean="0"/>
              <a:t>Falsa asimilación de datos</a:t>
            </a:r>
          </a:p>
          <a:p>
            <a:endParaRPr lang="es-MX" dirty="0" smtClean="0"/>
          </a:p>
          <a:p>
            <a:r>
              <a:rPr lang="es-MX" b="1" dirty="0" smtClean="0"/>
              <a:t>g)</a:t>
            </a:r>
            <a:r>
              <a:rPr lang="es-PE" sz="1200" b="1" i="0" kern="1200" dirty="0" smtClean="0">
                <a:solidFill>
                  <a:schemeClr val="tx1"/>
                </a:solidFill>
                <a:effectLst/>
                <a:latin typeface="+mn-lt"/>
                <a:ea typeface="+mn-ea"/>
                <a:cs typeface="+mn-cs"/>
              </a:rPr>
              <a:t> </a:t>
            </a:r>
            <a:r>
              <a:rPr lang="es-PE" sz="1200" b="1" i="0" kern="1200" dirty="0" err="1" smtClean="0">
                <a:solidFill>
                  <a:schemeClr val="tx1"/>
                </a:solidFill>
                <a:effectLst/>
                <a:latin typeface="+mn-lt"/>
                <a:ea typeface="+mn-ea"/>
                <a:cs typeface="+mn-cs"/>
              </a:rPr>
              <a:t>Scale</a:t>
            </a:r>
            <a:r>
              <a:rPr lang="es-PE" sz="1200" b="1" i="0" kern="1200" dirty="0" smtClean="0">
                <a:solidFill>
                  <a:schemeClr val="tx1"/>
                </a:solidFill>
                <a:effectLst/>
                <a:latin typeface="+mn-lt"/>
                <a:ea typeface="+mn-ea"/>
                <a:cs typeface="+mn-cs"/>
              </a:rPr>
              <a:t> </a:t>
            </a:r>
            <a:r>
              <a:rPr lang="es-PE" sz="1200" b="1" i="0" kern="1200" dirty="0" err="1" smtClean="0">
                <a:solidFill>
                  <a:schemeClr val="tx1"/>
                </a:solidFill>
                <a:effectLst/>
                <a:latin typeface="+mn-lt"/>
                <a:ea typeface="+mn-ea"/>
                <a:cs typeface="+mn-cs"/>
              </a:rPr>
              <a:t>Interaction</a:t>
            </a:r>
            <a:endParaRPr lang="es-PE" sz="1200" b="1" i="0" kern="1200" dirty="0" smtClean="0">
              <a:solidFill>
                <a:schemeClr val="tx1"/>
              </a:solidFill>
              <a:effectLst/>
              <a:latin typeface="+mn-lt"/>
              <a:ea typeface="+mn-ea"/>
              <a:cs typeface="+mn-cs"/>
            </a:endParaRPr>
          </a:p>
          <a:p>
            <a:r>
              <a:rPr lang="es-PE" sz="1200" b="0" i="0" kern="1200" dirty="0" smtClean="0">
                <a:solidFill>
                  <a:schemeClr val="tx1"/>
                </a:solidFill>
                <a:effectLst/>
                <a:latin typeface="+mn-lt"/>
                <a:ea typeface="+mn-ea"/>
                <a:cs typeface="+mn-cs"/>
              </a:rPr>
              <a:t>Meso and </a:t>
            </a:r>
            <a:r>
              <a:rPr lang="es-PE" sz="1200" b="0" i="0" kern="1200" dirty="0" err="1" smtClean="0">
                <a:solidFill>
                  <a:schemeClr val="tx1"/>
                </a:solidFill>
                <a:effectLst/>
                <a:latin typeface="+mn-lt"/>
                <a:ea typeface="+mn-ea"/>
                <a:cs typeface="+mn-cs"/>
              </a:rPr>
              <a:t>Synoptic</a:t>
            </a:r>
            <a:r>
              <a:rPr lang="es-PE" sz="1200" b="0" i="0" kern="1200" dirty="0" smtClean="0">
                <a:solidFill>
                  <a:schemeClr val="tx1"/>
                </a:solidFill>
                <a:effectLst/>
                <a:latin typeface="+mn-lt"/>
                <a:ea typeface="+mn-ea"/>
                <a:cs typeface="+mn-cs"/>
              </a:rPr>
              <a:t> </a:t>
            </a:r>
            <a:r>
              <a:rPr lang="es-PE" sz="1200" b="0" i="0" kern="1200" dirty="0" err="1" smtClean="0">
                <a:solidFill>
                  <a:schemeClr val="tx1"/>
                </a:solidFill>
                <a:effectLst/>
                <a:latin typeface="+mn-lt"/>
                <a:ea typeface="+mn-ea"/>
                <a:cs typeface="+mn-cs"/>
              </a:rPr>
              <a:t>Scale</a:t>
            </a:r>
            <a:endParaRPr lang="es-PE" sz="1200" b="0" i="0" kern="1200" dirty="0" smtClean="0">
              <a:solidFill>
                <a:schemeClr val="tx1"/>
              </a:solidFill>
              <a:effectLst/>
              <a:latin typeface="+mn-lt"/>
              <a:ea typeface="+mn-ea"/>
              <a:cs typeface="+mn-cs"/>
            </a:endParaRPr>
          </a:p>
          <a:p>
            <a:r>
              <a:rPr lang="es-PE" sz="1200" b="0" i="0" kern="1200" dirty="0" err="1" smtClean="0">
                <a:solidFill>
                  <a:schemeClr val="tx1"/>
                </a:solidFill>
                <a:effectLst/>
                <a:latin typeface="+mn-lt"/>
                <a:ea typeface="+mn-ea"/>
                <a:cs typeface="+mn-cs"/>
              </a:rPr>
              <a:t>Negative</a:t>
            </a:r>
            <a:r>
              <a:rPr lang="es-PE" sz="1200" b="0" i="0" kern="1200" dirty="0" smtClean="0">
                <a:solidFill>
                  <a:schemeClr val="tx1"/>
                </a:solidFill>
                <a:effectLst/>
                <a:latin typeface="+mn-lt"/>
                <a:ea typeface="+mn-ea"/>
                <a:cs typeface="+mn-cs"/>
              </a:rPr>
              <a:t> vs. Positive </a:t>
            </a:r>
            <a:r>
              <a:rPr lang="es-PE" sz="1200" b="0" i="0" kern="1200" dirty="0" err="1" smtClean="0">
                <a:solidFill>
                  <a:schemeClr val="tx1"/>
                </a:solidFill>
                <a:effectLst/>
                <a:latin typeface="+mn-lt"/>
                <a:ea typeface="+mn-ea"/>
                <a:cs typeface="+mn-cs"/>
              </a:rPr>
              <a:t>Interaction</a:t>
            </a:r>
            <a:endParaRPr lang="es-PE" sz="1200" b="0" i="0" kern="1200" dirty="0" smtClean="0">
              <a:solidFill>
                <a:schemeClr val="tx1"/>
              </a:solidFill>
              <a:effectLst/>
              <a:latin typeface="+mn-lt"/>
              <a:ea typeface="+mn-ea"/>
              <a:cs typeface="+mn-cs"/>
            </a:endParaRPr>
          </a:p>
          <a:p>
            <a:endParaRPr lang="es-PE" sz="1200" b="0" i="0" kern="1200" dirty="0" smtClean="0">
              <a:solidFill>
                <a:schemeClr val="tx1"/>
              </a:solidFill>
              <a:effectLst/>
              <a:latin typeface="+mn-lt"/>
              <a:ea typeface="+mn-ea"/>
              <a:cs typeface="+mn-cs"/>
            </a:endParaRPr>
          </a:p>
          <a:p>
            <a:r>
              <a:rPr lang="es-PE" sz="1200" b="1" i="0" kern="1200" dirty="0" smtClean="0">
                <a:solidFill>
                  <a:schemeClr val="tx1"/>
                </a:solidFill>
                <a:effectLst/>
                <a:latin typeface="+mn-lt"/>
                <a:ea typeface="+mn-ea"/>
                <a:cs typeface="+mn-cs"/>
              </a:rPr>
              <a:t>h) </a:t>
            </a:r>
            <a:r>
              <a:rPr lang="es-PE" sz="1200" b="1" i="0" kern="1200" dirty="0" err="1" smtClean="0">
                <a:solidFill>
                  <a:schemeClr val="tx1"/>
                </a:solidFill>
                <a:effectLst/>
                <a:latin typeface="+mn-lt"/>
                <a:ea typeface="+mn-ea"/>
                <a:cs typeface="+mn-cs"/>
              </a:rPr>
              <a:t>Diffluence</a:t>
            </a:r>
            <a:r>
              <a:rPr lang="es-PE" sz="1200" b="1" i="0" kern="1200" dirty="0" smtClean="0">
                <a:solidFill>
                  <a:schemeClr val="tx1"/>
                </a:solidFill>
                <a:effectLst/>
                <a:latin typeface="+mn-lt"/>
                <a:ea typeface="+mn-ea"/>
                <a:cs typeface="+mn-cs"/>
              </a:rPr>
              <a:t>/</a:t>
            </a:r>
            <a:r>
              <a:rPr lang="es-PE" sz="1200" b="1" i="0" kern="1200" dirty="0" err="1" smtClean="0">
                <a:solidFill>
                  <a:schemeClr val="tx1"/>
                </a:solidFill>
                <a:effectLst/>
                <a:latin typeface="+mn-lt"/>
                <a:ea typeface="+mn-ea"/>
                <a:cs typeface="+mn-cs"/>
              </a:rPr>
              <a:t>Confluence</a:t>
            </a:r>
            <a:r>
              <a:rPr lang="es-PE" sz="1200" b="1" i="0" kern="1200" dirty="0" smtClean="0">
                <a:solidFill>
                  <a:schemeClr val="tx1"/>
                </a:solidFill>
                <a:effectLst/>
                <a:latin typeface="+mn-lt"/>
                <a:ea typeface="+mn-ea"/>
                <a:cs typeface="+mn-cs"/>
              </a:rPr>
              <a:t> vs. </a:t>
            </a:r>
            <a:r>
              <a:rPr lang="es-PE" sz="1200" b="1" i="0" kern="1200" dirty="0" err="1" smtClean="0">
                <a:solidFill>
                  <a:schemeClr val="tx1"/>
                </a:solidFill>
                <a:effectLst/>
                <a:latin typeface="+mn-lt"/>
                <a:ea typeface="+mn-ea"/>
                <a:cs typeface="+mn-cs"/>
              </a:rPr>
              <a:t>Divergence</a:t>
            </a:r>
            <a:r>
              <a:rPr lang="es-PE" sz="1200" b="1" i="0" kern="1200" dirty="0" smtClean="0">
                <a:solidFill>
                  <a:schemeClr val="tx1"/>
                </a:solidFill>
                <a:effectLst/>
                <a:latin typeface="+mn-lt"/>
                <a:ea typeface="+mn-ea"/>
                <a:cs typeface="+mn-cs"/>
              </a:rPr>
              <a:t>/</a:t>
            </a:r>
            <a:r>
              <a:rPr lang="es-PE" sz="1200" b="1" i="0" kern="1200" dirty="0" err="1" smtClean="0">
                <a:solidFill>
                  <a:schemeClr val="tx1"/>
                </a:solidFill>
                <a:effectLst/>
                <a:latin typeface="+mn-lt"/>
                <a:ea typeface="+mn-ea"/>
                <a:cs typeface="+mn-cs"/>
              </a:rPr>
              <a:t>Convergence</a:t>
            </a:r>
            <a:endParaRPr lang="es-PE" sz="1200" b="1" i="0" kern="1200" dirty="0" smtClean="0">
              <a:solidFill>
                <a:schemeClr val="tx1"/>
              </a:solidFill>
              <a:effectLst/>
              <a:latin typeface="+mn-lt"/>
              <a:ea typeface="+mn-ea"/>
              <a:cs typeface="+mn-cs"/>
            </a:endParaRPr>
          </a:p>
          <a:p>
            <a:endParaRPr lang="es-PE" sz="1200" b="1" i="0" kern="1200" dirty="0" smtClean="0">
              <a:solidFill>
                <a:schemeClr val="tx1"/>
              </a:solidFill>
              <a:effectLst/>
              <a:latin typeface="+mn-lt"/>
              <a:ea typeface="+mn-ea"/>
              <a:cs typeface="+mn-cs"/>
            </a:endParaRPr>
          </a:p>
          <a:p>
            <a:r>
              <a:rPr lang="es-PE" sz="1200" b="1" i="0" kern="1200" dirty="0" smtClean="0">
                <a:solidFill>
                  <a:schemeClr val="tx1"/>
                </a:solidFill>
                <a:effectLst/>
                <a:latin typeface="+mn-lt"/>
                <a:ea typeface="+mn-ea"/>
                <a:cs typeface="+mn-cs"/>
              </a:rPr>
              <a:t>i)</a:t>
            </a:r>
            <a:r>
              <a:rPr lang="es-MX" sz="1200" b="1" i="0" kern="1200" dirty="0" smtClean="0">
                <a:solidFill>
                  <a:schemeClr val="tx1"/>
                </a:solidFill>
                <a:effectLst/>
                <a:latin typeface="+mn-lt"/>
                <a:ea typeface="+mn-ea"/>
                <a:cs typeface="+mn-cs"/>
              </a:rPr>
              <a:t> Transporte / </a:t>
            </a:r>
            <a:r>
              <a:rPr lang="es-MX" sz="1200" b="1" i="0" kern="1200" dirty="0" err="1" smtClean="0">
                <a:solidFill>
                  <a:schemeClr val="tx1"/>
                </a:solidFill>
                <a:effectLst/>
                <a:latin typeface="+mn-lt"/>
                <a:ea typeface="+mn-ea"/>
                <a:cs typeface="+mn-cs"/>
              </a:rPr>
              <a:t>Advección</a:t>
            </a:r>
            <a:endParaRPr lang="es-MX" sz="1200" b="1" i="0" kern="1200" dirty="0" smtClean="0">
              <a:solidFill>
                <a:schemeClr val="tx1"/>
              </a:solidFill>
              <a:effectLst/>
              <a:latin typeface="+mn-lt"/>
              <a:ea typeface="+mn-ea"/>
              <a:cs typeface="+mn-cs"/>
            </a:endParaRPr>
          </a:p>
          <a:p>
            <a:r>
              <a:rPr lang="es-MX" sz="1200" b="0" i="0" kern="1200" dirty="0" smtClean="0">
                <a:solidFill>
                  <a:schemeClr val="tx1"/>
                </a:solidFill>
                <a:effectLst/>
                <a:latin typeface="+mn-lt"/>
                <a:ea typeface="+mn-ea"/>
                <a:cs typeface="+mn-cs"/>
              </a:rPr>
              <a:t>Técnicas de análisis subjetivo</a:t>
            </a:r>
          </a:p>
          <a:p>
            <a:r>
              <a:rPr lang="es-MX" sz="1200" b="0" i="0" kern="1200" dirty="0" smtClean="0">
                <a:solidFill>
                  <a:schemeClr val="tx1"/>
                </a:solidFill>
                <a:effectLst/>
                <a:latin typeface="+mn-lt"/>
                <a:ea typeface="+mn-ea"/>
                <a:cs typeface="+mn-cs"/>
              </a:rPr>
              <a:t>Técnicas de análisis objetivo</a:t>
            </a:r>
          </a:p>
          <a:p>
            <a:r>
              <a:rPr lang="es-MX" sz="1200" b="0" i="0" kern="1200" dirty="0" err="1" smtClean="0">
                <a:solidFill>
                  <a:schemeClr val="tx1"/>
                </a:solidFill>
                <a:effectLst/>
                <a:latin typeface="+mn-lt"/>
                <a:ea typeface="+mn-ea"/>
                <a:cs typeface="+mn-cs"/>
              </a:rPr>
              <a:t>Vorticidad</a:t>
            </a:r>
            <a:r>
              <a:rPr lang="es-MX" sz="1200" b="0" i="0" kern="1200" dirty="0" smtClean="0">
                <a:solidFill>
                  <a:schemeClr val="tx1"/>
                </a:solidFill>
                <a:effectLst/>
                <a:latin typeface="+mn-lt"/>
                <a:ea typeface="+mn-ea"/>
                <a:cs typeface="+mn-cs"/>
              </a:rPr>
              <a:t> y </a:t>
            </a:r>
            <a:r>
              <a:rPr lang="es-MX" sz="1200" b="0" i="0" kern="1200" dirty="0" err="1" smtClean="0">
                <a:solidFill>
                  <a:schemeClr val="tx1"/>
                </a:solidFill>
                <a:effectLst/>
                <a:latin typeface="+mn-lt"/>
                <a:ea typeface="+mn-ea"/>
                <a:cs typeface="+mn-cs"/>
              </a:rPr>
              <a:t>advección</a:t>
            </a:r>
            <a:r>
              <a:rPr lang="es-MX" sz="1200" b="0" i="0" kern="1200" dirty="0" smtClean="0">
                <a:solidFill>
                  <a:schemeClr val="tx1"/>
                </a:solidFill>
                <a:effectLst/>
                <a:latin typeface="+mn-lt"/>
                <a:ea typeface="+mn-ea"/>
                <a:cs typeface="+mn-cs"/>
              </a:rPr>
              <a:t> de </a:t>
            </a:r>
            <a:r>
              <a:rPr lang="es-MX" sz="1200" b="0" i="0" kern="1200" dirty="0" err="1" smtClean="0">
                <a:solidFill>
                  <a:schemeClr val="tx1"/>
                </a:solidFill>
                <a:effectLst/>
                <a:latin typeface="+mn-lt"/>
                <a:ea typeface="+mn-ea"/>
                <a:cs typeface="+mn-cs"/>
              </a:rPr>
              <a:t>vorticidad</a:t>
            </a:r>
            <a:endParaRPr lang="es-MX" sz="1200" b="0" i="0" kern="1200" dirty="0" smtClean="0">
              <a:solidFill>
                <a:schemeClr val="tx1"/>
              </a:solidFill>
              <a:effectLst/>
              <a:latin typeface="+mn-lt"/>
              <a:ea typeface="+mn-ea"/>
              <a:cs typeface="+mn-cs"/>
            </a:endParaRPr>
          </a:p>
          <a:p>
            <a:r>
              <a:rPr lang="es-MX" sz="1200" b="0" i="0" kern="1200" dirty="0" err="1" smtClean="0">
                <a:solidFill>
                  <a:schemeClr val="tx1"/>
                </a:solidFill>
                <a:effectLst/>
                <a:latin typeface="+mn-lt"/>
                <a:ea typeface="+mn-ea"/>
                <a:cs typeface="+mn-cs"/>
              </a:rPr>
              <a:t>Advección</a:t>
            </a:r>
            <a:r>
              <a:rPr lang="es-MX" sz="1200" b="0" i="0" kern="1200" dirty="0" smtClean="0">
                <a:solidFill>
                  <a:schemeClr val="tx1"/>
                </a:solidFill>
                <a:effectLst/>
                <a:latin typeface="+mn-lt"/>
                <a:ea typeface="+mn-ea"/>
                <a:cs typeface="+mn-cs"/>
              </a:rPr>
              <a:t> de temperatura y humedad</a:t>
            </a:r>
          </a:p>
          <a:p>
            <a:endParaRPr lang="es-MX" sz="1200" b="0" i="0" kern="1200" dirty="0" smtClean="0">
              <a:solidFill>
                <a:schemeClr val="tx1"/>
              </a:solidFill>
              <a:effectLst/>
              <a:latin typeface="+mn-lt"/>
              <a:ea typeface="+mn-ea"/>
              <a:cs typeface="+mn-cs"/>
            </a:endParaRPr>
          </a:p>
          <a:p>
            <a:r>
              <a:rPr lang="es-MX" sz="1200" b="1" i="0" kern="1200" dirty="0" smtClean="0">
                <a:solidFill>
                  <a:schemeClr val="tx1"/>
                </a:solidFill>
                <a:effectLst/>
                <a:latin typeface="+mn-lt"/>
                <a:ea typeface="+mn-ea"/>
                <a:cs typeface="+mn-cs"/>
              </a:rPr>
              <a:t>j) Aplicación operacional de superficies </a:t>
            </a:r>
            <a:r>
              <a:rPr lang="es-MX" sz="1200" b="1" i="0" kern="1200" dirty="0" err="1" smtClean="0">
                <a:solidFill>
                  <a:schemeClr val="tx1"/>
                </a:solidFill>
                <a:effectLst/>
                <a:latin typeface="+mn-lt"/>
                <a:ea typeface="+mn-ea"/>
                <a:cs typeface="+mn-cs"/>
              </a:rPr>
              <a:t>isentrópicas</a:t>
            </a:r>
            <a:endParaRPr lang="es-MX" sz="1200" b="1" i="0" kern="1200" dirty="0" smtClean="0">
              <a:solidFill>
                <a:schemeClr val="tx1"/>
              </a:solidFill>
              <a:effectLst/>
              <a:latin typeface="+mn-lt"/>
              <a:ea typeface="+mn-ea"/>
              <a:cs typeface="+mn-cs"/>
            </a:endParaRPr>
          </a:p>
          <a:p>
            <a:r>
              <a:rPr lang="es-MX" sz="1200" b="0" i="0" kern="1200" dirty="0" smtClean="0">
                <a:solidFill>
                  <a:schemeClr val="tx1"/>
                </a:solidFill>
                <a:effectLst/>
                <a:latin typeface="+mn-lt"/>
                <a:ea typeface="+mn-ea"/>
                <a:cs typeface="+mn-cs"/>
              </a:rPr>
              <a:t>Levantamiento Adiabático</a:t>
            </a:r>
          </a:p>
          <a:p>
            <a:r>
              <a:rPr lang="es-MX" sz="1200" b="0" i="0" kern="1200" dirty="0" smtClean="0">
                <a:solidFill>
                  <a:schemeClr val="tx1"/>
                </a:solidFill>
                <a:effectLst/>
                <a:latin typeface="+mn-lt"/>
                <a:ea typeface="+mn-ea"/>
                <a:cs typeface="+mn-cs"/>
              </a:rPr>
              <a:t>Hundimiento</a:t>
            </a:r>
          </a:p>
          <a:p>
            <a:endParaRPr lang="es-MX" sz="1200" b="0" i="0" kern="1200" dirty="0" smtClean="0">
              <a:solidFill>
                <a:schemeClr val="tx1"/>
              </a:solidFill>
              <a:effectLst/>
              <a:latin typeface="+mn-lt"/>
              <a:ea typeface="+mn-ea"/>
              <a:cs typeface="+mn-cs"/>
            </a:endParaRPr>
          </a:p>
          <a:p>
            <a:r>
              <a:rPr lang="es-MX" sz="1200" b="1" i="0" kern="1200" dirty="0" smtClean="0">
                <a:solidFill>
                  <a:schemeClr val="tx1"/>
                </a:solidFill>
                <a:effectLst/>
                <a:latin typeface="+mn-lt"/>
                <a:ea typeface="+mn-ea"/>
                <a:cs typeface="+mn-cs"/>
              </a:rPr>
              <a:t>k) Convección superficial </a:t>
            </a:r>
            <a:r>
              <a:rPr lang="es-MX" sz="1200" b="1" i="0" kern="1200" dirty="0" err="1" smtClean="0">
                <a:solidFill>
                  <a:schemeClr val="tx1"/>
                </a:solidFill>
                <a:effectLst/>
                <a:latin typeface="+mn-lt"/>
                <a:ea typeface="+mn-ea"/>
                <a:cs typeface="+mn-cs"/>
              </a:rPr>
              <a:t>vs.convección</a:t>
            </a:r>
            <a:r>
              <a:rPr lang="es-MX" sz="1200" b="1" i="0" kern="1200" dirty="0" smtClean="0">
                <a:solidFill>
                  <a:schemeClr val="tx1"/>
                </a:solidFill>
                <a:effectLst/>
                <a:latin typeface="+mn-lt"/>
                <a:ea typeface="+mn-ea"/>
                <a:cs typeface="+mn-cs"/>
              </a:rPr>
              <a:t> profunda</a:t>
            </a:r>
          </a:p>
          <a:p>
            <a:endParaRPr lang="es-MX" sz="1200" b="1" i="0" kern="1200" dirty="0" smtClean="0">
              <a:solidFill>
                <a:schemeClr val="tx1"/>
              </a:solidFill>
              <a:effectLst/>
              <a:latin typeface="+mn-lt"/>
              <a:ea typeface="+mn-ea"/>
              <a:cs typeface="+mn-cs"/>
            </a:endParaRPr>
          </a:p>
          <a:p>
            <a:r>
              <a:rPr lang="es-MX" sz="1200" b="1" i="0" kern="1200" dirty="0" smtClean="0">
                <a:solidFill>
                  <a:schemeClr val="tx1"/>
                </a:solidFill>
                <a:effectLst/>
                <a:latin typeface="+mn-lt"/>
                <a:ea typeface="+mn-ea"/>
                <a:cs typeface="+mn-cs"/>
              </a:rPr>
              <a:t>l) PCGRIDDS</a:t>
            </a:r>
            <a:endParaRPr lang="es-MX" sz="1200" b="0" i="0" kern="1200" dirty="0" smtClean="0">
              <a:solidFill>
                <a:schemeClr val="tx1"/>
              </a:solidFill>
              <a:effectLst/>
              <a:latin typeface="+mn-lt"/>
              <a:ea typeface="+mn-ea"/>
              <a:cs typeface="+mn-cs"/>
            </a:endParaRPr>
          </a:p>
          <a:p>
            <a:r>
              <a:rPr lang="es-MX" sz="1200" b="0" i="0" kern="1200" dirty="0" smtClean="0">
                <a:solidFill>
                  <a:schemeClr val="tx1"/>
                </a:solidFill>
                <a:effectLst/>
                <a:latin typeface="+mn-lt"/>
                <a:ea typeface="+mn-ea"/>
                <a:cs typeface="+mn-cs"/>
              </a:rPr>
              <a:t>Instalación de software</a:t>
            </a:r>
          </a:p>
          <a:p>
            <a:r>
              <a:rPr lang="es-MX" sz="1200" b="0" i="0" kern="1200" dirty="0" smtClean="0">
                <a:solidFill>
                  <a:schemeClr val="tx1"/>
                </a:solidFill>
                <a:effectLst/>
                <a:latin typeface="+mn-lt"/>
                <a:ea typeface="+mn-ea"/>
                <a:cs typeface="+mn-cs"/>
              </a:rPr>
              <a:t>Ingesta de datos (Internet, LAN, STAR4)</a:t>
            </a:r>
          </a:p>
          <a:p>
            <a:r>
              <a:rPr lang="es-MX" sz="1200" b="0" i="0" kern="1200" dirty="0" smtClean="0">
                <a:solidFill>
                  <a:schemeClr val="tx1"/>
                </a:solidFill>
                <a:effectLst/>
                <a:latin typeface="+mn-lt"/>
                <a:ea typeface="+mn-ea"/>
                <a:cs typeface="+mn-cs"/>
              </a:rPr>
              <a:t>Operaciones y diagramas de generaciones</a:t>
            </a:r>
          </a:p>
          <a:p>
            <a:r>
              <a:rPr lang="es-MX" sz="1200" b="0" i="0" kern="1200" dirty="0" smtClean="0">
                <a:solidFill>
                  <a:schemeClr val="tx1"/>
                </a:solidFill>
                <a:effectLst/>
                <a:latin typeface="+mn-lt"/>
                <a:ea typeface="+mn-ea"/>
                <a:cs typeface="+mn-cs"/>
              </a:rPr>
              <a:t>Comandos generalmente utilizados</a:t>
            </a:r>
          </a:p>
          <a:p>
            <a:r>
              <a:rPr lang="es-MX" sz="1200" b="0" i="0" kern="1200" dirty="0" smtClean="0">
                <a:solidFill>
                  <a:schemeClr val="tx1"/>
                </a:solidFill>
                <a:effectLst/>
                <a:latin typeface="+mn-lt"/>
                <a:ea typeface="+mn-ea"/>
                <a:cs typeface="+mn-cs"/>
              </a:rPr>
              <a:t>Macros</a:t>
            </a:r>
          </a:p>
          <a:p>
            <a:r>
              <a:rPr lang="es-MX" sz="1200" b="0" i="0" kern="1200" dirty="0" smtClean="0">
                <a:solidFill>
                  <a:schemeClr val="tx1"/>
                </a:solidFill>
                <a:effectLst/>
                <a:latin typeface="+mn-lt"/>
                <a:ea typeface="+mn-ea"/>
                <a:cs typeface="+mn-cs"/>
              </a:rPr>
              <a:t>Personalización / Gestión de software</a:t>
            </a:r>
          </a:p>
          <a:p>
            <a:endParaRPr lang="es-MX" sz="1200" b="1" i="0" kern="1200" dirty="0" smtClean="0">
              <a:solidFill>
                <a:schemeClr val="tx1"/>
              </a:solidFill>
              <a:effectLst/>
              <a:latin typeface="+mn-lt"/>
              <a:ea typeface="+mn-ea"/>
              <a:cs typeface="+mn-cs"/>
            </a:endParaRPr>
          </a:p>
          <a:p>
            <a:r>
              <a:rPr lang="es-MX" sz="1200" b="1" i="0" kern="1200" dirty="0" smtClean="0">
                <a:solidFill>
                  <a:schemeClr val="tx1"/>
                </a:solidFill>
                <a:effectLst/>
                <a:latin typeface="+mn-lt"/>
                <a:ea typeface="+mn-ea"/>
                <a:cs typeface="+mn-cs"/>
              </a:rPr>
              <a:t>m)</a:t>
            </a:r>
            <a:r>
              <a:rPr lang="en-US" sz="1200" b="1" i="0" kern="1200" dirty="0" smtClean="0">
                <a:solidFill>
                  <a:schemeClr val="tx1"/>
                </a:solidFill>
                <a:effectLst/>
                <a:latin typeface="+mn-lt"/>
                <a:ea typeface="+mn-ea"/>
                <a:cs typeface="+mn-cs"/>
              </a:rPr>
              <a:t> </a:t>
            </a:r>
            <a:r>
              <a:rPr lang="es-MX" sz="1200" b="1" i="0" kern="1200" dirty="0" smtClean="0">
                <a:solidFill>
                  <a:schemeClr val="tx1"/>
                </a:solidFill>
                <a:effectLst/>
                <a:latin typeface="+mn-lt"/>
                <a:ea typeface="+mn-ea"/>
                <a:cs typeface="+mn-cs"/>
              </a:rPr>
              <a:t>Predicción numérica del tiempo</a:t>
            </a:r>
          </a:p>
          <a:p>
            <a:r>
              <a:rPr lang="es-MX" sz="1200" b="0" i="0" kern="1200" dirty="0" smtClean="0">
                <a:solidFill>
                  <a:schemeClr val="tx1"/>
                </a:solidFill>
                <a:effectLst/>
                <a:latin typeface="+mn-lt"/>
                <a:ea typeface="+mn-ea"/>
                <a:cs typeface="+mn-cs"/>
              </a:rPr>
              <a:t>Características y limitaciones.</a:t>
            </a:r>
          </a:p>
          <a:p>
            <a:r>
              <a:rPr lang="es-MX" sz="1200" b="0" i="0" kern="1200" dirty="0" smtClean="0">
                <a:solidFill>
                  <a:schemeClr val="tx1"/>
                </a:solidFill>
                <a:effectLst/>
                <a:latin typeface="+mn-lt"/>
                <a:ea typeface="+mn-ea"/>
                <a:cs typeface="+mn-cs"/>
              </a:rPr>
              <a:t>Comparación entre ECMWF, UKMET, ETA, NGM y MRF / AVN</a:t>
            </a:r>
          </a:p>
          <a:p>
            <a:r>
              <a:rPr lang="es-MX" sz="1200" b="0" i="0" kern="1200" dirty="0" smtClean="0">
                <a:solidFill>
                  <a:schemeClr val="tx1"/>
                </a:solidFill>
                <a:effectLst/>
                <a:latin typeface="+mn-lt"/>
                <a:ea typeface="+mn-ea"/>
                <a:cs typeface="+mn-cs"/>
              </a:rPr>
              <a:t>Análisis e interpretación</a:t>
            </a:r>
          </a:p>
          <a:p>
            <a:r>
              <a:rPr lang="es-MX" sz="1200" b="0" i="0" kern="1200" dirty="0" smtClean="0">
                <a:solidFill>
                  <a:schemeClr val="tx1"/>
                </a:solidFill>
                <a:effectLst/>
                <a:latin typeface="+mn-lt"/>
                <a:ea typeface="+mn-ea"/>
                <a:cs typeface="+mn-cs"/>
              </a:rPr>
              <a:t>Modelos regionales y disponibilidad de datos</a:t>
            </a:r>
          </a:p>
          <a:p>
            <a:endParaRPr lang="es-MX" sz="1200" b="0" i="0" kern="1200" dirty="0" smtClean="0">
              <a:solidFill>
                <a:schemeClr val="tx1"/>
              </a:solidFill>
              <a:effectLst/>
              <a:latin typeface="+mn-lt"/>
              <a:ea typeface="+mn-ea"/>
              <a:cs typeface="+mn-cs"/>
            </a:endParaRPr>
          </a:p>
          <a:p>
            <a:r>
              <a:rPr lang="es-MX" sz="1200" b="1" i="0" kern="1200" dirty="0" smtClean="0">
                <a:solidFill>
                  <a:schemeClr val="tx1"/>
                </a:solidFill>
                <a:effectLst/>
                <a:latin typeface="+mn-lt"/>
                <a:ea typeface="+mn-ea"/>
                <a:cs typeface="+mn-cs"/>
              </a:rPr>
              <a:t>n) Características de control climático y variaciones estacionales.</a:t>
            </a:r>
          </a:p>
          <a:p>
            <a:r>
              <a:rPr lang="es-MX" sz="1200" b="0" i="0" kern="1200" dirty="0" smtClean="0">
                <a:solidFill>
                  <a:schemeClr val="tx1"/>
                </a:solidFill>
                <a:effectLst/>
                <a:latin typeface="+mn-lt"/>
                <a:ea typeface="+mn-ea"/>
                <a:cs typeface="+mn-cs"/>
              </a:rPr>
              <a:t>Altas / bajas y crestas / valles</a:t>
            </a:r>
          </a:p>
          <a:p>
            <a:r>
              <a:rPr lang="es-MX" sz="1200" b="0" i="0" kern="1200" dirty="0" smtClean="0">
                <a:solidFill>
                  <a:schemeClr val="tx1"/>
                </a:solidFill>
                <a:effectLst/>
                <a:latin typeface="+mn-lt"/>
                <a:ea typeface="+mn-ea"/>
                <a:cs typeface="+mn-cs"/>
              </a:rPr>
              <a:t>Flujo sinóptico medio</a:t>
            </a:r>
          </a:p>
          <a:p>
            <a:r>
              <a:rPr lang="es-MX" sz="1200" b="0" i="0" kern="1200" dirty="0" smtClean="0">
                <a:solidFill>
                  <a:schemeClr val="tx1"/>
                </a:solidFill>
                <a:effectLst/>
                <a:latin typeface="+mn-lt"/>
                <a:ea typeface="+mn-ea"/>
                <a:cs typeface="+mn-cs"/>
              </a:rPr>
              <a:t>ITCZ / Canal ecuatorial</a:t>
            </a:r>
            <a:endParaRPr lang="en-US" sz="1200" b="0" i="0" kern="1200" dirty="0" smtClean="0">
              <a:solidFill>
                <a:schemeClr val="tx1"/>
              </a:solidFill>
              <a:effectLst/>
              <a:latin typeface="+mn-lt"/>
              <a:ea typeface="+mn-ea"/>
              <a:cs typeface="+mn-cs"/>
            </a:endParaRPr>
          </a:p>
          <a:p>
            <a:endParaRPr lang="es-PE" sz="1200" b="0" i="0" kern="1200" dirty="0" smtClean="0">
              <a:solidFill>
                <a:schemeClr val="tx1"/>
              </a:solidFill>
              <a:effectLst/>
              <a:latin typeface="+mn-lt"/>
              <a:ea typeface="+mn-ea"/>
              <a:cs typeface="+mn-cs"/>
            </a:endParaRPr>
          </a:p>
          <a:p>
            <a:r>
              <a:rPr lang="es-PE" dirty="0" smtClean="0"/>
              <a:t/>
            </a:r>
            <a:br>
              <a:rPr lang="es-PE" dirty="0" smtClean="0"/>
            </a:br>
            <a:endParaRPr lang="es-PE" sz="1200" b="0" i="0" kern="1200" dirty="0" smtClean="0">
              <a:solidFill>
                <a:schemeClr val="tx1"/>
              </a:solidFill>
              <a:effectLst/>
              <a:latin typeface="+mn-lt"/>
              <a:ea typeface="+mn-ea"/>
              <a:cs typeface="+mn-cs"/>
            </a:endParaRPr>
          </a:p>
          <a:p>
            <a:endParaRPr lang="es-MX" dirty="0" smtClean="0"/>
          </a:p>
          <a:p>
            <a:endParaRPr lang="es-PE" dirty="0"/>
          </a:p>
        </p:txBody>
      </p:sp>
      <p:sp>
        <p:nvSpPr>
          <p:cNvPr id="4" name="Marcador de número de diapositiva 3"/>
          <p:cNvSpPr>
            <a:spLocks noGrp="1"/>
          </p:cNvSpPr>
          <p:nvPr>
            <p:ph type="sldNum" sz="quarter" idx="10"/>
          </p:nvPr>
        </p:nvSpPr>
        <p:spPr/>
        <p:txBody>
          <a:bodyPr/>
          <a:lstStyle/>
          <a:p>
            <a:fld id="{B4413E6D-A2EE-4270-BE16-E3C0C2FC7415}" type="slidenum">
              <a:rPr lang="es-PE" smtClean="0"/>
              <a:pPr/>
              <a:t>3</a:t>
            </a:fld>
            <a:endParaRPr lang="es-PE"/>
          </a:p>
        </p:txBody>
      </p:sp>
    </p:spTree>
    <p:extLst>
      <p:ext uri="{BB962C8B-B14F-4D97-AF65-F5344CB8AC3E}">
        <p14:creationId xmlns:p14="http://schemas.microsoft.com/office/powerpoint/2010/main" val="3019054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smtClean="0"/>
              <a:t>Embudo de pronóstico</a:t>
            </a:r>
          </a:p>
          <a:p>
            <a:r>
              <a:rPr lang="es-MX" dirty="0" smtClean="0"/>
              <a:t>Simplificando el proceso de pensamiento y el pronóstico del tiempo objetivo</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B4413E6D-A2EE-4270-BE16-E3C0C2FC7415}" type="slidenum">
              <a:rPr lang="es-PE" smtClean="0"/>
              <a:pPr/>
              <a:t>5</a:t>
            </a:fld>
            <a:endParaRPr lang="es-PE"/>
          </a:p>
        </p:txBody>
      </p:sp>
    </p:spTree>
    <p:extLst>
      <p:ext uri="{BB962C8B-B14F-4D97-AF65-F5344CB8AC3E}">
        <p14:creationId xmlns:p14="http://schemas.microsoft.com/office/powerpoint/2010/main" val="87155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4413E6D-A2EE-4270-BE16-E3C0C2FC7415}" type="slidenum">
              <a:rPr lang="es-PE" smtClean="0"/>
              <a:pPr/>
              <a:t>6</a:t>
            </a:fld>
            <a:endParaRPr lang="es-PE"/>
          </a:p>
        </p:txBody>
      </p:sp>
    </p:spTree>
    <p:extLst>
      <p:ext uri="{BB962C8B-B14F-4D97-AF65-F5344CB8AC3E}">
        <p14:creationId xmlns:p14="http://schemas.microsoft.com/office/powerpoint/2010/main" val="2661552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4413E6D-A2EE-4270-BE16-E3C0C2FC7415}" type="slidenum">
              <a:rPr lang="es-PE" smtClean="0"/>
              <a:pPr/>
              <a:t>10</a:t>
            </a:fld>
            <a:endParaRPr lang="es-PE"/>
          </a:p>
        </p:txBody>
      </p:sp>
    </p:spTree>
    <p:extLst>
      <p:ext uri="{BB962C8B-B14F-4D97-AF65-F5344CB8AC3E}">
        <p14:creationId xmlns:p14="http://schemas.microsoft.com/office/powerpoint/2010/main" val="4202814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http://rammb.cira.colostate.edu/ramsdis/online/rmtc.asp</a:t>
            </a:r>
            <a:endParaRPr lang="es-ES_tradnl" dirty="0"/>
          </a:p>
        </p:txBody>
      </p:sp>
      <p:sp>
        <p:nvSpPr>
          <p:cNvPr id="4" name="Slide Number Placeholder 3"/>
          <p:cNvSpPr>
            <a:spLocks noGrp="1"/>
          </p:cNvSpPr>
          <p:nvPr>
            <p:ph type="sldNum" sz="quarter" idx="10"/>
          </p:nvPr>
        </p:nvSpPr>
        <p:spPr/>
        <p:txBody>
          <a:bodyPr/>
          <a:lstStyle/>
          <a:p>
            <a:pPr>
              <a:defRPr/>
            </a:pPr>
            <a:fld id="{41C837AD-2FD5-437B-9AC7-A49B23F78D91}" type="slidenum">
              <a:rPr lang="es-ES_tradnl" smtClean="0"/>
              <a:pPr>
                <a:defRPr/>
              </a:pPr>
              <a:t>17</a:t>
            </a:fld>
            <a:endParaRPr lang="es-ES_tradnl" dirty="0"/>
          </a:p>
        </p:txBody>
      </p:sp>
    </p:spTree>
    <p:extLst>
      <p:ext uri="{BB962C8B-B14F-4D97-AF65-F5344CB8AC3E}">
        <p14:creationId xmlns:p14="http://schemas.microsoft.com/office/powerpoint/2010/main" val="862446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https://polar.ncep.noaa.gov/sst/ophi/</a:t>
            </a:r>
            <a:endParaRPr lang="es-ES_tradnl" dirty="0"/>
          </a:p>
        </p:txBody>
      </p:sp>
      <p:sp>
        <p:nvSpPr>
          <p:cNvPr id="4" name="Slide Number Placeholder 3"/>
          <p:cNvSpPr>
            <a:spLocks noGrp="1"/>
          </p:cNvSpPr>
          <p:nvPr>
            <p:ph type="sldNum" sz="quarter" idx="10"/>
          </p:nvPr>
        </p:nvSpPr>
        <p:spPr/>
        <p:txBody>
          <a:bodyPr/>
          <a:lstStyle/>
          <a:p>
            <a:pPr>
              <a:defRPr/>
            </a:pPr>
            <a:fld id="{41C837AD-2FD5-437B-9AC7-A49B23F78D91}" type="slidenum">
              <a:rPr lang="es-ES_tradnl" smtClean="0"/>
              <a:pPr>
                <a:defRPr/>
              </a:pPr>
              <a:t>18</a:t>
            </a:fld>
            <a:endParaRPr lang="es-ES_tradnl" dirty="0"/>
          </a:p>
        </p:txBody>
      </p:sp>
    </p:spTree>
    <p:extLst>
      <p:ext uri="{BB962C8B-B14F-4D97-AF65-F5344CB8AC3E}">
        <p14:creationId xmlns:p14="http://schemas.microsoft.com/office/powerpoint/2010/main" val="158636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t>https://polar.ncep.noaa.gov/sst/ophi/</a:t>
            </a:r>
          </a:p>
          <a:p>
            <a:endParaRPr lang="en-US" dirty="0"/>
          </a:p>
        </p:txBody>
      </p:sp>
      <p:sp>
        <p:nvSpPr>
          <p:cNvPr id="4" name="Slide Number Placeholder 3"/>
          <p:cNvSpPr>
            <a:spLocks noGrp="1"/>
          </p:cNvSpPr>
          <p:nvPr>
            <p:ph type="sldNum" sz="quarter" idx="10"/>
          </p:nvPr>
        </p:nvSpPr>
        <p:spPr/>
        <p:txBody>
          <a:bodyPr/>
          <a:lstStyle/>
          <a:p>
            <a:fld id="{CA6B6493-14D4-46FB-9F48-30A8F6F02AB1}" type="slidenum">
              <a:rPr lang="en-US" smtClean="0"/>
              <a:t>19</a:t>
            </a:fld>
            <a:endParaRPr lang="en-US"/>
          </a:p>
        </p:txBody>
      </p:sp>
    </p:spTree>
    <p:extLst>
      <p:ext uri="{BB962C8B-B14F-4D97-AF65-F5344CB8AC3E}">
        <p14:creationId xmlns:p14="http://schemas.microsoft.com/office/powerpoint/2010/main" val="2180076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https://www.cpc.ncep.noaa.gov/cgi-bin/godas_parameter.pl</a:t>
            </a:r>
            <a:endParaRPr lang="en-US" dirty="0"/>
          </a:p>
        </p:txBody>
      </p:sp>
      <p:sp>
        <p:nvSpPr>
          <p:cNvPr id="4" name="Slide Number Placeholder 3"/>
          <p:cNvSpPr>
            <a:spLocks noGrp="1"/>
          </p:cNvSpPr>
          <p:nvPr>
            <p:ph type="sldNum" sz="quarter" idx="10"/>
          </p:nvPr>
        </p:nvSpPr>
        <p:spPr/>
        <p:txBody>
          <a:bodyPr/>
          <a:lstStyle/>
          <a:p>
            <a:fld id="{CA6B6493-14D4-46FB-9F48-30A8F6F02AB1}" type="slidenum">
              <a:rPr lang="en-US" smtClean="0"/>
              <a:t>20</a:t>
            </a:fld>
            <a:endParaRPr lang="en-US"/>
          </a:p>
        </p:txBody>
      </p:sp>
    </p:spTree>
    <p:extLst>
      <p:ext uri="{BB962C8B-B14F-4D97-AF65-F5344CB8AC3E}">
        <p14:creationId xmlns:p14="http://schemas.microsoft.com/office/powerpoint/2010/main" val="2484107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 y="4280"/>
            <a:ext cx="9134623" cy="6841569"/>
          </a:xfrm>
          <a:prstGeom prst="rect">
            <a:avLst/>
          </a:prstGeom>
        </p:spPr>
      </p:pic>
      <p:sp>
        <p:nvSpPr>
          <p:cNvPr id="4" name="Marcador de texto 3"/>
          <p:cNvSpPr>
            <a:spLocks noGrp="1"/>
          </p:cNvSpPr>
          <p:nvPr>
            <p:ph type="body" sz="quarter" idx="10" hasCustomPrompt="1"/>
          </p:nvPr>
        </p:nvSpPr>
        <p:spPr>
          <a:xfrm>
            <a:off x="683568" y="1449938"/>
            <a:ext cx="7632848" cy="720080"/>
          </a:xfrm>
        </p:spPr>
        <p:txBody>
          <a:bodyPr>
            <a:noAutofit/>
          </a:bodyPr>
          <a:lstStyle>
            <a:lvl1pPr marL="0" indent="0" algn="ctr">
              <a:spcBef>
                <a:spcPts val="0"/>
              </a:spcBef>
              <a:buNone/>
              <a:defRPr sz="2500" b="1">
                <a:solidFill>
                  <a:schemeClr val="tx2"/>
                </a:solidFill>
                <a:latin typeface="Myriad Pro" panose="020B0503030403020204" pitchFamily="34" charset="0"/>
              </a:defRPr>
            </a:lvl1pPr>
            <a:lvl2pPr marL="457200" indent="0" algn="ctr">
              <a:spcBef>
                <a:spcPts val="0"/>
              </a:spcBef>
              <a:buNone/>
              <a:defRPr sz="25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smtClean="0"/>
              <a:t>HAGA CLIC PARA MODIFICAR EL ESTILO DE TEXTO DEL PATRÓN</a:t>
            </a:r>
          </a:p>
        </p:txBody>
      </p:sp>
      <p:sp>
        <p:nvSpPr>
          <p:cNvPr id="5" name="Marcador de texto 3"/>
          <p:cNvSpPr>
            <a:spLocks noGrp="1"/>
          </p:cNvSpPr>
          <p:nvPr>
            <p:ph type="body" sz="quarter" idx="12"/>
          </p:nvPr>
        </p:nvSpPr>
        <p:spPr>
          <a:xfrm>
            <a:off x="683568" y="4471971"/>
            <a:ext cx="7632848" cy="325181"/>
          </a:xfrm>
        </p:spPr>
        <p:txBody>
          <a:bodyPr>
            <a:noAutofit/>
          </a:bodyPr>
          <a:lstStyle>
            <a:lvl1pPr marL="0" indent="0" algn="ctr">
              <a:buNone/>
              <a:defRPr sz="1600" b="1">
                <a:solidFill>
                  <a:schemeClr val="tx2"/>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smtClean="0"/>
              <a:t>Haga clic para modificar el estilo de texto del patrón</a:t>
            </a:r>
          </a:p>
        </p:txBody>
      </p:sp>
      <p:sp>
        <p:nvSpPr>
          <p:cNvPr id="7" name="Marcador de texto 3"/>
          <p:cNvSpPr>
            <a:spLocks noGrp="1"/>
          </p:cNvSpPr>
          <p:nvPr>
            <p:ph type="body" sz="quarter" idx="13"/>
          </p:nvPr>
        </p:nvSpPr>
        <p:spPr>
          <a:xfrm>
            <a:off x="683568" y="4725144"/>
            <a:ext cx="7632848" cy="504056"/>
          </a:xfrm>
        </p:spPr>
        <p:txBody>
          <a:bodyPr>
            <a:noAutofit/>
          </a:bodyPr>
          <a:lstStyle>
            <a:lvl1pPr marL="0" indent="0" algn="ctr">
              <a:spcBef>
                <a:spcPts val="0"/>
              </a:spcBef>
              <a:buNone/>
              <a:defRPr sz="1400" b="0">
                <a:solidFill>
                  <a:srgbClr val="025380"/>
                </a:solidFill>
                <a:latin typeface="Myriad Pro" panose="020B0503030403020204" pitchFamily="34" charset="0"/>
              </a:defRPr>
            </a:lvl1pPr>
            <a:lvl2pPr marL="457200" indent="0" algn="ctr">
              <a:spcBef>
                <a:spcPts val="0"/>
              </a:spcBef>
              <a:buNone/>
              <a:defRPr sz="1400" b="0">
                <a:solidFill>
                  <a:srgbClr val="025380"/>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smtClean="0"/>
              <a:t>Haga clic para modificar el estilo de texto del patrón</a:t>
            </a:r>
          </a:p>
          <a:p>
            <a:pPr lvl="1"/>
            <a:r>
              <a:rPr lang="es-ES" dirty="0" smtClean="0"/>
              <a:t>Segundo nivel</a:t>
            </a:r>
          </a:p>
        </p:txBody>
      </p:sp>
      <p:sp>
        <p:nvSpPr>
          <p:cNvPr id="8" name="Marcador de texto 3"/>
          <p:cNvSpPr>
            <a:spLocks noGrp="1"/>
          </p:cNvSpPr>
          <p:nvPr>
            <p:ph type="body" sz="quarter" idx="14"/>
          </p:nvPr>
        </p:nvSpPr>
        <p:spPr>
          <a:xfrm>
            <a:off x="683568" y="2636912"/>
            <a:ext cx="7632848" cy="1693346"/>
          </a:xfrm>
        </p:spPr>
        <p:txBody>
          <a:bodyPr>
            <a:noAutofit/>
          </a:bodyPr>
          <a:lstStyle>
            <a:lvl1pPr marL="0" indent="0" algn="ctr">
              <a:lnSpc>
                <a:spcPct val="100000"/>
              </a:lnSpc>
              <a:spcBef>
                <a:spcPts val="0"/>
              </a:spcBef>
              <a:buNone/>
              <a:defRPr sz="2500" b="1">
                <a:solidFill>
                  <a:schemeClr val="tx1"/>
                </a:solidFill>
                <a:latin typeface="Myriad Pro" panose="020B0503030403020204" pitchFamily="34" charset="0"/>
              </a:defRPr>
            </a:lvl1pPr>
            <a:lvl2pPr marL="457200" indent="0" algn="ctr">
              <a:lnSpc>
                <a:spcPct val="100000"/>
              </a:lnSpc>
              <a:spcBef>
                <a:spcPts val="0"/>
              </a:spcBef>
              <a:buNone/>
              <a:defRPr sz="2500" b="1">
                <a:solidFill>
                  <a:schemeClr val="tx1"/>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smtClean="0"/>
              <a:t>Haga clic para modificar el estilo de texto del patrón</a:t>
            </a:r>
          </a:p>
          <a:p>
            <a:pPr lvl="1"/>
            <a:r>
              <a:rPr lang="es-ES" dirty="0" smtClean="0"/>
              <a:t>Segundo nivel</a:t>
            </a:r>
          </a:p>
        </p:txBody>
      </p:sp>
      <p:sp>
        <p:nvSpPr>
          <p:cNvPr id="3" name="Rectángulo 2"/>
          <p:cNvSpPr/>
          <p:nvPr userDrawn="1"/>
        </p:nvSpPr>
        <p:spPr>
          <a:xfrm>
            <a:off x="3995936" y="548680"/>
            <a:ext cx="79208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Imagen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7142" y="455984"/>
            <a:ext cx="1453899" cy="663910"/>
          </a:xfrm>
          <a:prstGeom prst="rect">
            <a:avLst/>
          </a:prstGeom>
        </p:spPr>
      </p:pic>
      <p:pic>
        <p:nvPicPr>
          <p:cNvPr id="11" name="Imagen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3728" y="588448"/>
            <a:ext cx="1867304" cy="398983"/>
          </a:xfrm>
          <a:prstGeom prst="rect">
            <a:avLst/>
          </a:prstGeom>
        </p:spPr>
      </p:pic>
      <p:pic>
        <p:nvPicPr>
          <p:cNvPr id="6" name="Imagen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94640" y="5817497"/>
            <a:ext cx="1944216" cy="440055"/>
          </a:xfrm>
          <a:prstGeom prst="rect">
            <a:avLst/>
          </a:prstGeom>
        </p:spPr>
      </p:pic>
    </p:spTree>
    <p:extLst>
      <p:ext uri="{BB962C8B-B14F-4D97-AF65-F5344CB8AC3E}">
        <p14:creationId xmlns:p14="http://schemas.microsoft.com/office/powerpoint/2010/main" val="60576179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8" y="8930"/>
            <a:ext cx="9131459" cy="6840139"/>
          </a:xfrm>
          <a:prstGeom prst="rect">
            <a:avLst/>
          </a:prstGeom>
        </p:spPr>
      </p:pic>
      <p:sp>
        <p:nvSpPr>
          <p:cNvPr id="3" name="Marcador de texto 3"/>
          <p:cNvSpPr>
            <a:spLocks noGrp="1"/>
          </p:cNvSpPr>
          <p:nvPr>
            <p:ph type="body" sz="quarter" idx="12"/>
          </p:nvPr>
        </p:nvSpPr>
        <p:spPr>
          <a:xfrm>
            <a:off x="755573" y="1412777"/>
            <a:ext cx="7632848" cy="432048"/>
          </a:xfrm>
        </p:spPr>
        <p:txBody>
          <a:bodyPr>
            <a:noAutofit/>
          </a:bodyPr>
          <a:lstStyle>
            <a:lvl1pPr marL="0" indent="0" algn="l">
              <a:spcBef>
                <a:spcPts val="0"/>
              </a:spcBef>
              <a:buNone/>
              <a:defRPr sz="1600" b="1">
                <a:solidFill>
                  <a:schemeClr val="tx2"/>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smtClean="0"/>
              <a:t>Haga clic para modificar el estilo de texto del patrón</a:t>
            </a:r>
          </a:p>
        </p:txBody>
      </p:sp>
      <p:sp>
        <p:nvSpPr>
          <p:cNvPr id="4" name="Marcador de texto 3"/>
          <p:cNvSpPr>
            <a:spLocks noGrp="1"/>
          </p:cNvSpPr>
          <p:nvPr>
            <p:ph type="body" sz="quarter" idx="13"/>
          </p:nvPr>
        </p:nvSpPr>
        <p:spPr>
          <a:xfrm>
            <a:off x="755573" y="1852216"/>
            <a:ext cx="7632848" cy="4457103"/>
          </a:xfrm>
        </p:spPr>
        <p:txBody>
          <a:bodyPr>
            <a:noAutofit/>
          </a:bodyPr>
          <a:lstStyle>
            <a:lvl1pPr marL="0" indent="0" algn="just">
              <a:spcBef>
                <a:spcPts val="0"/>
              </a:spcBef>
              <a:buNone/>
              <a:defRPr sz="1400" b="0">
                <a:solidFill>
                  <a:schemeClr val="tx1"/>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smtClean="0"/>
              <a:t>Haga clic para modificar el estilo de texto del patrón</a:t>
            </a:r>
          </a:p>
        </p:txBody>
      </p:sp>
      <p:sp>
        <p:nvSpPr>
          <p:cNvPr id="7" name="Marcador de texto 3"/>
          <p:cNvSpPr>
            <a:spLocks noGrp="1"/>
          </p:cNvSpPr>
          <p:nvPr>
            <p:ph type="body" sz="quarter" idx="14"/>
          </p:nvPr>
        </p:nvSpPr>
        <p:spPr>
          <a:xfrm>
            <a:off x="395536" y="476672"/>
            <a:ext cx="8352928" cy="432048"/>
          </a:xfrm>
        </p:spPr>
        <p:txBody>
          <a:bodyPr>
            <a:noAutofit/>
          </a:bodyPr>
          <a:lstStyle>
            <a:lvl1pPr marL="0" indent="0" algn="ctr">
              <a:spcBef>
                <a:spcPts val="0"/>
              </a:spcBef>
              <a:buNone/>
              <a:defRPr sz="2400" b="1">
                <a:solidFill>
                  <a:schemeClr val="tx2"/>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smtClean="0"/>
              <a:t>Haga clic para modificar el estilo de texto del patrón</a:t>
            </a:r>
          </a:p>
        </p:txBody>
      </p:sp>
    </p:spTree>
    <p:extLst>
      <p:ext uri="{BB962C8B-B14F-4D97-AF65-F5344CB8AC3E}">
        <p14:creationId xmlns:p14="http://schemas.microsoft.com/office/powerpoint/2010/main" val="14104772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8" y="7971"/>
            <a:ext cx="9134020" cy="6842057"/>
          </a:xfrm>
          <a:prstGeom prst="rect">
            <a:avLst/>
          </a:prstGeom>
        </p:spPr>
      </p:pic>
      <p:sp>
        <p:nvSpPr>
          <p:cNvPr id="10" name="5 Marcador de contenido"/>
          <p:cNvSpPr>
            <a:spLocks noGrp="1"/>
          </p:cNvSpPr>
          <p:nvPr>
            <p:ph sz="quarter" idx="4"/>
          </p:nvPr>
        </p:nvSpPr>
        <p:spPr>
          <a:xfrm>
            <a:off x="755576" y="1052736"/>
            <a:ext cx="7632848" cy="5256584"/>
          </a:xfrm>
        </p:spPr>
        <p:txBody>
          <a:bodyPr>
            <a:normAutofit/>
          </a:bodyPr>
          <a:lstStyle>
            <a:lvl1pPr marL="0" indent="0" algn="just">
              <a:spcBef>
                <a:spcPts val="0"/>
              </a:spcBef>
              <a:buNone/>
              <a:defRPr sz="1100">
                <a:solidFill>
                  <a:schemeClr val="tx1"/>
                </a:solidFill>
                <a:latin typeface="Myriad Pro" panose="020B0503030403020204" pitchFamily="34" charset="0"/>
                <a:cs typeface="Khmer UI" panose="020B0502040204020203" pitchFamily="34" charset="0"/>
              </a:defRPr>
            </a:lvl1pPr>
            <a:lvl2pPr marL="457200" indent="0" algn="just">
              <a:spcBef>
                <a:spcPts val="0"/>
              </a:spcBef>
              <a:buNone/>
              <a:defRPr sz="1100">
                <a:solidFill>
                  <a:schemeClr val="tx1"/>
                </a:solidFill>
                <a:latin typeface="Myriad Pro" panose="020B0503030403020204" pitchFamily="34" charset="0"/>
                <a:cs typeface="Khmer UI" panose="020B0502040204020203" pitchFamily="34" charset="0"/>
              </a:defRPr>
            </a:lvl2pPr>
            <a:lvl3pPr marL="914400" indent="0" algn="just">
              <a:spcBef>
                <a:spcPts val="0"/>
              </a:spcBef>
              <a:buNone/>
              <a:defRPr sz="1100">
                <a:solidFill>
                  <a:schemeClr val="tx1"/>
                </a:solidFill>
                <a:latin typeface="Myriad Pro" panose="020B0503030403020204" pitchFamily="34" charset="0"/>
                <a:cs typeface="Khmer UI" panose="020B0502040204020203" pitchFamily="34" charset="0"/>
              </a:defRPr>
            </a:lvl3pPr>
            <a:lvl4pPr marL="1371600" indent="0" algn="just">
              <a:spcBef>
                <a:spcPts val="0"/>
              </a:spcBef>
              <a:buNone/>
              <a:defRPr sz="1100">
                <a:solidFill>
                  <a:schemeClr val="tx1"/>
                </a:solidFill>
                <a:latin typeface="Myriad Pro" panose="020B0503030403020204" pitchFamily="34" charset="0"/>
                <a:cs typeface="Khmer UI" panose="020B0502040204020203" pitchFamily="34" charset="0"/>
              </a:defRPr>
            </a:lvl4pPr>
            <a:lvl5pPr marL="1828800" indent="0" algn="just">
              <a:spcBef>
                <a:spcPts val="0"/>
              </a:spcBef>
              <a:buNone/>
              <a:defRPr sz="1100">
                <a:solidFill>
                  <a:schemeClr val="tx1"/>
                </a:solidFill>
                <a:latin typeface="Myriad Pro" panose="020B0503030403020204" pitchFamily="34" charset="0"/>
                <a:cs typeface="Khmer UI" panose="020B0502040204020203" pitchFamily="34" charset="0"/>
              </a:defRPr>
            </a:lvl5pPr>
            <a:lvl6pPr>
              <a:defRPr sz="1600"/>
            </a:lvl6pPr>
            <a:lvl7pPr>
              <a:defRPr sz="1600"/>
            </a:lvl7pPr>
            <a:lvl8pPr>
              <a:defRPr sz="1600"/>
            </a:lvl8pPr>
            <a:lvl9pPr>
              <a:defRPr sz="16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PE" dirty="0"/>
          </a:p>
        </p:txBody>
      </p:sp>
      <p:sp>
        <p:nvSpPr>
          <p:cNvPr id="6" name="Marcador de texto 3"/>
          <p:cNvSpPr>
            <a:spLocks noGrp="1"/>
          </p:cNvSpPr>
          <p:nvPr>
            <p:ph type="body" sz="quarter" idx="13"/>
          </p:nvPr>
        </p:nvSpPr>
        <p:spPr>
          <a:xfrm>
            <a:off x="755573" y="508167"/>
            <a:ext cx="7632848" cy="432048"/>
          </a:xfrm>
        </p:spPr>
        <p:txBody>
          <a:bodyPr>
            <a:noAutofit/>
          </a:bodyPr>
          <a:lstStyle>
            <a:lvl1pPr marL="0" indent="0" algn="l">
              <a:spcBef>
                <a:spcPts val="0"/>
              </a:spcBef>
              <a:buNone/>
              <a:defRPr sz="1600" b="1">
                <a:solidFill>
                  <a:schemeClr val="tx2"/>
                </a:solidFill>
                <a:latin typeface="Myriad Pro" panose="020B0503030403020204" pitchFamily="34" charset="0"/>
              </a:defRPr>
            </a:lvl1pPr>
            <a:lvl2pPr marL="457200" indent="0" algn="ctr">
              <a:buNone/>
              <a:defRPr sz="12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smtClean="0"/>
              <a:t>Haga clic para modificar el estilo de texto del patrón</a:t>
            </a:r>
          </a:p>
        </p:txBody>
      </p:sp>
    </p:spTree>
    <p:extLst>
      <p:ext uri="{BB962C8B-B14F-4D97-AF65-F5344CB8AC3E}">
        <p14:creationId xmlns:p14="http://schemas.microsoft.com/office/powerpoint/2010/main" val="11012099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4" y="3765"/>
            <a:ext cx="9138851" cy="6844736"/>
          </a:xfrm>
          <a:prstGeom prst="rect">
            <a:avLst/>
          </a:prstGeom>
        </p:spPr>
      </p:pic>
      <p:sp>
        <p:nvSpPr>
          <p:cNvPr id="10" name="5 Marcador de contenido"/>
          <p:cNvSpPr>
            <a:spLocks noGrp="1"/>
          </p:cNvSpPr>
          <p:nvPr>
            <p:ph sz="quarter" idx="4"/>
          </p:nvPr>
        </p:nvSpPr>
        <p:spPr>
          <a:xfrm>
            <a:off x="683568" y="3507038"/>
            <a:ext cx="7632848" cy="1800200"/>
          </a:xfrm>
        </p:spPr>
        <p:txBody>
          <a:bodyPr>
            <a:normAutofit/>
          </a:bodyPr>
          <a:lstStyle>
            <a:lvl1pPr marL="0" indent="0" algn="ctr">
              <a:buNone/>
              <a:defRPr sz="1200" b="0">
                <a:solidFill>
                  <a:schemeClr val="tx1"/>
                </a:solidFill>
                <a:latin typeface="Myriad Pro" panose="020B0503030403020204" pitchFamily="34" charset="0"/>
                <a:cs typeface="Khmer UI" panose="020B0502040204020203" pitchFamily="34" charset="0"/>
              </a:defRPr>
            </a:lvl1pPr>
            <a:lvl2pPr marL="457200" indent="0" algn="ctr">
              <a:buNone/>
              <a:defRPr sz="1200" b="0">
                <a:solidFill>
                  <a:schemeClr val="tx1"/>
                </a:solidFill>
                <a:latin typeface="Myriad Pro" panose="020B0503030403020204" pitchFamily="34" charset="0"/>
                <a:cs typeface="Khmer UI" panose="020B0502040204020203" pitchFamily="34" charset="0"/>
              </a:defRPr>
            </a:lvl2pPr>
            <a:lvl3pPr marL="914400" indent="0" algn="ctr">
              <a:buNone/>
              <a:defRPr sz="1200" b="0">
                <a:solidFill>
                  <a:schemeClr val="tx1"/>
                </a:solidFill>
                <a:latin typeface="Myriad Pro" panose="020B0503030403020204" pitchFamily="34" charset="0"/>
                <a:cs typeface="Khmer UI" panose="020B0502040204020203" pitchFamily="34" charset="0"/>
              </a:defRPr>
            </a:lvl3pPr>
            <a:lvl4pPr marL="1371600" indent="0" algn="just">
              <a:buNone/>
              <a:defRPr sz="1200">
                <a:solidFill>
                  <a:schemeClr val="tx1"/>
                </a:solidFill>
                <a:latin typeface="Khmer UI" panose="020B0502040204020203" pitchFamily="34" charset="0"/>
                <a:cs typeface="Khmer UI" panose="020B0502040204020203" pitchFamily="34" charset="0"/>
              </a:defRPr>
            </a:lvl4pPr>
            <a:lvl5pPr marL="1828800" indent="0" algn="just">
              <a:buNone/>
              <a:defRPr sz="1200">
                <a:solidFill>
                  <a:schemeClr val="tx1"/>
                </a:solidFill>
                <a:latin typeface="Khmer UI" panose="020B0502040204020203" pitchFamily="34" charset="0"/>
                <a:cs typeface="Khmer UI" panose="020B0502040204020203" pitchFamily="34" charset="0"/>
              </a:defRPr>
            </a:lvl5pPr>
            <a:lvl6pPr>
              <a:defRPr sz="1600"/>
            </a:lvl6pPr>
            <a:lvl7pPr>
              <a:defRPr sz="1600"/>
            </a:lvl7pPr>
            <a:lvl8pPr>
              <a:defRPr sz="1600"/>
            </a:lvl8pPr>
            <a:lvl9pPr>
              <a:defRPr sz="1600"/>
            </a:lvl9pPr>
          </a:lstStyle>
          <a:p>
            <a:pPr lvl="0"/>
            <a:r>
              <a:rPr lang="es-ES" dirty="0" smtClean="0"/>
              <a:t>Haga clic para modificar el estilo de texto del patrón</a:t>
            </a:r>
          </a:p>
          <a:p>
            <a:pPr lvl="1"/>
            <a:r>
              <a:rPr lang="es-ES" dirty="0" smtClean="0"/>
              <a:t>Segundo nivel</a:t>
            </a:r>
          </a:p>
          <a:p>
            <a:pPr lvl="2"/>
            <a:r>
              <a:rPr lang="es-ES" dirty="0" smtClean="0"/>
              <a:t>Tercer nivel</a:t>
            </a:r>
          </a:p>
        </p:txBody>
      </p:sp>
      <p:sp>
        <p:nvSpPr>
          <p:cNvPr id="7" name="Marcador de texto 3"/>
          <p:cNvSpPr>
            <a:spLocks noGrp="1"/>
          </p:cNvSpPr>
          <p:nvPr>
            <p:ph type="body" sz="quarter" idx="10" hasCustomPrompt="1"/>
          </p:nvPr>
        </p:nvSpPr>
        <p:spPr>
          <a:xfrm>
            <a:off x="683568" y="1844824"/>
            <a:ext cx="7632848" cy="720080"/>
          </a:xfrm>
        </p:spPr>
        <p:txBody>
          <a:bodyPr>
            <a:noAutofit/>
          </a:bodyPr>
          <a:lstStyle>
            <a:lvl1pPr marL="0" indent="0" algn="ctr">
              <a:spcBef>
                <a:spcPts val="0"/>
              </a:spcBef>
              <a:buFont typeface="Arial" panose="020B0604020202020204" pitchFamily="34" charset="0"/>
              <a:buNone/>
              <a:defRPr sz="2500" b="1">
                <a:solidFill>
                  <a:schemeClr val="tx2"/>
                </a:solidFill>
                <a:latin typeface="Myriad Pro" panose="020B0503030403020204" pitchFamily="34" charset="0"/>
              </a:defRPr>
            </a:lvl1pPr>
            <a:lvl2pPr marL="457200" indent="0" algn="ctr">
              <a:spcBef>
                <a:spcPts val="0"/>
              </a:spcBef>
              <a:buNone/>
              <a:defRPr sz="2500" b="1">
                <a:solidFill>
                  <a:schemeClr val="tx2"/>
                </a:solidFill>
                <a:latin typeface="Myriad Pro" panose="020B0503030403020204" pitchFamily="34" charset="0"/>
              </a:defRPr>
            </a:lvl2pPr>
            <a:lvl3pPr marL="914400" indent="0" algn="ctr">
              <a:buNone/>
              <a:defRPr sz="1800" b="1">
                <a:solidFill>
                  <a:schemeClr val="tx2"/>
                </a:solidFill>
                <a:latin typeface="Myriad Pro" panose="020B0503030403020204" pitchFamily="34" charset="0"/>
              </a:defRPr>
            </a:lvl3pPr>
            <a:lvl4pPr marL="1371600" indent="0" algn="ctr">
              <a:buNone/>
              <a:defRPr sz="1800" b="1">
                <a:solidFill>
                  <a:schemeClr val="tx2"/>
                </a:solidFill>
                <a:latin typeface="Myriad Pro" panose="020B0503030403020204" pitchFamily="34" charset="0"/>
              </a:defRPr>
            </a:lvl4pPr>
            <a:lvl5pPr marL="1828800" indent="0" algn="ctr">
              <a:buNone/>
              <a:defRPr sz="1800" b="1">
                <a:solidFill>
                  <a:schemeClr val="tx2"/>
                </a:solidFill>
                <a:latin typeface="Myriad Pro" panose="020B0503030403020204" pitchFamily="34" charset="0"/>
              </a:defRPr>
            </a:lvl5pPr>
          </a:lstStyle>
          <a:p>
            <a:pPr lvl="0"/>
            <a:r>
              <a:rPr lang="es-ES" dirty="0" smtClean="0"/>
              <a:t>HAGA CLIC PARA MODIFICAR EL ESTILO DE TEXTO DEL PATRÓN</a:t>
            </a:r>
          </a:p>
        </p:txBody>
      </p:sp>
      <p:sp>
        <p:nvSpPr>
          <p:cNvPr id="5" name="Rectángulo 4"/>
          <p:cNvSpPr/>
          <p:nvPr userDrawn="1"/>
        </p:nvSpPr>
        <p:spPr>
          <a:xfrm>
            <a:off x="3995936" y="548680"/>
            <a:ext cx="79208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7142" y="455984"/>
            <a:ext cx="1453899" cy="663910"/>
          </a:xfrm>
          <a:prstGeom prst="rect">
            <a:avLst/>
          </a:prstGeom>
        </p:spPr>
      </p:pic>
      <p:pic>
        <p:nvPicPr>
          <p:cNvPr id="8" name="Imagen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23728" y="588448"/>
            <a:ext cx="1867304" cy="398983"/>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94640" y="5817497"/>
            <a:ext cx="1944216" cy="440055"/>
          </a:xfrm>
          <a:prstGeom prst="rect">
            <a:avLst/>
          </a:prstGeom>
        </p:spPr>
      </p:pic>
    </p:spTree>
    <p:extLst>
      <p:ext uri="{BB962C8B-B14F-4D97-AF65-F5344CB8AC3E}">
        <p14:creationId xmlns:p14="http://schemas.microsoft.com/office/powerpoint/2010/main" val="30240764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5849118-4BF5-488C-B2BC-8A248B664768}" type="datetimeFigureOut">
              <a:rPr lang="fr-FR" smtClean="0"/>
              <a:pPr/>
              <a:t>23/09/2019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EB2854E-D58B-4C37-8443-AC0C23B38C35}" type="slidenum">
              <a:rPr lang="fr-FR" smtClean="0"/>
              <a:pPr/>
              <a:t>‹Nº›</a:t>
            </a:fld>
            <a:endParaRPr lang="fr-FR"/>
          </a:p>
        </p:txBody>
      </p:sp>
    </p:spTree>
    <p:extLst>
      <p:ext uri="{BB962C8B-B14F-4D97-AF65-F5344CB8AC3E}">
        <p14:creationId xmlns:p14="http://schemas.microsoft.com/office/powerpoint/2010/main" val="262048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6C23DE-3679-4B0E-8D80-668BC211B826}" type="slidenum">
              <a:rPr lang="en-US"/>
              <a:pPr>
                <a:defRPr/>
              </a:pPr>
              <a:t>‹Nº›</a:t>
            </a:fld>
            <a:endParaRPr lang="en-US" dirty="0"/>
          </a:p>
        </p:txBody>
      </p:sp>
    </p:spTree>
    <p:extLst>
      <p:ext uri="{BB962C8B-B14F-4D97-AF65-F5344CB8AC3E}">
        <p14:creationId xmlns:p14="http://schemas.microsoft.com/office/powerpoint/2010/main" val="2717833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55821-66EB-4097-9A8A-0700C2C1F563}" type="datetimeFigureOut">
              <a:rPr lang="en-US" smtClean="0"/>
              <a:t>9/23/2019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7A761-FEA6-4658-9EC6-D65034B392FC}" type="slidenum">
              <a:rPr lang="en-US" smtClean="0"/>
              <a:t>‹Nº›</a:t>
            </a:fld>
            <a:endParaRPr lang="en-US"/>
          </a:p>
        </p:txBody>
      </p:sp>
    </p:spTree>
    <p:extLst>
      <p:ext uri="{BB962C8B-B14F-4D97-AF65-F5344CB8AC3E}">
        <p14:creationId xmlns:p14="http://schemas.microsoft.com/office/powerpoint/2010/main" val="103831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3B68C-DE82-4E8B-B4F9-6BF55E65242B}" type="datetimeFigureOut">
              <a:rPr lang="es-PE" smtClean="0"/>
              <a:pPr/>
              <a:t>23/09/2019</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276DC-05D2-4ABC-B245-A1B861E16669}" type="slidenum">
              <a:rPr lang="es-PE" smtClean="0"/>
              <a:pPr/>
              <a:t>‹Nº›</a:t>
            </a:fld>
            <a:endParaRPr lang="es-PE"/>
          </a:p>
        </p:txBody>
      </p:sp>
    </p:spTree>
    <p:extLst>
      <p:ext uri="{BB962C8B-B14F-4D97-AF65-F5344CB8AC3E}">
        <p14:creationId xmlns:p14="http://schemas.microsoft.com/office/powerpoint/2010/main" val="3197179323"/>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2" r:id="rId3"/>
    <p:sldLayoutId id="2147483681" r:id="rId4"/>
    <p:sldLayoutId id="2147483685" r:id="rId5"/>
    <p:sldLayoutId id="2147483686" r:id="rId6"/>
    <p:sldLayoutId id="2147483687"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wpc.ncep.noaa.gov/international/crb_day1-3.s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wpc.ncep.noaa.gov/international/intlhist.shtm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cpc.ncep.noaa.gov/products/precip/CWlink/ir_anim_monthly.shtml"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0.gif"/></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image" Target="../media/image23.gif"/><Relationship Id="rId4" Type="http://schemas.openxmlformats.org/officeDocument/2006/relationships/hyperlink" Target="https://www.wpc.ncep.noaa.gov/international/crb_day1-3.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wpc.ncep.noaa.gov/discussions/hpcdiscussions.php?disc=fxca20"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pporras@senamhi.gob.pe"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www.wpc.ncep.noaa.gov/international/intlhist.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wpc.ncep.noaa.gov/international/curriculum.s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rammb.cira.colostate.edu/ramsdis/online/rmtc.asp"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cat.cira.colostate.edu/sport/layered/advected/LPW_SAm.ht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arcador de texto 18"/>
          <p:cNvSpPr>
            <a:spLocks noGrp="1"/>
          </p:cNvSpPr>
          <p:nvPr>
            <p:ph type="body" sz="quarter" idx="10"/>
          </p:nvPr>
        </p:nvSpPr>
        <p:spPr>
          <a:xfrm>
            <a:off x="827584" y="1124744"/>
            <a:ext cx="7632848" cy="3024336"/>
          </a:xfrm>
        </p:spPr>
        <p:txBody>
          <a:bodyPr/>
          <a:lstStyle/>
          <a:p>
            <a:endParaRPr lang="es-MX" sz="2800" dirty="0" smtClean="0">
              <a:latin typeface="Arial" panose="020B0604020202020204" pitchFamily="34" charset="0"/>
              <a:cs typeface="Arial" panose="020B0604020202020204" pitchFamily="34" charset="0"/>
            </a:endParaRPr>
          </a:p>
          <a:p>
            <a:r>
              <a:rPr lang="es-MX" sz="2800" dirty="0" smtClean="0">
                <a:latin typeface="Arial" panose="020B0604020202020204" pitchFamily="34" charset="0"/>
                <a:cs typeface="Arial" panose="020B0604020202020204" pitchFamily="34" charset="0"/>
              </a:rPr>
              <a:t>Entrenamiento</a:t>
            </a:r>
            <a:r>
              <a:rPr lang="es-MX" sz="2800" dirty="0" smtClean="0">
                <a:latin typeface="Arial" panose="020B0604020202020204" pitchFamily="34" charset="0"/>
                <a:cs typeface="Arial" panose="020B0604020202020204" pitchFamily="34" charset="0"/>
              </a:rPr>
              <a:t> en el escritorio </a:t>
            </a:r>
            <a:r>
              <a:rPr lang="es-MX" sz="2800" dirty="0" smtClean="0">
                <a:latin typeface="Arial" panose="020B0604020202020204" pitchFamily="34" charset="0"/>
                <a:cs typeface="Arial" panose="020B0604020202020204" pitchFamily="34" charset="0"/>
              </a:rPr>
              <a:t>Internacional de la NOAA</a:t>
            </a:r>
            <a:endParaRPr lang="es-MX" sz="2800" dirty="0">
              <a:latin typeface="Arial" panose="020B0604020202020204" pitchFamily="34" charset="0"/>
              <a:cs typeface="Arial" panose="020B0604020202020204" pitchFamily="34" charset="0"/>
            </a:endParaRPr>
          </a:p>
          <a:p>
            <a:r>
              <a:rPr lang="es-MX" sz="2800" dirty="0" smtClean="0">
                <a:latin typeface="Arial" panose="020B0604020202020204" pitchFamily="34" charset="0"/>
                <a:cs typeface="Arial" panose="020B0604020202020204" pitchFamily="34" charset="0"/>
              </a:rPr>
              <a:t>(</a:t>
            </a:r>
            <a:r>
              <a:rPr lang="es-MX" sz="2800" dirty="0" err="1" smtClean="0">
                <a:latin typeface="Arial" panose="020B0604020202020204" pitchFamily="34" charset="0"/>
                <a:cs typeface="Arial" panose="020B0604020202020204" pitchFamily="34" charset="0"/>
              </a:rPr>
              <a:t>National</a:t>
            </a:r>
            <a:r>
              <a:rPr lang="es-MX" sz="2800" dirty="0" smtClean="0">
                <a:latin typeface="Arial" panose="020B0604020202020204" pitchFamily="34" charset="0"/>
                <a:cs typeface="Arial" panose="020B0604020202020204" pitchFamily="34" charset="0"/>
              </a:rPr>
              <a:t> </a:t>
            </a:r>
            <a:r>
              <a:rPr lang="es-MX" sz="2800" dirty="0" err="1" smtClean="0">
                <a:latin typeface="Arial" panose="020B0604020202020204" pitchFamily="34" charset="0"/>
                <a:cs typeface="Arial" panose="020B0604020202020204" pitchFamily="34" charset="0"/>
              </a:rPr>
              <a:t>Oceanic</a:t>
            </a:r>
            <a:r>
              <a:rPr lang="es-MX" sz="2800" dirty="0" smtClean="0">
                <a:latin typeface="Arial" panose="020B0604020202020204" pitchFamily="34" charset="0"/>
                <a:cs typeface="Arial" panose="020B0604020202020204" pitchFamily="34" charset="0"/>
              </a:rPr>
              <a:t> and </a:t>
            </a:r>
            <a:r>
              <a:rPr lang="es-MX" sz="2800" dirty="0" err="1" smtClean="0">
                <a:latin typeface="Arial" panose="020B0604020202020204" pitchFamily="34" charset="0"/>
                <a:cs typeface="Arial" panose="020B0604020202020204" pitchFamily="34" charset="0"/>
              </a:rPr>
              <a:t>Atmospheric</a:t>
            </a:r>
            <a:r>
              <a:rPr lang="es-MX" sz="2800" dirty="0" smtClean="0">
                <a:latin typeface="Arial" panose="020B0604020202020204" pitchFamily="34" charset="0"/>
                <a:cs typeface="Arial" panose="020B0604020202020204" pitchFamily="34" charset="0"/>
              </a:rPr>
              <a:t> </a:t>
            </a:r>
            <a:r>
              <a:rPr lang="es-MX" sz="2800" dirty="0" err="1" smtClean="0">
                <a:latin typeface="Arial" panose="020B0604020202020204" pitchFamily="34" charset="0"/>
                <a:cs typeface="Arial" panose="020B0604020202020204" pitchFamily="34" charset="0"/>
              </a:rPr>
              <a:t>Administration</a:t>
            </a:r>
            <a:r>
              <a:rPr lang="es-MX" sz="2800" dirty="0" smtClean="0">
                <a:latin typeface="Arial" panose="020B0604020202020204" pitchFamily="34" charset="0"/>
                <a:cs typeface="Arial" panose="020B0604020202020204" pitchFamily="34" charset="0"/>
              </a:rPr>
              <a:t>)</a:t>
            </a:r>
          </a:p>
          <a:p>
            <a:endParaRPr lang="es-MX" sz="2800" dirty="0">
              <a:latin typeface="Arial" panose="020B0604020202020204" pitchFamily="34" charset="0"/>
              <a:cs typeface="Arial" panose="020B0604020202020204" pitchFamily="34" charset="0"/>
            </a:endParaRPr>
          </a:p>
          <a:p>
            <a:r>
              <a:rPr lang="es-MX" sz="2000" b="0" dirty="0" smtClean="0">
                <a:latin typeface="Arial" panose="020B0604020202020204" pitchFamily="34" charset="0"/>
                <a:cs typeface="Arial" panose="020B0604020202020204" pitchFamily="34" charset="0"/>
              </a:rPr>
              <a:t>Estados Unidos, abril-julio de 2019.</a:t>
            </a:r>
            <a:endParaRPr lang="es-MX" sz="2000" b="0" dirty="0">
              <a:latin typeface="Arial" panose="020B0604020202020204" pitchFamily="34" charset="0"/>
              <a:cs typeface="Arial" panose="020B0604020202020204" pitchFamily="34" charset="0"/>
            </a:endParaRPr>
          </a:p>
          <a:p>
            <a:endParaRPr lang="es-MX" sz="2800" dirty="0">
              <a:latin typeface="Arial" panose="020B0604020202020204" pitchFamily="34" charset="0"/>
              <a:cs typeface="Arial" panose="020B0604020202020204" pitchFamily="34" charset="0"/>
            </a:endParaRPr>
          </a:p>
        </p:txBody>
      </p:sp>
      <p:sp>
        <p:nvSpPr>
          <p:cNvPr id="21" name="Marcador de texto 20"/>
          <p:cNvSpPr>
            <a:spLocks noGrp="1"/>
          </p:cNvSpPr>
          <p:nvPr>
            <p:ph type="body" sz="quarter" idx="12"/>
          </p:nvPr>
        </p:nvSpPr>
        <p:spPr>
          <a:xfrm>
            <a:off x="767448" y="4719463"/>
            <a:ext cx="7632848" cy="325181"/>
          </a:xfrm>
        </p:spPr>
        <p:txBody>
          <a:bodyPr/>
          <a:lstStyle/>
          <a:p>
            <a:r>
              <a:rPr lang="es-PE" dirty="0" smtClean="0">
                <a:solidFill>
                  <a:srgbClr val="09486B"/>
                </a:solidFill>
                <a:latin typeface="Arial" panose="020B0604020202020204" pitchFamily="34" charset="0"/>
                <a:cs typeface="Arial" panose="020B0604020202020204" pitchFamily="34" charset="0"/>
              </a:rPr>
              <a:t>Bach. Jonathan Paredes </a:t>
            </a:r>
            <a:endParaRPr lang="es-PE" dirty="0">
              <a:solidFill>
                <a:srgbClr val="09486B"/>
              </a:solidFill>
              <a:latin typeface="Arial" panose="020B0604020202020204" pitchFamily="34" charset="0"/>
              <a:cs typeface="Arial" panose="020B0604020202020204" pitchFamily="34" charset="0"/>
            </a:endParaRPr>
          </a:p>
        </p:txBody>
      </p:sp>
      <p:sp>
        <p:nvSpPr>
          <p:cNvPr id="23" name="Marcador de texto 22"/>
          <p:cNvSpPr>
            <a:spLocks noGrp="1"/>
          </p:cNvSpPr>
          <p:nvPr>
            <p:ph type="body" sz="quarter" idx="14"/>
          </p:nvPr>
        </p:nvSpPr>
        <p:spPr>
          <a:xfrm>
            <a:off x="755576" y="4262376"/>
            <a:ext cx="7632848" cy="432048"/>
          </a:xfrm>
        </p:spPr>
        <p:txBody>
          <a:bodyPr/>
          <a:lstStyle/>
          <a:p>
            <a:r>
              <a:rPr lang="es-PE" dirty="0" smtClean="0">
                <a:latin typeface="Arial" panose="020B0604020202020204" pitchFamily="34" charset="0"/>
                <a:cs typeface="Arial" panose="020B0604020202020204" pitchFamily="34" charset="0"/>
              </a:rPr>
              <a:t>DZ12</a:t>
            </a:r>
            <a:endParaRPr lang="es-P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7269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4"/>
          </p:nvPr>
        </p:nvSpPr>
        <p:spPr/>
        <p:txBody>
          <a:bodyPr/>
          <a:lstStyle/>
          <a:p>
            <a:r>
              <a:rPr lang="es-PE" dirty="0" smtClean="0"/>
              <a:t>VERIFICACIÓN DEL PRONÓSTICO. </a:t>
            </a:r>
          </a:p>
          <a:p>
            <a:endParaRPr lang="es-PE" dirty="0"/>
          </a:p>
        </p:txBody>
      </p:sp>
      <p:pic>
        <p:nvPicPr>
          <p:cNvPr id="2050" name="Picture 2" descr="https://www.wpc.ncep.noaa.gov/international/crb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000" y="1001824"/>
            <a:ext cx="72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32234" y="6427113"/>
            <a:ext cx="4439766" cy="261610"/>
          </a:xfrm>
          <a:prstGeom prst="rect">
            <a:avLst/>
          </a:prstGeom>
        </p:spPr>
        <p:txBody>
          <a:bodyPr wrap="square">
            <a:spAutoFit/>
          </a:bodyPr>
          <a:lstStyle/>
          <a:p>
            <a:r>
              <a:rPr lang="es-PE" sz="1100" dirty="0">
                <a:latin typeface="Aharoni"/>
                <a:hlinkClick r:id="rId4"/>
              </a:rPr>
              <a:t>https://</a:t>
            </a:r>
            <a:r>
              <a:rPr lang="es-PE" sz="1100" dirty="0" smtClean="0">
                <a:latin typeface="Aharoni"/>
                <a:hlinkClick r:id="rId4"/>
              </a:rPr>
              <a:t>www.wpc.ncep.noaa.gov/international/crb_day1-3.shtml</a:t>
            </a:r>
            <a:endParaRPr lang="es-PE" sz="1100" dirty="0">
              <a:latin typeface="Aharoni"/>
            </a:endParaRPr>
          </a:p>
        </p:txBody>
      </p:sp>
    </p:spTree>
    <p:extLst>
      <p:ext uri="{BB962C8B-B14F-4D97-AF65-F5344CB8AC3E}">
        <p14:creationId xmlns:p14="http://schemas.microsoft.com/office/powerpoint/2010/main" val="2969803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2"/>
          </p:nvPr>
        </p:nvSpPr>
        <p:spPr/>
        <p:txBody>
          <a:bodyPr/>
          <a:lstStyle/>
          <a:p>
            <a:r>
              <a:rPr lang="es-PE" dirty="0"/>
              <a:t>TROPICAL DESK</a:t>
            </a:r>
          </a:p>
          <a:p>
            <a:endParaRPr lang="es-PE" dirty="0"/>
          </a:p>
        </p:txBody>
      </p:sp>
      <p:sp>
        <p:nvSpPr>
          <p:cNvPr id="3" name="Marcador de texto 2"/>
          <p:cNvSpPr>
            <a:spLocks noGrp="1"/>
          </p:cNvSpPr>
          <p:nvPr>
            <p:ph type="body" sz="quarter" idx="13"/>
          </p:nvPr>
        </p:nvSpPr>
        <p:spPr/>
        <p:txBody>
          <a:bodyPr/>
          <a:lstStyle/>
          <a:p>
            <a:pPr marL="342900" indent="-342900">
              <a:buFont typeface="+mj-lt"/>
              <a:buAutoNum type="arabicPeriod"/>
            </a:pPr>
            <a:r>
              <a:rPr lang="es-MX" dirty="0" smtClean="0"/>
              <a:t>En la </a:t>
            </a:r>
            <a:r>
              <a:rPr lang="es-MX" dirty="0"/>
              <a:t>rutina diaria del escritorio tropical </a:t>
            </a:r>
            <a:r>
              <a:rPr lang="es-MX" dirty="0" smtClean="0"/>
              <a:t>se incluye </a:t>
            </a:r>
            <a:r>
              <a:rPr lang="es-MX" dirty="0"/>
              <a:t>una discusión de media hora que se considera como una componente clave del entrenamiento. </a:t>
            </a:r>
            <a:endParaRPr lang="es-MX" dirty="0" smtClean="0"/>
          </a:p>
          <a:p>
            <a:pPr marL="342900" indent="-342900">
              <a:buFont typeface="+mj-lt"/>
              <a:buAutoNum type="arabicPeriod"/>
            </a:pPr>
            <a:endParaRPr lang="es-MX" dirty="0"/>
          </a:p>
          <a:p>
            <a:pPr marL="342900" indent="-342900">
              <a:buFont typeface="+mj-lt"/>
              <a:buAutoNum type="arabicPeriod"/>
            </a:pPr>
            <a:r>
              <a:rPr lang="es-MX" dirty="0"/>
              <a:t>La discusión busca comprender colectivamente el estado actual de la atmósfera y, según el análisis, bosquejar la evolución esperada durante un periodo de cuatro días. </a:t>
            </a:r>
            <a:endParaRPr lang="es-MX" dirty="0" smtClean="0"/>
          </a:p>
          <a:p>
            <a:pPr marL="342900" indent="-342900">
              <a:buFont typeface="+mj-lt"/>
              <a:buAutoNum type="arabicPeriod"/>
            </a:pPr>
            <a:endParaRPr lang="es-MX" dirty="0"/>
          </a:p>
          <a:p>
            <a:pPr marL="342900" indent="-342900">
              <a:buFont typeface="+mj-lt"/>
              <a:buAutoNum type="arabicPeriod"/>
            </a:pPr>
            <a:r>
              <a:rPr lang="es-MX" dirty="0"/>
              <a:t>La metodología de la discusión cubre un análisis de la situación actual, una verificación de pronósticos previos, y una discusión de pronóstico altamente basada en salidas de modelos y en su interpretación. </a:t>
            </a:r>
            <a:endParaRPr lang="es-MX" dirty="0" smtClean="0"/>
          </a:p>
          <a:p>
            <a:pPr marL="342900" indent="-342900">
              <a:buFont typeface="+mj-lt"/>
              <a:buAutoNum type="arabicPeriod"/>
            </a:pPr>
            <a:endParaRPr lang="es-MX" dirty="0"/>
          </a:p>
          <a:p>
            <a:pPr marL="342900" indent="-342900">
              <a:buFont typeface="+mj-lt"/>
              <a:buAutoNum type="arabicPeriod"/>
            </a:pPr>
            <a:r>
              <a:rPr lang="es-MX" b="1" dirty="0"/>
              <a:t>Ondas en los alisios</a:t>
            </a:r>
            <a:r>
              <a:rPr lang="es-MX" dirty="0"/>
              <a:t> son inicializadas y sus posiciones esperadas estimadas usando datos de diferentes modelos globales.</a:t>
            </a:r>
          </a:p>
          <a:p>
            <a:endParaRPr lang="es-PE" dirty="0"/>
          </a:p>
        </p:txBody>
      </p:sp>
      <p:sp>
        <p:nvSpPr>
          <p:cNvPr id="4" name="Marcador de texto 3"/>
          <p:cNvSpPr>
            <a:spLocks noGrp="1"/>
          </p:cNvSpPr>
          <p:nvPr>
            <p:ph type="body" sz="quarter" idx="14"/>
          </p:nvPr>
        </p:nvSpPr>
        <p:spPr/>
        <p:txBody>
          <a:bodyPr/>
          <a:lstStyle/>
          <a:p>
            <a:r>
              <a:rPr lang="es-MX" dirty="0" smtClean="0"/>
              <a:t>DISCUSIÓN METEOROLÓGICA</a:t>
            </a:r>
            <a:endParaRPr lang="es-PE" dirty="0"/>
          </a:p>
        </p:txBody>
      </p:sp>
    </p:spTree>
    <p:extLst>
      <p:ext uri="{BB962C8B-B14F-4D97-AF65-F5344CB8AC3E}">
        <p14:creationId xmlns:p14="http://schemas.microsoft.com/office/powerpoint/2010/main" val="3135713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79512" y="730726"/>
            <a:ext cx="8658200" cy="6001643"/>
          </a:xfrm>
          <a:prstGeom prst="rect">
            <a:avLst/>
          </a:prstGeom>
        </p:spPr>
        <p:txBody>
          <a:bodyPr wrap="square">
            <a:spAutoFit/>
          </a:bodyPr>
          <a:lstStyle/>
          <a:p>
            <a:pPr algn="just">
              <a:spcAft>
                <a:spcPts val="0"/>
              </a:spcAft>
            </a:pPr>
            <a:r>
              <a:rPr lang="es-PE" sz="1200" dirty="0" smtClean="0">
                <a:latin typeface="Arial" panose="020B0604020202020204" pitchFamily="34" charset="0"/>
                <a:ea typeface="Times New Roman" panose="02020603050405020304" pitchFamily="18" charset="0"/>
                <a:cs typeface="Times New Roman" panose="02020603050405020304" pitchFamily="18" charset="0"/>
              </a:rPr>
              <a:t>Salidas del modelo Global </a:t>
            </a:r>
            <a:r>
              <a:rPr lang="es-PE" sz="1200" dirty="0" err="1" smtClean="0">
                <a:latin typeface="Arial" panose="020B0604020202020204" pitchFamily="34" charset="0"/>
                <a:ea typeface="Times New Roman" panose="02020603050405020304" pitchFamily="18" charset="0"/>
                <a:cs typeface="Times New Roman" panose="02020603050405020304" pitchFamily="18" charset="0"/>
              </a:rPr>
              <a:t>Forecast</a:t>
            </a:r>
            <a:r>
              <a:rPr lang="es-PE" sz="1200" dirty="0" smtClean="0">
                <a:latin typeface="Arial" panose="020B0604020202020204" pitchFamily="34" charset="0"/>
                <a:ea typeface="Times New Roman" panose="02020603050405020304" pitchFamily="18" charset="0"/>
                <a:cs typeface="Times New Roman" panose="02020603050405020304" pitchFamily="18" charset="0"/>
              </a:rPr>
              <a:t> </a:t>
            </a:r>
            <a:r>
              <a:rPr lang="es-PE" sz="1200" dirty="0" err="1" smtClean="0">
                <a:latin typeface="Arial" panose="020B0604020202020204" pitchFamily="34" charset="0"/>
                <a:ea typeface="Times New Roman" panose="02020603050405020304" pitchFamily="18" charset="0"/>
                <a:cs typeface="Times New Roman" panose="02020603050405020304" pitchFamily="18" charset="0"/>
              </a:rPr>
              <a:t>System</a:t>
            </a:r>
            <a:r>
              <a:rPr lang="es-PE" sz="1200" dirty="0" smtClean="0">
                <a:latin typeface="Arial" panose="020B0604020202020204" pitchFamily="34" charset="0"/>
                <a:ea typeface="Times New Roman" panose="02020603050405020304" pitchFamily="18" charset="0"/>
                <a:cs typeface="Times New Roman" panose="02020603050405020304" pitchFamily="18" charset="0"/>
              </a:rPr>
              <a:t> GFS son utilizadas como fuente de información principal para bosquejar el pronóstico. Sin embargo, datos los modelos UKMET y ECMWF son revisados, especialmente los campos de agua precipitable, vientos de 850 y precipitación. Generalmente se explora la evolución de los siguientes campos:</a:t>
            </a:r>
          </a:p>
          <a:p>
            <a:pPr algn="just">
              <a:spcAft>
                <a:spcPts val="0"/>
              </a:spcAft>
            </a:pPr>
            <a:endParaRPr lang="es-PE" sz="1200" dirty="0" smtClean="0">
              <a:latin typeface="Arial" panose="020B0604020202020204" pitchFamily="34" charset="0"/>
              <a:ea typeface="Times New Roman" panose="02020603050405020304" pitchFamily="18" charset="0"/>
              <a:cs typeface="Times New Roman" panose="02020603050405020304" pitchFamily="18" charset="0"/>
            </a:endParaRPr>
          </a:p>
          <a:p>
            <a:pPr marL="354013" lvl="3" indent="-228600" algn="just">
              <a:spcAft>
                <a:spcPts val="0"/>
              </a:spcAft>
              <a:buFont typeface="+mj-lt"/>
              <a:buAutoNum type="arabicParenBoth"/>
            </a:pPr>
            <a:r>
              <a:rPr lang="es-PE" sz="1200" b="1" dirty="0" smtClean="0">
                <a:latin typeface="Arial" panose="020B0604020202020204" pitchFamily="34" charset="0"/>
                <a:ea typeface="Times New Roman" panose="02020603050405020304" pitchFamily="18" charset="0"/>
                <a:cs typeface="Times New Roman" panose="02020603050405020304" pitchFamily="18" charset="0"/>
              </a:rPr>
              <a:t>Flujo</a:t>
            </a:r>
            <a:r>
              <a:rPr lang="es-PE" sz="1200" b="1" dirty="0">
                <a:latin typeface="Arial" panose="020B0604020202020204" pitchFamily="34" charset="0"/>
                <a:ea typeface="Times New Roman" panose="02020603050405020304" pitchFamily="18" charset="0"/>
                <a:cs typeface="Times New Roman" panose="02020603050405020304" pitchFamily="18" charset="0"/>
              </a:rPr>
              <a:t>, jets de altura y </a:t>
            </a:r>
            <a:r>
              <a:rPr lang="es-PE" sz="1200" b="1" dirty="0" err="1">
                <a:latin typeface="Arial" panose="020B0604020202020204" pitchFamily="34" charset="0"/>
                <a:ea typeface="Times New Roman" panose="02020603050405020304" pitchFamily="18" charset="0"/>
                <a:cs typeface="Times New Roman" panose="02020603050405020304" pitchFamily="18" charset="0"/>
              </a:rPr>
              <a:t>vorticidad</a:t>
            </a:r>
            <a:r>
              <a:rPr lang="es-PE" sz="1200" b="1" dirty="0">
                <a:latin typeface="Arial" panose="020B0604020202020204" pitchFamily="34" charset="0"/>
                <a:ea typeface="Times New Roman" panose="02020603050405020304" pitchFamily="18" charset="0"/>
                <a:cs typeface="Times New Roman" panose="02020603050405020304" pitchFamily="18" charset="0"/>
              </a:rPr>
              <a:t> en 250 hPa</a:t>
            </a:r>
            <a:r>
              <a:rPr lang="es-PE" sz="1200" dirty="0">
                <a:latin typeface="Arial" panose="020B0604020202020204" pitchFamily="34" charset="0"/>
                <a:ea typeface="Times New Roman" panose="02020603050405020304" pitchFamily="18" charset="0"/>
                <a:cs typeface="Times New Roman" panose="02020603050405020304" pitchFamily="18" charset="0"/>
              </a:rPr>
              <a:t>. Estos datos son explorados para comprender la evolución de sistemas de la tropósfera alta. Se pone atención especial en la evolución de vaguadas de altura, regiones de divergencia asociadas a dorsales de altura, e identificación de regiones de divergencia en altura asociadas a corrientes en chorro</a:t>
            </a:r>
            <a:r>
              <a:rPr lang="es-PE" sz="1200" dirty="0" smtClean="0">
                <a:latin typeface="Arial" panose="020B0604020202020204" pitchFamily="34" charset="0"/>
                <a:ea typeface="Times New Roman" panose="02020603050405020304" pitchFamily="18" charset="0"/>
                <a:cs typeface="Times New Roman" panose="02020603050405020304" pitchFamily="18" charset="0"/>
              </a:rPr>
              <a:t>.</a:t>
            </a:r>
          </a:p>
          <a:p>
            <a:pPr marL="354013" lvl="3" indent="-228600" algn="just">
              <a:spcAft>
                <a:spcPts val="0"/>
              </a:spcAft>
              <a:buFont typeface="+mj-lt"/>
              <a:buAutoNum type="arabicParenBoth"/>
            </a:pPr>
            <a:endParaRPr lang="es-PE" sz="1200" dirty="0">
              <a:latin typeface="Arial" panose="020B0604020202020204" pitchFamily="34" charset="0"/>
              <a:ea typeface="Times New Roman" panose="02020603050405020304" pitchFamily="18" charset="0"/>
              <a:cs typeface="Times New Roman" panose="02020603050405020304" pitchFamily="18" charset="0"/>
            </a:endParaRPr>
          </a:p>
          <a:p>
            <a:pPr marL="354013" lvl="3" indent="-228600" algn="just">
              <a:spcAft>
                <a:spcPts val="0"/>
              </a:spcAft>
              <a:buFont typeface="+mj-lt"/>
              <a:buAutoNum type="arabicParenBoth"/>
            </a:pPr>
            <a:r>
              <a:rPr lang="es-PE" sz="1200" b="1" dirty="0" smtClean="0">
                <a:latin typeface="Arial" panose="020B0604020202020204" pitchFamily="34" charset="0"/>
                <a:ea typeface="Times New Roman" panose="02020603050405020304" pitchFamily="18" charset="0"/>
                <a:cs typeface="Times New Roman" panose="02020603050405020304" pitchFamily="18" charset="0"/>
              </a:rPr>
              <a:t>Flujo </a:t>
            </a:r>
            <a:r>
              <a:rPr lang="es-PE" sz="1200" b="1" dirty="0">
                <a:latin typeface="Arial" panose="020B0604020202020204" pitchFamily="34" charset="0"/>
                <a:ea typeface="Times New Roman" panose="02020603050405020304" pitchFamily="18" charset="0"/>
                <a:cs typeface="Times New Roman" panose="02020603050405020304" pitchFamily="18" charset="0"/>
              </a:rPr>
              <a:t>y </a:t>
            </a:r>
            <a:r>
              <a:rPr lang="es-PE" sz="1200" b="1" dirty="0" err="1">
                <a:latin typeface="Arial" panose="020B0604020202020204" pitchFamily="34" charset="0"/>
                <a:ea typeface="Times New Roman" panose="02020603050405020304" pitchFamily="18" charset="0"/>
                <a:cs typeface="Times New Roman" panose="02020603050405020304" pitchFamily="18" charset="0"/>
              </a:rPr>
              <a:t>vorticidad</a:t>
            </a:r>
            <a:r>
              <a:rPr lang="es-PE" sz="1200" b="1" dirty="0">
                <a:latin typeface="Arial" panose="020B0604020202020204" pitchFamily="34" charset="0"/>
                <a:ea typeface="Times New Roman" panose="02020603050405020304" pitchFamily="18" charset="0"/>
                <a:cs typeface="Times New Roman" panose="02020603050405020304" pitchFamily="18" charset="0"/>
              </a:rPr>
              <a:t> en 500 hPa. </a:t>
            </a:r>
            <a:r>
              <a:rPr lang="es-PE" sz="1200" dirty="0">
                <a:latin typeface="Arial" panose="020B0604020202020204" pitchFamily="34" charset="0"/>
                <a:ea typeface="Times New Roman" panose="02020603050405020304" pitchFamily="18" charset="0"/>
                <a:cs typeface="Times New Roman" panose="02020603050405020304" pitchFamily="18" charset="0"/>
              </a:rPr>
              <a:t>Se da énfasis en el posicionamiento de vaguadas y dorsales. Las vaguadas pueden ser el reflejo de vaguadas en altura, ondas en los alisios o ambas. Vaguadas en 500 hPa se asocian comúnmente a convección resaltada. Las dorsales a niveles medios son importantes según se asocian con inversiones de subsidencia y tiempo calmo</a:t>
            </a:r>
            <a:r>
              <a:rPr lang="es-PE" sz="1200" dirty="0" smtClean="0">
                <a:latin typeface="Arial" panose="020B0604020202020204" pitchFamily="34" charset="0"/>
                <a:ea typeface="Times New Roman" panose="02020603050405020304" pitchFamily="18" charset="0"/>
                <a:cs typeface="Times New Roman" panose="02020603050405020304" pitchFamily="18" charset="0"/>
              </a:rPr>
              <a:t>.</a:t>
            </a:r>
          </a:p>
          <a:p>
            <a:pPr marL="354013" lvl="3" indent="-228600" algn="just">
              <a:spcAft>
                <a:spcPts val="0"/>
              </a:spcAft>
              <a:buFont typeface="+mj-lt"/>
              <a:buAutoNum type="arabicParenBoth"/>
            </a:pPr>
            <a:endParaRPr lang="es-PE" sz="1200" dirty="0">
              <a:latin typeface="Arial" panose="020B0604020202020204" pitchFamily="34" charset="0"/>
              <a:ea typeface="Times New Roman" panose="02020603050405020304" pitchFamily="18" charset="0"/>
              <a:cs typeface="Times New Roman" panose="02020603050405020304" pitchFamily="18" charset="0"/>
            </a:endParaRPr>
          </a:p>
          <a:p>
            <a:pPr marL="354013" lvl="3" indent="-228600" algn="just">
              <a:spcAft>
                <a:spcPts val="0"/>
              </a:spcAft>
              <a:buFont typeface="+mj-lt"/>
              <a:buAutoNum type="arabicParenBoth"/>
            </a:pPr>
            <a:r>
              <a:rPr lang="es-PE" sz="1200" b="1" dirty="0">
                <a:latin typeface="Arial" panose="020B0604020202020204" pitchFamily="34" charset="0"/>
                <a:ea typeface="Times New Roman" panose="02020603050405020304" pitchFamily="18" charset="0"/>
                <a:cs typeface="Times New Roman" panose="02020603050405020304" pitchFamily="18" charset="0"/>
              </a:rPr>
              <a:t>Flujo y </a:t>
            </a:r>
            <a:r>
              <a:rPr lang="es-PE" sz="1200" b="1" dirty="0" err="1">
                <a:latin typeface="Arial" panose="020B0604020202020204" pitchFamily="34" charset="0"/>
                <a:ea typeface="Times New Roman" panose="02020603050405020304" pitchFamily="18" charset="0"/>
                <a:cs typeface="Times New Roman" panose="02020603050405020304" pitchFamily="18" charset="0"/>
              </a:rPr>
              <a:t>vorticidad</a:t>
            </a:r>
            <a:r>
              <a:rPr lang="es-PE" sz="1200" b="1" dirty="0">
                <a:latin typeface="Arial" panose="020B0604020202020204" pitchFamily="34" charset="0"/>
                <a:ea typeface="Times New Roman" panose="02020603050405020304" pitchFamily="18" charset="0"/>
                <a:cs typeface="Times New Roman" panose="02020603050405020304" pitchFamily="18" charset="0"/>
              </a:rPr>
              <a:t> en 700 y 850 hPa</a:t>
            </a:r>
            <a:r>
              <a:rPr lang="es-PE" sz="1200" dirty="0">
                <a:latin typeface="Arial" panose="020B0604020202020204" pitchFamily="34" charset="0"/>
                <a:ea typeface="Times New Roman" panose="02020603050405020304" pitchFamily="18" charset="0"/>
                <a:cs typeface="Times New Roman" panose="02020603050405020304" pitchFamily="18" charset="0"/>
              </a:rPr>
              <a:t>. Estos campos suelen ser muy útiles para encontrar y seguir perturbaciones en los alisios. Algunas ondas en los alisios, como las </a:t>
            </a:r>
            <a:r>
              <a:rPr lang="es-PE" sz="1200" dirty="0" smtClean="0">
                <a:latin typeface="Arial" panose="020B0604020202020204" pitchFamily="34" charset="0"/>
                <a:ea typeface="Times New Roman" panose="02020603050405020304" pitchFamily="18" charset="0"/>
                <a:cs typeface="Times New Roman" panose="02020603050405020304" pitchFamily="18" charset="0"/>
              </a:rPr>
              <a:t>TUTT</a:t>
            </a:r>
          </a:p>
          <a:p>
            <a:pPr marL="354013" lvl="3" indent="-228600" algn="just">
              <a:spcAft>
                <a:spcPts val="0"/>
              </a:spcAft>
              <a:buFont typeface="+mj-lt"/>
              <a:buAutoNum type="arabicParenBoth"/>
            </a:pPr>
            <a:endParaRPr lang="es-PE" sz="1200" dirty="0">
              <a:latin typeface="Arial" panose="020B0604020202020204" pitchFamily="34" charset="0"/>
              <a:ea typeface="Times New Roman" panose="02020603050405020304" pitchFamily="18" charset="0"/>
              <a:cs typeface="Times New Roman" panose="02020603050405020304" pitchFamily="18" charset="0"/>
            </a:endParaRPr>
          </a:p>
          <a:p>
            <a:pPr marL="354013" lvl="3" indent="-228600" algn="just">
              <a:spcAft>
                <a:spcPts val="0"/>
              </a:spcAft>
              <a:buFont typeface="+mj-lt"/>
              <a:buAutoNum type="arabicParenBoth"/>
            </a:pPr>
            <a:r>
              <a:rPr lang="es-PE" sz="1200" b="1" dirty="0">
                <a:latin typeface="Arial" panose="020B0604020202020204" pitchFamily="34" charset="0"/>
                <a:ea typeface="Times New Roman" panose="02020603050405020304" pitchFamily="18" charset="0"/>
                <a:cs typeface="Times New Roman" panose="02020603050405020304" pitchFamily="18" charset="0"/>
              </a:rPr>
              <a:t>Espesor de 1000-850 hPa, y líneas de corriente a 1000 hPa</a:t>
            </a:r>
            <a:r>
              <a:rPr lang="es-PE" sz="1200" dirty="0">
                <a:latin typeface="Arial" panose="020B0604020202020204" pitchFamily="34" charset="0"/>
                <a:ea typeface="Times New Roman" panose="02020603050405020304" pitchFamily="18" charset="0"/>
                <a:cs typeface="Times New Roman" panose="02020603050405020304" pitchFamily="18" charset="0"/>
              </a:rPr>
              <a:t>. Estos campos se usan para identificar frentes y líneas de cortante que ingresan al dominio de pronóstico durante meses de invierno y transición</a:t>
            </a:r>
            <a:r>
              <a:rPr lang="es-PE" sz="1200" dirty="0" smtClean="0">
                <a:latin typeface="Arial" panose="020B0604020202020204" pitchFamily="34" charset="0"/>
                <a:ea typeface="Times New Roman" panose="02020603050405020304" pitchFamily="18" charset="0"/>
                <a:cs typeface="Times New Roman" panose="02020603050405020304" pitchFamily="18" charset="0"/>
              </a:rPr>
              <a:t>.</a:t>
            </a:r>
          </a:p>
          <a:p>
            <a:pPr marL="354013" lvl="3" indent="-228600" algn="just">
              <a:spcAft>
                <a:spcPts val="0"/>
              </a:spcAft>
              <a:buFont typeface="+mj-lt"/>
              <a:buAutoNum type="arabicParenBoth"/>
            </a:pPr>
            <a:endParaRPr lang="es-PE" sz="1200" dirty="0">
              <a:latin typeface="Arial" panose="020B0604020202020204" pitchFamily="34" charset="0"/>
              <a:ea typeface="Times New Roman" panose="02020603050405020304" pitchFamily="18" charset="0"/>
              <a:cs typeface="Times New Roman" panose="02020603050405020304" pitchFamily="18" charset="0"/>
            </a:endParaRPr>
          </a:p>
          <a:p>
            <a:pPr marL="354013" lvl="3" indent="-228600" algn="just">
              <a:spcAft>
                <a:spcPts val="0"/>
              </a:spcAft>
              <a:buFont typeface="+mj-lt"/>
              <a:buAutoNum type="arabicParenBoth"/>
            </a:pPr>
            <a:r>
              <a:rPr lang="es-PE" sz="1200" b="1" dirty="0">
                <a:latin typeface="Arial" panose="020B0604020202020204" pitchFamily="34" charset="0"/>
                <a:ea typeface="Times New Roman" panose="02020603050405020304" pitchFamily="18" charset="0"/>
                <a:cs typeface="Times New Roman" panose="02020603050405020304" pitchFamily="18" charset="0"/>
              </a:rPr>
              <a:t>Agua precipitable y vientos en 850 hPa</a:t>
            </a:r>
            <a:r>
              <a:rPr lang="es-PE" sz="1200" dirty="0">
                <a:latin typeface="Arial" panose="020B0604020202020204" pitchFamily="34" charset="0"/>
                <a:ea typeface="Times New Roman" panose="02020603050405020304" pitchFamily="18" charset="0"/>
                <a:cs typeface="Times New Roman" panose="02020603050405020304" pitchFamily="18" charset="0"/>
              </a:rPr>
              <a:t>. Estos campos, revisados juntos, son bastante útiles para evaluar la distribución de humedad y el transporte en niveles bajos. Valores mayores de agua precipitable y vientos ciclónicos usualmente ayudan a encontrar perturbaciones en los alisios. Valores bajos de agua precipitable usualmente sugieren la presencia de inversiones de subsidencia y tiempo calmo</a:t>
            </a:r>
            <a:r>
              <a:rPr lang="es-PE" sz="1200" dirty="0" smtClean="0">
                <a:latin typeface="Arial" panose="020B0604020202020204" pitchFamily="34" charset="0"/>
                <a:ea typeface="Times New Roman" panose="02020603050405020304" pitchFamily="18" charset="0"/>
                <a:cs typeface="Times New Roman" panose="02020603050405020304" pitchFamily="18" charset="0"/>
              </a:rPr>
              <a:t>.</a:t>
            </a:r>
          </a:p>
          <a:p>
            <a:pPr marL="354013" lvl="3" indent="-228600" algn="just">
              <a:spcAft>
                <a:spcPts val="0"/>
              </a:spcAft>
              <a:buFont typeface="+mj-lt"/>
              <a:buAutoNum type="arabicParenBoth"/>
            </a:pPr>
            <a:endParaRPr lang="es-PE" sz="1200" dirty="0">
              <a:latin typeface="Arial" panose="020B0604020202020204" pitchFamily="34" charset="0"/>
              <a:ea typeface="Times New Roman" panose="02020603050405020304" pitchFamily="18" charset="0"/>
              <a:cs typeface="Times New Roman" panose="02020603050405020304" pitchFamily="18" charset="0"/>
            </a:endParaRPr>
          </a:p>
          <a:p>
            <a:pPr marL="354013" lvl="3" indent="-228600" algn="just">
              <a:spcAft>
                <a:spcPts val="0"/>
              </a:spcAft>
              <a:buFont typeface="+mj-lt"/>
              <a:buAutoNum type="arabicParenBoth"/>
            </a:pPr>
            <a:r>
              <a:rPr lang="es-PE" sz="1200" b="1" dirty="0">
                <a:latin typeface="Arial" panose="020B0604020202020204" pitchFamily="34" charset="0"/>
                <a:ea typeface="Times New Roman" panose="02020603050405020304" pitchFamily="18" charset="0"/>
                <a:cs typeface="Times New Roman" panose="02020603050405020304" pitchFamily="18" charset="0"/>
              </a:rPr>
              <a:t>Índice </a:t>
            </a:r>
            <a:r>
              <a:rPr lang="es-PE" sz="1200" b="1" dirty="0" err="1">
                <a:latin typeface="Arial" panose="020B0604020202020204" pitchFamily="34" charset="0"/>
                <a:ea typeface="Times New Roman" panose="02020603050405020304" pitchFamily="18" charset="0"/>
                <a:cs typeface="Times New Roman" panose="02020603050405020304" pitchFamily="18" charset="0"/>
              </a:rPr>
              <a:t>Galvez-Davison</a:t>
            </a:r>
            <a:r>
              <a:rPr lang="es-PE" sz="1200" b="1" dirty="0">
                <a:latin typeface="Arial" panose="020B0604020202020204" pitchFamily="34" charset="0"/>
                <a:ea typeface="Times New Roman" panose="02020603050405020304" pitchFamily="18" charset="0"/>
                <a:cs typeface="Times New Roman" panose="02020603050405020304" pitchFamily="18" charset="0"/>
              </a:rPr>
              <a:t> GDI</a:t>
            </a:r>
            <a:r>
              <a:rPr lang="es-PE" sz="1200" dirty="0">
                <a:latin typeface="Arial" panose="020B0604020202020204" pitchFamily="34" charset="0"/>
                <a:ea typeface="Times New Roman" panose="02020603050405020304" pitchFamily="18" charset="0"/>
                <a:cs typeface="Times New Roman" panose="02020603050405020304" pitchFamily="18" charset="0"/>
              </a:rPr>
              <a:t>. El GDI se usa para evaluar la estabilidad según es el índice que funciona para la región tropical. El GDI muestra el potencial para tormentas eléctricas versus el potencial para convección llana o incluso tiempo calmo</a:t>
            </a:r>
            <a:r>
              <a:rPr lang="es-PE" sz="1200" dirty="0" smtClean="0">
                <a:latin typeface="Arial" panose="020B0604020202020204" pitchFamily="34" charset="0"/>
                <a:ea typeface="Times New Roman" panose="02020603050405020304" pitchFamily="18" charset="0"/>
                <a:cs typeface="Times New Roman" panose="02020603050405020304" pitchFamily="18" charset="0"/>
              </a:rPr>
              <a:t>.</a:t>
            </a:r>
          </a:p>
          <a:p>
            <a:pPr marL="354013" lvl="3" indent="-228600" algn="just">
              <a:spcAft>
                <a:spcPts val="0"/>
              </a:spcAft>
              <a:buFont typeface="+mj-lt"/>
              <a:buAutoNum type="arabicParenBoth"/>
            </a:pPr>
            <a:endParaRPr lang="es-PE" sz="1200" dirty="0" smtClean="0">
              <a:latin typeface="Arial" panose="020B0604020202020204" pitchFamily="34" charset="0"/>
              <a:ea typeface="Times New Roman" panose="02020603050405020304" pitchFamily="18" charset="0"/>
              <a:cs typeface="Times New Roman" panose="02020603050405020304" pitchFamily="18" charset="0"/>
            </a:endParaRPr>
          </a:p>
          <a:p>
            <a:pPr marL="354013" lvl="3" indent="-228600" algn="just">
              <a:buFont typeface="+mj-lt"/>
              <a:buAutoNum type="arabicParenBoth"/>
            </a:pPr>
            <a:r>
              <a:rPr lang="es-PE" sz="1200" b="1" dirty="0">
                <a:latin typeface="Arial" panose="020B0604020202020204" pitchFamily="34" charset="0"/>
                <a:ea typeface="Times New Roman" panose="02020603050405020304" pitchFamily="18" charset="0"/>
                <a:cs typeface="Times New Roman" panose="02020603050405020304" pitchFamily="18" charset="0"/>
              </a:rPr>
              <a:t>Precipitación de modelos. </a:t>
            </a:r>
            <a:r>
              <a:rPr lang="es-PE" sz="1200" dirty="0">
                <a:latin typeface="Arial" panose="020B0604020202020204" pitchFamily="34" charset="0"/>
                <a:ea typeface="Times New Roman" panose="02020603050405020304" pitchFamily="18" charset="0"/>
                <a:cs typeface="Times New Roman" panose="02020603050405020304" pitchFamily="18" charset="0"/>
              </a:rPr>
              <a:t>La precipitación de modelos es analizada para revisitar confianza en el pronóstico, y para ganar una idea más clara sobre la distribución y montos de la precipitación a pronosticarse. Se analizan campos de precipitación del ECMWF, del UKMET y del GFS inicializados a las 00z.</a:t>
            </a:r>
            <a:endParaRPr lang="es-PE" sz="1200" dirty="0"/>
          </a:p>
          <a:p>
            <a:pPr marL="354013" lvl="3" indent="-228600" algn="just">
              <a:spcAft>
                <a:spcPts val="0"/>
              </a:spcAft>
              <a:buFont typeface="+mj-lt"/>
              <a:buAutoNum type="arabicParenBoth"/>
            </a:pPr>
            <a:endParaRPr lang="es-PE" sz="12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179512" y="361394"/>
            <a:ext cx="3634328" cy="369332"/>
          </a:xfrm>
          <a:prstGeom prst="rect">
            <a:avLst/>
          </a:prstGeom>
        </p:spPr>
        <p:txBody>
          <a:bodyPr wrap="none">
            <a:spAutoFit/>
          </a:bodyPr>
          <a:lstStyle/>
          <a:p>
            <a:r>
              <a:rPr lang="es-MX" b="1" dirty="0">
                <a:solidFill>
                  <a:schemeClr val="tx2"/>
                </a:solidFill>
                <a:latin typeface="Arial" panose="020B0604020202020204" pitchFamily="34" charset="0"/>
                <a:cs typeface="Arial" panose="020B0604020202020204" pitchFamily="34" charset="0"/>
              </a:rPr>
              <a:t>Evaluación</a:t>
            </a:r>
            <a:r>
              <a:rPr lang="es-MX" dirty="0">
                <a:latin typeface="Arial" panose="020B0604020202020204" pitchFamily="34" charset="0"/>
                <a:cs typeface="Arial" panose="020B0604020202020204" pitchFamily="34" charset="0"/>
              </a:rPr>
              <a:t> </a:t>
            </a:r>
            <a:r>
              <a:rPr lang="es-MX" b="1" dirty="0">
                <a:solidFill>
                  <a:schemeClr val="tx2"/>
                </a:solidFill>
                <a:latin typeface="Arial" panose="020B0604020202020204" pitchFamily="34" charset="0"/>
                <a:cs typeface="Arial" panose="020B0604020202020204" pitchFamily="34" charset="0"/>
              </a:rPr>
              <a:t>de datos de </a:t>
            </a:r>
            <a:r>
              <a:rPr lang="es-MX" b="1" dirty="0" smtClean="0">
                <a:solidFill>
                  <a:schemeClr val="tx2"/>
                </a:solidFill>
                <a:latin typeface="Arial" panose="020B0604020202020204" pitchFamily="34" charset="0"/>
                <a:cs typeface="Arial" panose="020B0604020202020204" pitchFamily="34" charset="0"/>
              </a:rPr>
              <a:t>modelo</a:t>
            </a:r>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5233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a:xfrm>
            <a:off x="395536" y="404664"/>
            <a:ext cx="8352928" cy="4457103"/>
          </a:xfrm>
        </p:spPr>
        <p:txBody>
          <a:bodyPr/>
          <a:lstStyle/>
          <a:p>
            <a:pPr marL="0" lvl="2" algn="just"/>
            <a:r>
              <a:rPr lang="es-PE" dirty="0" smtClean="0">
                <a:latin typeface="Arial" panose="020B0604020202020204" pitchFamily="34" charset="0"/>
                <a:cs typeface="Arial" panose="020B0604020202020204" pitchFamily="34" charset="0"/>
              </a:rPr>
              <a:t>Pronósticos con ensamblajes.</a:t>
            </a:r>
          </a:p>
          <a:p>
            <a:r>
              <a:rPr lang="es-PE" sz="1200" dirty="0" smtClean="0">
                <a:latin typeface="Arial" panose="020B0604020202020204" pitchFamily="34" charset="0"/>
                <a:cs typeface="Arial" panose="020B0604020202020204" pitchFamily="34" charset="0"/>
              </a:rPr>
              <a:t>Se evalúa la precipitación de miembros del modelo GFS para analizar confianza en el pronóstico. El agrupamiento de pronósticos versus divergencia de ellos es un buen indicador de confianza alta versus baja en el campo de precipitación.</a:t>
            </a:r>
          </a:p>
          <a:p>
            <a:endParaRPr lang="es-PE" sz="1200" dirty="0" smtClean="0">
              <a:latin typeface="Arial" panose="020B0604020202020204" pitchFamily="34" charset="0"/>
              <a:cs typeface="Arial" panose="020B0604020202020204" pitchFamily="34" charset="0"/>
            </a:endParaRPr>
          </a:p>
          <a:p>
            <a:endParaRPr lang="es-PE" sz="1200" dirty="0" smtClean="0">
              <a:latin typeface="Arial" panose="020B0604020202020204" pitchFamily="34" charset="0"/>
              <a:cs typeface="Arial" panose="020B0604020202020204" pitchFamily="34" charset="0"/>
            </a:endParaRPr>
          </a:p>
          <a:p>
            <a:pPr marL="0" lvl="2" algn="just"/>
            <a:r>
              <a:rPr lang="es-PE" dirty="0" smtClean="0">
                <a:latin typeface="Arial" panose="020B0604020202020204" pitchFamily="34" charset="0"/>
                <a:cs typeface="Arial" panose="020B0604020202020204" pitchFamily="34" charset="0"/>
              </a:rPr>
              <a:t>Pronósticos de posiciones de ondas en los alisios.</a:t>
            </a:r>
          </a:p>
          <a:p>
            <a:r>
              <a:rPr lang="es-PE" sz="1200" dirty="0" smtClean="0">
                <a:latin typeface="Arial" panose="020B0604020202020204" pitchFamily="34" charset="0"/>
                <a:cs typeface="Arial" panose="020B0604020202020204" pitchFamily="34" charset="0"/>
              </a:rPr>
              <a:t>Se pronostican las posiciones de ondas que se inicializan en la sección 1.7. Ello se hace evaluando las posiciones de onda en pronósticos de 700 y 850 hPa de los modelos GFS y ECMWF. Para cada onda, se documentan posiciones de onda en intervalos de 12 horas para cada uno de los cuatro campos. Una vez terminado el seguimiento, las posiciones finales de ondas se determinan en base al consenso en las posiciones documentadas, y en velocidades de propagación de onda observadas y teóricas.</a:t>
            </a:r>
          </a:p>
          <a:p>
            <a:endParaRPr lang="es-P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924944"/>
            <a:ext cx="765102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8304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476672"/>
            <a:ext cx="7772400" cy="450304"/>
          </a:xfrm>
        </p:spPr>
        <p:txBody>
          <a:bodyPr vert="horz" lIns="91440" tIns="45720" rIns="91440" bIns="45720" rtlCol="0">
            <a:noAutofit/>
          </a:bodyPr>
          <a:lstStyle/>
          <a:p>
            <a:pPr>
              <a:spcBef>
                <a:spcPts val="0"/>
              </a:spcBef>
              <a:buFont typeface="Arial" pitchFamily="34" charset="0"/>
            </a:pPr>
            <a:r>
              <a:rPr lang="es-ES_tradnl" sz="2400" b="1" dirty="0" smtClean="0">
                <a:solidFill>
                  <a:schemeClr val="tx2"/>
                </a:solidFill>
                <a:latin typeface="Myriad Pro" panose="020B0503030403020204" pitchFamily="34" charset="0"/>
                <a:ea typeface="+mn-ea"/>
                <a:cs typeface="+mn-cs"/>
              </a:rPr>
              <a:t>PROPAGACIÓN</a:t>
            </a:r>
            <a:endParaRPr lang="es-ES_tradnl" sz="2400" b="1" dirty="0">
              <a:solidFill>
                <a:schemeClr val="tx2"/>
              </a:solidFill>
              <a:latin typeface="Myriad Pro" panose="020B0503030403020204" pitchFamily="34" charset="0"/>
              <a:ea typeface="+mn-ea"/>
              <a:cs typeface="+mn-cs"/>
            </a:endParaRPr>
          </a:p>
        </p:txBody>
      </p:sp>
      <p:sp>
        <p:nvSpPr>
          <p:cNvPr id="3" name="Content Placeholder 2"/>
          <p:cNvSpPr>
            <a:spLocks noGrp="1"/>
          </p:cNvSpPr>
          <p:nvPr>
            <p:ph idx="1"/>
          </p:nvPr>
        </p:nvSpPr>
        <p:spPr>
          <a:xfrm>
            <a:off x="609600" y="989856"/>
            <a:ext cx="8001000" cy="1008112"/>
          </a:xfrm>
        </p:spPr>
        <p:txBody>
          <a:bodyPr vert="horz" lIns="91440" tIns="45720" rIns="91440" bIns="45720" rtlCol="0">
            <a:noAutofit/>
          </a:bodyPr>
          <a:lstStyle/>
          <a:p>
            <a:pPr marL="0" indent="0" algn="just">
              <a:spcBef>
                <a:spcPts val="0"/>
              </a:spcBef>
              <a:buNone/>
            </a:pPr>
            <a:r>
              <a:rPr lang="es-ES_tradnl" sz="1400" dirty="0">
                <a:latin typeface="Myriad Pro" panose="020B0503030403020204" pitchFamily="34" charset="0"/>
              </a:rPr>
              <a:t>La trayectoria que siguen las ondas tropicales y la amplitud de onda que mantienen, según se propagan por el Atlántico-Caribe, es una función de la dorsal subtropical en bajo nivel.</a:t>
            </a:r>
          </a:p>
          <a:p>
            <a:pPr marL="0" indent="0" algn="just">
              <a:spcBef>
                <a:spcPts val="0"/>
              </a:spcBef>
              <a:buNone/>
            </a:pPr>
            <a:r>
              <a:rPr lang="es-ES_tradnl" altLang="en-US" sz="1400" dirty="0">
                <a:latin typeface="Myriad Pro" panose="020B0503030403020204" pitchFamily="34" charset="0"/>
              </a:rPr>
              <a:t>Dorsal Fuerte: Menor amplitud/propagación rápida. </a:t>
            </a:r>
          </a:p>
          <a:p>
            <a:pPr marL="0" indent="0" algn="just">
              <a:spcBef>
                <a:spcPts val="0"/>
              </a:spcBef>
              <a:buNone/>
            </a:pPr>
            <a:r>
              <a:rPr lang="es-ES_tradnl" altLang="en-US" sz="1400" dirty="0">
                <a:latin typeface="Myriad Pro" panose="020B0503030403020204" pitchFamily="34" charset="0"/>
              </a:rPr>
              <a:t>Dorsal Débil:  Mayor amplitud/lenta propagación.</a:t>
            </a:r>
          </a:p>
          <a:p>
            <a:pPr marL="0" indent="0" algn="just">
              <a:spcBef>
                <a:spcPts val="0"/>
              </a:spcBef>
              <a:buNone/>
            </a:pPr>
            <a:endParaRPr lang="es-ES_tradnl" sz="1400" dirty="0">
              <a:latin typeface="Myriad Pro" panose="020B0503030403020204" pitchFamily="34" charset="0"/>
            </a:endParaRPr>
          </a:p>
        </p:txBody>
      </p:sp>
      <p:sp>
        <p:nvSpPr>
          <p:cNvPr id="7" name="Title 1"/>
          <p:cNvSpPr txBox="1">
            <a:spLocks/>
          </p:cNvSpPr>
          <p:nvPr/>
        </p:nvSpPr>
        <p:spPr>
          <a:xfrm>
            <a:off x="813791" y="2060848"/>
            <a:ext cx="7858593" cy="2426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_tradnl" sz="1800" dirty="0" smtClean="0"/>
              <a:t>Propagación Típica de las Ondas Tropicales Mayo-Junio</a:t>
            </a:r>
            <a:endParaRPr lang="es-ES_tradnl" sz="1800" dirty="0"/>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2307829"/>
            <a:ext cx="8038377" cy="4550171"/>
          </a:xfrm>
          <a:prstGeom prst="rect">
            <a:avLst/>
          </a:prstGeom>
        </p:spPr>
      </p:pic>
    </p:spTree>
    <p:extLst>
      <p:ext uri="{BB962C8B-B14F-4D97-AF65-F5344CB8AC3E}">
        <p14:creationId xmlns:p14="http://schemas.microsoft.com/office/powerpoint/2010/main" val="3601724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5105400" y="152400"/>
            <a:ext cx="3810000" cy="1143000"/>
          </a:xfrm>
        </p:spPr>
        <p:txBody>
          <a:bodyPr vert="horz" lIns="91440" tIns="45720" rIns="91440" bIns="45720" rtlCol="0" anchor="ctr">
            <a:noAutofit/>
          </a:bodyPr>
          <a:lstStyle/>
          <a:p>
            <a:pPr>
              <a:spcBef>
                <a:spcPts val="0"/>
              </a:spcBef>
              <a:buFont typeface="Arial" pitchFamily="34" charset="0"/>
            </a:pPr>
            <a:r>
              <a:rPr lang="es-ES_tradnl" sz="2400" b="1" dirty="0">
                <a:solidFill>
                  <a:schemeClr val="tx2"/>
                </a:solidFill>
                <a:latin typeface="Myriad Pro" panose="020B0503030403020204" pitchFamily="34" charset="0"/>
                <a:ea typeface="+mn-ea"/>
                <a:cs typeface="+mn-cs"/>
              </a:rPr>
              <a:t>Diagrama</a:t>
            </a:r>
            <a:br>
              <a:rPr lang="es-ES_tradnl" sz="2400" b="1" dirty="0">
                <a:solidFill>
                  <a:schemeClr val="tx2"/>
                </a:solidFill>
                <a:latin typeface="Myriad Pro" panose="020B0503030403020204" pitchFamily="34" charset="0"/>
                <a:ea typeface="+mn-ea"/>
                <a:cs typeface="+mn-cs"/>
              </a:rPr>
            </a:br>
            <a:r>
              <a:rPr lang="es-ES_tradnl" sz="2400" b="1" dirty="0" err="1">
                <a:solidFill>
                  <a:schemeClr val="tx2"/>
                </a:solidFill>
                <a:latin typeface="Myriad Pro" panose="020B0503030403020204" pitchFamily="34" charset="0"/>
                <a:ea typeface="+mn-ea"/>
                <a:cs typeface="+mn-cs"/>
              </a:rPr>
              <a:t>Hovmöller</a:t>
            </a:r>
            <a:r>
              <a:rPr lang="es-ES_tradnl" sz="2400" b="1" dirty="0">
                <a:solidFill>
                  <a:schemeClr val="tx2"/>
                </a:solidFill>
                <a:latin typeface="Myriad Pro" panose="020B0503030403020204" pitchFamily="34" charset="0"/>
                <a:ea typeface="+mn-ea"/>
                <a:cs typeface="+mn-cs"/>
              </a:rPr>
              <a:t> </a:t>
            </a:r>
          </a:p>
        </p:txBody>
      </p:sp>
      <p:pic>
        <p:nvPicPr>
          <p:cNvPr id="51202" name="Picture 3" descr="gehov1latest"/>
          <p:cNvPicPr>
            <a:picLocks noChangeAspect="1" noChangeArrowheads="1"/>
          </p:cNvPicPr>
          <p:nvPr/>
        </p:nvPicPr>
        <p:blipFill>
          <a:blip r:embed="rId2" cstate="print"/>
          <a:srcRect/>
          <a:stretch>
            <a:fillRect/>
          </a:stretch>
        </p:blipFill>
        <p:spPr bwMode="auto">
          <a:xfrm>
            <a:off x="0" y="0"/>
            <a:ext cx="4652963" cy="6858000"/>
          </a:xfrm>
          <a:prstGeom prst="rect">
            <a:avLst/>
          </a:prstGeom>
          <a:noFill/>
          <a:ln w="9525">
            <a:noFill/>
            <a:miter lim="800000"/>
            <a:headEnd/>
            <a:tailEnd/>
          </a:ln>
        </p:spPr>
      </p:pic>
      <p:sp>
        <p:nvSpPr>
          <p:cNvPr id="51203" name="Text Box 4"/>
          <p:cNvSpPr txBox="1">
            <a:spLocks noChangeArrowheads="1"/>
          </p:cNvSpPr>
          <p:nvPr/>
        </p:nvSpPr>
        <p:spPr bwMode="auto">
          <a:xfrm>
            <a:off x="4800600" y="1752600"/>
            <a:ext cx="4267200" cy="336550"/>
          </a:xfrm>
          <a:prstGeom prst="rect">
            <a:avLst/>
          </a:prstGeom>
          <a:noFill/>
          <a:ln w="9525">
            <a:noFill/>
            <a:miter lim="800000"/>
            <a:headEnd/>
            <a:tailEnd/>
          </a:ln>
        </p:spPr>
        <p:txBody>
          <a:bodyPr>
            <a:spAutoFit/>
          </a:bodyPr>
          <a:lstStyle/>
          <a:p>
            <a:pPr>
              <a:spcBef>
                <a:spcPct val="50000"/>
              </a:spcBef>
            </a:pPr>
            <a:r>
              <a:rPr lang="en-US" sz="1600" b="1" dirty="0">
                <a:solidFill>
                  <a:schemeClr val="bg1"/>
                </a:solidFill>
              </a:rPr>
              <a:t>http://www.nhc.noaa.gov/analysis_tools.shtml</a:t>
            </a:r>
          </a:p>
        </p:txBody>
      </p:sp>
      <p:sp>
        <p:nvSpPr>
          <p:cNvPr id="51204" name="Text Box 5"/>
          <p:cNvSpPr txBox="1">
            <a:spLocks noChangeArrowheads="1"/>
          </p:cNvSpPr>
          <p:nvPr/>
        </p:nvSpPr>
        <p:spPr bwMode="auto">
          <a:xfrm>
            <a:off x="5105400" y="1752600"/>
            <a:ext cx="3886200" cy="738664"/>
          </a:xfrm>
          <a:prstGeom prst="rect">
            <a:avLst/>
          </a:prstGeom>
        </p:spPr>
        <p:txBody>
          <a:bodyPr vert="horz" lIns="91440" tIns="45720" rIns="91440" bIns="45720" rtlCol="0">
            <a:noAutofit/>
          </a:bodyPr>
          <a:lstStyle>
            <a:lvl1pPr indent="0" algn="just">
              <a:spcBef>
                <a:spcPts val="0"/>
              </a:spcBef>
              <a:buFont typeface="Arial" pitchFamily="34" charset="0"/>
              <a:buNone/>
              <a:defRPr sz="1400">
                <a:latin typeface="Myriad Pro" panose="020B0503030403020204" pitchFamily="34" charset="0"/>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s-ES_tradnl" dirty="0"/>
              <a:t>El diagrama </a:t>
            </a:r>
            <a:r>
              <a:rPr lang="es-ES_tradnl" dirty="0" err="1"/>
              <a:t>Hovmöller</a:t>
            </a:r>
            <a:r>
              <a:rPr lang="es-ES_tradnl" dirty="0"/>
              <a:t> nos permite evaluar los orígenes de las ondas. Así podemos establecer si su génesis ocurre en África. </a:t>
            </a:r>
          </a:p>
        </p:txBody>
      </p:sp>
      <p:grpSp>
        <p:nvGrpSpPr>
          <p:cNvPr id="2" name="Group 8"/>
          <p:cNvGrpSpPr/>
          <p:nvPr/>
        </p:nvGrpSpPr>
        <p:grpSpPr>
          <a:xfrm>
            <a:off x="4799806" y="2438400"/>
            <a:ext cx="1296194" cy="4191000"/>
            <a:chOff x="4799806" y="2438400"/>
            <a:chExt cx="1296194" cy="4191000"/>
          </a:xfrm>
          <a:effectLst>
            <a:outerShdw blurRad="50800" dist="38100" dir="2700000" algn="tl" rotWithShape="0">
              <a:prstClr val="black">
                <a:alpha val="40000"/>
              </a:prstClr>
            </a:outerShdw>
          </a:effectLst>
        </p:grpSpPr>
        <p:cxnSp>
          <p:nvCxnSpPr>
            <p:cNvPr id="7" name="Straight Arrow Connector 6"/>
            <p:cNvCxnSpPr/>
            <p:nvPr/>
          </p:nvCxnSpPr>
          <p:spPr bwMode="auto">
            <a:xfrm rot="5400000">
              <a:off x="2705100" y="4533106"/>
              <a:ext cx="4191000" cy="1588"/>
            </a:xfrm>
            <a:prstGeom prst="straightConnector1">
              <a:avLst/>
            </a:prstGeom>
            <a:solidFill>
              <a:schemeClr val="accent1"/>
            </a:solidFill>
            <a:ln w="38100" cap="flat" cmpd="sng" algn="ctr">
              <a:solidFill>
                <a:schemeClr val="tx1"/>
              </a:solidFill>
              <a:prstDash val="solid"/>
              <a:miter lim="800000"/>
              <a:headEnd type="none" w="med" len="med"/>
              <a:tailEnd type="arrow"/>
            </a:ln>
            <a:effectLst/>
          </p:spPr>
        </p:cxnSp>
        <p:sp>
          <p:nvSpPr>
            <p:cNvPr id="8" name="Text Box 5"/>
            <p:cNvSpPr txBox="1">
              <a:spLocks noChangeArrowheads="1"/>
            </p:cNvSpPr>
            <p:nvPr/>
          </p:nvSpPr>
          <p:spPr bwMode="auto">
            <a:xfrm>
              <a:off x="4800600" y="5943600"/>
              <a:ext cx="1295400" cy="369332"/>
            </a:xfrm>
            <a:prstGeom prst="rect">
              <a:avLst/>
            </a:prstGeom>
            <a:noFill/>
            <a:ln w="9525">
              <a:solidFill>
                <a:schemeClr val="tx1"/>
              </a:solidFill>
              <a:miter lim="800000"/>
              <a:headEnd/>
              <a:tailEnd/>
            </a:ln>
            <a:effectLst/>
          </p:spPr>
          <p:txBody>
            <a:bodyPr>
              <a:spAutoFit/>
            </a:bodyPr>
            <a:lstStyle/>
            <a:p>
              <a:pPr eaLnBrk="0" hangingPunct="0">
                <a:spcBef>
                  <a:spcPct val="50000"/>
                </a:spcBef>
                <a:defRPr/>
              </a:pPr>
              <a:r>
                <a:rPr lang="es-ES_tradnl" b="1" dirty="0"/>
                <a:t>Tiempo</a:t>
              </a:r>
            </a:p>
          </p:txBody>
        </p:sp>
      </p:grpSp>
      <p:cxnSp>
        <p:nvCxnSpPr>
          <p:cNvPr id="9" name="Straight Arrow Connector 8"/>
          <p:cNvCxnSpPr/>
          <p:nvPr/>
        </p:nvCxnSpPr>
        <p:spPr>
          <a:xfrm flipH="1">
            <a:off x="3581400" y="1920875"/>
            <a:ext cx="1071563" cy="4708525"/>
          </a:xfrm>
          <a:prstGeom prst="straightConnector1">
            <a:avLst/>
          </a:prstGeom>
          <a:ln w="28575">
            <a:solidFill>
              <a:srgbClr val="FFFF00"/>
            </a:solidFill>
            <a:tailEnd type="arrow"/>
          </a:ln>
          <a:effectLst>
            <a:outerShdw blurRad="50800" dist="50800" dir="5400000" algn="ctr" rotWithShape="0">
              <a:srgbClr val="000000">
                <a:alpha val="97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28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64962" y="116632"/>
            <a:ext cx="7772400" cy="467147"/>
          </a:xfrm>
        </p:spPr>
        <p:txBody>
          <a:bodyPr vert="horz" lIns="91440" tIns="45720" rIns="91440" bIns="45720" rtlCol="0" anchor="ctr">
            <a:noAutofit/>
          </a:bodyPr>
          <a:lstStyle/>
          <a:p>
            <a:pPr>
              <a:spcBef>
                <a:spcPts val="0"/>
              </a:spcBef>
              <a:buFont typeface="Arial" pitchFamily="34" charset="0"/>
            </a:pPr>
            <a:r>
              <a:rPr lang="en-US" sz="2400" b="1" dirty="0">
                <a:solidFill>
                  <a:schemeClr val="tx2"/>
                </a:solidFill>
                <a:latin typeface="Myriad Pro" panose="020B0503030403020204" pitchFamily="34" charset="0"/>
                <a:ea typeface="+mn-ea"/>
                <a:cs typeface="+mn-cs"/>
              </a:rPr>
              <a:t>Satellite Derived TPW Analysis</a:t>
            </a:r>
          </a:p>
        </p:txBody>
      </p:sp>
      <p:pic>
        <p:nvPicPr>
          <p:cNvPr id="348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8150" y="589153"/>
            <a:ext cx="7346023" cy="550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5"/>
          <p:cNvSpPr txBox="1">
            <a:spLocks noChangeArrowheads="1"/>
          </p:cNvSpPr>
          <p:nvPr/>
        </p:nvSpPr>
        <p:spPr bwMode="auto">
          <a:xfrm>
            <a:off x="86666" y="6093296"/>
            <a:ext cx="8928992" cy="3537282"/>
          </a:xfrm>
          <a:prstGeom prst="rect">
            <a:avLst/>
          </a:prstGeom>
          <a:extLst/>
        </p:spPr>
        <p:txBody>
          <a:bodyPr vert="horz" lIns="91440" tIns="45720" rIns="91440" bIns="45720" rtlCol="0">
            <a:noAutofit/>
          </a:bodyPr>
          <a:lstStyle>
            <a:lvl1pPr indent="0" algn="just">
              <a:spcBef>
                <a:spcPts val="0"/>
              </a:spcBef>
              <a:buFont typeface="Arial" pitchFamily="34" charset="0"/>
              <a:buNone/>
              <a:defRPr sz="1400" b="0">
                <a:latin typeface="Myriad Pro" panose="020B0503030403020204" pitchFamily="34" charset="0"/>
              </a:defRPr>
            </a:lvl1pPr>
            <a:lvl2pPr indent="0" algn="ctr">
              <a:spcBef>
                <a:spcPct val="20000"/>
              </a:spcBef>
              <a:buFont typeface="Arial" pitchFamily="34" charset="0"/>
              <a:buNone/>
              <a:defRPr sz="1200" b="1">
                <a:solidFill>
                  <a:schemeClr val="tx2"/>
                </a:solidFill>
                <a:latin typeface="Myriad Pro" panose="020B0503030403020204" pitchFamily="34" charset="0"/>
              </a:defRPr>
            </a:lvl2pPr>
            <a:lvl3pPr indent="0" algn="ctr">
              <a:spcBef>
                <a:spcPct val="20000"/>
              </a:spcBef>
              <a:buFont typeface="Arial" pitchFamily="34" charset="0"/>
              <a:buNone/>
              <a:defRPr b="1">
                <a:solidFill>
                  <a:schemeClr val="tx2"/>
                </a:solidFill>
                <a:latin typeface="Myriad Pro" panose="020B0503030403020204" pitchFamily="34" charset="0"/>
              </a:defRPr>
            </a:lvl3pPr>
            <a:lvl4pPr indent="0" algn="ctr">
              <a:spcBef>
                <a:spcPct val="20000"/>
              </a:spcBef>
              <a:buFont typeface="Arial" pitchFamily="34" charset="0"/>
              <a:buNone/>
              <a:defRPr b="1">
                <a:solidFill>
                  <a:schemeClr val="tx2"/>
                </a:solidFill>
                <a:latin typeface="Myriad Pro" panose="020B0503030403020204" pitchFamily="34" charset="0"/>
              </a:defRPr>
            </a:lvl4pPr>
            <a:lvl5pPr indent="0" algn="ctr">
              <a:spcBef>
                <a:spcPct val="20000"/>
              </a:spcBef>
              <a:buFont typeface="Arial" pitchFamily="34" charset="0"/>
              <a:buNone/>
              <a:defRPr b="1">
                <a:solidFill>
                  <a:schemeClr val="tx2"/>
                </a:solidFill>
                <a:latin typeface="Myriad Pro" panose="020B0503030403020204"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s-ES_tradnl" dirty="0"/>
              <a:t>El análisis de agua precipitable es otra herramienta que podemos utilizar para establecer origen de las ondas y darle seguimiento</a:t>
            </a:r>
            <a:r>
              <a:rPr lang="es-ES_tradnl" dirty="0" smtClean="0"/>
              <a:t>.</a:t>
            </a:r>
            <a:endParaRPr lang="es-ES_tradnl" dirty="0"/>
          </a:p>
          <a:p>
            <a:r>
              <a:rPr lang="es-ES_tradnl" dirty="0" smtClean="0"/>
              <a:t>En </a:t>
            </a:r>
            <a:r>
              <a:rPr lang="es-ES_tradnl" dirty="0"/>
              <a:t>este ejemplo se ve una saliendo de África según otra entra el este del Caribe. </a:t>
            </a:r>
            <a:endParaRPr lang="es-ES_tradnl" dirty="0"/>
          </a:p>
        </p:txBody>
      </p:sp>
    </p:spTree>
    <p:extLst>
      <p:ext uri="{BB962C8B-B14F-4D97-AF65-F5344CB8AC3E}">
        <p14:creationId xmlns:p14="http://schemas.microsoft.com/office/powerpoint/2010/main" val="2489870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rammb.cira.colostate.edu/ramsdis/online/images/latest/rmtc/rmtc_amsu_ssmi_tpw_pc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260648"/>
            <a:ext cx="8640000" cy="6480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107504" y="225186"/>
            <a:ext cx="9144000" cy="433536"/>
          </a:xfrm>
          <a:prstGeom prst="rect">
            <a:avLst/>
          </a:prstGeom>
        </p:spPr>
        <p:txBody>
          <a:bodyPr vert="horz" lIns="91440" tIns="45720" rIns="91440" bIns="45720" rtlCol="0" anchor="ctr">
            <a:noAutofit/>
          </a:bodyPr>
          <a:lstStyle>
            <a:lvl1pPr algn="ctr">
              <a:spcBef>
                <a:spcPts val="0"/>
              </a:spcBef>
              <a:buFont typeface="Arial" pitchFamily="34" charset="0"/>
              <a:buNone/>
              <a:defRPr sz="2400" b="1">
                <a:solidFill>
                  <a:schemeClr val="tx2"/>
                </a:solidFill>
                <a:latin typeface="Myriad Pro" panose="020B0503030403020204" pitchFamily="34" charset="0"/>
              </a:defRPr>
            </a:lvl1pPr>
          </a:lstStyle>
          <a:p>
            <a:r>
              <a:rPr lang="en-US" dirty="0"/>
              <a:t>Global Mosaic – PWAT Percent of Normal</a:t>
            </a:r>
            <a:endParaRPr lang="en-US" dirty="0"/>
          </a:p>
        </p:txBody>
      </p:sp>
    </p:spTree>
    <p:extLst>
      <p:ext uri="{BB962C8B-B14F-4D97-AF65-F5344CB8AC3E}">
        <p14:creationId xmlns:p14="http://schemas.microsoft.com/office/powerpoint/2010/main" val="299210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bal hires sst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260648"/>
            <a:ext cx="8640000"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798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obal hires anomaly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188640"/>
            <a:ext cx="8640000"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422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a:xfrm>
            <a:off x="759152" y="1052737"/>
            <a:ext cx="7632848" cy="2088232"/>
          </a:xfrm>
        </p:spPr>
        <p:txBody>
          <a:bodyPr/>
          <a:lstStyle/>
          <a:p>
            <a:r>
              <a:rPr lang="es-MX" dirty="0"/>
              <a:t>E</a:t>
            </a:r>
            <a:r>
              <a:rPr lang="es-MX" dirty="0" smtClean="0"/>
              <a:t>pisodio </a:t>
            </a:r>
            <a:r>
              <a:rPr lang="es-MX" dirty="0"/>
              <a:t>de La Niña 1988-1989, el noreste de Argentina, el sur de Brasil y Uruguay sufrieron una grave sequía</a:t>
            </a:r>
            <a:r>
              <a:rPr lang="es-MX" dirty="0" smtClean="0"/>
              <a:t>.</a:t>
            </a:r>
          </a:p>
          <a:p>
            <a:endParaRPr lang="es-MX" dirty="0" smtClean="0"/>
          </a:p>
          <a:p>
            <a:r>
              <a:rPr lang="es-MX" dirty="0"/>
              <a:t>La Ceremonia de inauguración del </a:t>
            </a:r>
            <a:r>
              <a:rPr lang="es-MX" dirty="0" smtClean="0"/>
              <a:t>escritorio </a:t>
            </a:r>
            <a:r>
              <a:rPr lang="es-MX" dirty="0"/>
              <a:t>internacional de WPC se celebró el Día Meteorológico Mundial el 23 de marzo de </a:t>
            </a:r>
            <a:r>
              <a:rPr lang="es-MX" dirty="0" smtClean="0"/>
              <a:t>1993.</a:t>
            </a:r>
          </a:p>
          <a:p>
            <a:endParaRPr lang="es-MX" dirty="0"/>
          </a:p>
          <a:p>
            <a:r>
              <a:rPr lang="es-MX" dirty="0" smtClean="0"/>
              <a:t>Misión: </a:t>
            </a:r>
            <a:r>
              <a:rPr lang="es-MX" dirty="0"/>
              <a:t>La misión de los escritorios internacionales de WPC es proporcionar a los científicos visitantes capacitación meteorológica con énfasis en el uso operativo y la aplicación de productos de modelos numéricos.</a:t>
            </a:r>
            <a:endParaRPr lang="es-MX" dirty="0" smtClean="0"/>
          </a:p>
          <a:p>
            <a:endParaRPr lang="es-PE" dirty="0" smtClean="0"/>
          </a:p>
          <a:p>
            <a:endParaRPr lang="es-PE" dirty="0"/>
          </a:p>
        </p:txBody>
      </p:sp>
      <p:sp>
        <p:nvSpPr>
          <p:cNvPr id="4" name="Marcador de texto 3"/>
          <p:cNvSpPr>
            <a:spLocks noGrp="1"/>
          </p:cNvSpPr>
          <p:nvPr>
            <p:ph type="body" sz="quarter" idx="14"/>
          </p:nvPr>
        </p:nvSpPr>
        <p:spPr/>
        <p:txBody>
          <a:bodyPr/>
          <a:lstStyle/>
          <a:p>
            <a:r>
              <a:rPr lang="es-PE" dirty="0" smtClean="0"/>
              <a:t>ANTECEDENTES</a:t>
            </a:r>
            <a:endParaRPr lang="es-PE" dirty="0"/>
          </a:p>
        </p:txBody>
      </p:sp>
      <p:pic>
        <p:nvPicPr>
          <p:cNvPr id="1026" name="Picture 2" descr="https://www.wpc.ncep.noaa.gov/international/photo/ALLPHOTOS/Participant_Statistics_201904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3" y="3356992"/>
            <a:ext cx="7636428" cy="295232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0" y="6280322"/>
            <a:ext cx="4427984" cy="261610"/>
          </a:xfrm>
          <a:prstGeom prst="rect">
            <a:avLst/>
          </a:prstGeom>
        </p:spPr>
        <p:txBody>
          <a:bodyPr wrap="square">
            <a:spAutoFit/>
          </a:bodyPr>
          <a:lstStyle/>
          <a:p>
            <a:r>
              <a:rPr lang="es-PE" sz="1100" dirty="0">
                <a:latin typeface="Aharoni"/>
                <a:hlinkClick r:id="rId3"/>
              </a:rPr>
              <a:t>Fuente: https://www.wpc.ncep.noaa.gov/international/intlhist.shtml</a:t>
            </a:r>
            <a:endParaRPr lang="es-PE" sz="1100" dirty="0">
              <a:latin typeface="Aharoni"/>
            </a:endParaRPr>
          </a:p>
        </p:txBody>
      </p:sp>
    </p:spTree>
    <p:extLst>
      <p:ext uri="{BB962C8B-B14F-4D97-AF65-F5344CB8AC3E}">
        <p14:creationId xmlns:p14="http://schemas.microsoft.com/office/powerpoint/2010/main" val="22873825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5212" y="404664"/>
            <a:ext cx="8348464" cy="548680"/>
          </a:xfrm>
        </p:spPr>
        <p:txBody>
          <a:bodyPr vert="horz" lIns="91440" tIns="45720" rIns="91440" bIns="45720" rtlCol="0" anchor="ctr">
            <a:noAutofit/>
          </a:bodyPr>
          <a:lstStyle/>
          <a:p>
            <a:pPr>
              <a:spcBef>
                <a:spcPts val="0"/>
              </a:spcBef>
              <a:buFont typeface="Arial" pitchFamily="34" charset="0"/>
            </a:pPr>
            <a:r>
              <a:rPr lang="en-US" sz="2400" b="1" dirty="0">
                <a:solidFill>
                  <a:schemeClr val="tx2"/>
                </a:solidFill>
                <a:latin typeface="Myriad Pro" panose="020B0503030403020204" pitchFamily="34" charset="0"/>
                <a:ea typeface="+mn-ea"/>
                <a:cs typeface="+mn-cs"/>
              </a:rPr>
              <a:t>Sep </a:t>
            </a:r>
            <a:r>
              <a:rPr lang="en-US" sz="2400" b="1" dirty="0" smtClean="0">
                <a:solidFill>
                  <a:schemeClr val="tx2"/>
                </a:solidFill>
                <a:latin typeface="Myriad Pro" panose="020B0503030403020204" pitchFamily="34" charset="0"/>
                <a:ea typeface="+mn-ea"/>
                <a:cs typeface="+mn-cs"/>
              </a:rPr>
              <a:t>2018 </a:t>
            </a:r>
            <a:r>
              <a:rPr lang="en-US" sz="2400" b="1" dirty="0">
                <a:solidFill>
                  <a:schemeClr val="tx2"/>
                </a:solidFill>
                <a:latin typeface="Myriad Pro" panose="020B0503030403020204" pitchFamily="34" charset="0"/>
                <a:ea typeface="+mn-ea"/>
                <a:cs typeface="+mn-cs"/>
              </a:rPr>
              <a:t>Average Temperature Anomalies: Surface – 300m</a:t>
            </a:r>
            <a:endParaRPr lang="en-US" sz="2400" b="1" dirty="0">
              <a:solidFill>
                <a:schemeClr val="tx2"/>
              </a:solidFill>
              <a:latin typeface="Myriad Pro" panose="020B0503030403020204" pitchFamily="34" charset="0"/>
              <a:ea typeface="+mn-ea"/>
              <a:cs typeface="+mn-cs"/>
            </a:endParaRPr>
          </a:p>
        </p:txBody>
      </p:sp>
      <p:pic>
        <p:nvPicPr>
          <p:cNvPr id="5122" name="Picture 2" descr="http://www.cpc.ncep.noaa.gov/products/GODAS/pent_gif/xy/pent.anom.xy.h3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44" y="954925"/>
            <a:ext cx="7516800"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183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15625" y="529952"/>
            <a:ext cx="9144000" cy="692696"/>
          </a:xfrm>
        </p:spPr>
        <p:txBody>
          <a:bodyPr vert="horz" lIns="91440" tIns="45720" rIns="91440" bIns="45720" rtlCol="0" anchor="ctr">
            <a:noAutofit/>
          </a:bodyPr>
          <a:lstStyle/>
          <a:p>
            <a:pPr>
              <a:spcBef>
                <a:spcPts val="0"/>
              </a:spcBef>
              <a:buFont typeface="Arial" pitchFamily="34" charset="0"/>
            </a:pPr>
            <a:r>
              <a:rPr lang="en-US" altLang="en-US" sz="2400" b="1" dirty="0">
                <a:solidFill>
                  <a:schemeClr val="tx2"/>
                </a:solidFill>
                <a:latin typeface="Myriad Pro" panose="020B0503030403020204" pitchFamily="34" charset="0"/>
                <a:ea typeface="+mn-ea"/>
                <a:cs typeface="+mn-cs"/>
              </a:rPr>
              <a:t>IR/200 hPa Velocity Potential </a:t>
            </a:r>
            <a:r>
              <a:rPr lang="en-US" altLang="en-US" sz="2400" b="1" dirty="0" smtClean="0">
                <a:solidFill>
                  <a:schemeClr val="tx2"/>
                </a:solidFill>
                <a:latin typeface="Myriad Pro" panose="020B0503030403020204" pitchFamily="34" charset="0"/>
                <a:ea typeface="+mn-ea"/>
                <a:cs typeface="+mn-cs"/>
              </a:rPr>
              <a:t>Anomalies</a:t>
            </a:r>
            <a:endParaRPr lang="en-US" altLang="en-US" sz="2400" b="1" dirty="0">
              <a:solidFill>
                <a:schemeClr val="tx2"/>
              </a:solidFill>
              <a:latin typeface="Myriad Pro" panose="020B0503030403020204" pitchFamily="34" charset="0"/>
              <a:ea typeface="+mn-ea"/>
              <a:cs typeface="+mn-cs"/>
            </a:endParaRPr>
          </a:p>
        </p:txBody>
      </p:sp>
      <p:sp>
        <p:nvSpPr>
          <p:cNvPr id="206851" name="Text Box 3"/>
          <p:cNvSpPr txBox="1">
            <a:spLocks noChangeArrowheads="1"/>
          </p:cNvSpPr>
          <p:nvPr/>
        </p:nvSpPr>
        <p:spPr bwMode="auto">
          <a:xfrm>
            <a:off x="106381" y="6381328"/>
            <a:ext cx="8534400" cy="261610"/>
          </a:xfrm>
          <a:prstGeom prst="rect">
            <a:avLst/>
          </a:prstGeom>
          <a:extLst/>
        </p:spPr>
        <p:txBody>
          <a:bodyPr wrap="square">
            <a:spAutoFit/>
          </a:bodyPr>
          <a:lstStyle>
            <a:defPPr>
              <a:defRPr lang="es-PE"/>
            </a:defPPr>
            <a:lvl1pPr>
              <a:defRPr sz="1100">
                <a:latin typeface="Aharoni"/>
              </a:defRPr>
            </a:lvl1pPr>
          </a:lstStyle>
          <a:p>
            <a:r>
              <a:rPr lang="en-US" altLang="en-US" dirty="0">
                <a:hlinkClick r:id="rId3"/>
              </a:rPr>
              <a:t>http://</a:t>
            </a:r>
            <a:r>
              <a:rPr lang="en-US" altLang="en-US" dirty="0">
                <a:hlinkClick r:id="rId3"/>
              </a:rPr>
              <a:t>www.cpc.ncep.noaa.gov/products/precip/CWlink/ir_anim_monthly.shtml</a:t>
            </a:r>
            <a:r>
              <a:rPr lang="en-US" altLang="en-US" dirty="0"/>
              <a:t> </a:t>
            </a:r>
            <a:endParaRPr lang="en-US" altLang="en-US" dirty="0"/>
          </a:p>
        </p:txBody>
      </p:sp>
      <p:pic>
        <p:nvPicPr>
          <p:cNvPr id="206852" name="Picture 4" descr="MJO-loop.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484784"/>
            <a:ext cx="8130480" cy="406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395536" y="5550024"/>
            <a:ext cx="8352928" cy="646331"/>
          </a:xfrm>
          <a:prstGeom prst="rect">
            <a:avLst/>
          </a:prstGeom>
        </p:spPr>
        <p:txBody>
          <a:bodyPr wrap="square">
            <a:spAutoFit/>
          </a:bodyPr>
          <a:lstStyle/>
          <a:p>
            <a:r>
              <a:rPr lang="es-MX" sz="1200" dirty="0">
                <a:latin typeface="Arial" panose="020B0604020202020204" pitchFamily="34" charset="0"/>
                <a:cs typeface="Arial" panose="020B0604020202020204" pitchFamily="34" charset="0"/>
              </a:rPr>
              <a:t>Animación diaria de IR y anomalías potenciales de velocidad de 200 hPa (período base 1971-2000). Las anomalías del potencial de velocidad son proporcionales a la divergencia con contornos verdes (marrones) correspondientes a regiones en las que la convección tiende a mejorarse (suprimirse).</a:t>
            </a:r>
            <a:endParaRPr lang="es-P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676456"/>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0699"/>
          </a:xfrm>
        </p:spPr>
        <p:txBody>
          <a:bodyPr vert="horz" lIns="91440" tIns="45720" rIns="91440" bIns="45720" rtlCol="0" anchor="ctr">
            <a:noAutofit/>
          </a:bodyPr>
          <a:lstStyle/>
          <a:p>
            <a:pPr>
              <a:spcBef>
                <a:spcPts val="0"/>
              </a:spcBef>
              <a:buFont typeface="Arial" pitchFamily="34" charset="0"/>
            </a:pPr>
            <a:r>
              <a:rPr lang="en-US" sz="2400" b="1" dirty="0">
                <a:solidFill>
                  <a:schemeClr val="tx2"/>
                </a:solidFill>
                <a:latin typeface="Myriad Pro" panose="020B0503030403020204" pitchFamily="34" charset="0"/>
                <a:ea typeface="+mn-ea"/>
                <a:cs typeface="+mn-cs"/>
              </a:rPr>
              <a:t>MJO </a:t>
            </a:r>
            <a:r>
              <a:rPr lang="en-US" sz="2400" b="1" dirty="0">
                <a:solidFill>
                  <a:schemeClr val="tx2"/>
                </a:solidFill>
                <a:latin typeface="Myriad Pro" panose="020B0503030403020204" pitchFamily="34" charset="0"/>
                <a:ea typeface="+mn-ea"/>
                <a:cs typeface="+mn-cs"/>
              </a:rPr>
              <a:t>&amp;</a:t>
            </a:r>
            <a:r>
              <a:rPr lang="en-US" sz="2400" b="1" dirty="0">
                <a:solidFill>
                  <a:schemeClr val="tx2"/>
                </a:solidFill>
                <a:latin typeface="Myriad Pro" panose="020B0503030403020204" pitchFamily="34" charset="0"/>
                <a:ea typeface="+mn-ea"/>
                <a:cs typeface="+mn-cs"/>
              </a:rPr>
              <a:t> Atmospheric Kelvin Waves</a:t>
            </a:r>
            <a:br>
              <a:rPr lang="en-US" sz="2400" b="1" dirty="0">
                <a:solidFill>
                  <a:schemeClr val="tx2"/>
                </a:solidFill>
                <a:latin typeface="Myriad Pro" panose="020B0503030403020204" pitchFamily="34" charset="0"/>
                <a:ea typeface="+mn-ea"/>
                <a:cs typeface="+mn-cs"/>
              </a:rPr>
            </a:br>
            <a:r>
              <a:rPr lang="en-US" sz="2400" b="1" dirty="0">
                <a:solidFill>
                  <a:schemeClr val="tx2"/>
                </a:solidFill>
                <a:latin typeface="Myriad Pro" panose="020B0503030403020204" pitchFamily="34" charset="0"/>
                <a:ea typeface="+mn-ea"/>
                <a:cs typeface="+mn-cs"/>
              </a:rPr>
              <a:t>Source: North Carolina Institute for Climate Studies</a:t>
            </a:r>
            <a:endParaRPr lang="en-US" sz="2400" b="1" dirty="0">
              <a:solidFill>
                <a:schemeClr val="tx2"/>
              </a:solidFill>
              <a:latin typeface="Myriad Pro" panose="020B0503030403020204" pitchFamily="34" charset="0"/>
              <a:ea typeface="+mn-ea"/>
              <a:cs typeface="+mn-cs"/>
            </a:endParaRPr>
          </a:p>
        </p:txBody>
      </p:sp>
      <p:pic>
        <p:nvPicPr>
          <p:cNvPr id="23554" name="Picture 2" descr="https://ncics.org/pub/mjo/v2/map/chi200.cfs.all.global.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1"/>
            <a:ext cx="7906299" cy="58674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179512" y="990600"/>
            <a:ext cx="4703440" cy="4742656"/>
          </a:xfrm>
          <a:prstGeom prst="rect">
            <a:avLst/>
          </a:prstGeom>
          <a:solidFill>
            <a:schemeClr val="tx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b="1" u="sng" kern="0" dirty="0" smtClean="0">
                <a:solidFill>
                  <a:schemeClr val="bg2"/>
                </a:solidFill>
              </a:rPr>
              <a:t>MJO</a:t>
            </a:r>
          </a:p>
          <a:p>
            <a:pPr lvl="1"/>
            <a:r>
              <a:rPr lang="en-US" sz="2400" kern="0" dirty="0" smtClean="0">
                <a:solidFill>
                  <a:schemeClr val="bg2"/>
                </a:solidFill>
              </a:rPr>
              <a:t>Slower moving</a:t>
            </a:r>
          </a:p>
          <a:p>
            <a:pPr lvl="1"/>
            <a:r>
              <a:rPr lang="en-US" sz="2400" b="1" u="sng" kern="0" dirty="0" smtClean="0">
                <a:solidFill>
                  <a:schemeClr val="bg2"/>
                </a:solidFill>
              </a:rPr>
              <a:t>Impact</a:t>
            </a:r>
            <a:r>
              <a:rPr lang="en-US" sz="2400" kern="0" dirty="0" smtClean="0">
                <a:solidFill>
                  <a:schemeClr val="bg2"/>
                </a:solidFill>
              </a:rPr>
              <a:t>: 1-2 weeks</a:t>
            </a:r>
          </a:p>
          <a:p>
            <a:pPr lvl="1"/>
            <a:r>
              <a:rPr lang="en-US" sz="2400" kern="0" dirty="0" smtClean="0">
                <a:solidFill>
                  <a:schemeClr val="bg2"/>
                </a:solidFill>
              </a:rPr>
              <a:t>Forecast confidence high through long range</a:t>
            </a:r>
          </a:p>
          <a:p>
            <a:r>
              <a:rPr lang="en-US" sz="2800" b="1" u="sng" kern="0" dirty="0" smtClean="0">
                <a:solidFill>
                  <a:schemeClr val="bg2"/>
                </a:solidFill>
              </a:rPr>
              <a:t>Atmos. Kelvin Wave</a:t>
            </a:r>
          </a:p>
          <a:p>
            <a:pPr lvl="1"/>
            <a:r>
              <a:rPr lang="en-US" sz="2400" kern="0" dirty="0" smtClean="0">
                <a:solidFill>
                  <a:schemeClr val="bg2"/>
                </a:solidFill>
              </a:rPr>
              <a:t>Faster moving</a:t>
            </a:r>
          </a:p>
          <a:p>
            <a:pPr lvl="1"/>
            <a:r>
              <a:rPr lang="en-US" sz="2400" b="1" u="sng" kern="0" dirty="0" smtClean="0">
                <a:solidFill>
                  <a:schemeClr val="bg2"/>
                </a:solidFill>
              </a:rPr>
              <a:t>Impact</a:t>
            </a:r>
            <a:r>
              <a:rPr lang="en-US" sz="2400" kern="0" dirty="0" smtClean="0">
                <a:solidFill>
                  <a:schemeClr val="bg2"/>
                </a:solidFill>
              </a:rPr>
              <a:t>: 1-3 days</a:t>
            </a:r>
          </a:p>
          <a:p>
            <a:pPr lvl="1"/>
            <a:r>
              <a:rPr lang="en-US" sz="2400" kern="0" dirty="0" smtClean="0">
                <a:solidFill>
                  <a:schemeClr val="bg2"/>
                </a:solidFill>
              </a:rPr>
              <a:t>Forecast confidence high through medium range</a:t>
            </a:r>
            <a:endParaRPr lang="en-US" sz="2400" kern="0" dirty="0">
              <a:solidFill>
                <a:schemeClr val="bg2"/>
              </a:solidFill>
            </a:endParaRPr>
          </a:p>
        </p:txBody>
      </p:sp>
    </p:spTree>
    <p:extLst>
      <p:ext uri="{BB962C8B-B14F-4D97-AF65-F5344CB8AC3E}">
        <p14:creationId xmlns:p14="http://schemas.microsoft.com/office/powerpoint/2010/main" val="401334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147" y="332656"/>
            <a:ext cx="8283707" cy="484828"/>
          </a:xfrm>
        </p:spPr>
        <p:txBody>
          <a:bodyPr vert="horz" lIns="91440" tIns="45720" rIns="91440" bIns="45720" rtlCol="0" anchor="ctr">
            <a:noAutofit/>
          </a:bodyPr>
          <a:lstStyle/>
          <a:p>
            <a:pPr>
              <a:spcBef>
                <a:spcPts val="0"/>
              </a:spcBef>
              <a:buFont typeface="Arial" pitchFamily="34" charset="0"/>
            </a:pPr>
            <a:r>
              <a:rPr lang="en-US" sz="2400" b="1" dirty="0" err="1">
                <a:solidFill>
                  <a:schemeClr val="tx2"/>
                </a:solidFill>
                <a:latin typeface="Myriad Pro" panose="020B0503030403020204" pitchFamily="34" charset="0"/>
                <a:ea typeface="+mn-ea"/>
                <a:cs typeface="+mn-cs"/>
              </a:rPr>
              <a:t>Wingridds</a:t>
            </a:r>
            <a:r>
              <a:rPr lang="en-US" sz="2400" b="1" dirty="0">
                <a:solidFill>
                  <a:schemeClr val="tx2"/>
                </a:solidFill>
                <a:latin typeface="Myriad Pro" panose="020B0503030403020204" pitchFamily="34" charset="0"/>
                <a:ea typeface="+mn-ea"/>
                <a:cs typeface="+mn-cs"/>
              </a:rPr>
              <a:t> “GDI2.” Macro</a:t>
            </a:r>
            <a:endParaRPr lang="en-US" sz="2400" b="1" dirty="0">
              <a:solidFill>
                <a:schemeClr val="tx2"/>
              </a:solidFill>
              <a:latin typeface="Myriad Pro" panose="020B0503030403020204" pitchFamily="34" charset="0"/>
              <a:ea typeface="+mn-ea"/>
              <a:cs typeface="+mn-cs"/>
            </a:endParaRPr>
          </a:p>
        </p:txBody>
      </p:sp>
      <p:pic>
        <p:nvPicPr>
          <p:cNvPr id="4098" name="Picture 2" descr="N:\Davison\Wingridds\ANIMATE\16.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07" y="817484"/>
            <a:ext cx="8164147"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986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4"/>
          </p:nvPr>
        </p:nvSpPr>
        <p:spPr/>
        <p:txBody>
          <a:bodyPr/>
          <a:lstStyle/>
          <a:p>
            <a:r>
              <a:rPr lang="es-PE" dirty="0" smtClean="0"/>
              <a:t>CARTAS DE PRONÓSTICO /  FORECAST BULLETIN</a:t>
            </a:r>
          </a:p>
          <a:p>
            <a:endParaRPr lang="es-PE" dirty="0"/>
          </a:p>
        </p:txBody>
      </p:sp>
      <p:pic>
        <p:nvPicPr>
          <p:cNvPr id="2050" name="Picture 2" descr="https://www.wpc.ncep.noaa.gov/international/crb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021802"/>
            <a:ext cx="6240000" cy="468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32234" y="6427113"/>
            <a:ext cx="4439766" cy="261610"/>
          </a:xfrm>
          <a:prstGeom prst="rect">
            <a:avLst/>
          </a:prstGeom>
        </p:spPr>
        <p:txBody>
          <a:bodyPr wrap="square">
            <a:spAutoFit/>
          </a:bodyPr>
          <a:lstStyle/>
          <a:p>
            <a:r>
              <a:rPr lang="es-PE" sz="1100" dirty="0">
                <a:latin typeface="Aharoni"/>
                <a:hlinkClick r:id="rId4"/>
              </a:rPr>
              <a:t>https://</a:t>
            </a:r>
            <a:r>
              <a:rPr lang="es-PE" sz="1100" dirty="0" smtClean="0">
                <a:latin typeface="Aharoni"/>
                <a:hlinkClick r:id="rId4"/>
              </a:rPr>
              <a:t>www.wpc.ncep.noaa.gov/international/crb_day1-3.shtml</a:t>
            </a:r>
            <a:endParaRPr lang="es-PE" sz="1100" dirty="0">
              <a:latin typeface="Aharoni"/>
            </a:endParaRPr>
          </a:p>
        </p:txBody>
      </p:sp>
      <p:pic>
        <p:nvPicPr>
          <p:cNvPr id="2052" name="Picture 4" descr="https://www.wpc.ncep.noaa.gov/international/crb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1300309"/>
            <a:ext cx="6239999" cy="468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wpc.ncep.noaa.gov/international/crb3.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7744" y="1588341"/>
            <a:ext cx="6239999" cy="4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8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7504" y="6453336"/>
            <a:ext cx="6048672" cy="430887"/>
          </a:xfrm>
          <a:prstGeom prst="rect">
            <a:avLst/>
          </a:prstGeom>
        </p:spPr>
        <p:txBody>
          <a:bodyPr wrap="square">
            <a:spAutoFit/>
          </a:bodyPr>
          <a:lstStyle/>
          <a:p>
            <a:r>
              <a:rPr lang="es-PE" sz="1100" dirty="0">
                <a:latin typeface="Aharoni"/>
                <a:hlinkClick r:id="rId2"/>
              </a:rPr>
              <a:t>https://</a:t>
            </a:r>
            <a:r>
              <a:rPr lang="es-PE" sz="1100" dirty="0" smtClean="0">
                <a:latin typeface="Aharoni"/>
                <a:hlinkClick r:id="rId2"/>
              </a:rPr>
              <a:t>www.wpc.ncep.noaa.gov/discussions/hpcdiscussions.php?disc=fxca20</a:t>
            </a:r>
            <a:endParaRPr lang="es-PE" sz="1100" dirty="0" smtClean="0">
              <a:latin typeface="Aharoni"/>
            </a:endParaRPr>
          </a:p>
          <a:p>
            <a:endParaRPr lang="es-PE" sz="1100" dirty="0">
              <a:latin typeface="Aharoni"/>
            </a:endParaRPr>
          </a:p>
        </p:txBody>
      </p:sp>
      <p:pic>
        <p:nvPicPr>
          <p:cNvPr id="6" name="Imagen 5"/>
          <p:cNvPicPr>
            <a:picLocks noChangeAspect="1"/>
          </p:cNvPicPr>
          <p:nvPr/>
        </p:nvPicPr>
        <p:blipFill rotWithShape="1">
          <a:blip r:embed="rId3"/>
          <a:srcRect b="7732"/>
          <a:stretch/>
        </p:blipFill>
        <p:spPr>
          <a:xfrm>
            <a:off x="2195736" y="1005322"/>
            <a:ext cx="5247282" cy="5328592"/>
          </a:xfrm>
          <a:prstGeom prst="rect">
            <a:avLst/>
          </a:prstGeom>
        </p:spPr>
      </p:pic>
      <p:sp>
        <p:nvSpPr>
          <p:cNvPr id="7" name="Marcador de texto 3"/>
          <p:cNvSpPr>
            <a:spLocks noGrp="1"/>
          </p:cNvSpPr>
          <p:nvPr>
            <p:ph type="body" sz="quarter" idx="14"/>
          </p:nvPr>
        </p:nvSpPr>
        <p:spPr>
          <a:xfrm>
            <a:off x="395536" y="476672"/>
            <a:ext cx="8352928" cy="432048"/>
          </a:xfrm>
        </p:spPr>
        <p:txBody>
          <a:bodyPr/>
          <a:lstStyle/>
          <a:p>
            <a:r>
              <a:rPr lang="es-PE" dirty="0" smtClean="0"/>
              <a:t>CARTAS DE PRONÓSTICO /  FORECAST BULLETIN</a:t>
            </a:r>
          </a:p>
          <a:p>
            <a:endParaRPr lang="es-PE" dirty="0"/>
          </a:p>
        </p:txBody>
      </p:sp>
    </p:spTree>
    <p:extLst>
      <p:ext uri="{BB962C8B-B14F-4D97-AF65-F5344CB8AC3E}">
        <p14:creationId xmlns:p14="http://schemas.microsoft.com/office/powerpoint/2010/main" val="368722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899592" y="1124744"/>
            <a:ext cx="7342791" cy="3451024"/>
          </a:xfrm>
          <a:prstGeom prst="rect">
            <a:avLst/>
          </a:prstGeom>
        </p:spPr>
      </p:pic>
    </p:spTree>
    <p:extLst>
      <p:ext uri="{BB962C8B-B14F-4D97-AF65-F5344CB8AC3E}">
        <p14:creationId xmlns:p14="http://schemas.microsoft.com/office/powerpoint/2010/main" val="1940072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contenido 12"/>
          <p:cNvSpPr>
            <a:spLocks noGrp="1"/>
          </p:cNvSpPr>
          <p:nvPr>
            <p:ph sz="quarter" idx="4"/>
          </p:nvPr>
        </p:nvSpPr>
        <p:spPr/>
        <p:txBody>
          <a:bodyPr/>
          <a:lstStyle/>
          <a:p>
            <a:r>
              <a:rPr lang="es-PE" b="1" dirty="0">
                <a:latin typeface="+mn-lt"/>
              </a:rPr>
              <a:t>Servicio Nacional de Meteorología e Hidrología del Perú –</a:t>
            </a:r>
            <a:r>
              <a:rPr lang="es-PE" b="1" dirty="0" smtClean="0">
                <a:latin typeface="+mn-lt"/>
              </a:rPr>
              <a:t>SENAMHI</a:t>
            </a:r>
          </a:p>
          <a:p>
            <a:r>
              <a:rPr lang="es-PE" dirty="0" smtClean="0">
                <a:latin typeface="+mn-lt"/>
              </a:rPr>
              <a:t>Jirón </a:t>
            </a:r>
            <a:r>
              <a:rPr lang="es-PE" dirty="0">
                <a:latin typeface="+mn-lt"/>
              </a:rPr>
              <a:t>Cahuide 785  – Jesús </a:t>
            </a:r>
            <a:r>
              <a:rPr lang="es-PE" dirty="0" smtClean="0">
                <a:latin typeface="+mn-lt"/>
              </a:rPr>
              <a:t>María, Lima -Perú</a:t>
            </a:r>
            <a:endParaRPr lang="es-PE" dirty="0">
              <a:latin typeface="+mn-lt"/>
            </a:endParaRPr>
          </a:p>
          <a:p>
            <a:r>
              <a:rPr lang="es-PE" dirty="0" smtClean="0">
                <a:latin typeface="+mn-lt"/>
              </a:rPr>
              <a:t>Teléfono:  (01) 6141414 </a:t>
            </a:r>
          </a:p>
          <a:p>
            <a:r>
              <a:rPr lang="es-PE" dirty="0" smtClean="0">
                <a:latin typeface="+mn-lt"/>
              </a:rPr>
              <a:t>Consultas y sugerencias:  </a:t>
            </a:r>
            <a:r>
              <a:rPr lang="es-PE" dirty="0" smtClean="0">
                <a:latin typeface="+mn-lt"/>
                <a:hlinkClick r:id="rId2"/>
              </a:rPr>
              <a:t>pporras@senamhi.gob.pe</a:t>
            </a:r>
            <a:endParaRPr lang="es-PE" dirty="0" smtClean="0">
              <a:latin typeface="+mn-lt"/>
            </a:endParaRPr>
          </a:p>
          <a:p>
            <a:endParaRPr lang="es-PE" dirty="0" smtClean="0">
              <a:latin typeface="+mn-lt"/>
            </a:endParaRPr>
          </a:p>
        </p:txBody>
      </p:sp>
      <p:sp>
        <p:nvSpPr>
          <p:cNvPr id="6" name="Marcador de texto 5"/>
          <p:cNvSpPr>
            <a:spLocks noGrp="1"/>
          </p:cNvSpPr>
          <p:nvPr>
            <p:ph type="body" sz="quarter" idx="10"/>
          </p:nvPr>
        </p:nvSpPr>
        <p:spPr>
          <a:xfrm>
            <a:off x="683568" y="1844824"/>
            <a:ext cx="7920880" cy="720080"/>
          </a:xfrm>
        </p:spPr>
        <p:txBody>
          <a:bodyPr/>
          <a:lstStyle/>
          <a:p>
            <a:r>
              <a:rPr lang="es-PE" sz="2400" dirty="0" smtClean="0">
                <a:latin typeface="+mj-lt"/>
              </a:rPr>
              <a:t>GRACIAS</a:t>
            </a:r>
            <a:endParaRPr lang="es-PE" sz="2400" dirty="0">
              <a:latin typeface="+mj-lt"/>
            </a:endParaRPr>
          </a:p>
          <a:p>
            <a:endParaRPr lang="es-PE" dirty="0"/>
          </a:p>
        </p:txBody>
      </p:sp>
    </p:spTree>
    <p:extLst>
      <p:ext uri="{BB962C8B-B14F-4D97-AF65-F5344CB8AC3E}">
        <p14:creationId xmlns:p14="http://schemas.microsoft.com/office/powerpoint/2010/main" val="403353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a:xfrm>
            <a:off x="755573" y="1852217"/>
            <a:ext cx="7632848" cy="640680"/>
          </a:xfrm>
        </p:spPr>
        <p:txBody>
          <a:bodyPr/>
          <a:lstStyle/>
          <a:p>
            <a:r>
              <a:rPr lang="es-MX" dirty="0" smtClean="0"/>
              <a:t>Entrenamiento </a:t>
            </a:r>
            <a:r>
              <a:rPr lang="es-MX" dirty="0"/>
              <a:t>en el uso operativo y la aplicación de productos modelos numéricos para las aplicaciones operativas en Perú.</a:t>
            </a:r>
            <a:endParaRPr lang="es-PE" dirty="0"/>
          </a:p>
        </p:txBody>
      </p:sp>
      <p:sp>
        <p:nvSpPr>
          <p:cNvPr id="4" name="3 Marcador de texto"/>
          <p:cNvSpPr>
            <a:spLocks noGrp="1"/>
          </p:cNvSpPr>
          <p:nvPr>
            <p:ph type="body" sz="quarter" idx="14"/>
          </p:nvPr>
        </p:nvSpPr>
        <p:spPr/>
        <p:txBody>
          <a:bodyPr/>
          <a:lstStyle/>
          <a:p>
            <a:r>
              <a:rPr lang="es-PE" dirty="0" smtClean="0"/>
              <a:t>OBJETIVO</a:t>
            </a:r>
            <a:endParaRPr lang="es-PE" dirty="0"/>
          </a:p>
        </p:txBody>
      </p:sp>
      <p:sp>
        <p:nvSpPr>
          <p:cNvPr id="5" name="Marcador de texto 4"/>
          <p:cNvSpPr>
            <a:spLocks noGrp="1"/>
          </p:cNvSpPr>
          <p:nvPr>
            <p:ph type="body" sz="quarter" idx="12"/>
          </p:nvPr>
        </p:nvSpPr>
        <p:spPr/>
        <p:txBody>
          <a:bodyPr/>
          <a:lstStyle/>
          <a:p>
            <a:r>
              <a:rPr lang="es-PE" dirty="0" smtClean="0"/>
              <a:t>Objetivo de la pasantía:</a:t>
            </a:r>
            <a:endParaRPr lang="es-PE" dirty="0"/>
          </a:p>
        </p:txBody>
      </p:sp>
      <p:sp>
        <p:nvSpPr>
          <p:cNvPr id="7" name="Marcador de texto 2"/>
          <p:cNvSpPr txBox="1">
            <a:spLocks/>
          </p:cNvSpPr>
          <p:nvPr/>
        </p:nvSpPr>
        <p:spPr>
          <a:xfrm>
            <a:off x="755573" y="3284984"/>
            <a:ext cx="7632848" cy="3168352"/>
          </a:xfrm>
          <a:prstGeom prst="rect">
            <a:avLst/>
          </a:prstGeom>
        </p:spPr>
        <p:txBody>
          <a:bodyPr vert="horz" lIns="91440" tIns="45720" rIns="91440" bIns="45720" rtlCol="0">
            <a:noAutofit/>
          </a:bodyPr>
          <a:lstStyle>
            <a:lvl1pPr marL="0" indent="0" algn="just" defTabSz="914400" rtl="0" eaLnBrk="1" latinLnBrk="0" hangingPunct="1">
              <a:spcBef>
                <a:spcPts val="0"/>
              </a:spcBef>
              <a:buFont typeface="Arial" pitchFamily="34" charset="0"/>
              <a:buNone/>
              <a:defRPr sz="1400" b="0" kern="1200">
                <a:solidFill>
                  <a:schemeClr val="tx1"/>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lphaLcParenR"/>
            </a:pPr>
            <a:r>
              <a:rPr lang="es-PE" dirty="0"/>
              <a:t>Jet </a:t>
            </a:r>
            <a:r>
              <a:rPr lang="es-PE" dirty="0" smtClean="0"/>
              <a:t>Dynamics.</a:t>
            </a:r>
          </a:p>
          <a:p>
            <a:pPr marL="342900" indent="-342900">
              <a:buFont typeface="+mj-lt"/>
              <a:buAutoNum type="alphaLcParenR"/>
            </a:pPr>
            <a:r>
              <a:rPr lang="en-US" dirty="0"/>
              <a:t>Streamline Analysis at 250, 500, 700 (seasonal) and 850 </a:t>
            </a:r>
            <a:r>
              <a:rPr lang="en-US" dirty="0" smtClean="0"/>
              <a:t>hPa.</a:t>
            </a:r>
            <a:endParaRPr lang="en-US" dirty="0"/>
          </a:p>
          <a:p>
            <a:pPr marL="342900" indent="-342900">
              <a:buFont typeface="+mj-lt"/>
              <a:buAutoNum type="alphaLcParenR"/>
            </a:pPr>
            <a:r>
              <a:rPr lang="es-PE" dirty="0" err="1" smtClean="0"/>
              <a:t>Stability</a:t>
            </a:r>
            <a:r>
              <a:rPr lang="es-PE" dirty="0" smtClean="0"/>
              <a:t>/</a:t>
            </a:r>
            <a:r>
              <a:rPr lang="es-PE" dirty="0" err="1" smtClean="0"/>
              <a:t>Moisture</a:t>
            </a:r>
            <a:endParaRPr lang="es-PE" dirty="0"/>
          </a:p>
          <a:p>
            <a:pPr marL="342900" indent="-342900">
              <a:buFont typeface="+mj-lt"/>
              <a:buAutoNum type="alphaLcParenR"/>
            </a:pPr>
            <a:r>
              <a:rPr lang="es-PE" dirty="0" err="1"/>
              <a:t>Boundary</a:t>
            </a:r>
            <a:r>
              <a:rPr lang="es-PE" dirty="0"/>
              <a:t> </a:t>
            </a:r>
            <a:r>
              <a:rPr lang="es-PE" dirty="0" err="1" smtClean="0"/>
              <a:t>Detection</a:t>
            </a:r>
            <a:r>
              <a:rPr lang="es-PE" dirty="0" smtClean="0"/>
              <a:t>/</a:t>
            </a:r>
            <a:r>
              <a:rPr lang="es-PE" dirty="0" err="1" smtClean="0"/>
              <a:t>Identification</a:t>
            </a:r>
            <a:endParaRPr lang="es-PE" dirty="0" smtClean="0"/>
          </a:p>
          <a:p>
            <a:pPr marL="342900" indent="-342900">
              <a:buFont typeface="+mj-lt"/>
              <a:buAutoNum type="alphaLcParenR"/>
            </a:pPr>
            <a:r>
              <a:rPr lang="es-PE" dirty="0"/>
              <a:t>Tropical </a:t>
            </a:r>
            <a:r>
              <a:rPr lang="es-PE" dirty="0" err="1" smtClean="0"/>
              <a:t>Waves</a:t>
            </a:r>
            <a:endParaRPr lang="es-PE" dirty="0" smtClean="0"/>
          </a:p>
          <a:p>
            <a:pPr marL="342900" indent="-342900">
              <a:buFont typeface="+mj-lt"/>
              <a:buAutoNum type="alphaLcParenR"/>
            </a:pPr>
            <a:r>
              <a:rPr lang="es-PE" dirty="0"/>
              <a:t>Tropical </a:t>
            </a:r>
            <a:r>
              <a:rPr lang="es-PE" dirty="0" err="1" smtClean="0"/>
              <a:t>Cyclone</a:t>
            </a:r>
            <a:endParaRPr lang="es-PE" dirty="0"/>
          </a:p>
          <a:p>
            <a:pPr marL="342900" indent="-342900">
              <a:buFont typeface="+mj-lt"/>
              <a:buAutoNum type="alphaLcParenR"/>
            </a:pPr>
            <a:r>
              <a:rPr lang="es-PE" dirty="0" err="1"/>
              <a:t>Scale</a:t>
            </a:r>
            <a:r>
              <a:rPr lang="es-PE" dirty="0"/>
              <a:t> </a:t>
            </a:r>
            <a:r>
              <a:rPr lang="es-PE" dirty="0" err="1" smtClean="0"/>
              <a:t>Interaction</a:t>
            </a:r>
            <a:endParaRPr lang="es-PE" dirty="0" smtClean="0"/>
          </a:p>
          <a:p>
            <a:pPr marL="342900" indent="-342900">
              <a:buFont typeface="+mj-lt"/>
              <a:buAutoNum type="alphaLcParenR"/>
            </a:pPr>
            <a:r>
              <a:rPr lang="es-PE" dirty="0" err="1"/>
              <a:t>Diffluence</a:t>
            </a:r>
            <a:r>
              <a:rPr lang="es-PE" dirty="0"/>
              <a:t>/</a:t>
            </a:r>
            <a:r>
              <a:rPr lang="es-PE" dirty="0" err="1"/>
              <a:t>Confluence</a:t>
            </a:r>
            <a:r>
              <a:rPr lang="es-PE" dirty="0"/>
              <a:t> vs. </a:t>
            </a:r>
            <a:r>
              <a:rPr lang="es-PE" dirty="0" err="1" smtClean="0"/>
              <a:t>Divergence</a:t>
            </a:r>
            <a:r>
              <a:rPr lang="es-PE" dirty="0" smtClean="0"/>
              <a:t>/</a:t>
            </a:r>
            <a:r>
              <a:rPr lang="es-PE" dirty="0" err="1" smtClean="0"/>
              <a:t>Convergence</a:t>
            </a:r>
            <a:endParaRPr lang="es-PE" dirty="0" smtClean="0"/>
          </a:p>
          <a:p>
            <a:pPr marL="342900" indent="-342900">
              <a:buFont typeface="+mj-lt"/>
              <a:buAutoNum type="alphaLcParenR"/>
            </a:pPr>
            <a:r>
              <a:rPr lang="es-PE" dirty="0" err="1" smtClean="0"/>
              <a:t>Transport</a:t>
            </a:r>
            <a:r>
              <a:rPr lang="es-PE" dirty="0" smtClean="0"/>
              <a:t>/</a:t>
            </a:r>
            <a:r>
              <a:rPr lang="es-PE" dirty="0" err="1" smtClean="0"/>
              <a:t>Advection</a:t>
            </a:r>
            <a:endParaRPr lang="es-PE" dirty="0"/>
          </a:p>
          <a:p>
            <a:pPr marL="342900" indent="-342900">
              <a:buFont typeface="+mj-lt"/>
              <a:buAutoNum type="alphaLcParenR"/>
            </a:pPr>
            <a:r>
              <a:rPr lang="en-US" dirty="0"/>
              <a:t>Operational Application of Isentropic </a:t>
            </a:r>
            <a:r>
              <a:rPr lang="en-US" dirty="0" smtClean="0"/>
              <a:t>Surfaces</a:t>
            </a:r>
          </a:p>
          <a:p>
            <a:pPr marL="342900" indent="-342900">
              <a:buFont typeface="+mj-lt"/>
              <a:buAutoNum type="alphaLcParenR"/>
            </a:pPr>
            <a:r>
              <a:rPr lang="es-PE" dirty="0" err="1"/>
              <a:t>Shallow</a:t>
            </a:r>
            <a:r>
              <a:rPr lang="es-PE" dirty="0"/>
              <a:t> vs. Deep </a:t>
            </a:r>
            <a:r>
              <a:rPr lang="es-PE" dirty="0" err="1" smtClean="0"/>
              <a:t>Convection</a:t>
            </a:r>
            <a:endParaRPr lang="es-PE" dirty="0" smtClean="0"/>
          </a:p>
          <a:p>
            <a:pPr marL="342900" indent="-342900">
              <a:buFont typeface="+mj-lt"/>
              <a:buAutoNum type="alphaLcParenR"/>
            </a:pPr>
            <a:r>
              <a:rPr lang="es-PE" dirty="0" smtClean="0"/>
              <a:t>PCGRIDDS</a:t>
            </a:r>
          </a:p>
          <a:p>
            <a:pPr marL="342900" indent="-342900">
              <a:buFont typeface="+mj-lt"/>
              <a:buAutoNum type="alphaLcParenR"/>
            </a:pPr>
            <a:r>
              <a:rPr lang="es-PE" dirty="0" err="1"/>
              <a:t>Numerical</a:t>
            </a:r>
            <a:r>
              <a:rPr lang="es-PE" dirty="0"/>
              <a:t> </a:t>
            </a:r>
            <a:r>
              <a:rPr lang="es-PE" dirty="0" err="1"/>
              <a:t>Weather</a:t>
            </a:r>
            <a:r>
              <a:rPr lang="es-PE" dirty="0"/>
              <a:t> </a:t>
            </a:r>
            <a:r>
              <a:rPr lang="es-PE" dirty="0" err="1" smtClean="0"/>
              <a:t>Prediction</a:t>
            </a:r>
            <a:endParaRPr lang="es-PE" dirty="0" smtClean="0"/>
          </a:p>
          <a:p>
            <a:pPr marL="342900" indent="-342900">
              <a:buFont typeface="+mj-lt"/>
              <a:buAutoNum type="alphaLcParenR"/>
            </a:pPr>
            <a:r>
              <a:rPr lang="en-US" dirty="0"/>
              <a:t>Climatic Control Features and Seasonal </a:t>
            </a:r>
            <a:r>
              <a:rPr lang="en-US" dirty="0" smtClean="0"/>
              <a:t>Variations</a:t>
            </a:r>
            <a:endParaRPr lang="en-US" dirty="0"/>
          </a:p>
          <a:p>
            <a:pPr marL="342900" indent="-342900">
              <a:buFont typeface="+mj-lt"/>
              <a:buAutoNum type="alphaLcParenR"/>
            </a:pPr>
            <a:endParaRPr lang="es-PE" dirty="0" smtClean="0"/>
          </a:p>
          <a:p>
            <a:pPr marL="342900" indent="-342900">
              <a:buFont typeface="+mj-lt"/>
              <a:buAutoNum type="alphaLcParenR"/>
            </a:pPr>
            <a:endParaRPr lang="es-PE" dirty="0"/>
          </a:p>
          <a:p>
            <a:pPr marL="342900" indent="-342900">
              <a:buFont typeface="+mj-lt"/>
              <a:buAutoNum type="alphaLcParenR"/>
            </a:pPr>
            <a:endParaRPr lang="es-PE" dirty="0"/>
          </a:p>
        </p:txBody>
      </p:sp>
      <p:sp>
        <p:nvSpPr>
          <p:cNvPr id="8" name="Marcador de texto 4"/>
          <p:cNvSpPr txBox="1">
            <a:spLocks/>
          </p:cNvSpPr>
          <p:nvPr/>
        </p:nvSpPr>
        <p:spPr>
          <a:xfrm>
            <a:off x="755573" y="2845544"/>
            <a:ext cx="7632848" cy="432048"/>
          </a:xfrm>
          <a:prstGeom prst="rect">
            <a:avLst/>
          </a:prstGeom>
        </p:spPr>
        <p:txBody>
          <a:bodyPr vert="horz" lIns="91440" tIns="45720" rIns="91440" bIns="45720" rtlCol="0">
            <a:noAutofit/>
          </a:bodyPr>
          <a:lstStyle>
            <a:lvl1pPr marL="0" indent="0" algn="l" defTabSz="914400" rtl="0" eaLnBrk="1" latinLnBrk="0" hangingPunct="1">
              <a:spcBef>
                <a:spcPts val="0"/>
              </a:spcBef>
              <a:buFont typeface="Arial" pitchFamily="34" charset="0"/>
              <a:buNone/>
              <a:defRPr sz="1600" b="1" kern="1200">
                <a:solidFill>
                  <a:schemeClr val="tx2"/>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PE" dirty="0"/>
              <a:t>Tropical </a:t>
            </a:r>
            <a:r>
              <a:rPr lang="es-PE" dirty="0" err="1"/>
              <a:t>Desk</a:t>
            </a:r>
            <a:r>
              <a:rPr lang="es-PE" dirty="0"/>
              <a:t>:</a:t>
            </a:r>
          </a:p>
        </p:txBody>
      </p:sp>
      <p:sp>
        <p:nvSpPr>
          <p:cNvPr id="9" name="Marcador de texto 2"/>
          <p:cNvSpPr txBox="1">
            <a:spLocks/>
          </p:cNvSpPr>
          <p:nvPr/>
        </p:nvSpPr>
        <p:spPr>
          <a:xfrm>
            <a:off x="755573" y="3284984"/>
            <a:ext cx="7632848" cy="3168352"/>
          </a:xfrm>
          <a:prstGeom prst="rect">
            <a:avLst/>
          </a:prstGeom>
        </p:spPr>
        <p:txBody>
          <a:bodyPr vert="horz" lIns="91440" tIns="45720" rIns="91440" bIns="45720" rtlCol="0">
            <a:noAutofit/>
          </a:bodyPr>
          <a:lstStyle>
            <a:lvl1pPr marL="0" indent="0" algn="just" defTabSz="914400" rtl="0" eaLnBrk="1" latinLnBrk="0" hangingPunct="1">
              <a:spcBef>
                <a:spcPts val="0"/>
              </a:spcBef>
              <a:buFont typeface="Arial" pitchFamily="34" charset="0"/>
              <a:buNone/>
              <a:defRPr sz="1400" b="0" kern="1200">
                <a:solidFill>
                  <a:schemeClr val="tx1"/>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mj-lt"/>
              <a:buAutoNum type="alphaLcParenR"/>
            </a:pPr>
            <a:r>
              <a:rPr lang="es-PE" b="1" dirty="0">
                <a:solidFill>
                  <a:srgbClr val="FF0000"/>
                </a:solidFill>
              </a:rPr>
              <a:t>Jet </a:t>
            </a:r>
            <a:r>
              <a:rPr lang="es-PE" b="1" dirty="0" smtClean="0">
                <a:solidFill>
                  <a:srgbClr val="FF0000"/>
                </a:solidFill>
              </a:rPr>
              <a:t>Dynamics.</a:t>
            </a:r>
          </a:p>
          <a:p>
            <a:pPr marL="342900" indent="-342900">
              <a:buFont typeface="+mj-lt"/>
              <a:buAutoNum type="alphaLcParenR"/>
            </a:pPr>
            <a:r>
              <a:rPr lang="en-US" b="1" dirty="0">
                <a:solidFill>
                  <a:srgbClr val="FF0000"/>
                </a:solidFill>
              </a:rPr>
              <a:t>Streamline Analysis at 250, 500, 700 (seasonal) and 850 </a:t>
            </a:r>
            <a:r>
              <a:rPr lang="en-US" b="1" dirty="0" smtClean="0">
                <a:solidFill>
                  <a:srgbClr val="FF0000"/>
                </a:solidFill>
              </a:rPr>
              <a:t>hPa.</a:t>
            </a:r>
            <a:endParaRPr lang="en-US" b="1" dirty="0">
              <a:solidFill>
                <a:srgbClr val="FF0000"/>
              </a:solidFill>
            </a:endParaRPr>
          </a:p>
          <a:p>
            <a:pPr marL="342900" indent="-342900">
              <a:buFont typeface="+mj-lt"/>
              <a:buAutoNum type="alphaLcParenR"/>
            </a:pPr>
            <a:r>
              <a:rPr lang="es-PE" dirty="0" err="1" smtClean="0"/>
              <a:t>Stability</a:t>
            </a:r>
            <a:r>
              <a:rPr lang="es-PE" dirty="0" smtClean="0"/>
              <a:t>/</a:t>
            </a:r>
            <a:r>
              <a:rPr lang="es-PE" dirty="0" err="1" smtClean="0"/>
              <a:t>Moisture</a:t>
            </a:r>
            <a:endParaRPr lang="es-PE" dirty="0"/>
          </a:p>
          <a:p>
            <a:pPr marL="342900" indent="-342900">
              <a:buFont typeface="+mj-lt"/>
              <a:buAutoNum type="alphaLcParenR"/>
            </a:pPr>
            <a:r>
              <a:rPr lang="es-PE" b="1" dirty="0" err="1">
                <a:solidFill>
                  <a:srgbClr val="FF0000"/>
                </a:solidFill>
              </a:rPr>
              <a:t>Boundary</a:t>
            </a:r>
            <a:r>
              <a:rPr lang="es-PE" b="1" dirty="0">
                <a:solidFill>
                  <a:srgbClr val="FF0000"/>
                </a:solidFill>
              </a:rPr>
              <a:t> </a:t>
            </a:r>
            <a:r>
              <a:rPr lang="es-PE" b="1" dirty="0" err="1" smtClean="0">
                <a:solidFill>
                  <a:srgbClr val="FF0000"/>
                </a:solidFill>
              </a:rPr>
              <a:t>Detection</a:t>
            </a:r>
            <a:r>
              <a:rPr lang="es-PE" b="1" dirty="0" smtClean="0">
                <a:solidFill>
                  <a:srgbClr val="FF0000"/>
                </a:solidFill>
              </a:rPr>
              <a:t>/</a:t>
            </a:r>
            <a:r>
              <a:rPr lang="es-PE" b="1" dirty="0" err="1" smtClean="0">
                <a:solidFill>
                  <a:srgbClr val="FF0000"/>
                </a:solidFill>
              </a:rPr>
              <a:t>Identification</a:t>
            </a:r>
            <a:endParaRPr lang="es-PE" b="1" dirty="0" smtClean="0">
              <a:solidFill>
                <a:srgbClr val="FF0000"/>
              </a:solidFill>
            </a:endParaRPr>
          </a:p>
          <a:p>
            <a:pPr marL="342900" indent="-342900">
              <a:buFont typeface="+mj-lt"/>
              <a:buAutoNum type="alphaLcParenR"/>
            </a:pPr>
            <a:r>
              <a:rPr lang="es-PE" b="1" dirty="0">
                <a:solidFill>
                  <a:srgbClr val="FF0000"/>
                </a:solidFill>
              </a:rPr>
              <a:t>Tropical </a:t>
            </a:r>
            <a:r>
              <a:rPr lang="es-PE" b="1" dirty="0" err="1" smtClean="0">
                <a:solidFill>
                  <a:srgbClr val="FF0000"/>
                </a:solidFill>
              </a:rPr>
              <a:t>Waves</a:t>
            </a:r>
            <a:endParaRPr lang="es-PE" b="1" dirty="0" smtClean="0">
              <a:solidFill>
                <a:srgbClr val="FF0000"/>
              </a:solidFill>
            </a:endParaRPr>
          </a:p>
          <a:p>
            <a:pPr marL="342900" indent="-342900">
              <a:buFont typeface="+mj-lt"/>
              <a:buAutoNum type="alphaLcParenR"/>
            </a:pPr>
            <a:r>
              <a:rPr lang="es-PE" dirty="0"/>
              <a:t>Tropical </a:t>
            </a:r>
            <a:r>
              <a:rPr lang="es-PE" dirty="0" err="1" smtClean="0"/>
              <a:t>Cyclone</a:t>
            </a:r>
            <a:endParaRPr lang="es-PE" dirty="0"/>
          </a:p>
          <a:p>
            <a:pPr marL="342900" indent="-342900">
              <a:buFont typeface="+mj-lt"/>
              <a:buAutoNum type="alphaLcParenR"/>
            </a:pPr>
            <a:r>
              <a:rPr lang="es-PE" b="1" dirty="0" err="1">
                <a:solidFill>
                  <a:srgbClr val="FF0000"/>
                </a:solidFill>
              </a:rPr>
              <a:t>Scale</a:t>
            </a:r>
            <a:r>
              <a:rPr lang="es-PE" b="1" dirty="0">
                <a:solidFill>
                  <a:srgbClr val="FF0000"/>
                </a:solidFill>
              </a:rPr>
              <a:t> </a:t>
            </a:r>
            <a:r>
              <a:rPr lang="es-PE" b="1" dirty="0" err="1" smtClean="0">
                <a:solidFill>
                  <a:srgbClr val="FF0000"/>
                </a:solidFill>
              </a:rPr>
              <a:t>Interaction</a:t>
            </a:r>
            <a:endParaRPr lang="es-PE" b="1" dirty="0" smtClean="0">
              <a:solidFill>
                <a:srgbClr val="FF0000"/>
              </a:solidFill>
            </a:endParaRPr>
          </a:p>
          <a:p>
            <a:pPr marL="342900" indent="-342900">
              <a:buFont typeface="+mj-lt"/>
              <a:buAutoNum type="alphaLcParenR"/>
            </a:pPr>
            <a:r>
              <a:rPr lang="es-PE" b="1" dirty="0" err="1">
                <a:solidFill>
                  <a:srgbClr val="FF0000"/>
                </a:solidFill>
              </a:rPr>
              <a:t>Diffluence</a:t>
            </a:r>
            <a:r>
              <a:rPr lang="es-PE" b="1" dirty="0">
                <a:solidFill>
                  <a:srgbClr val="FF0000"/>
                </a:solidFill>
              </a:rPr>
              <a:t>/</a:t>
            </a:r>
            <a:r>
              <a:rPr lang="es-PE" b="1" dirty="0" err="1">
                <a:solidFill>
                  <a:srgbClr val="FF0000"/>
                </a:solidFill>
              </a:rPr>
              <a:t>Confluence</a:t>
            </a:r>
            <a:r>
              <a:rPr lang="es-PE" b="1" dirty="0">
                <a:solidFill>
                  <a:srgbClr val="FF0000"/>
                </a:solidFill>
              </a:rPr>
              <a:t> vs. </a:t>
            </a:r>
            <a:r>
              <a:rPr lang="es-PE" b="1" dirty="0" err="1" smtClean="0">
                <a:solidFill>
                  <a:srgbClr val="FF0000"/>
                </a:solidFill>
              </a:rPr>
              <a:t>Divergence</a:t>
            </a:r>
            <a:r>
              <a:rPr lang="es-PE" b="1" dirty="0" smtClean="0">
                <a:solidFill>
                  <a:srgbClr val="FF0000"/>
                </a:solidFill>
              </a:rPr>
              <a:t>/</a:t>
            </a:r>
            <a:r>
              <a:rPr lang="es-PE" b="1" dirty="0" err="1" smtClean="0">
                <a:solidFill>
                  <a:srgbClr val="FF0000"/>
                </a:solidFill>
              </a:rPr>
              <a:t>Convergence</a:t>
            </a:r>
            <a:endParaRPr lang="es-PE" b="1" dirty="0" smtClean="0">
              <a:solidFill>
                <a:srgbClr val="FF0000"/>
              </a:solidFill>
            </a:endParaRPr>
          </a:p>
          <a:p>
            <a:pPr marL="342900" indent="-342900">
              <a:buFont typeface="+mj-lt"/>
              <a:buAutoNum type="alphaLcParenR"/>
            </a:pPr>
            <a:r>
              <a:rPr lang="es-PE" dirty="0" err="1" smtClean="0"/>
              <a:t>Transport</a:t>
            </a:r>
            <a:r>
              <a:rPr lang="es-PE" dirty="0" smtClean="0"/>
              <a:t>/</a:t>
            </a:r>
            <a:r>
              <a:rPr lang="es-PE" dirty="0" err="1" smtClean="0"/>
              <a:t>Advection</a:t>
            </a:r>
            <a:endParaRPr lang="es-PE" dirty="0"/>
          </a:p>
          <a:p>
            <a:pPr marL="342900" indent="-342900">
              <a:buFont typeface="+mj-lt"/>
              <a:buAutoNum type="alphaLcParenR"/>
            </a:pPr>
            <a:r>
              <a:rPr lang="en-US" dirty="0"/>
              <a:t>Operational Application of Isentropic </a:t>
            </a:r>
            <a:r>
              <a:rPr lang="en-US" dirty="0" smtClean="0"/>
              <a:t>Surfaces</a:t>
            </a:r>
          </a:p>
          <a:p>
            <a:pPr marL="342900" indent="-342900">
              <a:buFont typeface="+mj-lt"/>
              <a:buAutoNum type="alphaLcParenR"/>
            </a:pPr>
            <a:r>
              <a:rPr lang="es-PE" b="1" dirty="0" err="1">
                <a:solidFill>
                  <a:srgbClr val="FF0000"/>
                </a:solidFill>
              </a:rPr>
              <a:t>Shallow</a:t>
            </a:r>
            <a:r>
              <a:rPr lang="es-PE" b="1" dirty="0">
                <a:solidFill>
                  <a:srgbClr val="FF0000"/>
                </a:solidFill>
              </a:rPr>
              <a:t> vs. Deep </a:t>
            </a:r>
            <a:r>
              <a:rPr lang="es-PE" b="1" dirty="0" err="1" smtClean="0">
                <a:solidFill>
                  <a:srgbClr val="FF0000"/>
                </a:solidFill>
              </a:rPr>
              <a:t>Convection</a:t>
            </a:r>
            <a:endParaRPr lang="es-PE" b="1" dirty="0" smtClean="0">
              <a:solidFill>
                <a:srgbClr val="FF0000"/>
              </a:solidFill>
            </a:endParaRPr>
          </a:p>
          <a:p>
            <a:pPr marL="342900" indent="-342900">
              <a:buFont typeface="+mj-lt"/>
              <a:buAutoNum type="alphaLcParenR"/>
            </a:pPr>
            <a:r>
              <a:rPr lang="es-PE" b="1" dirty="0" smtClean="0">
                <a:solidFill>
                  <a:srgbClr val="FF0000"/>
                </a:solidFill>
              </a:rPr>
              <a:t>PCGRIDDS</a:t>
            </a:r>
          </a:p>
          <a:p>
            <a:pPr marL="342900" indent="-342900">
              <a:buFont typeface="+mj-lt"/>
              <a:buAutoNum type="alphaLcParenR"/>
            </a:pPr>
            <a:r>
              <a:rPr lang="es-PE" b="1" dirty="0" err="1">
                <a:solidFill>
                  <a:srgbClr val="FF0000"/>
                </a:solidFill>
              </a:rPr>
              <a:t>Numerical</a:t>
            </a:r>
            <a:r>
              <a:rPr lang="es-PE" b="1" dirty="0">
                <a:solidFill>
                  <a:srgbClr val="FF0000"/>
                </a:solidFill>
              </a:rPr>
              <a:t> </a:t>
            </a:r>
            <a:r>
              <a:rPr lang="es-PE" b="1" dirty="0" err="1">
                <a:solidFill>
                  <a:srgbClr val="FF0000"/>
                </a:solidFill>
              </a:rPr>
              <a:t>Weather</a:t>
            </a:r>
            <a:r>
              <a:rPr lang="es-PE" b="1" dirty="0">
                <a:solidFill>
                  <a:srgbClr val="FF0000"/>
                </a:solidFill>
              </a:rPr>
              <a:t> </a:t>
            </a:r>
            <a:r>
              <a:rPr lang="es-PE" b="1" dirty="0" err="1" smtClean="0">
                <a:solidFill>
                  <a:srgbClr val="FF0000"/>
                </a:solidFill>
              </a:rPr>
              <a:t>Prediction</a:t>
            </a:r>
            <a:endParaRPr lang="es-PE" b="1" dirty="0" smtClean="0">
              <a:solidFill>
                <a:srgbClr val="FF0000"/>
              </a:solidFill>
            </a:endParaRPr>
          </a:p>
          <a:p>
            <a:pPr marL="342900" indent="-342900">
              <a:buFont typeface="+mj-lt"/>
              <a:buAutoNum type="alphaLcParenR"/>
            </a:pPr>
            <a:r>
              <a:rPr lang="en-US" dirty="0"/>
              <a:t>Climatic Control Features and Seasonal </a:t>
            </a:r>
            <a:r>
              <a:rPr lang="en-US" dirty="0" smtClean="0"/>
              <a:t>Variations</a:t>
            </a:r>
            <a:endParaRPr lang="en-US" dirty="0"/>
          </a:p>
          <a:p>
            <a:pPr marL="342900" indent="-342900">
              <a:buFont typeface="+mj-lt"/>
              <a:buAutoNum type="alphaLcParenR"/>
            </a:pPr>
            <a:endParaRPr lang="es-PE" dirty="0" smtClean="0"/>
          </a:p>
          <a:p>
            <a:pPr marL="342900" indent="-342900">
              <a:buFont typeface="+mj-lt"/>
              <a:buAutoNum type="alphaLcParenR"/>
            </a:pPr>
            <a:endParaRPr lang="es-PE" dirty="0"/>
          </a:p>
          <a:p>
            <a:pPr marL="342900" indent="-342900">
              <a:buFont typeface="+mj-lt"/>
              <a:buAutoNum type="alphaLcParenR"/>
            </a:pPr>
            <a:endParaRPr lang="es-PE" dirty="0"/>
          </a:p>
        </p:txBody>
      </p:sp>
      <p:sp>
        <p:nvSpPr>
          <p:cNvPr id="10" name="Rectángulo 9"/>
          <p:cNvSpPr/>
          <p:nvPr/>
        </p:nvSpPr>
        <p:spPr>
          <a:xfrm>
            <a:off x="0" y="6280322"/>
            <a:ext cx="4716016" cy="600164"/>
          </a:xfrm>
          <a:prstGeom prst="rect">
            <a:avLst/>
          </a:prstGeom>
        </p:spPr>
        <p:txBody>
          <a:bodyPr wrap="square">
            <a:spAutoFit/>
          </a:bodyPr>
          <a:lstStyle/>
          <a:p>
            <a:r>
              <a:rPr lang="es-PE" sz="1100" dirty="0" smtClean="0">
                <a:latin typeface="Aharoni"/>
                <a:hlinkClick r:id="rId3"/>
              </a:rPr>
              <a:t>Fuente:</a:t>
            </a:r>
            <a:endParaRPr lang="es-PE" sz="1100" dirty="0" smtClean="0">
              <a:latin typeface="Aharoni"/>
            </a:endParaRPr>
          </a:p>
          <a:p>
            <a:r>
              <a:rPr lang="es-PE" sz="1100" dirty="0">
                <a:latin typeface="Aharoni"/>
                <a:hlinkClick r:id="rId4"/>
              </a:rPr>
              <a:t>https://</a:t>
            </a:r>
            <a:r>
              <a:rPr lang="es-PE" sz="1100" dirty="0" smtClean="0">
                <a:latin typeface="Aharoni"/>
                <a:hlinkClick r:id="rId4"/>
              </a:rPr>
              <a:t>www.wpc.ncep.noaa.gov/international/curriculum.shtml</a:t>
            </a:r>
            <a:endParaRPr lang="es-PE" sz="1100" dirty="0" smtClean="0">
              <a:latin typeface="Aharoni"/>
            </a:endParaRPr>
          </a:p>
          <a:p>
            <a:endParaRPr lang="es-PE" sz="1100" dirty="0">
              <a:latin typeface="Aharoni"/>
            </a:endParaRPr>
          </a:p>
        </p:txBody>
      </p:sp>
    </p:spTree>
    <p:extLst>
      <p:ext uri="{BB962C8B-B14F-4D97-AF65-F5344CB8AC3E}">
        <p14:creationId xmlns:p14="http://schemas.microsoft.com/office/powerpoint/2010/main" val="292751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4"/>
          </p:nvPr>
        </p:nvSpPr>
        <p:spPr/>
        <p:txBody>
          <a:bodyPr/>
          <a:lstStyle/>
          <a:p>
            <a:r>
              <a:rPr lang="es-PE" dirty="0" smtClean="0"/>
              <a:t>¿Cómo realizar un pronostico?</a:t>
            </a:r>
            <a:endParaRPr lang="es-PE"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1556792"/>
            <a:ext cx="4032448" cy="4032448"/>
          </a:xfrm>
          <a:prstGeom prst="rect">
            <a:avLst/>
          </a:prstGeom>
        </p:spPr>
      </p:pic>
    </p:spTree>
    <p:extLst>
      <p:ext uri="{BB962C8B-B14F-4D97-AF65-F5344CB8AC3E}">
        <p14:creationId xmlns:p14="http://schemas.microsoft.com/office/powerpoint/2010/main" val="4127756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p:cNvSpPr>
            <a:spLocks noGrp="1"/>
          </p:cNvSpPr>
          <p:nvPr>
            <p:ph type="body" sz="quarter" idx="13"/>
          </p:nvPr>
        </p:nvSpPr>
        <p:spPr>
          <a:xfrm>
            <a:off x="743073" y="1176003"/>
            <a:ext cx="7632848" cy="991060"/>
          </a:xfrm>
        </p:spPr>
        <p:txBody>
          <a:bodyPr/>
          <a:lstStyle/>
          <a:p>
            <a:r>
              <a:rPr lang="es-MX" dirty="0"/>
              <a:t>El embudo de pronóstico, aunque algo simplista, ayuda a los meteorólogos a racionalizar el proceso de pensamiento y presta la debida consideración a la dinámica atmosférica.</a:t>
            </a:r>
          </a:p>
          <a:p>
            <a:r>
              <a:rPr lang="es-MX" dirty="0"/>
              <a:t>Idealmente, cada pronosticador, independientemente de su nivel de experiencia, debería llegar a conclusiones similares.</a:t>
            </a:r>
            <a:endParaRPr lang="es-PE" dirty="0"/>
          </a:p>
        </p:txBody>
      </p:sp>
      <p:sp>
        <p:nvSpPr>
          <p:cNvPr id="9" name="Marcador de texto 8"/>
          <p:cNvSpPr>
            <a:spLocks noGrp="1"/>
          </p:cNvSpPr>
          <p:nvPr>
            <p:ph type="body" sz="quarter" idx="14"/>
          </p:nvPr>
        </p:nvSpPr>
        <p:spPr/>
        <p:txBody>
          <a:bodyPr/>
          <a:lstStyle/>
          <a:p>
            <a:r>
              <a:rPr lang="es-PE" dirty="0" err="1"/>
              <a:t>Forecast</a:t>
            </a:r>
            <a:r>
              <a:rPr lang="es-PE" dirty="0"/>
              <a:t> </a:t>
            </a:r>
            <a:r>
              <a:rPr lang="es-PE" dirty="0" err="1"/>
              <a:t>Funnel</a:t>
            </a:r>
            <a:endParaRPr lang="es-PE" dirty="0"/>
          </a:p>
        </p:txBody>
      </p:sp>
      <p:pic>
        <p:nvPicPr>
          <p:cNvPr id="12" name="Picture 2" descr="Product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147608"/>
            <a:ext cx="2052464" cy="20524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2222984" y="5457508"/>
            <a:ext cx="2286000" cy="4667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s-PE" dirty="0"/>
              <a:t>Forecast</a:t>
            </a:r>
          </a:p>
        </p:txBody>
      </p:sp>
      <p:sp>
        <p:nvSpPr>
          <p:cNvPr id="14" name="Text Box 4"/>
          <p:cNvSpPr txBox="1">
            <a:spLocks noChangeArrowheads="1"/>
          </p:cNvSpPr>
          <p:nvPr/>
        </p:nvSpPr>
        <p:spPr bwMode="auto">
          <a:xfrm>
            <a:off x="598720" y="2796756"/>
            <a:ext cx="1472183" cy="52322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s-PE" sz="1400" dirty="0"/>
              <a:t>Mix a pinch of observations</a:t>
            </a:r>
          </a:p>
        </p:txBody>
      </p:sp>
      <p:sp>
        <p:nvSpPr>
          <p:cNvPr id="15" name="Text Box 5"/>
          <p:cNvSpPr txBox="1">
            <a:spLocks noChangeArrowheads="1"/>
          </p:cNvSpPr>
          <p:nvPr/>
        </p:nvSpPr>
        <p:spPr bwMode="auto">
          <a:xfrm>
            <a:off x="2820058" y="2060848"/>
            <a:ext cx="1397471" cy="738664"/>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s-PE" sz="1400" dirty="0"/>
              <a:t>Add one cup of satellite images</a:t>
            </a:r>
          </a:p>
        </p:txBody>
      </p:sp>
      <p:sp>
        <p:nvSpPr>
          <p:cNvPr id="16" name="Text Box 6"/>
          <p:cNvSpPr txBox="1">
            <a:spLocks noChangeArrowheads="1"/>
          </p:cNvSpPr>
          <p:nvPr/>
        </p:nvSpPr>
        <p:spPr bwMode="auto">
          <a:xfrm>
            <a:off x="4626580" y="2812755"/>
            <a:ext cx="1786575" cy="52322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s-PE" sz="1400" dirty="0"/>
              <a:t>16 ounces of Numerical Models</a:t>
            </a:r>
          </a:p>
        </p:txBody>
      </p:sp>
      <p:sp>
        <p:nvSpPr>
          <p:cNvPr id="17" name="Freeform 7"/>
          <p:cNvSpPr>
            <a:spLocks/>
          </p:cNvSpPr>
          <p:nvPr/>
        </p:nvSpPr>
        <p:spPr bwMode="auto">
          <a:xfrm rot="20504462">
            <a:off x="2253446" y="2796180"/>
            <a:ext cx="698500" cy="753616"/>
          </a:xfrm>
          <a:custGeom>
            <a:avLst/>
            <a:gdLst>
              <a:gd name="T0" fmla="*/ 0 w 1304"/>
              <a:gd name="T1" fmla="*/ 0 h 1104"/>
              <a:gd name="T2" fmla="*/ 432 w 1304"/>
              <a:gd name="T3" fmla="*/ 192 h 1104"/>
              <a:gd name="T4" fmla="*/ 960 w 1304"/>
              <a:gd name="T5" fmla="*/ 624 h 1104"/>
              <a:gd name="T6" fmla="*/ 1248 w 1304"/>
              <a:gd name="T7" fmla="*/ 1008 h 1104"/>
              <a:gd name="T8" fmla="*/ 1296 w 1304"/>
              <a:gd name="T9" fmla="*/ 1104 h 1104"/>
            </a:gdLst>
            <a:ahLst/>
            <a:cxnLst>
              <a:cxn ang="0">
                <a:pos x="T0" y="T1"/>
              </a:cxn>
              <a:cxn ang="0">
                <a:pos x="T2" y="T3"/>
              </a:cxn>
              <a:cxn ang="0">
                <a:pos x="T4" y="T5"/>
              </a:cxn>
              <a:cxn ang="0">
                <a:pos x="T6" y="T7"/>
              </a:cxn>
              <a:cxn ang="0">
                <a:pos x="T8" y="T9"/>
              </a:cxn>
            </a:cxnLst>
            <a:rect l="0" t="0" r="r" b="b"/>
            <a:pathLst>
              <a:path w="1304" h="1104">
                <a:moveTo>
                  <a:pt x="0" y="0"/>
                </a:moveTo>
                <a:cubicBezTo>
                  <a:pt x="136" y="44"/>
                  <a:pt x="272" y="88"/>
                  <a:pt x="432" y="192"/>
                </a:cubicBezTo>
                <a:cubicBezTo>
                  <a:pt x="592" y="296"/>
                  <a:pt x="824" y="488"/>
                  <a:pt x="960" y="624"/>
                </a:cubicBezTo>
                <a:cubicBezTo>
                  <a:pt x="1096" y="760"/>
                  <a:pt x="1192" y="928"/>
                  <a:pt x="1248" y="1008"/>
                </a:cubicBezTo>
                <a:cubicBezTo>
                  <a:pt x="1304" y="1088"/>
                  <a:pt x="1288" y="1088"/>
                  <a:pt x="1296" y="1104"/>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PE"/>
          </a:p>
        </p:txBody>
      </p:sp>
      <p:sp>
        <p:nvSpPr>
          <p:cNvPr id="18" name="Line 8"/>
          <p:cNvSpPr>
            <a:spLocks noChangeShapeType="1"/>
          </p:cNvSpPr>
          <p:nvPr/>
        </p:nvSpPr>
        <p:spPr bwMode="auto">
          <a:xfrm>
            <a:off x="3368054" y="2816947"/>
            <a:ext cx="0" cy="62255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PE"/>
          </a:p>
        </p:txBody>
      </p:sp>
      <p:sp>
        <p:nvSpPr>
          <p:cNvPr id="19" name="Freeform 9"/>
          <p:cNvSpPr>
            <a:spLocks/>
          </p:cNvSpPr>
          <p:nvPr/>
        </p:nvSpPr>
        <p:spPr bwMode="auto">
          <a:xfrm rot="1193222">
            <a:off x="3771692" y="2843379"/>
            <a:ext cx="685644" cy="720850"/>
          </a:xfrm>
          <a:custGeom>
            <a:avLst/>
            <a:gdLst>
              <a:gd name="T0" fmla="*/ 1280 w 1280"/>
              <a:gd name="T1" fmla="*/ 0 h 1056"/>
              <a:gd name="T2" fmla="*/ 1088 w 1280"/>
              <a:gd name="T3" fmla="*/ 48 h 1056"/>
              <a:gd name="T4" fmla="*/ 512 w 1280"/>
              <a:gd name="T5" fmla="*/ 288 h 1056"/>
              <a:gd name="T6" fmla="*/ 80 w 1280"/>
              <a:gd name="T7" fmla="*/ 816 h 1056"/>
              <a:gd name="T8" fmla="*/ 32 w 1280"/>
              <a:gd name="T9" fmla="*/ 1008 h 1056"/>
              <a:gd name="T10" fmla="*/ 32 w 1280"/>
              <a:gd name="T11" fmla="*/ 1056 h 1056"/>
            </a:gdLst>
            <a:ahLst/>
            <a:cxnLst>
              <a:cxn ang="0">
                <a:pos x="T0" y="T1"/>
              </a:cxn>
              <a:cxn ang="0">
                <a:pos x="T2" y="T3"/>
              </a:cxn>
              <a:cxn ang="0">
                <a:pos x="T4" y="T5"/>
              </a:cxn>
              <a:cxn ang="0">
                <a:pos x="T6" y="T7"/>
              </a:cxn>
              <a:cxn ang="0">
                <a:pos x="T8" y="T9"/>
              </a:cxn>
              <a:cxn ang="0">
                <a:pos x="T10" y="T11"/>
              </a:cxn>
            </a:cxnLst>
            <a:rect l="0" t="0" r="r" b="b"/>
            <a:pathLst>
              <a:path w="1280" h="1056">
                <a:moveTo>
                  <a:pt x="1280" y="0"/>
                </a:moveTo>
                <a:cubicBezTo>
                  <a:pt x="1248" y="0"/>
                  <a:pt x="1216" y="0"/>
                  <a:pt x="1088" y="48"/>
                </a:cubicBezTo>
                <a:cubicBezTo>
                  <a:pt x="960" y="96"/>
                  <a:pt x="680" y="160"/>
                  <a:pt x="512" y="288"/>
                </a:cubicBezTo>
                <a:cubicBezTo>
                  <a:pt x="344" y="416"/>
                  <a:pt x="160" y="696"/>
                  <a:pt x="80" y="816"/>
                </a:cubicBezTo>
                <a:cubicBezTo>
                  <a:pt x="0" y="936"/>
                  <a:pt x="40" y="968"/>
                  <a:pt x="32" y="1008"/>
                </a:cubicBezTo>
                <a:cubicBezTo>
                  <a:pt x="24" y="1048"/>
                  <a:pt x="32" y="1048"/>
                  <a:pt x="32" y="1056"/>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PE"/>
          </a:p>
        </p:txBody>
      </p:sp>
      <p:sp>
        <p:nvSpPr>
          <p:cNvPr id="20" name="Line 10"/>
          <p:cNvSpPr>
            <a:spLocks noChangeShapeType="1"/>
          </p:cNvSpPr>
          <p:nvPr/>
        </p:nvSpPr>
        <p:spPr bwMode="auto">
          <a:xfrm>
            <a:off x="3402360" y="5217507"/>
            <a:ext cx="0" cy="304800"/>
          </a:xfrm>
          <a:prstGeom prst="line">
            <a:avLst/>
          </a:prstGeom>
          <a:noFill/>
          <a:ln w="38100" cmpd="dbl">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PE"/>
          </a:p>
        </p:txBody>
      </p:sp>
      <p:sp>
        <p:nvSpPr>
          <p:cNvPr id="21" name="Text Box 11"/>
          <p:cNvSpPr txBox="1">
            <a:spLocks noChangeArrowheads="1"/>
          </p:cNvSpPr>
          <p:nvPr/>
        </p:nvSpPr>
        <p:spPr bwMode="auto">
          <a:xfrm>
            <a:off x="219987" y="3892579"/>
            <a:ext cx="185091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s-PE" b="1" i="1" dirty="0"/>
              <a:t>If forecasting the weather were this easy....</a:t>
            </a:r>
          </a:p>
        </p:txBody>
      </p:sp>
      <p:sp>
        <p:nvSpPr>
          <p:cNvPr id="25" name="Rectángulo 24"/>
          <p:cNvSpPr/>
          <p:nvPr/>
        </p:nvSpPr>
        <p:spPr>
          <a:xfrm>
            <a:off x="5412968" y="4173840"/>
            <a:ext cx="3731032" cy="2246769"/>
          </a:xfrm>
          <a:prstGeom prst="rect">
            <a:avLst/>
          </a:prstGeom>
        </p:spPr>
        <p:txBody>
          <a:bodyPr wrap="square">
            <a:spAutoFit/>
          </a:bodyPr>
          <a:lstStyle/>
          <a:p>
            <a:r>
              <a:rPr lang="es-PE" sz="1400" dirty="0"/>
              <a:t>¿Divergencia o convergencia?</a:t>
            </a:r>
          </a:p>
          <a:p>
            <a:endParaRPr lang="es-PE" sz="1400" dirty="0"/>
          </a:p>
          <a:p>
            <a:r>
              <a:rPr lang="es-PE" sz="1400" dirty="0" smtClean="0"/>
              <a:t>Columna</a:t>
            </a:r>
            <a:r>
              <a:rPr lang="es-PE" sz="1400" dirty="0"/>
              <a:t>, </a:t>
            </a:r>
            <a:r>
              <a:rPr lang="es-PE" sz="1400" dirty="0" smtClean="0"/>
              <a:t>¿estable </a:t>
            </a:r>
            <a:r>
              <a:rPr lang="es-PE" sz="1400" dirty="0"/>
              <a:t>o inestable?</a:t>
            </a:r>
          </a:p>
          <a:p>
            <a:endParaRPr lang="es-PE" sz="1400" dirty="0"/>
          </a:p>
          <a:p>
            <a:r>
              <a:rPr lang="es-PE" sz="1400" dirty="0"/>
              <a:t>¿</a:t>
            </a:r>
            <a:r>
              <a:rPr lang="es-PE" sz="1400" dirty="0" err="1" smtClean="0"/>
              <a:t>Desencadenor</a:t>
            </a:r>
            <a:r>
              <a:rPr lang="es-PE" sz="1400" dirty="0"/>
              <a:t>?</a:t>
            </a:r>
          </a:p>
          <a:p>
            <a:endParaRPr lang="es-PE" sz="1400" dirty="0"/>
          </a:p>
          <a:p>
            <a:r>
              <a:rPr lang="es-PE" sz="1400" dirty="0"/>
              <a:t>¿Divergencia o convergencia a niveles bajos?</a:t>
            </a:r>
          </a:p>
          <a:p>
            <a:endParaRPr lang="es-PE" sz="1400" dirty="0"/>
          </a:p>
          <a:p>
            <a:r>
              <a:rPr lang="es-PE" sz="1400" dirty="0"/>
              <a:t>¡HUMEDAD!</a:t>
            </a:r>
          </a:p>
        </p:txBody>
      </p:sp>
    </p:spTree>
    <p:extLst>
      <p:ext uri="{BB962C8B-B14F-4D97-AF65-F5344CB8AC3E}">
        <p14:creationId xmlns:p14="http://schemas.microsoft.com/office/powerpoint/2010/main" val="32165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fltVal val="0"/>
                                          </p:val>
                                        </p:tav>
                                        <p:tav tm="100000">
                                          <p:val>
                                            <p:strVal val="#ppt_w"/>
                                          </p:val>
                                        </p:tav>
                                      </p:tavLst>
                                    </p:anim>
                                    <p:anim calcmode="lin" valueType="num">
                                      <p:cBhvr>
                                        <p:cTn id="36" dur="1000" fill="hold"/>
                                        <p:tgtEl>
                                          <p:spTgt spid="21"/>
                                        </p:tgtEl>
                                        <p:attrNameLst>
                                          <p:attrName>ppt_h</p:attrName>
                                        </p:attrNameLst>
                                      </p:cBhvr>
                                      <p:tavLst>
                                        <p:tav tm="0">
                                          <p:val>
                                            <p:fltVal val="0"/>
                                          </p:val>
                                        </p:tav>
                                        <p:tav tm="100000">
                                          <p:val>
                                            <p:strVal val="#ppt_h"/>
                                          </p:val>
                                        </p:tav>
                                      </p:tavLst>
                                    </p:anim>
                                    <p:anim calcmode="lin" valueType="num">
                                      <p:cBhvr>
                                        <p:cTn id="37" dur="1000" fill="hold"/>
                                        <p:tgtEl>
                                          <p:spTgt spid="21"/>
                                        </p:tgtEl>
                                        <p:attrNameLst>
                                          <p:attrName>style.rotation</p:attrName>
                                        </p:attrNameLst>
                                      </p:cBhvr>
                                      <p:tavLst>
                                        <p:tav tm="0">
                                          <p:val>
                                            <p:fltVal val="90"/>
                                          </p:val>
                                        </p:tav>
                                        <p:tav tm="100000">
                                          <p:val>
                                            <p:fltVal val="0"/>
                                          </p:val>
                                        </p:tav>
                                      </p:tavLst>
                                    </p:anim>
                                    <p:animEffect transition="in" filter="fade">
                                      <p:cBhvr>
                                        <p:cTn id="38" dur="1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2000"/>
                                        <p:tgtEl>
                                          <p:spTgt spid="25"/>
                                        </p:tgtEl>
                                      </p:cBhvr>
                                    </p:animEffect>
                                    <p:anim calcmode="lin" valueType="num">
                                      <p:cBhvr>
                                        <p:cTn id="44" dur="2000" fill="hold"/>
                                        <p:tgtEl>
                                          <p:spTgt spid="25"/>
                                        </p:tgtEl>
                                        <p:attrNameLst>
                                          <p:attrName>ppt_w</p:attrName>
                                        </p:attrNameLst>
                                      </p:cBhvr>
                                      <p:tavLst>
                                        <p:tav tm="0" fmla="#ppt_w*sin(2.5*pi*$)">
                                          <p:val>
                                            <p:fltVal val="0"/>
                                          </p:val>
                                        </p:tav>
                                        <p:tav tm="100000">
                                          <p:val>
                                            <p:fltVal val="1"/>
                                          </p:val>
                                        </p:tav>
                                      </p:tavLst>
                                    </p:anim>
                                    <p:anim calcmode="lin" valueType="num">
                                      <p:cBhvr>
                                        <p:cTn id="45" dur="20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4"/>
          </p:nvPr>
        </p:nvSpPr>
        <p:spPr>
          <a:xfrm>
            <a:off x="395536" y="2852936"/>
            <a:ext cx="8352928" cy="432048"/>
          </a:xfrm>
        </p:spPr>
        <p:txBody>
          <a:bodyPr/>
          <a:lstStyle/>
          <a:p>
            <a:r>
              <a:rPr lang="es-PE" dirty="0" smtClean="0"/>
              <a:t>VERIFICACIÓN DEL PRONÓSTICO. </a:t>
            </a:r>
            <a:endParaRPr lang="es-PE" dirty="0"/>
          </a:p>
        </p:txBody>
      </p:sp>
      <p:sp>
        <p:nvSpPr>
          <p:cNvPr id="5" name="Marcador de texto 3"/>
          <p:cNvSpPr>
            <a:spLocks noGrp="1"/>
          </p:cNvSpPr>
          <p:nvPr>
            <p:ph type="body" sz="quarter" idx="14"/>
          </p:nvPr>
        </p:nvSpPr>
        <p:spPr>
          <a:xfrm>
            <a:off x="395536" y="4077072"/>
            <a:ext cx="8352928" cy="432048"/>
          </a:xfrm>
        </p:spPr>
        <p:txBody>
          <a:bodyPr/>
          <a:lstStyle/>
          <a:p>
            <a:r>
              <a:rPr lang="es-PE" dirty="0" smtClean="0"/>
              <a:t>DISCUSIÓN DE METEOROLÓGICA</a:t>
            </a:r>
            <a:endParaRPr lang="es-PE" dirty="0"/>
          </a:p>
        </p:txBody>
      </p:sp>
      <p:sp>
        <p:nvSpPr>
          <p:cNvPr id="6" name="Rectángulo 5"/>
          <p:cNvSpPr/>
          <p:nvPr/>
        </p:nvSpPr>
        <p:spPr>
          <a:xfrm>
            <a:off x="1926652" y="1628800"/>
            <a:ext cx="5290697" cy="461665"/>
          </a:xfrm>
          <a:prstGeom prst="rect">
            <a:avLst/>
          </a:prstGeom>
        </p:spPr>
        <p:txBody>
          <a:bodyPr vert="horz" lIns="91440" tIns="45720" rIns="91440" bIns="45720" rtlCol="0">
            <a:noAutofit/>
          </a:bodyPr>
          <a:lstStyle/>
          <a:p>
            <a:pPr algn="ctr">
              <a:buFont typeface="Arial" pitchFamily="34" charset="0"/>
              <a:buNone/>
            </a:pPr>
            <a:r>
              <a:rPr lang="es-PE" sz="2400" b="1" dirty="0" smtClean="0">
                <a:solidFill>
                  <a:schemeClr val="tx2"/>
                </a:solidFill>
                <a:latin typeface="Myriad Pro" panose="020B0503030403020204" pitchFamily="34" charset="0"/>
              </a:rPr>
              <a:t>ANÁLISIS DE LA SITUACIÓN ACTUAL</a:t>
            </a:r>
            <a:endParaRPr lang="es-PE" sz="2400" b="1" dirty="0">
              <a:solidFill>
                <a:schemeClr val="tx2"/>
              </a:solidFill>
              <a:latin typeface="Myriad Pro" panose="020B0503030403020204" pitchFamily="34" charset="0"/>
            </a:endParaRPr>
          </a:p>
        </p:txBody>
      </p:sp>
      <p:sp>
        <p:nvSpPr>
          <p:cNvPr id="7" name="Marcador de texto 8"/>
          <p:cNvSpPr>
            <a:spLocks noGrp="1"/>
          </p:cNvSpPr>
          <p:nvPr>
            <p:ph type="body" sz="quarter" idx="14"/>
          </p:nvPr>
        </p:nvSpPr>
        <p:spPr>
          <a:xfrm>
            <a:off x="395536" y="476672"/>
            <a:ext cx="8352928" cy="432048"/>
          </a:xfrm>
        </p:spPr>
        <p:txBody>
          <a:bodyPr/>
          <a:lstStyle/>
          <a:p>
            <a:r>
              <a:rPr lang="es-PE" dirty="0" smtClean="0"/>
              <a:t>RUTINA DIARIA </a:t>
            </a:r>
            <a:endParaRPr lang="es-PE" dirty="0"/>
          </a:p>
        </p:txBody>
      </p:sp>
      <p:sp>
        <p:nvSpPr>
          <p:cNvPr id="8" name="Rectángulo 7"/>
          <p:cNvSpPr/>
          <p:nvPr/>
        </p:nvSpPr>
        <p:spPr>
          <a:xfrm>
            <a:off x="1295637" y="5271591"/>
            <a:ext cx="6552727" cy="461665"/>
          </a:xfrm>
          <a:prstGeom prst="rect">
            <a:avLst/>
          </a:prstGeom>
        </p:spPr>
        <p:txBody>
          <a:bodyPr vert="horz" lIns="91440" tIns="45720" rIns="91440" bIns="45720" rtlCol="0">
            <a:noAutofit/>
          </a:bodyPr>
          <a:lstStyle/>
          <a:p>
            <a:pPr algn="ctr">
              <a:buFont typeface="Arial" pitchFamily="34" charset="0"/>
              <a:buNone/>
            </a:pPr>
            <a:r>
              <a:rPr lang="es-PE" sz="2400" b="1" dirty="0" smtClean="0">
                <a:solidFill>
                  <a:schemeClr val="tx2"/>
                </a:solidFill>
                <a:latin typeface="Myriad Pro" panose="020B0503030403020204" pitchFamily="34" charset="0"/>
              </a:rPr>
              <a:t>CARTAS DE PRONÓSTICO /  FORECAST BULLETIN</a:t>
            </a:r>
            <a:endParaRPr lang="es-PE" sz="2400" b="1" dirty="0">
              <a:solidFill>
                <a:schemeClr val="tx2"/>
              </a:solidFill>
              <a:latin typeface="Myriad Pro" panose="020B0503030403020204" pitchFamily="34" charset="0"/>
            </a:endParaRPr>
          </a:p>
        </p:txBody>
      </p:sp>
      <p:sp>
        <p:nvSpPr>
          <p:cNvPr id="9" name="Flecha abajo 8"/>
          <p:cNvSpPr/>
          <p:nvPr/>
        </p:nvSpPr>
        <p:spPr>
          <a:xfrm>
            <a:off x="4319972" y="2068902"/>
            <a:ext cx="504056" cy="690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Flecha abajo 9"/>
          <p:cNvSpPr/>
          <p:nvPr/>
        </p:nvSpPr>
        <p:spPr>
          <a:xfrm>
            <a:off x="4319972" y="3306547"/>
            <a:ext cx="504056" cy="690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1" name="Flecha abajo 10"/>
          <p:cNvSpPr/>
          <p:nvPr/>
        </p:nvSpPr>
        <p:spPr>
          <a:xfrm>
            <a:off x="4319972" y="4560914"/>
            <a:ext cx="504056" cy="6904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20215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p:bldP spid="8" grpId="0"/>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539551" y="1123256"/>
            <a:ext cx="5652851" cy="4271690"/>
          </a:xfrm>
          <a:prstGeom prst="rect">
            <a:avLst/>
          </a:prstGeom>
        </p:spPr>
      </p:pic>
      <p:sp>
        <p:nvSpPr>
          <p:cNvPr id="3" name="Marcador de texto 2"/>
          <p:cNvSpPr>
            <a:spLocks noGrp="1"/>
          </p:cNvSpPr>
          <p:nvPr>
            <p:ph type="body" sz="quarter" idx="13"/>
          </p:nvPr>
        </p:nvSpPr>
        <p:spPr>
          <a:xfrm>
            <a:off x="539552" y="5609482"/>
            <a:ext cx="7488832" cy="701329"/>
          </a:xfrm>
        </p:spPr>
        <p:txBody>
          <a:bodyPr/>
          <a:lstStyle/>
          <a:p>
            <a:r>
              <a:rPr lang="es-PE" dirty="0">
                <a:hlinkClick r:id="rId3"/>
              </a:rPr>
              <a:t>http://</a:t>
            </a:r>
            <a:r>
              <a:rPr lang="es-PE" dirty="0" smtClean="0">
                <a:hlinkClick r:id="rId3"/>
              </a:rPr>
              <a:t>rammb.cira.colostate.edu/ramsdis/online/rmtc.asp</a:t>
            </a:r>
            <a:endParaRPr lang="es-PE" dirty="0" smtClean="0"/>
          </a:p>
          <a:p>
            <a:endParaRPr lang="es-PE" dirty="0" smtClean="0"/>
          </a:p>
          <a:p>
            <a:r>
              <a:rPr lang="es-PE" dirty="0">
                <a:hlinkClick r:id="rId4"/>
              </a:rPr>
              <a:t>http://cat.cira.colostate.edu/sport/layered/advected/LPW_SAm.htm</a:t>
            </a:r>
            <a:endParaRPr lang="es-PE" dirty="0"/>
          </a:p>
        </p:txBody>
      </p:sp>
      <p:sp>
        <p:nvSpPr>
          <p:cNvPr id="4" name="Marcador de texto 3"/>
          <p:cNvSpPr>
            <a:spLocks noGrp="1"/>
          </p:cNvSpPr>
          <p:nvPr>
            <p:ph type="body" sz="quarter" idx="14"/>
          </p:nvPr>
        </p:nvSpPr>
        <p:spPr/>
        <p:txBody>
          <a:bodyPr/>
          <a:lstStyle/>
          <a:p>
            <a:r>
              <a:rPr lang="es-MX" dirty="0" smtClean="0"/>
              <a:t>ANÁLISIS DE LA SITUACIÓN ACTUAL</a:t>
            </a:r>
          </a:p>
          <a:p>
            <a:endParaRPr lang="es-PE" dirty="0"/>
          </a:p>
        </p:txBody>
      </p:sp>
      <p:pic>
        <p:nvPicPr>
          <p:cNvPr id="5" name="Imagen 4"/>
          <p:cNvPicPr>
            <a:picLocks noChangeAspect="1"/>
          </p:cNvPicPr>
          <p:nvPr/>
        </p:nvPicPr>
        <p:blipFill>
          <a:blip r:embed="rId5"/>
          <a:stretch>
            <a:fillRect/>
          </a:stretch>
        </p:blipFill>
        <p:spPr>
          <a:xfrm>
            <a:off x="6444208" y="1628800"/>
            <a:ext cx="2478099" cy="3600400"/>
          </a:xfrm>
          <a:prstGeom prst="rect">
            <a:avLst/>
          </a:prstGeom>
        </p:spPr>
      </p:pic>
      <p:cxnSp>
        <p:nvCxnSpPr>
          <p:cNvPr id="8" name="Conector recto de flecha 7"/>
          <p:cNvCxnSpPr/>
          <p:nvPr/>
        </p:nvCxnSpPr>
        <p:spPr>
          <a:xfrm flipH="1">
            <a:off x="8460432" y="2492896"/>
            <a:ext cx="576064" cy="76620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3088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2"/>
          </p:nvPr>
        </p:nvSpPr>
        <p:spPr/>
        <p:txBody>
          <a:bodyPr/>
          <a:lstStyle/>
          <a:p>
            <a:r>
              <a:rPr lang="es-MX" dirty="0"/>
              <a:t>Animaciones de satélite: canal de vapor de agua (IR3). </a:t>
            </a:r>
          </a:p>
          <a:p>
            <a:endParaRPr lang="es-PE" dirty="0"/>
          </a:p>
        </p:txBody>
      </p:sp>
      <p:sp>
        <p:nvSpPr>
          <p:cNvPr id="3" name="Marcador de texto 2"/>
          <p:cNvSpPr>
            <a:spLocks noGrp="1"/>
          </p:cNvSpPr>
          <p:nvPr>
            <p:ph type="body" sz="quarter" idx="13"/>
          </p:nvPr>
        </p:nvSpPr>
        <p:spPr>
          <a:xfrm>
            <a:off x="755573" y="1700808"/>
            <a:ext cx="7632848" cy="1648792"/>
          </a:xfrm>
        </p:spPr>
        <p:txBody>
          <a:bodyPr/>
          <a:lstStyle/>
          <a:p>
            <a:r>
              <a:rPr lang="es-MX" dirty="0" smtClean="0"/>
              <a:t>Datos </a:t>
            </a:r>
            <a:r>
              <a:rPr lang="es-MX" dirty="0"/>
              <a:t>de satélite del canal de vapor de agua son usadas para analizar sistemas ubicados entre 300 y 400 hPa. Este análisis ayuda a detectar sistemas de la tropósfera media-alta como dorsales, vaguadas abiertas, bajas frías, corrientes en chorro, intrusiones de aire seco, plumas de humedad, tormentas, áreas con el potencial de divergencia en altura, y el movimiento general de sistemas en la tropósfera media/alta</a:t>
            </a:r>
            <a:r>
              <a:rPr lang="es-MX" dirty="0" smtClean="0"/>
              <a:t>.</a:t>
            </a:r>
          </a:p>
          <a:p>
            <a:endParaRPr lang="es-MX" dirty="0" smtClean="0"/>
          </a:p>
          <a:p>
            <a:endParaRPr lang="es-MX" dirty="0"/>
          </a:p>
        </p:txBody>
      </p:sp>
      <p:sp>
        <p:nvSpPr>
          <p:cNvPr id="4" name="Marcador de texto 3"/>
          <p:cNvSpPr>
            <a:spLocks noGrp="1"/>
          </p:cNvSpPr>
          <p:nvPr>
            <p:ph type="body" sz="quarter" idx="14"/>
          </p:nvPr>
        </p:nvSpPr>
        <p:spPr/>
        <p:txBody>
          <a:bodyPr/>
          <a:lstStyle/>
          <a:p>
            <a:r>
              <a:rPr lang="es-MX" dirty="0" smtClean="0"/>
              <a:t>ANÁLISIS DE LA SITUACIÓN ACTUAL</a:t>
            </a:r>
          </a:p>
        </p:txBody>
      </p:sp>
      <p:sp>
        <p:nvSpPr>
          <p:cNvPr id="5" name="Marcador de texto 1"/>
          <p:cNvSpPr txBox="1">
            <a:spLocks/>
          </p:cNvSpPr>
          <p:nvPr/>
        </p:nvSpPr>
        <p:spPr>
          <a:xfrm>
            <a:off x="755573" y="3284984"/>
            <a:ext cx="7632848" cy="432048"/>
          </a:xfrm>
          <a:prstGeom prst="rect">
            <a:avLst/>
          </a:prstGeom>
        </p:spPr>
        <p:txBody>
          <a:bodyPr vert="horz" lIns="91440" tIns="45720" rIns="91440" bIns="45720" rtlCol="0">
            <a:noAutofit/>
          </a:bodyPr>
          <a:lstStyle>
            <a:lvl1pPr marL="0" indent="0" algn="l" defTabSz="914400" rtl="0" eaLnBrk="1" latinLnBrk="0" hangingPunct="1">
              <a:spcBef>
                <a:spcPts val="0"/>
              </a:spcBef>
              <a:buFont typeface="Arial" pitchFamily="34" charset="0"/>
              <a:buNone/>
              <a:defRPr sz="1600" b="1" kern="1200">
                <a:solidFill>
                  <a:schemeClr val="tx2"/>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dirty="0"/>
              <a:t>Animaciones de satélite IR4.</a:t>
            </a:r>
          </a:p>
          <a:p>
            <a:endParaRPr lang="es-PE" dirty="0"/>
          </a:p>
        </p:txBody>
      </p:sp>
      <p:sp>
        <p:nvSpPr>
          <p:cNvPr id="6" name="Marcador de texto 2"/>
          <p:cNvSpPr txBox="1">
            <a:spLocks/>
          </p:cNvSpPr>
          <p:nvPr/>
        </p:nvSpPr>
        <p:spPr>
          <a:xfrm>
            <a:off x="755573" y="3573016"/>
            <a:ext cx="7632848" cy="1648792"/>
          </a:xfrm>
          <a:prstGeom prst="rect">
            <a:avLst/>
          </a:prstGeom>
        </p:spPr>
        <p:txBody>
          <a:bodyPr vert="horz" lIns="91440" tIns="45720" rIns="91440" bIns="45720" rtlCol="0">
            <a:noAutofit/>
          </a:bodyPr>
          <a:lstStyle>
            <a:lvl1pPr marL="0" indent="0" algn="just" defTabSz="914400" rtl="0" eaLnBrk="1" latinLnBrk="0" hangingPunct="1">
              <a:spcBef>
                <a:spcPts val="0"/>
              </a:spcBef>
              <a:buFont typeface="Arial" pitchFamily="34" charset="0"/>
              <a:buNone/>
              <a:defRPr sz="1400" b="0" kern="1200">
                <a:solidFill>
                  <a:schemeClr val="tx1"/>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dirty="0"/>
              <a:t>Se usan datos de satélite canal IR4 para complementar el análisis según revelan diferentes tipos de regímenes de nubes, procesos convectivos y otros sistemas. Los datos del canal IR4 se relacionan con temperaturas de superficies y topes de nubes. Conocimiento sobre la estructura termal de la tropósfera permite inferir altura de tope de nube asumiendo la temperatura. Si se complementa el análisis con morfología y comportamiento, se pueden inferir tipos de nubes e identificar sistemas.</a:t>
            </a:r>
          </a:p>
        </p:txBody>
      </p:sp>
      <p:sp>
        <p:nvSpPr>
          <p:cNvPr id="7" name="Marcador de texto 1"/>
          <p:cNvSpPr txBox="1">
            <a:spLocks/>
          </p:cNvSpPr>
          <p:nvPr/>
        </p:nvSpPr>
        <p:spPr>
          <a:xfrm>
            <a:off x="755573" y="5445224"/>
            <a:ext cx="7632848" cy="432048"/>
          </a:xfrm>
          <a:prstGeom prst="rect">
            <a:avLst/>
          </a:prstGeom>
        </p:spPr>
        <p:txBody>
          <a:bodyPr vert="horz" lIns="91440" tIns="45720" rIns="91440" bIns="45720" rtlCol="0">
            <a:noAutofit/>
          </a:bodyPr>
          <a:lstStyle>
            <a:lvl1pPr marL="0" indent="0" algn="l" defTabSz="914400" rtl="0" eaLnBrk="1" latinLnBrk="0" hangingPunct="1">
              <a:spcBef>
                <a:spcPts val="0"/>
              </a:spcBef>
              <a:buFont typeface="Arial" pitchFamily="34" charset="0"/>
              <a:buNone/>
              <a:defRPr sz="1600" b="1" kern="1200">
                <a:solidFill>
                  <a:schemeClr val="tx2"/>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dirty="0" smtClean="0"/>
              <a:t>Agua </a:t>
            </a:r>
            <a:r>
              <a:rPr lang="es-MX" dirty="0"/>
              <a:t>precipitable.</a:t>
            </a:r>
            <a:endParaRPr lang="es-PE" dirty="0"/>
          </a:p>
        </p:txBody>
      </p:sp>
      <p:sp>
        <p:nvSpPr>
          <p:cNvPr id="8" name="Marcador de texto 2"/>
          <p:cNvSpPr txBox="1">
            <a:spLocks/>
          </p:cNvSpPr>
          <p:nvPr/>
        </p:nvSpPr>
        <p:spPr>
          <a:xfrm>
            <a:off x="755573" y="5733256"/>
            <a:ext cx="7632848" cy="648072"/>
          </a:xfrm>
          <a:prstGeom prst="rect">
            <a:avLst/>
          </a:prstGeom>
        </p:spPr>
        <p:txBody>
          <a:bodyPr vert="horz" lIns="91440" tIns="45720" rIns="91440" bIns="45720" rtlCol="0">
            <a:noAutofit/>
          </a:bodyPr>
          <a:lstStyle>
            <a:lvl1pPr marL="0" indent="0" algn="just" defTabSz="914400" rtl="0" eaLnBrk="1" latinLnBrk="0" hangingPunct="1">
              <a:spcBef>
                <a:spcPts val="0"/>
              </a:spcBef>
              <a:buFont typeface="Arial" pitchFamily="34" charset="0"/>
              <a:buNone/>
              <a:defRPr sz="1400" b="0" kern="1200">
                <a:solidFill>
                  <a:schemeClr val="tx1"/>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dirty="0" smtClean="0"/>
              <a:t>Producto derivado </a:t>
            </a:r>
            <a:r>
              <a:rPr lang="es-MX" dirty="0"/>
              <a:t>de satélite que se usa para cuantificar el contenido de humedad e identificar áreas de subsidencia.</a:t>
            </a:r>
          </a:p>
        </p:txBody>
      </p:sp>
    </p:spTree>
    <p:extLst>
      <p:ext uri="{BB962C8B-B14F-4D97-AF65-F5344CB8AC3E}">
        <p14:creationId xmlns:p14="http://schemas.microsoft.com/office/powerpoint/2010/main" val="2924110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2"/>
          </p:nvPr>
        </p:nvSpPr>
        <p:spPr/>
        <p:txBody>
          <a:bodyPr/>
          <a:lstStyle/>
          <a:p>
            <a:r>
              <a:rPr lang="es-MX" dirty="0" smtClean="0"/>
              <a:t>Animaciones </a:t>
            </a:r>
            <a:r>
              <a:rPr lang="es-MX" dirty="0"/>
              <a:t>del canal visible.</a:t>
            </a:r>
            <a:endParaRPr lang="es-PE" dirty="0"/>
          </a:p>
        </p:txBody>
      </p:sp>
      <p:sp>
        <p:nvSpPr>
          <p:cNvPr id="3" name="Marcador de texto 2"/>
          <p:cNvSpPr>
            <a:spLocks noGrp="1"/>
          </p:cNvSpPr>
          <p:nvPr>
            <p:ph type="body" sz="quarter" idx="13"/>
          </p:nvPr>
        </p:nvSpPr>
        <p:spPr>
          <a:xfrm>
            <a:off x="755573" y="1700808"/>
            <a:ext cx="7632848" cy="1648792"/>
          </a:xfrm>
        </p:spPr>
        <p:txBody>
          <a:bodyPr/>
          <a:lstStyle/>
          <a:p>
            <a:r>
              <a:rPr lang="es-MX" dirty="0"/>
              <a:t>Datos de satélite del canal visible están limitados por la luz solar, pero están generalmente disponibles en mayor resolución que los datos del infrarrojo. Son esenciales para identificar sistemas de superficie que no son evidentes en animaciones de los canales infrarrojos. También son útiles para analizar interacciones de meso escala que pueden convertirse en disparadores importantes de convección y precipitación. Esto incluye, por ejemplo, la identificación de streamers en islas pequeñas, frentes de brisas diurnas, frentes de rachas, etc. </a:t>
            </a:r>
            <a:endParaRPr lang="es-MX" dirty="0" smtClean="0"/>
          </a:p>
          <a:p>
            <a:endParaRPr lang="es-MX" dirty="0"/>
          </a:p>
        </p:txBody>
      </p:sp>
      <p:sp>
        <p:nvSpPr>
          <p:cNvPr id="4" name="Marcador de texto 3"/>
          <p:cNvSpPr>
            <a:spLocks noGrp="1"/>
          </p:cNvSpPr>
          <p:nvPr>
            <p:ph type="body" sz="quarter" idx="14"/>
          </p:nvPr>
        </p:nvSpPr>
        <p:spPr/>
        <p:txBody>
          <a:bodyPr/>
          <a:lstStyle/>
          <a:p>
            <a:r>
              <a:rPr lang="es-MX" dirty="0" smtClean="0"/>
              <a:t>ANÁLISIS DE LA SITUACIÓN ACTUAL</a:t>
            </a:r>
            <a:endParaRPr lang="es-PE" dirty="0"/>
          </a:p>
        </p:txBody>
      </p:sp>
      <p:sp>
        <p:nvSpPr>
          <p:cNvPr id="7" name="Marcador de texto 1"/>
          <p:cNvSpPr txBox="1">
            <a:spLocks/>
          </p:cNvSpPr>
          <p:nvPr/>
        </p:nvSpPr>
        <p:spPr>
          <a:xfrm>
            <a:off x="755573" y="4977174"/>
            <a:ext cx="7632848" cy="432048"/>
          </a:xfrm>
          <a:prstGeom prst="rect">
            <a:avLst/>
          </a:prstGeom>
        </p:spPr>
        <p:txBody>
          <a:bodyPr vert="horz" lIns="91440" tIns="45720" rIns="91440" bIns="45720" rtlCol="0">
            <a:noAutofit/>
          </a:bodyPr>
          <a:lstStyle>
            <a:lvl1pPr marL="0" indent="0" algn="l" defTabSz="914400" rtl="0" eaLnBrk="1" latinLnBrk="0" hangingPunct="1">
              <a:spcBef>
                <a:spcPts val="0"/>
              </a:spcBef>
              <a:buFont typeface="Arial" pitchFamily="34" charset="0"/>
              <a:buNone/>
              <a:defRPr sz="1600" b="1" kern="1200">
                <a:solidFill>
                  <a:schemeClr val="tx2"/>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dirty="0" smtClean="0"/>
              <a:t>Sondeos </a:t>
            </a:r>
            <a:r>
              <a:rPr lang="es-MX" dirty="0"/>
              <a:t>atmosféricos.</a:t>
            </a:r>
            <a:endParaRPr lang="es-PE" dirty="0"/>
          </a:p>
        </p:txBody>
      </p:sp>
      <p:sp>
        <p:nvSpPr>
          <p:cNvPr id="8" name="Marcador de texto 2"/>
          <p:cNvSpPr txBox="1">
            <a:spLocks/>
          </p:cNvSpPr>
          <p:nvPr/>
        </p:nvSpPr>
        <p:spPr>
          <a:xfrm>
            <a:off x="755573" y="5301208"/>
            <a:ext cx="7632848" cy="1252747"/>
          </a:xfrm>
          <a:prstGeom prst="rect">
            <a:avLst/>
          </a:prstGeom>
        </p:spPr>
        <p:txBody>
          <a:bodyPr vert="horz" lIns="91440" tIns="45720" rIns="91440" bIns="45720" rtlCol="0">
            <a:noAutofit/>
          </a:bodyPr>
          <a:lstStyle>
            <a:lvl1pPr marL="0" indent="0" algn="just" defTabSz="914400" rtl="0" eaLnBrk="1" latinLnBrk="0" hangingPunct="1">
              <a:spcBef>
                <a:spcPts val="0"/>
              </a:spcBef>
              <a:buFont typeface="Arial" pitchFamily="34" charset="0"/>
              <a:buNone/>
              <a:defRPr sz="1400" b="0" kern="1200">
                <a:solidFill>
                  <a:schemeClr val="tx1"/>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dirty="0"/>
              <a:t>Datos de sondeos se usan para evaluar la estructura vertical de la atmósfera, y para determinar si los análisis de modelos están representando las observaciones adecuadamente. Son útiles para determinar la posición de sistemas diferentes con respecto a la estación, como ondas en los alisios, la Zona de Convergencia Inter Tropical</a:t>
            </a:r>
          </a:p>
        </p:txBody>
      </p:sp>
      <p:sp>
        <p:nvSpPr>
          <p:cNvPr id="9" name="Marcador de texto 1"/>
          <p:cNvSpPr txBox="1">
            <a:spLocks/>
          </p:cNvSpPr>
          <p:nvPr/>
        </p:nvSpPr>
        <p:spPr>
          <a:xfrm>
            <a:off x="755573" y="3400390"/>
            <a:ext cx="7632848" cy="432048"/>
          </a:xfrm>
          <a:prstGeom prst="rect">
            <a:avLst/>
          </a:prstGeom>
        </p:spPr>
        <p:txBody>
          <a:bodyPr vert="horz" lIns="91440" tIns="45720" rIns="91440" bIns="45720" rtlCol="0">
            <a:noAutofit/>
          </a:bodyPr>
          <a:lstStyle>
            <a:lvl1pPr marL="0" indent="0" algn="l" defTabSz="914400" rtl="0" eaLnBrk="1" latinLnBrk="0" hangingPunct="1">
              <a:spcBef>
                <a:spcPts val="0"/>
              </a:spcBef>
              <a:buFont typeface="Arial" pitchFamily="34" charset="0"/>
              <a:buNone/>
              <a:defRPr sz="1600" b="1" kern="1200">
                <a:solidFill>
                  <a:schemeClr val="tx2"/>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dirty="0" smtClean="0"/>
              <a:t>Inicialización </a:t>
            </a:r>
            <a:r>
              <a:rPr lang="es-MX" dirty="0"/>
              <a:t>de ondas en los alisios.</a:t>
            </a:r>
            <a:endParaRPr lang="es-PE" dirty="0"/>
          </a:p>
        </p:txBody>
      </p:sp>
      <p:sp>
        <p:nvSpPr>
          <p:cNvPr id="10" name="Marcador de texto 2"/>
          <p:cNvSpPr txBox="1">
            <a:spLocks/>
          </p:cNvSpPr>
          <p:nvPr/>
        </p:nvSpPr>
        <p:spPr>
          <a:xfrm>
            <a:off x="755573" y="3688421"/>
            <a:ext cx="7632848" cy="1252747"/>
          </a:xfrm>
          <a:prstGeom prst="rect">
            <a:avLst/>
          </a:prstGeom>
        </p:spPr>
        <p:txBody>
          <a:bodyPr vert="horz" lIns="91440" tIns="45720" rIns="91440" bIns="45720" rtlCol="0">
            <a:noAutofit/>
          </a:bodyPr>
          <a:lstStyle>
            <a:lvl1pPr marL="0" indent="0" algn="just" defTabSz="914400" rtl="0" eaLnBrk="1" latinLnBrk="0" hangingPunct="1">
              <a:spcBef>
                <a:spcPts val="0"/>
              </a:spcBef>
              <a:buFont typeface="Arial" pitchFamily="34" charset="0"/>
              <a:buNone/>
              <a:defRPr sz="1400" b="0" kern="1200">
                <a:solidFill>
                  <a:schemeClr val="tx1"/>
                </a:solidFill>
                <a:latin typeface="Myriad Pro" panose="020B0503030403020204" pitchFamily="34" charset="0"/>
                <a:ea typeface="+mn-ea"/>
                <a:cs typeface="+mn-cs"/>
              </a:defRPr>
            </a:lvl1pPr>
            <a:lvl2pPr marL="457200" indent="0" algn="ctr" defTabSz="914400" rtl="0" eaLnBrk="1" latinLnBrk="0" hangingPunct="1">
              <a:spcBef>
                <a:spcPct val="20000"/>
              </a:spcBef>
              <a:buFont typeface="Arial" pitchFamily="34" charset="0"/>
              <a:buNone/>
              <a:defRPr sz="1200" b="1" kern="1200">
                <a:solidFill>
                  <a:schemeClr val="tx2"/>
                </a:solidFill>
                <a:latin typeface="Myriad Pro" panose="020B0503030403020204" pitchFamily="34" charset="0"/>
                <a:ea typeface="+mn-ea"/>
                <a:cs typeface="+mn-cs"/>
              </a:defRPr>
            </a:lvl2pPr>
            <a:lvl3pPr marL="9144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3pPr>
            <a:lvl4pPr marL="13716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4pPr>
            <a:lvl5pPr marL="1828800" indent="0" algn="ctr" defTabSz="914400" rtl="0" eaLnBrk="1" latinLnBrk="0" hangingPunct="1">
              <a:spcBef>
                <a:spcPct val="20000"/>
              </a:spcBef>
              <a:buFont typeface="Arial" pitchFamily="34" charset="0"/>
              <a:buNone/>
              <a:defRPr sz="1800" b="1" kern="1200">
                <a:solidFill>
                  <a:schemeClr val="tx2"/>
                </a:solidFill>
                <a:latin typeface="Myriad Pro" panose="020B0503030403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dirty="0"/>
              <a:t>Durante el periodo de mayo a octubre, se identifican ondas en los alisios usando imágenes visibles</a:t>
            </a:r>
            <a:r>
              <a:rPr lang="es-MX" dirty="0" smtClean="0"/>
              <a:t>. Estas permiten ubicar a la onda con ayuda complementaria de posiciones pronosticadas previamente, </a:t>
            </a:r>
            <a:r>
              <a:rPr lang="es-MX" dirty="0"/>
              <a:t>y </a:t>
            </a:r>
            <a:r>
              <a:rPr lang="es-MX" dirty="0" smtClean="0"/>
              <a:t>comprendiendo </a:t>
            </a:r>
            <a:r>
              <a:rPr lang="es-MX" dirty="0"/>
              <a:t>sistemas atmosféricos que influencian las características de ondas, así como interacciones con la topografía.</a:t>
            </a:r>
          </a:p>
        </p:txBody>
      </p:sp>
    </p:spTree>
    <p:extLst>
      <p:ext uri="{BB962C8B-B14F-4D97-AF65-F5344CB8AC3E}">
        <p14:creationId xmlns:p14="http://schemas.microsoft.com/office/powerpoint/2010/main" val="3109312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14938</TotalTime>
  <Words>2136</Words>
  <Application>Microsoft Office PowerPoint</Application>
  <PresentationFormat>Presentación en pantalla (4:3)</PresentationFormat>
  <Paragraphs>264</Paragraphs>
  <Slides>27</Slides>
  <Notes>13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Aharoni</vt:lpstr>
      <vt:lpstr>Arial</vt:lpstr>
      <vt:lpstr>Calibri</vt:lpstr>
      <vt:lpstr>Khmer UI</vt:lpstr>
      <vt:lpstr>Myriad Pro</vt:lpstr>
      <vt:lpstr>Times New Roman</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PROPAGACIÓN</vt:lpstr>
      <vt:lpstr>Diagrama Hovmöller </vt:lpstr>
      <vt:lpstr>Satellite Derived TPW Analysis</vt:lpstr>
      <vt:lpstr>Presentación de PowerPoint</vt:lpstr>
      <vt:lpstr>Presentación de PowerPoint</vt:lpstr>
      <vt:lpstr>Presentación de PowerPoint</vt:lpstr>
      <vt:lpstr>Sep 2018 Average Temperature Anomalies: Surface – 300m</vt:lpstr>
      <vt:lpstr>IR/200 hPa Velocity Potential Anomalies</vt:lpstr>
      <vt:lpstr>MJO &amp; Atmospheric Kelvin Waves Source: North Carolina Institute for Climate Studies</vt:lpstr>
      <vt:lpstr>Wingridds “GDI2.” Macro</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OCI</dc:creator>
  <cp:lastModifiedBy>JPAREDES</cp:lastModifiedBy>
  <cp:revision>945</cp:revision>
  <cp:lastPrinted>2019-07-31T15:26:36Z</cp:lastPrinted>
  <dcterms:created xsi:type="dcterms:W3CDTF">2013-08-21T16:59:44Z</dcterms:created>
  <dcterms:modified xsi:type="dcterms:W3CDTF">2019-09-23T16:54:53Z</dcterms:modified>
</cp:coreProperties>
</file>