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3" r:id="rId2"/>
    <p:sldId id="334" r:id="rId3"/>
    <p:sldId id="343" r:id="rId4"/>
    <p:sldId id="378" r:id="rId5"/>
    <p:sldId id="361" r:id="rId6"/>
    <p:sldId id="339" r:id="rId7"/>
    <p:sldId id="345" r:id="rId8"/>
    <p:sldId id="363" r:id="rId9"/>
    <p:sldId id="365" r:id="rId10"/>
    <p:sldId id="359" r:id="rId11"/>
    <p:sldId id="367" r:id="rId12"/>
    <p:sldId id="370" r:id="rId13"/>
    <p:sldId id="371" r:id="rId14"/>
    <p:sldId id="372" r:id="rId15"/>
    <p:sldId id="352" r:id="rId16"/>
    <p:sldId id="369" r:id="rId17"/>
    <p:sldId id="373" r:id="rId18"/>
    <p:sldId id="376" r:id="rId19"/>
    <p:sldId id="374" r:id="rId20"/>
    <p:sldId id="330" r:id="rId21"/>
  </p:sldIdLst>
  <p:sldSz cx="9144000" cy="6858000" type="screen4x3"/>
  <p:notesSz cx="6400800" cy="86868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96C"/>
    <a:srgbClr val="09486B"/>
    <a:srgbClr val="09476C"/>
    <a:srgbClr val="0B4769"/>
    <a:srgbClr val="08486B"/>
    <a:srgbClr val="0B466E"/>
    <a:srgbClr val="0B476C"/>
    <a:srgbClr val="025380"/>
    <a:srgbClr val="635240"/>
    <a:srgbClr val="68C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5" autoAdjust="0"/>
    <p:restoredTop sz="94692" autoAdjust="0"/>
  </p:normalViewPr>
  <p:slideViewPr>
    <p:cSldViewPr>
      <p:cViewPr>
        <p:scale>
          <a:sx n="70" d="100"/>
          <a:sy n="70" d="100"/>
        </p:scale>
        <p:origin x="-12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4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822" y="96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BC3D1D8-6725-4B18-96F9-9E37C867EA43}" type="datetimeFigureOut">
              <a:rPr lang="es-PE" smtClean="0"/>
              <a:pPr/>
              <a:t>21/03/2019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625851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6E9297C5-E87F-43A6-A7DD-CC3D9F15FA3B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68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8DCFB87C-339E-4EB9-A7CE-97DC2E0DAD8A}" type="datetimeFigureOut">
              <a:rPr lang="es-PE" smtClean="0"/>
              <a:pPr/>
              <a:t>21/03/2019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19" tIns="45710" rIns="91419" bIns="4571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625851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B4413E6D-A2EE-4270-BE16-E3C0C2FC741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36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813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6ADEC-FAD7-4A50-89E6-FC784A64F239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76396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0714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" y="4280"/>
            <a:ext cx="9134623" cy="684156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449938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683568" y="4471971"/>
            <a:ext cx="7632848" cy="325181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83568" y="4725144"/>
            <a:ext cx="7632848" cy="50405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8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683568" y="2636912"/>
            <a:ext cx="7632848" cy="1693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93" y="529685"/>
            <a:ext cx="1453899" cy="6639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19" y="662149"/>
            <a:ext cx="1867304" cy="3989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368" y="558761"/>
            <a:ext cx="1691680" cy="54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" y="8930"/>
            <a:ext cx="9131459" cy="6840139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1852216"/>
            <a:ext cx="7632848" cy="4457103"/>
          </a:xfr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047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" y="7971"/>
            <a:ext cx="9134020" cy="6842057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755576" y="1052736"/>
            <a:ext cx="7632848" cy="525658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8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20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" y="3765"/>
            <a:ext cx="9138851" cy="6844736"/>
          </a:xfrm>
          <a:prstGeom prst="rect">
            <a:avLst/>
          </a:prstGeom>
        </p:spPr>
      </p:pic>
      <p:pic>
        <p:nvPicPr>
          <p:cNvPr id="11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20" y="2266466"/>
            <a:ext cx="1926539" cy="879039"/>
          </a:xfrm>
          <a:prstGeom prst="rect">
            <a:avLst/>
          </a:prstGeom>
        </p:spPr>
      </p:pic>
      <p:pic>
        <p:nvPicPr>
          <p:cNvPr id="12" name="9 Imagen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23" y="2122788"/>
            <a:ext cx="2488269" cy="1522236"/>
          </a:xfrm>
          <a:prstGeom prst="rect">
            <a:avLst/>
          </a:prstGeom>
        </p:spPr>
      </p:pic>
      <p:pic>
        <p:nvPicPr>
          <p:cNvPr id="13" name="10 Imagen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246" y="5001459"/>
            <a:ext cx="2271889" cy="465992"/>
          </a:xfrm>
          <a:prstGeom prst="rect">
            <a:avLst/>
          </a:prstGeom>
        </p:spPr>
      </p:pic>
      <p:pic>
        <p:nvPicPr>
          <p:cNvPr id="14" name="1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4" y="4867502"/>
            <a:ext cx="1957556" cy="1153786"/>
          </a:xfrm>
          <a:prstGeom prst="rect">
            <a:avLst/>
          </a:prstGeom>
        </p:spPr>
      </p:pic>
      <p:pic>
        <p:nvPicPr>
          <p:cNvPr id="15" name="2 Imagen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67502"/>
            <a:ext cx="1452915" cy="1153786"/>
          </a:xfrm>
          <a:prstGeom prst="rect">
            <a:avLst/>
          </a:prstGeom>
        </p:spPr>
      </p:pic>
      <p:pic>
        <p:nvPicPr>
          <p:cNvPr id="16" name="3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72" y="4946298"/>
            <a:ext cx="1659566" cy="664491"/>
          </a:xfrm>
          <a:prstGeom prst="rect">
            <a:avLst/>
          </a:prstGeom>
        </p:spPr>
      </p:pic>
      <p:sp>
        <p:nvSpPr>
          <p:cNvPr id="17" name="CuadroTexto 16"/>
          <p:cNvSpPr txBox="1"/>
          <p:nvPr userDrawn="1"/>
        </p:nvSpPr>
        <p:spPr>
          <a:xfrm>
            <a:off x="3347864" y="4088105"/>
            <a:ext cx="2646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 smtClean="0"/>
              <a:t>Una iniciativa de la</a:t>
            </a:r>
            <a:r>
              <a:rPr lang="es-ES_tradnl" sz="1200" baseline="0" dirty="0" smtClean="0"/>
              <a:t> </a:t>
            </a:r>
            <a:r>
              <a:rPr lang="es-ES_tradnl" sz="1200" baseline="0" dirty="0" err="1" smtClean="0"/>
              <a:t>colaboraci</a:t>
            </a:r>
            <a:r>
              <a:rPr lang="es-ES" sz="1200" baseline="0" dirty="0" err="1" smtClean="0"/>
              <a:t>ón</a:t>
            </a:r>
            <a:r>
              <a:rPr lang="es-ES" sz="1200" baseline="0" dirty="0" smtClean="0"/>
              <a:t> entre:</a:t>
            </a:r>
            <a:r>
              <a:rPr lang="es-ES_tradnl" sz="1200" dirty="0" smtClean="0"/>
              <a:t> </a:t>
            </a:r>
            <a:endParaRPr lang="es-ES_tradnl" sz="1200" dirty="0"/>
          </a:p>
        </p:txBody>
      </p:sp>
      <p:sp>
        <p:nvSpPr>
          <p:cNvPr id="18" name="CuadroTexto 17"/>
          <p:cNvSpPr txBox="1"/>
          <p:nvPr userDrawn="1"/>
        </p:nvSpPr>
        <p:spPr>
          <a:xfrm>
            <a:off x="3886376" y="1610615"/>
            <a:ext cx="1508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Implementada por:</a:t>
            </a:r>
            <a:endParaRPr lang="es-ES_tradnl" sz="1200" dirty="0"/>
          </a:p>
        </p:txBody>
      </p:sp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601" y="558761"/>
            <a:ext cx="1933447" cy="6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3D25-3FE2-4720-9F53-014B6348E5B4}" type="datetimeFigureOut">
              <a:rPr lang="es-PE" smtClean="0"/>
              <a:t>21/03/2019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47D17-9A8F-4BBC-9E8C-666821F97A3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0202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9C701-834B-4047-9BC6-F27ACCECAEF2}" type="datetimeFigureOut">
              <a:rPr lang="es-PE" smtClean="0"/>
              <a:t>21/03/2019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F23E-65F8-4BB2-BA78-D9884BAF6AF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00498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68C-DE82-4E8B-B4F9-6BF55E65242B}" type="datetimeFigureOut">
              <a:rPr lang="es-PE" smtClean="0"/>
              <a:pPr/>
              <a:t>21/03/2019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717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2" r:id="rId3"/>
    <p:sldLayoutId id="2147483681" r:id="rId4"/>
    <p:sldLayoutId id="2147483685" r:id="rId5"/>
    <p:sldLayoutId id="2147483686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8"/>
          <p:cNvSpPr>
            <a:spLocks noGrp="1"/>
          </p:cNvSpPr>
          <p:nvPr>
            <p:ph type="body" sz="quarter" idx="10"/>
          </p:nvPr>
        </p:nvSpPr>
        <p:spPr>
          <a:xfrm>
            <a:off x="683568" y="1449938"/>
            <a:ext cx="7632848" cy="1114966"/>
          </a:xfrm>
        </p:spPr>
        <p:txBody>
          <a:bodyPr/>
          <a:lstStyle/>
          <a:p>
            <a:r>
              <a:rPr lang="es-PE" altLang="es-PE" sz="2800" i="1" dirty="0"/>
              <a:t>SERVICIOS CLIMATICOS PARA LA GESTION DE RIESGOS Y DESASTRES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4"/>
          </p:nvPr>
        </p:nvSpPr>
        <p:spPr>
          <a:xfrm>
            <a:off x="683568" y="2996952"/>
            <a:ext cx="7632848" cy="2664296"/>
          </a:xfrm>
        </p:spPr>
        <p:txBody>
          <a:bodyPr/>
          <a:lstStyle/>
          <a:p>
            <a:r>
              <a:rPr lang="es-PE" altLang="es-PE" sz="2400" i="1" dirty="0"/>
              <a:t>Dirección de Meteorología y Evaluación Ambiental Atmosférica</a:t>
            </a:r>
          </a:p>
          <a:p>
            <a:endParaRPr lang="es-PE" altLang="es-PE" sz="2400" i="1" dirty="0"/>
          </a:p>
          <a:p>
            <a:r>
              <a:rPr lang="es-PE" altLang="es-PE" sz="2400" i="1" dirty="0"/>
              <a:t>Subdirección de Predicción Meteorológica</a:t>
            </a:r>
          </a:p>
          <a:p>
            <a:endParaRPr lang="es-PE" altLang="es-PE" sz="2400" i="1" dirty="0"/>
          </a:p>
          <a:p>
            <a:r>
              <a:rPr lang="es-PE" altLang="es-PE" sz="1600" i="1" dirty="0" err="1"/>
              <a:t>MgSc</a:t>
            </a:r>
            <a:r>
              <a:rPr lang="es-PE" altLang="es-PE" sz="1600" i="1" dirty="0"/>
              <a:t>. Nelson Quispe Gutiérrez</a:t>
            </a:r>
          </a:p>
        </p:txBody>
      </p:sp>
    </p:spTree>
    <p:extLst>
      <p:ext uri="{BB962C8B-B14F-4D97-AF65-F5344CB8AC3E}">
        <p14:creationId xmlns:p14="http://schemas.microsoft.com/office/powerpoint/2010/main" val="19772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enamhi.gob.pe/usr/dmc/tmp/nacion/TempRegPr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0000" cy="657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Elipse"/>
          <p:cNvSpPr/>
          <p:nvPr/>
        </p:nvSpPr>
        <p:spPr>
          <a:xfrm rot="19547305">
            <a:off x="600233" y="1499455"/>
            <a:ext cx="960168" cy="1581359"/>
          </a:xfrm>
          <a:prstGeom prst="ellipse">
            <a:avLst/>
          </a:prstGeom>
          <a:noFill/>
          <a:ln w="44450">
            <a:solidFill>
              <a:srgbClr val="0B466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5 CuadroTexto"/>
          <p:cNvSpPr txBox="1"/>
          <p:nvPr/>
        </p:nvSpPr>
        <p:spPr>
          <a:xfrm>
            <a:off x="4356781" y="1104731"/>
            <a:ext cx="3167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/>
              <a:t>E</a:t>
            </a:r>
            <a:r>
              <a:rPr lang="es-PE" sz="2800" dirty="0" smtClean="0"/>
              <a:t>ncima </a:t>
            </a:r>
            <a:r>
              <a:rPr lang="es-PE" sz="2800" dirty="0" smtClean="0"/>
              <a:t>de lo normal</a:t>
            </a:r>
            <a:endParaRPr lang="es-PE" sz="2800" dirty="0"/>
          </a:p>
        </p:txBody>
      </p:sp>
      <p:cxnSp>
        <p:nvCxnSpPr>
          <p:cNvPr id="8" name="7 Conector recto de flecha"/>
          <p:cNvCxnSpPr/>
          <p:nvPr/>
        </p:nvCxnSpPr>
        <p:spPr>
          <a:xfrm flipV="1">
            <a:off x="1525847" y="1366341"/>
            <a:ext cx="2794153" cy="6737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4356781" y="2281464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i="1" dirty="0" smtClean="0"/>
              <a:t>PRONOSTICO DE LLUVIAS</a:t>
            </a:r>
          </a:p>
          <a:p>
            <a:pPr algn="ctr"/>
            <a:r>
              <a:rPr lang="es-PE" sz="2400" b="1" i="1" dirty="0" smtClean="0"/>
              <a:t>DICIEMBRE - ENERO – FEBRERO  </a:t>
            </a:r>
            <a:endParaRPr lang="es-PE" sz="2400" b="1" i="1" dirty="0"/>
          </a:p>
        </p:txBody>
      </p:sp>
    </p:spTree>
    <p:extLst>
      <p:ext uri="{BB962C8B-B14F-4D97-AF65-F5344CB8AC3E}">
        <p14:creationId xmlns:p14="http://schemas.microsoft.com/office/powerpoint/2010/main" val="281551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8 Título"/>
          <p:cNvSpPr txBox="1">
            <a:spLocks/>
          </p:cNvSpPr>
          <p:nvPr/>
        </p:nvSpPr>
        <p:spPr>
          <a:xfrm>
            <a:off x="13738" y="116633"/>
            <a:ext cx="9144000" cy="638732"/>
          </a:xfrm>
          <a:prstGeom prst="rect">
            <a:avLst/>
          </a:prstGeom>
          <a:solidFill>
            <a:schemeClr val="tx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2800" b="1" dirty="0" smtClean="0">
                <a:solidFill>
                  <a:prstClr val="white"/>
                </a:solidFill>
                <a:latin typeface="Arial Narrow" pitchFamily="34" charset="0"/>
              </a:rPr>
              <a:t>FLUJO DE ACTIVIDADES</a:t>
            </a:r>
            <a:endParaRPr lang="es-PE" sz="28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4" name="26 Rectángulo"/>
          <p:cNvSpPr/>
          <p:nvPr/>
        </p:nvSpPr>
        <p:spPr>
          <a:xfrm>
            <a:off x="5894211" y="1580143"/>
            <a:ext cx="466794" cy="430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s-ES" sz="2200" b="1" dirty="0">
                <a:solidFill>
                  <a:schemeClr val="bg1"/>
                </a:solidFill>
                <a:sym typeface="Webdings"/>
              </a:rPr>
              <a:t></a:t>
            </a:r>
            <a:endParaRPr lang="es-ES" sz="2200" b="1" dirty="0">
              <a:solidFill>
                <a:schemeClr val="bg1"/>
              </a:solidFill>
            </a:endParaRPr>
          </a:p>
        </p:txBody>
      </p:sp>
      <p:grpSp>
        <p:nvGrpSpPr>
          <p:cNvPr id="15" name="3 Grupo"/>
          <p:cNvGrpSpPr/>
          <p:nvPr/>
        </p:nvGrpSpPr>
        <p:grpSpPr>
          <a:xfrm>
            <a:off x="663559" y="2117102"/>
            <a:ext cx="8372937" cy="3760169"/>
            <a:chOff x="374621" y="1447334"/>
            <a:chExt cx="10654835" cy="3604846"/>
          </a:xfrm>
        </p:grpSpPr>
        <p:sp>
          <p:nvSpPr>
            <p:cNvPr id="16" name="63 Rectángulo redondeado"/>
            <p:cNvSpPr/>
            <p:nvPr/>
          </p:nvSpPr>
          <p:spPr>
            <a:xfrm>
              <a:off x="6628891" y="1474263"/>
              <a:ext cx="1890460" cy="673398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400" b="1" dirty="0">
                  <a:solidFill>
                    <a:sysClr val="windowText" lastClr="000000"/>
                  </a:solidFill>
                </a:rPr>
                <a:t>Etapa 3: </a:t>
              </a:r>
            </a:p>
            <a:p>
              <a:pPr algn="ctr"/>
              <a:r>
                <a:rPr lang="es-PE" sz="1400" b="1" dirty="0" smtClean="0">
                  <a:solidFill>
                    <a:sysClr val="windowText" lastClr="000000"/>
                  </a:solidFill>
                </a:rPr>
                <a:t>Emisión de aviso meteorológico</a:t>
              </a:r>
              <a:endParaRPr lang="es-PE" sz="1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60 Rectángulo redondeado"/>
            <p:cNvSpPr/>
            <p:nvPr/>
          </p:nvSpPr>
          <p:spPr>
            <a:xfrm>
              <a:off x="2769994" y="1447334"/>
              <a:ext cx="3545306" cy="676057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400" b="1" dirty="0">
                  <a:solidFill>
                    <a:sysClr val="windowText" lastClr="000000"/>
                  </a:solidFill>
                </a:rPr>
                <a:t>Etapa 2: </a:t>
              </a:r>
            </a:p>
            <a:p>
              <a:pPr algn="ctr"/>
              <a:r>
                <a:rPr lang="es-PE" sz="1400" b="1" dirty="0" smtClean="0">
                  <a:solidFill>
                    <a:sysClr val="windowText" lastClr="000000"/>
                  </a:solidFill>
                </a:rPr>
                <a:t>Toma de decisiones de posible evento severo</a:t>
              </a:r>
              <a:endParaRPr lang="es-PE" sz="1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59 Rectángulo redondeado"/>
            <p:cNvSpPr/>
            <p:nvPr/>
          </p:nvSpPr>
          <p:spPr>
            <a:xfrm>
              <a:off x="657094" y="1474263"/>
              <a:ext cx="1911983" cy="63500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400" b="1" dirty="0">
                  <a:solidFill>
                    <a:sysClr val="windowText" lastClr="000000"/>
                  </a:solidFill>
                </a:rPr>
                <a:t>Etapa 1: </a:t>
              </a:r>
            </a:p>
            <a:p>
              <a:pPr algn="ctr"/>
              <a:r>
                <a:rPr lang="es-PE" sz="1400" b="1" dirty="0" smtClean="0">
                  <a:solidFill>
                    <a:sysClr val="windowText" lastClr="000000"/>
                  </a:solidFill>
                </a:rPr>
                <a:t>Análisis </a:t>
              </a:r>
              <a:r>
                <a:rPr lang="es-PE" sz="1400" b="1" dirty="0" smtClean="0">
                  <a:solidFill>
                    <a:sysClr val="windowText" lastClr="000000"/>
                  </a:solidFill>
                </a:rPr>
                <a:t>de Información </a:t>
              </a:r>
              <a:endParaRPr lang="es-PE" sz="14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33 Rectángulo redondeado"/>
            <p:cNvSpPr/>
            <p:nvPr/>
          </p:nvSpPr>
          <p:spPr>
            <a:xfrm>
              <a:off x="3079492" y="2482324"/>
              <a:ext cx="1927012" cy="99669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solidFill>
                    <a:schemeClr val="tx1"/>
                  </a:solidFill>
                </a:rPr>
                <a:t>Persistencia de posible ocurrencia de eventos severos.</a:t>
              </a: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20" name="50 Rectángulo redondeado"/>
            <p:cNvSpPr/>
            <p:nvPr/>
          </p:nvSpPr>
          <p:spPr>
            <a:xfrm>
              <a:off x="3079492" y="4290599"/>
              <a:ext cx="1319498" cy="6925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solidFill>
                    <a:schemeClr val="tx1"/>
                  </a:solidFill>
                </a:rPr>
                <a:t>Discrepancias de resultados de pronostico.</a:t>
              </a: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21" name="51 Rectángulo redondeado"/>
            <p:cNvSpPr/>
            <p:nvPr/>
          </p:nvSpPr>
          <p:spPr>
            <a:xfrm>
              <a:off x="4859911" y="3696889"/>
              <a:ext cx="1316299" cy="93998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solidFill>
                    <a:schemeClr val="tx1"/>
                  </a:solidFill>
                </a:rPr>
                <a:t>Ocurrencia de fenómenos </a:t>
              </a:r>
              <a:r>
                <a:rPr lang="es-PE" sz="1000" dirty="0" err="1" smtClean="0">
                  <a:solidFill>
                    <a:schemeClr val="tx1"/>
                  </a:solidFill>
                </a:rPr>
                <a:t>meteorló</a:t>
              </a:r>
              <a:r>
                <a:rPr lang="es-PE" sz="1000" dirty="0" smtClean="0">
                  <a:solidFill>
                    <a:schemeClr val="tx1"/>
                  </a:solidFill>
                </a:rPr>
                <a:t>. Decisiones de área de ocurrencia </a:t>
              </a: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22" name="52 Rectángulo redondeado"/>
            <p:cNvSpPr/>
            <p:nvPr/>
          </p:nvSpPr>
          <p:spPr>
            <a:xfrm>
              <a:off x="6904066" y="2465031"/>
              <a:ext cx="1340110" cy="66063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solidFill>
                    <a:schemeClr val="tx1"/>
                  </a:solidFill>
                </a:rPr>
                <a:t>Trabajo </a:t>
              </a:r>
              <a:r>
                <a:rPr lang="es-PE" sz="1000" dirty="0" smtClean="0">
                  <a:solidFill>
                    <a:schemeClr val="tx1"/>
                  </a:solidFill>
                </a:rPr>
                <a:t>SIG </a:t>
              </a:r>
            </a:p>
            <a:p>
              <a:pPr algn="ctr"/>
              <a:r>
                <a:rPr lang="es-PE" sz="1000" dirty="0" smtClean="0">
                  <a:solidFill>
                    <a:schemeClr val="tx1"/>
                  </a:solidFill>
                </a:rPr>
                <a:t>-Emisión DDZZ/Sede Central</a:t>
              </a: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23" name="53 Rectángulo redondeado"/>
            <p:cNvSpPr/>
            <p:nvPr/>
          </p:nvSpPr>
          <p:spPr>
            <a:xfrm>
              <a:off x="6905896" y="3324656"/>
              <a:ext cx="1338281" cy="67141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000" dirty="0" smtClean="0">
                  <a:solidFill>
                    <a:schemeClr val="tx1"/>
                  </a:solidFill>
                </a:rPr>
                <a:t>Actualización en Pagina web</a:t>
              </a: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24" name="54 Rectángulo redondeado"/>
            <p:cNvSpPr/>
            <p:nvPr/>
          </p:nvSpPr>
          <p:spPr>
            <a:xfrm>
              <a:off x="6503060" y="4218692"/>
              <a:ext cx="1741116" cy="83348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s-PE" sz="1000" dirty="0" smtClean="0">
                  <a:solidFill>
                    <a:schemeClr val="tx1"/>
                  </a:solidFill>
                </a:rPr>
                <a:t>UFC: Difusión a:</a:t>
              </a:r>
            </a:p>
            <a:p>
              <a:pPr algn="just"/>
              <a:r>
                <a:rPr lang="es-PE" sz="1000" dirty="0" smtClean="0">
                  <a:solidFill>
                    <a:schemeClr val="tx1"/>
                  </a:solidFill>
                </a:rPr>
                <a:t>- SINAGER</a:t>
              </a:r>
            </a:p>
            <a:p>
              <a:pPr marL="171450" indent="-171450" algn="just">
                <a:buFontTx/>
                <a:buChar char="-"/>
              </a:pPr>
              <a:r>
                <a:rPr lang="es-PE" sz="1000" dirty="0" smtClean="0">
                  <a:solidFill>
                    <a:schemeClr val="tx1"/>
                  </a:solidFill>
                </a:rPr>
                <a:t>Entidades de </a:t>
              </a:r>
              <a:r>
                <a:rPr lang="es-PE" sz="1000" dirty="0" err="1" smtClean="0">
                  <a:solidFill>
                    <a:schemeClr val="tx1"/>
                  </a:solidFill>
                </a:rPr>
                <a:t>Gobier</a:t>
              </a:r>
              <a:r>
                <a:rPr lang="es-PE" sz="1000" dirty="0" smtClean="0">
                  <a:solidFill>
                    <a:schemeClr val="tx1"/>
                  </a:solidFill>
                </a:rPr>
                <a:t>.</a:t>
              </a:r>
            </a:p>
            <a:p>
              <a:pPr marL="171450" indent="-171450" algn="just">
                <a:buFontTx/>
                <a:buChar char="-"/>
              </a:pPr>
              <a:r>
                <a:rPr lang="es-PE" sz="1000" dirty="0" smtClean="0">
                  <a:solidFill>
                    <a:schemeClr val="tx1"/>
                  </a:solidFill>
                </a:rPr>
                <a:t>Publico en </a:t>
              </a:r>
              <a:r>
                <a:rPr lang="es-PE" sz="1000" dirty="0" err="1" smtClean="0">
                  <a:solidFill>
                    <a:schemeClr val="tx1"/>
                  </a:solidFill>
                </a:rPr>
                <a:t>gral.</a:t>
              </a:r>
              <a:r>
                <a:rPr lang="es-PE" sz="1000" dirty="0" smtClean="0">
                  <a:solidFill>
                    <a:schemeClr val="tx1"/>
                  </a:solidFill>
                </a:rPr>
                <a:t> </a:t>
              </a:r>
            </a:p>
            <a:p>
              <a:pPr algn="just"/>
              <a:r>
                <a:rPr lang="es-PE" sz="1000" dirty="0">
                  <a:solidFill>
                    <a:schemeClr val="tx1"/>
                  </a:solidFill>
                </a:rPr>
                <a:t>-</a:t>
              </a: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25" name="56 Rectángulo redondeado"/>
            <p:cNvSpPr/>
            <p:nvPr/>
          </p:nvSpPr>
          <p:spPr>
            <a:xfrm>
              <a:off x="9253244" y="2506291"/>
              <a:ext cx="1776212" cy="194545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200" b="1" dirty="0" smtClean="0">
                  <a:solidFill>
                    <a:schemeClr val="tx1"/>
                  </a:solidFill>
                </a:rPr>
                <a:t>Aviso meteorológico</a:t>
              </a:r>
            </a:p>
            <a:p>
              <a:pPr algn="ctr"/>
              <a:r>
                <a:rPr lang="es-PE" sz="1200" dirty="0" smtClean="0">
                  <a:solidFill>
                    <a:schemeClr val="tx1"/>
                  </a:solidFill>
                </a:rPr>
                <a:t>- Actualización</a:t>
              </a:r>
            </a:p>
            <a:p>
              <a:pPr algn="ctr"/>
              <a:r>
                <a:rPr lang="es-PE" sz="1200" dirty="0" smtClean="0">
                  <a:solidFill>
                    <a:schemeClr val="tx1"/>
                  </a:solidFill>
                </a:rPr>
                <a:t>- Culminación</a:t>
              </a:r>
            </a:p>
            <a:p>
              <a:pPr algn="ctr"/>
              <a:r>
                <a:rPr lang="es-PE" sz="1200" dirty="0" smtClean="0">
                  <a:solidFill>
                    <a:schemeClr val="tx1"/>
                  </a:solidFill>
                </a:rPr>
                <a:t>- Cancelación</a:t>
              </a:r>
            </a:p>
            <a:p>
              <a:pPr algn="ctr"/>
              <a:endParaRPr lang="es-PE" sz="1200" dirty="0">
                <a:solidFill>
                  <a:schemeClr val="tx1"/>
                </a:solidFill>
              </a:endParaRPr>
            </a:p>
          </p:txBody>
        </p:sp>
        <p:sp>
          <p:nvSpPr>
            <p:cNvPr id="26" name="33 Rectángulo redondeado"/>
            <p:cNvSpPr/>
            <p:nvPr/>
          </p:nvSpPr>
          <p:spPr>
            <a:xfrm>
              <a:off x="657093" y="2450978"/>
              <a:ext cx="1911984" cy="67495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000" dirty="0" err="1" smtClean="0">
                  <a:solidFill>
                    <a:schemeClr val="tx1"/>
                  </a:solidFill>
                </a:rPr>
                <a:t>Breafing</a:t>
              </a:r>
              <a:r>
                <a:rPr lang="es-PE" sz="1000" dirty="0" smtClean="0">
                  <a:solidFill>
                    <a:schemeClr val="tx1"/>
                  </a:solidFill>
                </a:rPr>
                <a:t>: Reunión diaria central / DDZZ           </a:t>
              </a:r>
            </a:p>
            <a:p>
              <a:pPr algn="ctr"/>
              <a:r>
                <a:rPr lang="es-PE" sz="1000" dirty="0" smtClean="0">
                  <a:solidFill>
                    <a:schemeClr val="tx1"/>
                  </a:solidFill>
                </a:rPr>
                <a:t>Análisis Meteorológico</a:t>
              </a: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27" name="33 Rectángulo redondeado"/>
            <p:cNvSpPr/>
            <p:nvPr/>
          </p:nvSpPr>
          <p:spPr>
            <a:xfrm>
              <a:off x="374621" y="3479021"/>
              <a:ext cx="1945067" cy="147934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es-PE" sz="1000" dirty="0" smtClean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Verificación de información de: </a:t>
              </a:r>
            </a:p>
            <a:p>
              <a:pPr marL="171450" indent="-171450" algn="just">
                <a:buFontTx/>
                <a:buChar char="-"/>
              </a:pPr>
              <a:r>
                <a:rPr lang="es-PE" sz="1000" dirty="0" smtClean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Información </a:t>
              </a:r>
              <a:r>
                <a:rPr lang="es-PE" sz="1000" dirty="0" err="1" smtClean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meteor</a:t>
              </a:r>
              <a:r>
                <a:rPr lang="es-PE" sz="1000" dirty="0" smtClean="0">
                  <a:solidFill>
                    <a:schemeClr val="tx1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171450" indent="-171450" algn="just">
                <a:buFontTx/>
                <a:buChar char="-"/>
              </a:pPr>
              <a:r>
                <a:rPr lang="es-PE" sz="10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Imágenes de </a:t>
              </a:r>
              <a:r>
                <a:rPr lang="es-PE" sz="1000" dirty="0" err="1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sate</a:t>
              </a:r>
              <a:r>
                <a:rPr lang="es-PE" sz="10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.</a:t>
              </a:r>
            </a:p>
            <a:p>
              <a:pPr marL="171450" indent="-171450" algn="just">
                <a:buFontTx/>
                <a:buChar char="-"/>
              </a:pPr>
              <a:r>
                <a:rPr lang="es-PE" sz="10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Modelos Numéricos </a:t>
              </a:r>
            </a:p>
            <a:p>
              <a:pPr marL="171450" indent="-171450" algn="just">
                <a:buFontTx/>
                <a:buChar char="-"/>
              </a:pPr>
              <a:r>
                <a:rPr lang="es-PE" sz="10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(climáticos/</a:t>
              </a:r>
              <a:r>
                <a:rPr lang="es-PE" sz="1000" dirty="0" err="1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meteo</a:t>
              </a:r>
              <a:r>
                <a:rPr lang="es-PE" sz="1000" dirty="0" smtClean="0">
                  <a:solidFill>
                    <a:schemeClr val="tx1"/>
                  </a:solidFill>
                  <a:cs typeface="Times New Roman" panose="02020603050405020304" pitchFamily="18" charset="0"/>
                </a:rPr>
                <a:t>.)</a:t>
              </a:r>
            </a:p>
            <a:p>
              <a:pPr marL="171450" indent="-171450" algn="just">
                <a:buFontTx/>
                <a:buChar char="-"/>
              </a:pPr>
              <a:endParaRPr lang="es-PE" sz="1000" dirty="0">
                <a:solidFill>
                  <a:schemeClr val="tx1"/>
                </a:solidFill>
              </a:endParaRPr>
            </a:p>
          </p:txBody>
        </p:sp>
        <p:sp>
          <p:nvSpPr>
            <p:cNvPr id="28" name="85 Abrir llave"/>
            <p:cNvSpPr/>
            <p:nvPr/>
          </p:nvSpPr>
          <p:spPr>
            <a:xfrm rot="5400000">
              <a:off x="4434455" y="708601"/>
              <a:ext cx="113433" cy="3370079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s-PE" sz="1000"/>
            </a:p>
          </p:txBody>
        </p:sp>
        <p:sp>
          <p:nvSpPr>
            <p:cNvPr id="29" name="85 Abrir llave"/>
            <p:cNvSpPr/>
            <p:nvPr/>
          </p:nvSpPr>
          <p:spPr>
            <a:xfrm rot="5400000">
              <a:off x="7511176" y="1430245"/>
              <a:ext cx="125889" cy="1890461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s-PE" sz="1000"/>
            </a:p>
          </p:txBody>
        </p:sp>
        <p:sp>
          <p:nvSpPr>
            <p:cNvPr id="30" name="85 Abrir llave"/>
            <p:cNvSpPr/>
            <p:nvPr/>
          </p:nvSpPr>
          <p:spPr>
            <a:xfrm rot="5400000">
              <a:off x="9829132" y="1262671"/>
              <a:ext cx="143421" cy="2208081"/>
            </a:xfrm>
            <a:prstGeom prst="leftBrace">
              <a:avLst>
                <a:gd name="adj1" fmla="val 8333"/>
                <a:gd name="adj2" fmla="val 49825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s-PE" sz="1000"/>
            </a:p>
          </p:txBody>
        </p:sp>
        <p:sp>
          <p:nvSpPr>
            <p:cNvPr id="31" name="19 Abrir llave"/>
            <p:cNvSpPr/>
            <p:nvPr/>
          </p:nvSpPr>
          <p:spPr>
            <a:xfrm rot="5400000">
              <a:off x="1537874" y="1435999"/>
              <a:ext cx="150424" cy="1911984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s-PE" sz="1000"/>
            </a:p>
          </p:txBody>
        </p:sp>
        <p:cxnSp>
          <p:nvCxnSpPr>
            <p:cNvPr id="32" name="Conector angular 3"/>
            <p:cNvCxnSpPr>
              <a:stCxn id="27" idx="3"/>
              <a:endCxn id="19" idx="1"/>
            </p:cNvCxnSpPr>
            <p:nvPr/>
          </p:nvCxnSpPr>
          <p:spPr>
            <a:xfrm flipV="1">
              <a:off x="2319689" y="2980672"/>
              <a:ext cx="759804" cy="1238020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angular 6"/>
            <p:cNvCxnSpPr>
              <a:stCxn id="27" idx="3"/>
              <a:endCxn id="20" idx="1"/>
            </p:cNvCxnSpPr>
            <p:nvPr/>
          </p:nvCxnSpPr>
          <p:spPr>
            <a:xfrm>
              <a:off x="2319689" y="4218692"/>
              <a:ext cx="759804" cy="418181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ector recto de flecha 9"/>
            <p:cNvCxnSpPr>
              <a:stCxn id="26" idx="2"/>
              <a:endCxn id="27" idx="0"/>
            </p:cNvCxnSpPr>
            <p:nvPr/>
          </p:nvCxnSpPr>
          <p:spPr>
            <a:xfrm flipH="1">
              <a:off x="1347155" y="3125928"/>
              <a:ext cx="265930" cy="3530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onector recto de flecha 45"/>
            <p:cNvCxnSpPr/>
            <p:nvPr/>
          </p:nvCxnSpPr>
          <p:spPr>
            <a:xfrm>
              <a:off x="5006505" y="2875024"/>
              <a:ext cx="426489" cy="7853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ector recto de flecha 49"/>
            <p:cNvCxnSpPr>
              <a:stCxn id="22" idx="2"/>
              <a:endCxn id="23" idx="0"/>
            </p:cNvCxnSpPr>
            <p:nvPr/>
          </p:nvCxnSpPr>
          <p:spPr>
            <a:xfrm>
              <a:off x="7574121" y="3125667"/>
              <a:ext cx="916" cy="1989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ector recto de flecha 51"/>
            <p:cNvCxnSpPr>
              <a:stCxn id="23" idx="2"/>
              <a:endCxn id="24" idx="0"/>
            </p:cNvCxnSpPr>
            <p:nvPr/>
          </p:nvCxnSpPr>
          <p:spPr>
            <a:xfrm flipH="1">
              <a:off x="7373619" y="3996071"/>
              <a:ext cx="201418" cy="2226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ector angular 54"/>
            <p:cNvCxnSpPr>
              <a:stCxn id="24" idx="3"/>
              <a:endCxn id="25" idx="1"/>
            </p:cNvCxnSpPr>
            <p:nvPr/>
          </p:nvCxnSpPr>
          <p:spPr>
            <a:xfrm flipV="1">
              <a:off x="8244176" y="3479020"/>
              <a:ext cx="1009068" cy="1156416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64 Rectángulo redondeado"/>
            <p:cNvSpPr/>
            <p:nvPr/>
          </p:nvSpPr>
          <p:spPr>
            <a:xfrm>
              <a:off x="8796802" y="1474263"/>
              <a:ext cx="2208081" cy="681880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PE" sz="1400" b="1" dirty="0">
                  <a:solidFill>
                    <a:sysClr val="windowText" lastClr="000000"/>
                  </a:solidFill>
                </a:rPr>
                <a:t>Etapa 4: </a:t>
              </a:r>
              <a:r>
                <a:rPr lang="es-PE" sz="1400" b="1" dirty="0" smtClean="0">
                  <a:solidFill>
                    <a:sysClr val="windowText" lastClr="000000"/>
                  </a:solidFill>
                </a:rPr>
                <a:t>Actualización / cancelación.</a:t>
              </a:r>
              <a:endParaRPr lang="es-PE" sz="14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1" name="4 CuadroTexto"/>
          <p:cNvSpPr txBox="1"/>
          <p:nvPr/>
        </p:nvSpPr>
        <p:spPr>
          <a:xfrm>
            <a:off x="165555" y="936676"/>
            <a:ext cx="8840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Etapas de proceso </a:t>
            </a:r>
            <a:r>
              <a:rPr lang="es-PE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PE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 la emisión del Aviso Meteorológico.</a:t>
            </a:r>
          </a:p>
        </p:txBody>
      </p:sp>
      <p:cxnSp>
        <p:nvCxnSpPr>
          <p:cNvPr id="48" name="Conector recto de flecha 45"/>
          <p:cNvCxnSpPr>
            <a:endCxn id="22" idx="1"/>
          </p:cNvCxnSpPr>
          <p:nvPr/>
        </p:nvCxnSpPr>
        <p:spPr>
          <a:xfrm flipV="1">
            <a:off x="5024719" y="3523200"/>
            <a:ext cx="769903" cy="1252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58 CuadroTexto"/>
          <p:cNvSpPr txBox="1"/>
          <p:nvPr/>
        </p:nvSpPr>
        <p:spPr>
          <a:xfrm rot="16200000">
            <a:off x="-1390147" y="3581867"/>
            <a:ext cx="3335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i="1" dirty="0" smtClean="0"/>
              <a:t>PRONOSTICO CLIMATICO</a:t>
            </a:r>
            <a:endParaRPr lang="es-PE" sz="2400" b="1" i="1" dirty="0"/>
          </a:p>
        </p:txBody>
      </p:sp>
      <p:sp>
        <p:nvSpPr>
          <p:cNvPr id="60" name="59 Elipse"/>
          <p:cNvSpPr/>
          <p:nvPr/>
        </p:nvSpPr>
        <p:spPr>
          <a:xfrm>
            <a:off x="46528" y="1795586"/>
            <a:ext cx="461666" cy="4081685"/>
          </a:xfrm>
          <a:prstGeom prst="ellipse">
            <a:avLst/>
          </a:prstGeom>
          <a:noFill/>
          <a:ln w="539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891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8483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>
          <a:xfrm rot="19899181">
            <a:off x="-334558" y="1136245"/>
            <a:ext cx="2024503" cy="2592288"/>
          </a:xfrm>
          <a:prstGeom prst="ellipse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1763688" y="2432389"/>
            <a:ext cx="3816424" cy="6365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5292080" y="1211150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000" b="1" i="1" dirty="0" smtClean="0"/>
              <a:t>AVISO METEOROLÓGICO</a:t>
            </a:r>
            <a:endParaRPr lang="es-PE" sz="2000" b="1" i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5580112" y="275067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/>
              <a:t>A</a:t>
            </a:r>
            <a:r>
              <a:rPr lang="es-PE" dirty="0" smtClean="0"/>
              <a:t>REA DE OCURRENCIA DE PRECIPITACIONES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4411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mail.senamhi.gob.pe/service/home/~/?auth=co&amp;loc=es&amp;id=64456&amp;part=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0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202755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38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395536" y="44624"/>
            <a:ext cx="8352928" cy="360040"/>
          </a:xfrm>
        </p:spPr>
        <p:txBody>
          <a:bodyPr/>
          <a:lstStyle/>
          <a:p>
            <a:r>
              <a:rPr lang="es-P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MONITOREO METEOROLÓGICO - PRECIPITACIONES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2800" dirty="0">
              <a:latin typeface="+mj-lt"/>
            </a:endParaRPr>
          </a:p>
        </p:txBody>
      </p:sp>
      <p:pic>
        <p:nvPicPr>
          <p:cNvPr id="8194" name="Picture 2" descr="https://www.senamhi.gob.pe/site/ois/map/graf_pp_hidro.php?cod=0001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052736"/>
            <a:ext cx="39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www.senamhi.gob.pe/site/ois/map/graf_pp_hidro.php?cod=0002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52736"/>
            <a:ext cx="39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senamhi.gob.pe/site/ois/map/graf_pp_hidro.php?cod=0006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717032"/>
            <a:ext cx="39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www.senamhi.gob.pe/site/ois/map/graf_pp_hidro.php?cod=0004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39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0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21962"/>
            <a:ext cx="5319723" cy="369507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5400092" cy="347240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758949"/>
            <a:ext cx="4936635" cy="3126435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310"/>
            <a:ext cx="4067944" cy="3341955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23102" y="7960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/>
              <a:t>21feb</a:t>
            </a:r>
            <a:endParaRPr lang="es-PE" sz="2000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503806" y="51424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/>
              <a:t>24feb</a:t>
            </a:r>
            <a:endParaRPr lang="es-PE" sz="2000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-36512" y="372749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/>
              <a:t>05mar</a:t>
            </a:r>
            <a:endParaRPr lang="es-PE" sz="2000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788024" y="4182449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000" b="1" dirty="0" smtClean="0"/>
              <a:t>13mar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35725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6" t="21455" r="24558" b="10518"/>
          <a:stretch/>
        </p:blipFill>
        <p:spPr bwMode="auto">
          <a:xfrm>
            <a:off x="467544" y="980728"/>
            <a:ext cx="8280920" cy="571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58269" y="219998"/>
            <a:ext cx="7974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dirty="0"/>
              <a:t>“Plan Multisectorial ante Heladas y </a:t>
            </a:r>
            <a:r>
              <a:rPr lang="es-PE" sz="2800" dirty="0" err="1"/>
              <a:t>Friaje</a:t>
            </a:r>
            <a:r>
              <a:rPr lang="es-PE" sz="2800" dirty="0"/>
              <a:t> 2019-2021”</a:t>
            </a:r>
          </a:p>
        </p:txBody>
      </p:sp>
    </p:spTree>
    <p:extLst>
      <p:ext uri="{BB962C8B-B14F-4D97-AF65-F5344CB8AC3E}">
        <p14:creationId xmlns:p14="http://schemas.microsoft.com/office/powerpoint/2010/main" val="228039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14925" r="24347" b="16802"/>
          <a:stretch/>
        </p:blipFill>
        <p:spPr bwMode="auto">
          <a:xfrm>
            <a:off x="0" y="196015"/>
            <a:ext cx="9144000" cy="667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87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560" y="2996952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3200" dirty="0" smtClean="0"/>
              <a:t>Gracias….</a:t>
            </a:r>
            <a:endParaRPr lang="es-PE" sz="3200" dirty="0"/>
          </a:p>
        </p:txBody>
      </p:sp>
    </p:spTree>
    <p:extLst>
      <p:ext uri="{BB962C8B-B14F-4D97-AF65-F5344CB8AC3E}">
        <p14:creationId xmlns:p14="http://schemas.microsoft.com/office/powerpoint/2010/main" val="221386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287338" y="304800"/>
            <a:ext cx="85344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s-ES" sz="2000" b="1" i="1" dirty="0" smtClean="0">
                <a:solidFill>
                  <a:srgbClr val="000000"/>
                </a:solidFill>
                <a:latin typeface="Arial" charset="0"/>
              </a:rPr>
              <a:t>¿GESTIÓN </a:t>
            </a:r>
            <a:r>
              <a:rPr lang="es-ES" sz="2000" b="1" i="1" dirty="0">
                <a:solidFill>
                  <a:srgbClr val="000000"/>
                </a:solidFill>
                <a:latin typeface="Arial" charset="0"/>
              </a:rPr>
              <a:t>DEL RIESGO DE DESASTRE? </a:t>
            </a:r>
          </a:p>
          <a:p>
            <a:pPr marL="342900" indent="-342900" algn="just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es-ES" sz="2000" dirty="0">
              <a:solidFill>
                <a:srgbClr val="000000"/>
              </a:solidFill>
              <a:latin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000" dirty="0">
                <a:solidFill>
                  <a:srgbClr val="000000"/>
                </a:solidFill>
                <a:latin typeface="Arial" charset="0"/>
              </a:rPr>
              <a:t>«Proceso social cuyo fin último es la </a:t>
            </a:r>
            <a:r>
              <a:rPr lang="es-ES" sz="2000" b="1" i="1" dirty="0">
                <a:solidFill>
                  <a:srgbClr val="000000"/>
                </a:solidFill>
                <a:latin typeface="Arial" charset="0"/>
              </a:rPr>
              <a:t>prevención</a:t>
            </a:r>
            <a:r>
              <a:rPr lang="es-ES" sz="20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s-ES" sz="2000" b="1" i="1" dirty="0">
                <a:solidFill>
                  <a:srgbClr val="000000"/>
                </a:solidFill>
                <a:latin typeface="Arial" charset="0"/>
              </a:rPr>
              <a:t>la reducción y el control permanente de los factores de riesgo de desastre en la sociedad</a:t>
            </a:r>
            <a:r>
              <a:rPr lang="es-ES" sz="2000" dirty="0">
                <a:solidFill>
                  <a:srgbClr val="000000"/>
                </a:solidFill>
                <a:latin typeface="Arial" charset="0"/>
              </a:rPr>
              <a:t>, así como la adecuada preparación y respuesta ante situaciones de desastre, considerando las políticas nacionales con especial énfasis en </a:t>
            </a:r>
            <a:r>
              <a:rPr lang="es-ES" sz="2000" dirty="0" smtClean="0">
                <a:solidFill>
                  <a:srgbClr val="000000"/>
                </a:solidFill>
                <a:latin typeface="Arial" charset="0"/>
              </a:rPr>
              <a:t>salvaguardar la vida, materia </a:t>
            </a:r>
            <a:r>
              <a:rPr lang="es-ES" sz="2000" dirty="0">
                <a:solidFill>
                  <a:srgbClr val="000000"/>
                </a:solidFill>
                <a:latin typeface="Arial" charset="0"/>
              </a:rPr>
              <a:t>económica, ambiental, de seguridad, defensa nacional y territorial de manera sostenible».</a:t>
            </a:r>
            <a:endParaRPr lang="es-PE" sz="2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3619500"/>
            <a:ext cx="2057400" cy="290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2 CuadroTexto"/>
          <p:cNvSpPr txBox="1">
            <a:spLocks noChangeArrowheads="1"/>
          </p:cNvSpPr>
          <p:nvPr/>
        </p:nvSpPr>
        <p:spPr bwMode="auto">
          <a:xfrm>
            <a:off x="668338" y="3097213"/>
            <a:ext cx="2667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AVISO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altLang="es-PE" sz="12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METEOROLÓGICO</a:t>
            </a:r>
          </a:p>
        </p:txBody>
      </p:sp>
      <p:sp>
        <p:nvSpPr>
          <p:cNvPr id="16" name="15 Elipse"/>
          <p:cNvSpPr/>
          <p:nvPr/>
        </p:nvSpPr>
        <p:spPr>
          <a:xfrm>
            <a:off x="74613" y="2859088"/>
            <a:ext cx="3827462" cy="4075112"/>
          </a:xfrm>
          <a:prstGeom prst="ellipse">
            <a:avLst/>
          </a:prstGeom>
          <a:noFill/>
          <a:ln w="41275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16 Forma libre"/>
          <p:cNvSpPr/>
          <p:nvPr/>
        </p:nvSpPr>
        <p:spPr>
          <a:xfrm>
            <a:off x="3905250" y="4006850"/>
            <a:ext cx="2179638" cy="1171575"/>
          </a:xfrm>
          <a:custGeom>
            <a:avLst/>
            <a:gdLst>
              <a:gd name="connsiteX0" fmla="*/ 0 w 2700670"/>
              <a:gd name="connsiteY0" fmla="*/ 1170753 h 1170753"/>
              <a:gd name="connsiteX1" fmla="*/ 276447 w 2700670"/>
              <a:gd name="connsiteY1" fmla="*/ 1172 h 1170753"/>
              <a:gd name="connsiteX2" fmla="*/ 701749 w 2700670"/>
              <a:gd name="connsiteY2" fmla="*/ 936837 h 1170753"/>
              <a:gd name="connsiteX3" fmla="*/ 1137684 w 2700670"/>
              <a:gd name="connsiteY3" fmla="*/ 171293 h 1170753"/>
              <a:gd name="connsiteX4" fmla="*/ 1541721 w 2700670"/>
              <a:gd name="connsiteY4" fmla="*/ 596595 h 1170753"/>
              <a:gd name="connsiteX5" fmla="*/ 1775637 w 2700670"/>
              <a:gd name="connsiteY5" fmla="*/ 447739 h 1170753"/>
              <a:gd name="connsiteX6" fmla="*/ 2009554 w 2700670"/>
              <a:gd name="connsiteY6" fmla="*/ 745451 h 1170753"/>
              <a:gd name="connsiteX7" fmla="*/ 2264735 w 2700670"/>
              <a:gd name="connsiteY7" fmla="*/ 575330 h 1170753"/>
              <a:gd name="connsiteX8" fmla="*/ 2700670 w 2700670"/>
              <a:gd name="connsiteY8" fmla="*/ 585963 h 117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0670" h="1170753">
                <a:moveTo>
                  <a:pt x="0" y="1170753"/>
                </a:moveTo>
                <a:cubicBezTo>
                  <a:pt x="79744" y="605455"/>
                  <a:pt x="159489" y="40158"/>
                  <a:pt x="276447" y="1172"/>
                </a:cubicBezTo>
                <a:cubicBezTo>
                  <a:pt x="393405" y="-37814"/>
                  <a:pt x="558210" y="908484"/>
                  <a:pt x="701749" y="936837"/>
                </a:cubicBezTo>
                <a:cubicBezTo>
                  <a:pt x="845288" y="965190"/>
                  <a:pt x="997689" y="228000"/>
                  <a:pt x="1137684" y="171293"/>
                </a:cubicBezTo>
                <a:cubicBezTo>
                  <a:pt x="1277679" y="114586"/>
                  <a:pt x="1435395" y="550521"/>
                  <a:pt x="1541721" y="596595"/>
                </a:cubicBezTo>
                <a:cubicBezTo>
                  <a:pt x="1648047" y="642669"/>
                  <a:pt x="1697665" y="422930"/>
                  <a:pt x="1775637" y="447739"/>
                </a:cubicBezTo>
                <a:cubicBezTo>
                  <a:pt x="1853609" y="472548"/>
                  <a:pt x="1928038" y="724186"/>
                  <a:pt x="2009554" y="745451"/>
                </a:cubicBezTo>
                <a:cubicBezTo>
                  <a:pt x="2091070" y="766716"/>
                  <a:pt x="2149549" y="601911"/>
                  <a:pt x="2264735" y="575330"/>
                </a:cubicBezTo>
                <a:cubicBezTo>
                  <a:pt x="2379921" y="548749"/>
                  <a:pt x="2540295" y="567356"/>
                  <a:pt x="2700670" y="585963"/>
                </a:cubicBezTo>
              </a:path>
            </a:pathLst>
          </a:custGeom>
          <a:noFill/>
          <a:ln w="44450" cap="flat" cmpd="sng" algn="ctr">
            <a:solidFill>
              <a:srgbClr val="7030A0"/>
            </a:solidFill>
            <a:prstDash val="solid"/>
            <a:tailEnd type="arrow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5 Rectángulo"/>
          <p:cNvSpPr>
            <a:spLocks noChangeArrowheads="1"/>
          </p:cNvSpPr>
          <p:nvPr/>
        </p:nvSpPr>
        <p:spPr bwMode="auto">
          <a:xfrm>
            <a:off x="6172200" y="3578225"/>
            <a:ext cx="27495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PE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prevención</a:t>
            </a:r>
            <a:r>
              <a:rPr kumimoji="0" lang="es-ES" altLang="es-P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, </a:t>
            </a:r>
            <a:r>
              <a:rPr kumimoji="0" lang="es-ES" altLang="es-PE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la reducción y el control permanente de los factores de riesgo de desastre en la sociedad</a:t>
            </a:r>
            <a:endParaRPr kumimoji="0" lang="es-PE" altLang="es-P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 animBg="1"/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96412" y="1124744"/>
            <a:ext cx="85520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3200" b="1" dirty="0" smtClean="0"/>
              <a:t>Prioridades - El </a:t>
            </a:r>
            <a:r>
              <a:rPr lang="es-PE" sz="3200" b="1" dirty="0"/>
              <a:t>marco de Sendai </a:t>
            </a:r>
            <a:r>
              <a:rPr lang="es-PE" sz="3200" b="1" dirty="0" smtClean="0"/>
              <a:t>​</a:t>
            </a:r>
            <a:endParaRPr lang="es-PE" sz="3200" b="1" dirty="0"/>
          </a:p>
          <a:p>
            <a:pPr algn="just"/>
            <a:endParaRPr lang="es-PE" sz="2400" dirty="0"/>
          </a:p>
          <a:p>
            <a:pPr algn="just"/>
            <a:r>
              <a:rPr lang="es-PE" sz="2400" dirty="0" smtClean="0"/>
              <a:t>1.- Comprender </a:t>
            </a:r>
            <a:r>
              <a:rPr lang="es-PE" sz="2400" dirty="0"/>
              <a:t>el riesgo de desastres;</a:t>
            </a:r>
          </a:p>
          <a:p>
            <a:pPr algn="just"/>
            <a:r>
              <a:rPr lang="es-PE" sz="2400" dirty="0" smtClean="0"/>
              <a:t>2.- Fortalecer </a:t>
            </a:r>
            <a:r>
              <a:rPr lang="es-PE" sz="2400" dirty="0"/>
              <a:t>la gobernanza del riesgo de desastres para una mejor gestión;</a:t>
            </a:r>
          </a:p>
          <a:p>
            <a:pPr algn="just"/>
            <a:r>
              <a:rPr lang="es-PE" sz="2400" dirty="0" smtClean="0"/>
              <a:t>3.- Invertir </a:t>
            </a:r>
            <a:r>
              <a:rPr lang="es-PE" sz="2400" dirty="0"/>
              <a:t>en la reducción de riesgo de desastres para una mayor resiliencia; y</a:t>
            </a:r>
          </a:p>
          <a:p>
            <a:pPr algn="just"/>
            <a:r>
              <a:rPr lang="es-PE" sz="2400" dirty="0" smtClean="0"/>
              <a:t>4.- Aumentar </a:t>
            </a:r>
            <a:r>
              <a:rPr lang="es-PE" sz="2400" dirty="0"/>
              <a:t>la preparación frente a desastres para responder mejor a ellos y para una mejor recuperación, rehabilitación y reconstrucción.</a:t>
            </a:r>
          </a:p>
        </p:txBody>
      </p:sp>
    </p:spTree>
    <p:extLst>
      <p:ext uri="{BB962C8B-B14F-4D97-AF65-F5344CB8AC3E}">
        <p14:creationId xmlns:p14="http://schemas.microsoft.com/office/powerpoint/2010/main" val="38666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5"/>
          <p:cNvSpPr/>
          <p:nvPr/>
        </p:nvSpPr>
        <p:spPr>
          <a:xfrm rot="20446530">
            <a:off x="312726" y="3071002"/>
            <a:ext cx="3845348" cy="2168886"/>
          </a:xfrm>
          <a:prstGeom prst="ellipse">
            <a:avLst/>
          </a:prstGeom>
          <a:solidFill>
            <a:srgbClr val="FF505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6"/>
          <p:cNvSpPr/>
          <p:nvPr/>
        </p:nvSpPr>
        <p:spPr>
          <a:xfrm rot="20326991">
            <a:off x="2504374" y="1800382"/>
            <a:ext cx="3373244" cy="2325687"/>
          </a:xfrm>
          <a:prstGeom prst="ellipse">
            <a:avLst/>
          </a:prstGeom>
          <a:solidFill>
            <a:srgbClr val="CCFF99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Oval 7"/>
          <p:cNvSpPr/>
          <p:nvPr/>
        </p:nvSpPr>
        <p:spPr>
          <a:xfrm>
            <a:off x="2642295" y="2984390"/>
            <a:ext cx="3581400" cy="3114675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Oval 8"/>
          <p:cNvSpPr/>
          <p:nvPr/>
        </p:nvSpPr>
        <p:spPr>
          <a:xfrm rot="19625362">
            <a:off x="4705298" y="2564901"/>
            <a:ext cx="2682875" cy="3800939"/>
          </a:xfrm>
          <a:prstGeom prst="ellipse">
            <a:avLst/>
          </a:pr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9" name="Picture 28" descr="http://www.wmo.int/ebooks/pws/index_icons/wmo_logo_e_white_gold_bl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56" y="3370712"/>
            <a:ext cx="110648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12"/>
          <p:cNvSpPr/>
          <p:nvPr/>
        </p:nvSpPr>
        <p:spPr>
          <a:xfrm>
            <a:off x="3232154" y="5013176"/>
            <a:ext cx="19159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Agua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Rectangle 13"/>
          <p:cNvSpPr/>
          <p:nvPr/>
        </p:nvSpPr>
        <p:spPr>
          <a:xfrm>
            <a:off x="82673" y="3494491"/>
            <a:ext cx="31125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GRD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Rectangle 14"/>
          <p:cNvSpPr/>
          <p:nvPr/>
        </p:nvSpPr>
        <p:spPr>
          <a:xfrm>
            <a:off x="4906226" y="2993114"/>
            <a:ext cx="294503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Seguridad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Rectangle 35"/>
          <p:cNvSpPr/>
          <p:nvPr/>
        </p:nvSpPr>
        <p:spPr>
          <a:xfrm>
            <a:off x="5561246" y="3620755"/>
            <a:ext cx="29711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Alimentaria</a:t>
            </a:r>
            <a:endParaRPr lang="en-US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Rectangle 36"/>
          <p:cNvSpPr/>
          <p:nvPr/>
        </p:nvSpPr>
        <p:spPr>
          <a:xfrm>
            <a:off x="3637756" y="1725547"/>
            <a:ext cx="186301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Salud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1 CuadroTexto"/>
          <p:cNvSpPr txBox="1">
            <a:spLocks noChangeArrowheads="1"/>
          </p:cNvSpPr>
          <p:nvPr/>
        </p:nvSpPr>
        <p:spPr bwMode="auto">
          <a:xfrm>
            <a:off x="218023" y="688339"/>
            <a:ext cx="8640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s-MX" altLang="es-ES" sz="2800" b="1" i="1" dirty="0">
                <a:latin typeface="Arial Black" panose="020B0A04020102020204" pitchFamily="34" charset="0"/>
                <a:cs typeface="Aharoni" panose="02010803020104030203" pitchFamily="2" charset="-79"/>
              </a:rPr>
              <a:t>ÁREAS PRIORIZADAS POR EL MMSC</a:t>
            </a:r>
          </a:p>
        </p:txBody>
      </p:sp>
      <p:sp>
        <p:nvSpPr>
          <p:cNvPr id="2" name="1 Elipse"/>
          <p:cNvSpPr/>
          <p:nvPr/>
        </p:nvSpPr>
        <p:spPr>
          <a:xfrm rot="1738825">
            <a:off x="906498" y="1902253"/>
            <a:ext cx="3026866" cy="18457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angle 36"/>
          <p:cNvSpPr/>
          <p:nvPr/>
        </p:nvSpPr>
        <p:spPr>
          <a:xfrm>
            <a:off x="977885" y="2021939"/>
            <a:ext cx="244490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Energía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64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7;p23"/>
          <p:cNvPicPr preferRelativeResize="0"/>
          <p:nvPr/>
        </p:nvPicPr>
        <p:blipFill rotWithShape="1">
          <a:blip r:embed="rId2">
            <a:alphaModFix/>
          </a:blip>
          <a:srcRect l="26471" r="26148" b="6472"/>
          <a:stretch/>
        </p:blipFill>
        <p:spPr>
          <a:xfrm>
            <a:off x="31512" y="1234920"/>
            <a:ext cx="3892416" cy="277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088" y="4653137"/>
            <a:ext cx="3779912" cy="220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0;p23"/>
          <p:cNvPicPr preferRelativeResize="0"/>
          <p:nvPr/>
        </p:nvPicPr>
        <p:blipFill rotWithShape="1">
          <a:blip r:embed="rId4">
            <a:alphaModFix/>
          </a:blip>
          <a:srcRect l="12896" t="9957" r="39792" b="5725"/>
          <a:stretch/>
        </p:blipFill>
        <p:spPr>
          <a:xfrm>
            <a:off x="72008" y="4086863"/>
            <a:ext cx="3923928" cy="2767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231;p23"/>
          <p:cNvGrpSpPr/>
          <p:nvPr/>
        </p:nvGrpSpPr>
        <p:grpSpPr>
          <a:xfrm>
            <a:off x="4427984" y="1196752"/>
            <a:ext cx="4504992" cy="3708717"/>
            <a:chOff x="-145" y="2244"/>
            <a:chExt cx="4188252" cy="2155307"/>
          </a:xfrm>
        </p:grpSpPr>
        <p:sp>
          <p:nvSpPr>
            <p:cNvPr id="11" name="Google Shape;232;p23"/>
            <p:cNvSpPr/>
            <p:nvPr/>
          </p:nvSpPr>
          <p:spPr>
            <a:xfrm rot="5400000">
              <a:off x="-76112" y="78211"/>
              <a:ext cx="754634" cy="602700"/>
            </a:xfrm>
            <a:prstGeom prst="chevron">
              <a:avLst>
                <a:gd name="adj" fmla="val 50000"/>
              </a:avLst>
            </a:prstGeom>
            <a:solidFill>
              <a:srgbClr val="829927"/>
            </a:solidFill>
            <a:ln w="15875" cap="flat" cmpd="sng">
              <a:solidFill>
                <a:srgbClr val="829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" name="Google Shape;233;p23"/>
            <p:cNvSpPr txBox="1"/>
            <p:nvPr/>
          </p:nvSpPr>
          <p:spPr>
            <a:xfrm>
              <a:off x="1" y="247495"/>
              <a:ext cx="602700" cy="2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200" b="1" dirty="0">
                  <a:solidFill>
                    <a:schemeClr val="bg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VULNERABILIDAD</a:t>
              </a:r>
              <a:endParaRPr sz="14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" name="Google Shape;234;p23"/>
            <p:cNvSpPr/>
            <p:nvPr/>
          </p:nvSpPr>
          <p:spPr>
            <a:xfrm rot="5400000">
              <a:off x="2148261" y="-838065"/>
              <a:ext cx="494091" cy="3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5875" cap="flat" cmpd="sng">
              <a:solidFill>
                <a:srgbClr val="829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4" name="Google Shape;235;p23"/>
            <p:cNvSpPr txBox="1"/>
            <p:nvPr/>
          </p:nvSpPr>
          <p:spPr>
            <a:xfrm>
              <a:off x="602555" y="719198"/>
              <a:ext cx="3558300" cy="5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5700" rIns="5700" bIns="5700" anchor="ctr" anchorCtr="0">
              <a:noAutofit/>
            </a:bodyPr>
            <a:lstStyle/>
            <a:p>
              <a:pPr marL="0" marR="0" lvl="1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</a:pPr>
              <a:r>
                <a:rPr lang="es-PE" sz="1400" b="1" i="0" u="none" strike="noStrike" cap="none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QUEBRADAS “SECAS” DE LA CUENCA SE ACTIVAN PERIÓDICAMENTE PROVOCANDO HUAYCOS E INUNDACIONES</a:t>
              </a:r>
              <a:endParaRPr sz="14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5" name="Google Shape;236;p23"/>
            <p:cNvSpPr/>
            <p:nvPr/>
          </p:nvSpPr>
          <p:spPr>
            <a:xfrm rot="5400000">
              <a:off x="-33572" y="748460"/>
              <a:ext cx="669554" cy="602700"/>
            </a:xfrm>
            <a:prstGeom prst="chevron">
              <a:avLst>
                <a:gd name="adj" fmla="val 50000"/>
              </a:avLst>
            </a:prstGeom>
            <a:solidFill>
              <a:srgbClr val="829927"/>
            </a:solidFill>
            <a:ln w="15875" cap="flat" cmpd="sng">
              <a:solidFill>
                <a:srgbClr val="829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6" name="Google Shape;237;p23"/>
            <p:cNvSpPr txBox="1"/>
            <p:nvPr/>
          </p:nvSpPr>
          <p:spPr>
            <a:xfrm>
              <a:off x="1" y="950822"/>
              <a:ext cx="602700" cy="2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400" b="1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PELIGRO</a:t>
              </a:r>
              <a:endParaRPr sz="1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" name="Google Shape;238;p23"/>
            <p:cNvSpPr/>
            <p:nvPr/>
          </p:nvSpPr>
          <p:spPr>
            <a:xfrm rot="5400000">
              <a:off x="2115556" y="-1509421"/>
              <a:ext cx="559500" cy="3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5875" cap="flat" cmpd="sng">
              <a:solidFill>
                <a:srgbClr val="829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8" name="Google Shape;239;p23"/>
            <p:cNvSpPr txBox="1"/>
            <p:nvPr/>
          </p:nvSpPr>
          <p:spPr>
            <a:xfrm>
              <a:off x="602555" y="45035"/>
              <a:ext cx="3558300" cy="5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5700" rIns="5700" bIns="5700" anchor="ctr" anchorCtr="0">
              <a:noAutofit/>
            </a:bodyPr>
            <a:lstStyle/>
            <a:p>
              <a:pPr marL="0" marR="0" lvl="1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</a:pPr>
              <a:r>
                <a:rPr lang="es-PE" sz="1400" b="1" i="0" u="none" strike="noStrike" cap="none" dirty="0" smtClean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POBLACIÓN DE LA CUENCA MEDIA ALTA DEL RÍO RÍMAC SE ENCUENTRA MAL ASENTADA EN LAS QUEBRADAS DEL RÌO </a:t>
              </a:r>
              <a:endParaRPr lang="es-PE" sz="14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  <p:sp>
          <p:nvSpPr>
            <p:cNvPr id="19" name="Google Shape;240;p23"/>
            <p:cNvSpPr/>
            <p:nvPr/>
          </p:nvSpPr>
          <p:spPr>
            <a:xfrm rot="5400000">
              <a:off x="-104770" y="1450226"/>
              <a:ext cx="811951" cy="602700"/>
            </a:xfrm>
            <a:prstGeom prst="chevron">
              <a:avLst>
                <a:gd name="adj" fmla="val 50000"/>
              </a:avLst>
            </a:prstGeom>
            <a:solidFill>
              <a:srgbClr val="829927"/>
            </a:solidFill>
            <a:ln w="15875" cap="flat" cmpd="sng">
              <a:solidFill>
                <a:srgbClr val="829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0" name="Google Shape;241;p23"/>
            <p:cNvSpPr txBox="1"/>
            <p:nvPr/>
          </p:nvSpPr>
          <p:spPr>
            <a:xfrm>
              <a:off x="1" y="1598126"/>
              <a:ext cx="602700" cy="25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75" tIns="5075" rIns="5075" bIns="50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1400" b="1" dirty="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RIESGO</a:t>
              </a:r>
              <a:endParaRPr sz="14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" name="Google Shape;242;p23"/>
            <p:cNvSpPr/>
            <p:nvPr/>
          </p:nvSpPr>
          <p:spPr>
            <a:xfrm rot="5400000">
              <a:off x="2088525" y="-143279"/>
              <a:ext cx="613563" cy="35856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0"/>
              </a:schemeClr>
            </a:solidFill>
            <a:ln w="15875" cap="flat" cmpd="sng">
              <a:solidFill>
                <a:srgbClr val="8299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2" name="Google Shape;243;p23"/>
            <p:cNvSpPr txBox="1"/>
            <p:nvPr/>
          </p:nvSpPr>
          <p:spPr>
            <a:xfrm>
              <a:off x="602555" y="1423699"/>
              <a:ext cx="3558300" cy="5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000" tIns="5700" rIns="5700" bIns="5700" anchor="ctr" anchorCtr="0">
              <a:noAutofit/>
            </a:bodyPr>
            <a:lstStyle/>
            <a:p>
              <a:pPr marL="0" marR="0" lvl="1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</a:pPr>
              <a:r>
                <a:rPr lang="es-PE" sz="1400" b="1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P</a:t>
              </a:r>
              <a:r>
                <a:rPr lang="es-PE" sz="1400" b="1" i="0" u="none" strike="noStrike" cap="none" dirty="0" smtClean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OBLACIÓN </a:t>
              </a:r>
              <a:r>
                <a:rPr lang="es-PE" sz="1400" b="1" i="0" u="none" strike="noStrike" cap="none" dirty="0">
                  <a:solidFill>
                    <a:schemeClr val="dk1"/>
                  </a:solidFill>
                  <a:latin typeface="Garamond"/>
                  <a:ea typeface="Garamond"/>
                  <a:cs typeface="Garamond"/>
                  <a:sym typeface="Garamond"/>
                </a:rPr>
                <a:t>DE LA CUENCA MEDIA ALTA EN RIESGO DE PÉRDIDAS ECONÓMICAS Y PÉRDIDAS A LA VIDA HUMANA POR OCURRENCIA DE HUAYCOS E INUNDACIONES</a:t>
              </a:r>
              <a:endParaRPr sz="1400" b="1" i="0" u="none" strike="noStrike" cap="none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  <p:grpSp>
        <p:nvGrpSpPr>
          <p:cNvPr id="24" name="Google Shape;279;p24"/>
          <p:cNvGrpSpPr/>
          <p:nvPr/>
        </p:nvGrpSpPr>
        <p:grpSpPr>
          <a:xfrm>
            <a:off x="200" y="332656"/>
            <a:ext cx="6732039" cy="459213"/>
            <a:chOff x="107187" y="41733"/>
            <a:chExt cx="4481771" cy="590400"/>
          </a:xfrm>
        </p:grpSpPr>
        <p:sp>
          <p:nvSpPr>
            <p:cNvPr id="25" name="Google Shape;280;p24"/>
            <p:cNvSpPr/>
            <p:nvPr/>
          </p:nvSpPr>
          <p:spPr>
            <a:xfrm>
              <a:off x="406399" y="41733"/>
              <a:ext cx="4182559" cy="590400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81;p24"/>
            <p:cNvSpPr/>
            <p:nvPr/>
          </p:nvSpPr>
          <p:spPr>
            <a:xfrm>
              <a:off x="107187" y="174454"/>
              <a:ext cx="4249934" cy="36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050" tIns="0" rIns="21505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2000" b="1" dirty="0" smtClean="0">
                  <a:solidFill>
                    <a:schemeClr val="l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aramond"/>
                  <a:ea typeface="Garamond"/>
                  <a:cs typeface="Garamond"/>
                  <a:sym typeface="Garamond"/>
                </a:rPr>
                <a:t>OCURRENCIAS   DE  EVENTOS   SEVEROS</a:t>
              </a:r>
              <a:endParaRPr sz="20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  <a:ea typeface="Garamond"/>
                <a:cs typeface="Garamond"/>
                <a:sym typeface="Garamo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4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13493" r="84149" b="69398"/>
          <a:stretch>
            <a:fillRect/>
          </a:stretch>
        </p:blipFill>
        <p:spPr bwMode="auto">
          <a:xfrm>
            <a:off x="2227263" y="1295400"/>
            <a:ext cx="1143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t="39867" r="68417" b="26910"/>
          <a:stretch>
            <a:fillRect/>
          </a:stretch>
        </p:blipFill>
        <p:spPr bwMode="auto">
          <a:xfrm>
            <a:off x="5912501" y="2916621"/>
            <a:ext cx="1981200" cy="60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 descr="Resultado de imagen para LOGO SENAM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84500"/>
            <a:ext cx="17526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Resultado de imagen para LOGO P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2" b="30234"/>
          <a:stretch>
            <a:fillRect/>
          </a:stretch>
        </p:blipFill>
        <p:spPr bwMode="auto">
          <a:xfrm>
            <a:off x="5564346" y="4827316"/>
            <a:ext cx="3354388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orma libre"/>
          <p:cNvSpPr/>
          <p:nvPr/>
        </p:nvSpPr>
        <p:spPr>
          <a:xfrm>
            <a:off x="603622" y="1655379"/>
            <a:ext cx="1619316" cy="1261242"/>
          </a:xfrm>
          <a:custGeom>
            <a:avLst/>
            <a:gdLst>
              <a:gd name="connsiteX0" fmla="*/ 26999 w 1619316"/>
              <a:gd name="connsiteY0" fmla="*/ 1261242 h 1261242"/>
              <a:gd name="connsiteX1" fmla="*/ 216185 w 1619316"/>
              <a:gd name="connsiteY1" fmla="*/ 268014 h 1261242"/>
              <a:gd name="connsiteX2" fmla="*/ 1619316 w 1619316"/>
              <a:gd name="connsiteY2" fmla="*/ 0 h 1261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316" h="1261242">
                <a:moveTo>
                  <a:pt x="26999" y="1261242"/>
                </a:moveTo>
                <a:cubicBezTo>
                  <a:pt x="-11101" y="869731"/>
                  <a:pt x="-49201" y="478221"/>
                  <a:pt x="216185" y="268014"/>
                </a:cubicBezTo>
                <a:cubicBezTo>
                  <a:pt x="481571" y="57807"/>
                  <a:pt x="1050443" y="28903"/>
                  <a:pt x="1619316" y="0"/>
                </a:cubicBezTo>
              </a:path>
            </a:pathLst>
          </a:custGeom>
          <a:noFill/>
          <a:ln w="47625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" name="2 Forma libre"/>
          <p:cNvSpPr/>
          <p:nvPr/>
        </p:nvSpPr>
        <p:spPr>
          <a:xfrm>
            <a:off x="3263462" y="1655379"/>
            <a:ext cx="3396770" cy="1182414"/>
          </a:xfrm>
          <a:custGeom>
            <a:avLst/>
            <a:gdLst>
              <a:gd name="connsiteX0" fmla="*/ 0 w 2002221"/>
              <a:gd name="connsiteY0" fmla="*/ 0 h 1182414"/>
              <a:gd name="connsiteX1" fmla="*/ 1355835 w 2002221"/>
              <a:gd name="connsiteY1" fmla="*/ 236483 h 1182414"/>
              <a:gd name="connsiteX2" fmla="*/ 2002221 w 2002221"/>
              <a:gd name="connsiteY2" fmla="*/ 1182414 h 1182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2221" h="1182414">
                <a:moveTo>
                  <a:pt x="0" y="0"/>
                </a:moveTo>
                <a:cubicBezTo>
                  <a:pt x="511066" y="19707"/>
                  <a:pt x="1022132" y="39414"/>
                  <a:pt x="1355835" y="236483"/>
                </a:cubicBezTo>
                <a:cubicBezTo>
                  <a:pt x="1689539" y="433552"/>
                  <a:pt x="1845880" y="807983"/>
                  <a:pt x="2002221" y="1182414"/>
                </a:cubicBezTo>
              </a:path>
            </a:pathLst>
          </a:custGeom>
          <a:noFill/>
          <a:ln w="47625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3 Forma libre"/>
          <p:cNvSpPr/>
          <p:nvPr/>
        </p:nvSpPr>
        <p:spPr>
          <a:xfrm>
            <a:off x="6998068" y="3590924"/>
            <a:ext cx="518475" cy="1189094"/>
          </a:xfrm>
          <a:custGeom>
            <a:avLst/>
            <a:gdLst>
              <a:gd name="connsiteX0" fmla="*/ 472965 w 518475"/>
              <a:gd name="connsiteY0" fmla="*/ 0 h 1119351"/>
              <a:gd name="connsiteX1" fmla="*/ 472965 w 518475"/>
              <a:gd name="connsiteY1" fmla="*/ 630620 h 1119351"/>
              <a:gd name="connsiteX2" fmla="*/ 0 w 518475"/>
              <a:gd name="connsiteY2" fmla="*/ 1119351 h 1119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8475" h="1119351">
                <a:moveTo>
                  <a:pt x="472965" y="0"/>
                </a:moveTo>
                <a:cubicBezTo>
                  <a:pt x="512378" y="222031"/>
                  <a:pt x="551792" y="444062"/>
                  <a:pt x="472965" y="630620"/>
                </a:cubicBezTo>
                <a:cubicBezTo>
                  <a:pt x="394138" y="817178"/>
                  <a:pt x="197069" y="968264"/>
                  <a:pt x="0" y="1119351"/>
                </a:cubicBezTo>
              </a:path>
            </a:pathLst>
          </a:custGeom>
          <a:noFill/>
          <a:ln w="47625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6" name="5 Conector recto de flecha"/>
          <p:cNvCxnSpPr>
            <a:stCxn id="5" idx="6"/>
          </p:cNvCxnSpPr>
          <p:nvPr/>
        </p:nvCxnSpPr>
        <p:spPr>
          <a:xfrm flipV="1">
            <a:off x="2636728" y="3386931"/>
            <a:ext cx="3275773" cy="12887"/>
          </a:xfrm>
          <a:prstGeom prst="straightConnector1">
            <a:avLst/>
          </a:prstGeom>
          <a:noFill/>
          <a:ln w="47625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7 Conector recto de flecha"/>
          <p:cNvCxnSpPr>
            <a:stCxn id="5" idx="5"/>
          </p:cNvCxnSpPr>
          <p:nvPr/>
        </p:nvCxnSpPr>
        <p:spPr>
          <a:xfrm>
            <a:off x="2253113" y="3832615"/>
            <a:ext cx="4407119" cy="877661"/>
          </a:xfrm>
          <a:prstGeom prst="straightConnector1">
            <a:avLst/>
          </a:prstGeom>
          <a:noFill/>
          <a:ln w="47625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02" y="4503694"/>
            <a:ext cx="2444550" cy="187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16 Conector recto de flecha"/>
          <p:cNvCxnSpPr>
            <a:stCxn id="5" idx="4"/>
          </p:cNvCxnSpPr>
          <p:nvPr/>
        </p:nvCxnSpPr>
        <p:spPr>
          <a:xfrm>
            <a:off x="1326983" y="4011886"/>
            <a:ext cx="895955" cy="491808"/>
          </a:xfrm>
          <a:prstGeom prst="straightConnector1">
            <a:avLst/>
          </a:prstGeom>
          <a:noFill/>
          <a:ln w="47625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18 CuadroTexto"/>
          <p:cNvSpPr txBox="1"/>
          <p:nvPr/>
        </p:nvSpPr>
        <p:spPr>
          <a:xfrm>
            <a:off x="179512" y="188640"/>
            <a:ext cx="5913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b="1" i="1" dirty="0" smtClean="0"/>
              <a:t>Sistema de información </a:t>
            </a:r>
            <a:r>
              <a:rPr lang="es-PE" sz="2800" b="1" i="1" dirty="0" smtClean="0"/>
              <a:t>meteorológica</a:t>
            </a:r>
          </a:p>
          <a:p>
            <a:r>
              <a:rPr lang="es-PE" sz="2800" b="1" i="1" dirty="0" smtClean="0"/>
              <a:t>Actual  </a:t>
            </a:r>
            <a:endParaRPr lang="es-PE" sz="2800" b="1" i="1" dirty="0"/>
          </a:p>
        </p:txBody>
      </p:sp>
      <p:sp>
        <p:nvSpPr>
          <p:cNvPr id="5" name="4 Elipse"/>
          <p:cNvSpPr/>
          <p:nvPr/>
        </p:nvSpPr>
        <p:spPr>
          <a:xfrm>
            <a:off x="17238" y="2787750"/>
            <a:ext cx="2619490" cy="122413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4277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467544" y="2276872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b="1" i="1" dirty="0" smtClean="0"/>
              <a:t>ANALISIS DIARIO DE INFORMACIÓN PARA LA TOMA DE DECISIONES </a:t>
            </a:r>
            <a:endParaRPr lang="es-PE" sz="3200" b="1" i="1" dirty="0"/>
          </a:p>
        </p:txBody>
      </p:sp>
    </p:spTree>
    <p:extLst>
      <p:ext uri="{BB962C8B-B14F-4D97-AF65-F5344CB8AC3E}">
        <p14:creationId xmlns:p14="http://schemas.microsoft.com/office/powerpoint/2010/main" val="2141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296;p25"/>
          <p:cNvGrpSpPr/>
          <p:nvPr/>
        </p:nvGrpSpPr>
        <p:grpSpPr>
          <a:xfrm>
            <a:off x="0" y="1035394"/>
            <a:ext cx="4608004" cy="419302"/>
            <a:chOff x="406400" y="948933"/>
            <a:chExt cx="4181599" cy="590400"/>
          </a:xfrm>
        </p:grpSpPr>
        <p:sp>
          <p:nvSpPr>
            <p:cNvPr id="7" name="Google Shape;297;p25"/>
            <p:cNvSpPr/>
            <p:nvPr/>
          </p:nvSpPr>
          <p:spPr>
            <a:xfrm>
              <a:off x="406400" y="948933"/>
              <a:ext cx="3503416" cy="590400"/>
            </a:xfrm>
            <a:prstGeom prst="roundRect">
              <a:avLst>
                <a:gd name="adj" fmla="val 16667"/>
              </a:avLst>
            </a:prstGeom>
            <a:solidFill>
              <a:srgbClr val="002060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98;p25"/>
            <p:cNvSpPr/>
            <p:nvPr/>
          </p:nvSpPr>
          <p:spPr>
            <a:xfrm>
              <a:off x="435221" y="977754"/>
              <a:ext cx="4152778" cy="532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050" tIns="0" rIns="215050" bIns="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PE" sz="20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Times New Roman"/>
                  <a:cs typeface="Times New Roman"/>
                  <a:sym typeface="Times New Roman"/>
                </a:rPr>
                <a:t>PROBLEMA – OBJETIVO</a:t>
              </a:r>
              <a:endParaRPr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" name="Google Shape;299;p25"/>
          <p:cNvSpPr/>
          <p:nvPr/>
        </p:nvSpPr>
        <p:spPr>
          <a:xfrm>
            <a:off x="179512" y="2248516"/>
            <a:ext cx="8856984" cy="13245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5875" cap="flat" cmpd="sng">
            <a:solidFill>
              <a:srgbClr val="5F6F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Limitados </a:t>
            </a:r>
            <a:r>
              <a:rPr lang="es-PE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Sistemas de Monitoreo del SENAMHI, para informar en forma rápida y oportuna, a las autoridades locales y regionales para advertir a la población de la zona sobre la ocurrencia de los peligros </a:t>
            </a:r>
            <a:r>
              <a:rPr lang="es-P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Hidrometeorológicos.</a:t>
            </a:r>
            <a:endParaRPr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300;p25"/>
          <p:cNvSpPr/>
          <p:nvPr/>
        </p:nvSpPr>
        <p:spPr>
          <a:xfrm>
            <a:off x="179512" y="4506685"/>
            <a:ext cx="8856984" cy="13245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5875" cap="flat" cmpd="sng">
            <a:solidFill>
              <a:srgbClr val="5F6F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s-P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Optimización del </a:t>
            </a:r>
            <a:r>
              <a:rPr lang="es-PE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sistema de monitoreo </a:t>
            </a:r>
            <a:r>
              <a:rPr lang="es-PE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meteorológico e hidrológico en </a:t>
            </a:r>
            <a:r>
              <a:rPr lang="es-P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tiempo real, </a:t>
            </a:r>
            <a:r>
              <a:rPr lang="es-PE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que permita </a:t>
            </a:r>
            <a:r>
              <a:rPr lang="es-P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alertar…… reducir </a:t>
            </a:r>
            <a:r>
              <a:rPr lang="es-PE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el riesgo de </a:t>
            </a:r>
            <a:r>
              <a:rPr lang="es-PE" sz="2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desastres.</a:t>
            </a:r>
            <a:endParaRPr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301;p25"/>
          <p:cNvSpPr txBox="1"/>
          <p:nvPr/>
        </p:nvSpPr>
        <p:spPr>
          <a:xfrm>
            <a:off x="179512" y="1680083"/>
            <a:ext cx="2483768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PROBLEMA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302;p25"/>
          <p:cNvSpPr txBox="1"/>
          <p:nvPr/>
        </p:nvSpPr>
        <p:spPr>
          <a:xfrm>
            <a:off x="179512" y="4065609"/>
            <a:ext cx="1872208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OBJETIVO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0" y="188640"/>
            <a:ext cx="9036496" cy="846754"/>
          </a:xfrm>
        </p:spPr>
        <p:txBody>
          <a:bodyPr/>
          <a:lstStyle/>
          <a:p>
            <a:pPr algn="just"/>
            <a:r>
              <a:rPr lang="es-P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Optimización </a:t>
            </a:r>
            <a:r>
              <a:rPr lang="es-P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Monitoreo de Peligros Hidrológicos y Meteorológicos con fines de Alerta </a:t>
            </a:r>
            <a:r>
              <a:rPr lang="es-P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Temprana.</a:t>
            </a:r>
            <a:endParaRPr lang="es-P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P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07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47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3528" y="2237815"/>
            <a:ext cx="3803543" cy="211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7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1960" y="1874806"/>
            <a:ext cx="4848965" cy="284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475;p31"/>
          <p:cNvPicPr preferRelativeResize="0"/>
          <p:nvPr/>
        </p:nvPicPr>
        <p:blipFill rotWithShape="1">
          <a:blip r:embed="rId4">
            <a:alphaModFix/>
          </a:blip>
          <a:srcRect l="37064" t="29301" r="10436" b="13935"/>
          <a:stretch/>
        </p:blipFill>
        <p:spPr>
          <a:xfrm>
            <a:off x="114147" y="4716160"/>
            <a:ext cx="3051611" cy="183193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6" name="Google Shape;476;p31"/>
          <p:cNvSpPr txBox="1"/>
          <p:nvPr/>
        </p:nvSpPr>
        <p:spPr>
          <a:xfrm>
            <a:off x="3165759" y="5200077"/>
            <a:ext cx="1550258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de Voz y </a:t>
            </a:r>
            <a:r>
              <a:rPr lang="es-PE" sz="1600" b="0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(Frecuencia </a:t>
            </a:r>
            <a:r>
              <a:rPr lang="es-PE" sz="1600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a 4 veces al día)</a:t>
            </a:r>
            <a:endParaRPr sz="1600"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477;p31"/>
          <p:cNvSpPr txBox="1"/>
          <p:nvPr/>
        </p:nvSpPr>
        <p:spPr>
          <a:xfrm>
            <a:off x="423452" y="1436453"/>
            <a:ext cx="32073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sz="18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de Comunicaciones</a:t>
            </a:r>
            <a:endParaRPr sz="1800"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" name="Google Shape;478;p31"/>
          <p:cNvSpPr txBox="1"/>
          <p:nvPr/>
        </p:nvSpPr>
        <p:spPr>
          <a:xfrm>
            <a:off x="4788024" y="1493022"/>
            <a:ext cx="4032447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Sistema de Monitoreo del SENAMHI</a:t>
            </a:r>
            <a:endParaRPr b="1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" name="Google Shape;479;p31"/>
          <p:cNvSpPr txBox="1"/>
          <p:nvPr/>
        </p:nvSpPr>
        <p:spPr>
          <a:xfrm>
            <a:off x="5148064" y="5048775"/>
            <a:ext cx="3624829" cy="11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PE" sz="18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Red de Estaciones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PE" sz="18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Sistema de Comunicaciones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s-PE" sz="1800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Centro de Control (Procesamiento, pronóstico y difusión)</a:t>
            </a:r>
            <a:endParaRPr sz="18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40" name="Google Shape;480;p31"/>
          <p:cNvSpPr txBox="1"/>
          <p:nvPr/>
        </p:nvSpPr>
        <p:spPr>
          <a:xfrm>
            <a:off x="104706" y="1772816"/>
            <a:ext cx="3711253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PE" b="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Satelital (Frecuencia de una hora)</a:t>
            </a:r>
            <a:endParaRPr b="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3 Marcador de texto"/>
          <p:cNvSpPr>
            <a:spLocks noGrp="1"/>
          </p:cNvSpPr>
          <p:nvPr>
            <p:ph type="body" sz="quarter" idx="14"/>
          </p:nvPr>
        </p:nvSpPr>
        <p:spPr>
          <a:xfrm>
            <a:off x="47298" y="260648"/>
            <a:ext cx="9036496" cy="841696"/>
          </a:xfrm>
        </p:spPr>
        <p:txBody>
          <a:bodyPr/>
          <a:lstStyle/>
          <a:p>
            <a:pPr algn="just"/>
            <a:r>
              <a:rPr lang="es-P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Optimización </a:t>
            </a:r>
            <a:r>
              <a:rPr lang="es-P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Monitoreo de Peligros Hidrológicos y Meteorológicos con fines de Alerta Temprana </a:t>
            </a:r>
            <a:r>
              <a:rPr lang="es-PE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P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98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12933</TotalTime>
  <Words>583</Words>
  <Application>Microsoft Office PowerPoint</Application>
  <PresentationFormat>Presentación en pantalla (4:3)</PresentationFormat>
  <Paragraphs>98</Paragraphs>
  <Slides>20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OCI</dc:creator>
  <cp:lastModifiedBy>DGM</cp:lastModifiedBy>
  <cp:revision>905</cp:revision>
  <cp:lastPrinted>2014-08-08T23:41:28Z</cp:lastPrinted>
  <dcterms:created xsi:type="dcterms:W3CDTF">2013-08-21T16:59:44Z</dcterms:created>
  <dcterms:modified xsi:type="dcterms:W3CDTF">2019-03-21T20:09:36Z</dcterms:modified>
</cp:coreProperties>
</file>