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5"/>
  </p:notesMasterIdLst>
  <p:sldIdLst>
    <p:sldId id="635" r:id="rId2"/>
    <p:sldId id="1065" r:id="rId3"/>
    <p:sldId id="1224" r:id="rId4"/>
    <p:sldId id="1067" r:id="rId5"/>
    <p:sldId id="398" r:id="rId6"/>
    <p:sldId id="1199" r:id="rId7"/>
    <p:sldId id="1209" r:id="rId8"/>
    <p:sldId id="1210" r:id="rId9"/>
    <p:sldId id="1214" r:id="rId10"/>
    <p:sldId id="1212" r:id="rId11"/>
    <p:sldId id="1211" r:id="rId12"/>
    <p:sldId id="1213" r:id="rId13"/>
    <p:sldId id="1216" r:id="rId14"/>
    <p:sldId id="1217" r:id="rId15"/>
    <p:sldId id="1215" r:id="rId16"/>
    <p:sldId id="1218" r:id="rId17"/>
    <p:sldId id="1219" r:id="rId18"/>
    <p:sldId id="1221" r:id="rId19"/>
    <p:sldId id="1222" r:id="rId20"/>
    <p:sldId id="1200" r:id="rId21"/>
    <p:sldId id="1220" r:id="rId22"/>
    <p:sldId id="1223" r:id="rId23"/>
    <p:sldId id="643" r:id="rId24"/>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E96"/>
    <a:srgbClr val="008FA2"/>
    <a:srgbClr val="E7E6EA"/>
    <a:srgbClr val="9E97AB"/>
    <a:srgbClr val="DBF1F0"/>
    <a:srgbClr val="96D6D4"/>
    <a:srgbClr val="CBEBEA"/>
    <a:srgbClr val="FABE00"/>
    <a:srgbClr val="FFD653"/>
    <a:srgbClr val="D9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00" autoAdjust="0"/>
    <p:restoredTop sz="96532" autoAdjust="0"/>
  </p:normalViewPr>
  <p:slideViewPr>
    <p:cSldViewPr snapToGrid="0">
      <p:cViewPr varScale="1">
        <p:scale>
          <a:sx n="115" d="100"/>
          <a:sy n="115" d="100"/>
        </p:scale>
        <p:origin x="2394" y="114"/>
      </p:cViewPr>
      <p:guideLst/>
    </p:cSldViewPr>
  </p:slideViewPr>
  <p:outlineViewPr>
    <p:cViewPr>
      <p:scale>
        <a:sx n="75" d="100"/>
        <a:sy n="75" d="100"/>
      </p:scale>
      <p:origin x="0" y="-4014"/>
    </p:cViewPr>
  </p:outlineViewPr>
  <p:notesTextViewPr>
    <p:cViewPr>
      <p:scale>
        <a:sx n="20" d="100"/>
        <a:sy n="2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61A53B-387D-4514-A901-1F8078C22FCB}" type="datetimeFigureOut">
              <a:rPr lang="es-ES" smtClean="0"/>
              <a:t>21/03/2019</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94D591-20EE-4A28-924E-049029789356}" type="slidenum">
              <a:rPr lang="es-ES" smtClean="0"/>
              <a:t>‹Nº›</a:t>
            </a:fld>
            <a:endParaRPr lang="es-ES"/>
          </a:p>
        </p:txBody>
      </p:sp>
    </p:spTree>
    <p:extLst>
      <p:ext uri="{BB962C8B-B14F-4D97-AF65-F5344CB8AC3E}">
        <p14:creationId xmlns:p14="http://schemas.microsoft.com/office/powerpoint/2010/main" val="142015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2</a:t>
            </a:fld>
            <a:endParaRPr lang="es-MX"/>
          </a:p>
        </p:txBody>
      </p:sp>
    </p:spTree>
    <p:extLst>
      <p:ext uri="{BB962C8B-B14F-4D97-AF65-F5344CB8AC3E}">
        <p14:creationId xmlns:p14="http://schemas.microsoft.com/office/powerpoint/2010/main" val="202636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3</a:t>
            </a:fld>
            <a:endParaRPr lang="es-MX"/>
          </a:p>
        </p:txBody>
      </p:sp>
    </p:spTree>
    <p:extLst>
      <p:ext uri="{BB962C8B-B14F-4D97-AF65-F5344CB8AC3E}">
        <p14:creationId xmlns:p14="http://schemas.microsoft.com/office/powerpoint/2010/main" val="108043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4</a:t>
            </a:fld>
            <a:endParaRPr lang="es-MX"/>
          </a:p>
        </p:txBody>
      </p:sp>
    </p:spTree>
    <p:extLst>
      <p:ext uri="{BB962C8B-B14F-4D97-AF65-F5344CB8AC3E}">
        <p14:creationId xmlns:p14="http://schemas.microsoft.com/office/powerpoint/2010/main" val="295955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PE" sz="1700" dirty="0"/>
              <a:t>Buenos días </a:t>
            </a:r>
            <a:r>
              <a:rPr lang="es-PE" sz="1700" dirty="0" err="1"/>
              <a:t>Sra</a:t>
            </a:r>
            <a:r>
              <a:rPr lang="es-PE" sz="1700" dirty="0"/>
              <a:t> Congresista de la República, Natalie Condori, Presidenta de la Comisión de Defensa y Control Interno del Congreso de la República del Perú.</a:t>
            </a:r>
          </a:p>
          <a:p>
            <a:pPr algn="just"/>
            <a:r>
              <a:rPr lang="es-PE" sz="1700" dirty="0"/>
              <a:t>Damas y Caballeros de las Repúblicas de Ecuador, Chile y Bolivia.</a:t>
            </a:r>
          </a:p>
          <a:p>
            <a:pPr algn="just"/>
            <a:r>
              <a:rPr lang="es-PE" sz="1700" dirty="0"/>
              <a:t>Señores todos,</a:t>
            </a:r>
          </a:p>
          <a:p>
            <a:pPr algn="just"/>
            <a:r>
              <a:rPr lang="es-PE" sz="1700" dirty="0"/>
              <a:t>Quien les habla es el Mg. Néstor Morales </a:t>
            </a:r>
            <a:r>
              <a:rPr lang="es-PE" sz="1700" dirty="0" err="1"/>
              <a:t>Mendiguetti</a:t>
            </a:r>
            <a:r>
              <a:rPr lang="es-PE" sz="1700" dirty="0"/>
              <a:t>, Jefe de Centro Nacional de Estimación, Prevención y Reducción del Riesgo de Desastres del Perú, es para mí un honor dirigirme a tan selecto auditórium y poder conversar sobre “La Gestión del Riesgo de Desastres y el Rol del CENEPRED”.</a:t>
            </a:r>
          </a:p>
          <a:p>
            <a:endParaRPr lang="es-PE" dirty="0"/>
          </a:p>
        </p:txBody>
      </p:sp>
      <p:sp>
        <p:nvSpPr>
          <p:cNvPr id="4" name="Marcador de número de diapositiva 3"/>
          <p:cNvSpPr>
            <a:spLocks noGrp="1"/>
          </p:cNvSpPr>
          <p:nvPr>
            <p:ph type="sldNum" sz="quarter" idx="10"/>
          </p:nvPr>
        </p:nvSpPr>
        <p:spPr/>
        <p:txBody>
          <a:bodyPr/>
          <a:lstStyle/>
          <a:p>
            <a:fld id="{B972A5A9-39E9-431F-B694-1CB2850C7CDD}" type="slidenum">
              <a:rPr lang="es-MX" smtClean="0"/>
              <a:pPr/>
              <a:t>5</a:t>
            </a:fld>
            <a:endParaRPr lang="es-MX"/>
          </a:p>
        </p:txBody>
      </p:sp>
    </p:spTree>
    <p:extLst>
      <p:ext uri="{BB962C8B-B14F-4D97-AF65-F5344CB8AC3E}">
        <p14:creationId xmlns:p14="http://schemas.microsoft.com/office/powerpoint/2010/main" val="145151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094D591-20EE-4A28-924E-049029789356}" type="slidenum">
              <a:rPr lang="es-ES" smtClean="0"/>
              <a:t>9</a:t>
            </a:fld>
            <a:endParaRPr lang="es-ES"/>
          </a:p>
        </p:txBody>
      </p:sp>
    </p:spTree>
    <p:extLst>
      <p:ext uri="{BB962C8B-B14F-4D97-AF65-F5344CB8AC3E}">
        <p14:creationId xmlns:p14="http://schemas.microsoft.com/office/powerpoint/2010/main" val="335717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21/03/2019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984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21/03/2019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9298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21/03/2019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9055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21/03/2019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81979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t>21/03/2019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6307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t>21/03/2019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7303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t>21/03/2019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9215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t>21/03/2019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3684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t>21/03/2019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5876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21/03/2019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10072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21/03/2019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7868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t>21/03/2019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t>‹Nº›</a:t>
            </a:fld>
            <a:endParaRPr lang="es-ES"/>
          </a:p>
        </p:txBody>
      </p:sp>
      <p:sp>
        <p:nvSpPr>
          <p:cNvPr id="13" name="Rectángulo 12">
            <a:extLst>
              <a:ext uri="{FF2B5EF4-FFF2-40B4-BE49-F238E27FC236}">
                <a16:creationId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5" name="Conector recto 14">
            <a:extLst>
              <a:ext uri="{FF2B5EF4-FFF2-40B4-BE49-F238E27FC236}">
                <a16:creationId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17" name="Flecha: pentágono 16">
            <a:extLst>
              <a:ext uri="{FF2B5EF4-FFF2-40B4-BE49-F238E27FC236}">
                <a16:creationId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spTree>
    <p:extLst>
      <p:ext uri="{BB962C8B-B14F-4D97-AF65-F5344CB8AC3E}">
        <p14:creationId xmlns:p14="http://schemas.microsoft.com/office/powerpoint/2010/main" val="26987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sigrid.cenepred.gob.pe/sigridv3/mapa" TargetMode="Externa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26CC85-4652-4E37-84FF-F994D29C6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3" y="3862"/>
            <a:ext cx="9144000" cy="6858000"/>
          </a:xfrm>
          <a:prstGeom prst="rect">
            <a:avLst/>
          </a:prstGeom>
        </p:spPr>
      </p:pic>
      <p:pic>
        <p:nvPicPr>
          <p:cNvPr id="8" name="Imagen 7">
            <a:extLst>
              <a:ext uri="{FF2B5EF4-FFF2-40B4-BE49-F238E27FC236}">
                <a16:creationId xmlns:a16="http://schemas.microsoft.com/office/drawing/2014/main" id="{6F9B144F-D3BA-4E2F-9115-353A6C2FEF4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92806"/>
          <a:stretch/>
        </p:blipFill>
        <p:spPr>
          <a:xfrm>
            <a:off x="3362847" y="2924944"/>
            <a:ext cx="2457653" cy="163563"/>
          </a:xfrm>
          <a:prstGeom prst="rect">
            <a:avLst/>
          </a:prstGeom>
        </p:spPr>
      </p:pic>
      <p:pic>
        <p:nvPicPr>
          <p:cNvPr id="6" name="Imagen 5">
            <a:extLst>
              <a:ext uri="{FF2B5EF4-FFF2-40B4-BE49-F238E27FC236}">
                <a16:creationId xmlns:a16="http://schemas.microsoft.com/office/drawing/2014/main" id="{118B5CCD-9DDD-40E6-B82D-D9FA56C11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777628"/>
            <a:ext cx="1656184" cy="333739"/>
          </a:xfrm>
          <a:prstGeom prst="rect">
            <a:avLst/>
          </a:prstGeom>
          <a:blipFill>
            <a:blip r:embed="rId6"/>
            <a:tile tx="0" ty="0" sx="100000" sy="100000" flip="none" algn="tl"/>
          </a:blipFill>
        </p:spPr>
      </p:pic>
      <p:pic>
        <p:nvPicPr>
          <p:cNvPr id="9" name="Imagen 8">
            <a:extLst>
              <a:ext uri="{FF2B5EF4-FFF2-40B4-BE49-F238E27FC236}">
                <a16:creationId xmlns:a16="http://schemas.microsoft.com/office/drawing/2014/main" id="{B212B3F7-6595-484E-8149-1438DCD5B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332656"/>
            <a:ext cx="3168352" cy="394230"/>
          </a:xfrm>
          <a:prstGeom prst="rect">
            <a:avLst/>
          </a:prstGeom>
        </p:spPr>
      </p:pic>
      <p:sp>
        <p:nvSpPr>
          <p:cNvPr id="11" name="Título 1">
            <a:extLst>
              <a:ext uri="{FF2B5EF4-FFF2-40B4-BE49-F238E27FC236}">
                <a16:creationId xmlns:a16="http://schemas.microsoft.com/office/drawing/2014/main" id="{966376A9-5858-4000-AF48-C7FCEB29B360}"/>
              </a:ext>
            </a:extLst>
          </p:cNvPr>
          <p:cNvSpPr txBox="1">
            <a:spLocks/>
          </p:cNvSpPr>
          <p:nvPr/>
        </p:nvSpPr>
        <p:spPr>
          <a:xfrm>
            <a:off x="3635894" y="6410601"/>
            <a:ext cx="1872208" cy="2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00000"/>
              </a:lnSpc>
              <a:spcAft>
                <a:spcPts val="0"/>
              </a:spcAft>
            </a:pPr>
            <a:r>
              <a:rPr lang="es-PE" sz="900" b="1" dirty="0">
                <a:solidFill>
                  <a:schemeClr val="bg1"/>
                </a:solidFill>
                <a:latin typeface="Arial" panose="020B0604020202020204" pitchFamily="34" charset="0"/>
                <a:cs typeface="Arial" panose="020B0604020202020204" pitchFamily="34" charset="0"/>
              </a:rPr>
              <a:t>Marzo de 2019</a:t>
            </a:r>
            <a:endParaRPr lang="es-PE" sz="800" dirty="0">
              <a:solidFill>
                <a:schemeClr val="bg1"/>
              </a:solidFill>
              <a:latin typeface="Arial" panose="020B0604020202020204" pitchFamily="34" charset="0"/>
              <a:cs typeface="Arial" panose="020B0604020202020204" pitchFamily="34" charset="0"/>
            </a:endParaRPr>
          </a:p>
        </p:txBody>
      </p:sp>
      <p:sp>
        <p:nvSpPr>
          <p:cNvPr id="13" name="1 Título">
            <a:extLst>
              <a:ext uri="{FF2B5EF4-FFF2-40B4-BE49-F238E27FC236}">
                <a16:creationId xmlns:a16="http://schemas.microsoft.com/office/drawing/2014/main" id="{01A17166-CB80-4BDD-B8D2-1C26771C16F8}"/>
              </a:ext>
            </a:extLst>
          </p:cNvPr>
          <p:cNvSpPr txBox="1">
            <a:spLocks/>
          </p:cNvSpPr>
          <p:nvPr/>
        </p:nvSpPr>
        <p:spPr>
          <a:xfrm>
            <a:off x="1466033" y="3296424"/>
            <a:ext cx="6251280" cy="116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s-ES" sz="2200" b="1" dirty="0">
                <a:solidFill>
                  <a:srgbClr val="1F7B91"/>
                </a:solidFill>
                <a:latin typeface="Arial" panose="020B0604020202020204" pitchFamily="34" charset="0"/>
                <a:cs typeface="Arial" panose="020B0604020202020204" pitchFamily="34" charset="0"/>
              </a:rPr>
              <a:t>FORO DE SERVICIOS CLIMÁTICOS PARA EL DESARROLLO SOSTENIBLE</a:t>
            </a:r>
          </a:p>
        </p:txBody>
      </p:sp>
      <p:sp>
        <p:nvSpPr>
          <p:cNvPr id="12" name="1 Título">
            <a:extLst>
              <a:ext uri="{FF2B5EF4-FFF2-40B4-BE49-F238E27FC236}">
                <a16:creationId xmlns:a16="http://schemas.microsoft.com/office/drawing/2014/main" id="{BED28514-7F15-4B37-891D-BE78CA1F7CC3}"/>
              </a:ext>
            </a:extLst>
          </p:cNvPr>
          <p:cNvSpPr txBox="1">
            <a:spLocks/>
          </p:cNvSpPr>
          <p:nvPr/>
        </p:nvSpPr>
        <p:spPr>
          <a:xfrm>
            <a:off x="1396668" y="4123845"/>
            <a:ext cx="6251280" cy="116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s-ES" sz="2000" b="1" dirty="0">
                <a:solidFill>
                  <a:schemeClr val="tx1">
                    <a:lumMod val="65000"/>
                    <a:lumOff val="35000"/>
                  </a:schemeClr>
                </a:solidFill>
                <a:latin typeface="Arial" panose="020B0604020202020204" pitchFamily="34" charset="0"/>
                <a:cs typeface="Arial" panose="020B0604020202020204" pitchFamily="34" charset="0"/>
              </a:rPr>
              <a:t>ESTUDIOS DE RIESGOS POR</a:t>
            </a:r>
          </a:p>
          <a:p>
            <a:pPr algn="ctr" fontAlgn="auto">
              <a:lnSpc>
                <a:spcPct val="100000"/>
              </a:lnSpc>
              <a:spcAft>
                <a:spcPts val="0"/>
              </a:spcAft>
            </a:pPr>
            <a:r>
              <a:rPr lang="es-ES" sz="2000" b="1" dirty="0">
                <a:solidFill>
                  <a:schemeClr val="tx1">
                    <a:lumMod val="65000"/>
                    <a:lumOff val="35000"/>
                  </a:schemeClr>
                </a:solidFill>
                <a:latin typeface="Arial" panose="020B0604020202020204" pitchFamily="34" charset="0"/>
                <a:cs typeface="Arial" panose="020B0604020202020204" pitchFamily="34" charset="0"/>
              </a:rPr>
              <a:t>PELIGROS HIDROMETEOROLÓGICOS</a:t>
            </a:r>
          </a:p>
        </p:txBody>
      </p:sp>
    </p:spTree>
    <p:extLst>
      <p:ext uri="{BB962C8B-B14F-4D97-AF65-F5344CB8AC3E}">
        <p14:creationId xmlns:p14="http://schemas.microsoft.com/office/powerpoint/2010/main" val="278296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1188719" y="2564904"/>
            <a:ext cx="7107383"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ESCENARIO DE RIESGO </a:t>
            </a:r>
          </a:p>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POR BAJAS TEMPERATURAS</a:t>
            </a:r>
          </a:p>
        </p:txBody>
      </p:sp>
    </p:spTree>
    <p:extLst>
      <p:ext uri="{BB962C8B-B14F-4D97-AF65-F5344CB8AC3E}">
        <p14:creationId xmlns:p14="http://schemas.microsoft.com/office/powerpoint/2010/main" val="2808783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2252749" y="1227788"/>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600" b="1" dirty="0">
                <a:solidFill>
                  <a:schemeClr val="accent5">
                    <a:lumMod val="75000"/>
                  </a:schemeClr>
                </a:solidFill>
              </a:rPr>
              <a:t>PLAN MULTISECTORIAL ANTE HELADAS Y FRIAJES 2018</a:t>
            </a:r>
          </a:p>
        </p:txBody>
      </p:sp>
      <p:pic>
        <p:nvPicPr>
          <p:cNvPr id="19" name="Imagen 18">
            <a:extLst>
              <a:ext uri="{FF2B5EF4-FFF2-40B4-BE49-F238E27FC236}">
                <a16:creationId xmlns:a16="http://schemas.microsoft.com/office/drawing/2014/main" id="{BB751A0E-7FA1-4F83-830A-C4A15779587F}"/>
              </a:ext>
            </a:extLst>
          </p:cNvPr>
          <p:cNvPicPr>
            <a:picLocks noChangeAspect="1"/>
          </p:cNvPicPr>
          <p:nvPr/>
        </p:nvPicPr>
        <p:blipFill rotWithShape="1">
          <a:blip r:embed="rId2"/>
          <a:srcRect l="45622"/>
          <a:stretch/>
        </p:blipFill>
        <p:spPr>
          <a:xfrm>
            <a:off x="3086460" y="2101981"/>
            <a:ext cx="2847688" cy="3624956"/>
          </a:xfrm>
          <a:prstGeom prst="rect">
            <a:avLst/>
          </a:prstGeom>
        </p:spPr>
      </p:pic>
      <p:pic>
        <p:nvPicPr>
          <p:cNvPr id="20" name="Imagen 19">
            <a:extLst>
              <a:ext uri="{FF2B5EF4-FFF2-40B4-BE49-F238E27FC236}">
                <a16:creationId xmlns:a16="http://schemas.microsoft.com/office/drawing/2014/main" id="{5CB19AB6-EBF8-4BCD-BF5A-7D423D44F162}"/>
              </a:ext>
            </a:extLst>
          </p:cNvPr>
          <p:cNvPicPr>
            <a:picLocks noChangeAspect="1"/>
          </p:cNvPicPr>
          <p:nvPr/>
        </p:nvPicPr>
        <p:blipFill rotWithShape="1">
          <a:blip r:embed="rId2"/>
          <a:srcRect l="1044" t="1391" r="54903" b="1084"/>
          <a:stretch/>
        </p:blipFill>
        <p:spPr>
          <a:xfrm>
            <a:off x="6285379" y="2016169"/>
            <a:ext cx="2767384" cy="3982218"/>
          </a:xfrm>
          <a:prstGeom prst="rect">
            <a:avLst/>
          </a:prstGeom>
          <a:ln>
            <a:solidFill>
              <a:schemeClr val="bg2">
                <a:lumMod val="90000"/>
              </a:schemeClr>
            </a:solidFill>
          </a:ln>
        </p:spPr>
      </p:pic>
      <p:pic>
        <p:nvPicPr>
          <p:cNvPr id="21" name="Imagen 20">
            <a:extLst>
              <a:ext uri="{FF2B5EF4-FFF2-40B4-BE49-F238E27FC236}">
                <a16:creationId xmlns:a16="http://schemas.microsoft.com/office/drawing/2014/main" id="{29BB1D29-E245-464F-B2FE-F23BBB4EF460}"/>
              </a:ext>
            </a:extLst>
          </p:cNvPr>
          <p:cNvPicPr>
            <a:picLocks noChangeAspect="1"/>
          </p:cNvPicPr>
          <p:nvPr/>
        </p:nvPicPr>
        <p:blipFill rotWithShape="1">
          <a:blip r:embed="rId3"/>
          <a:srcRect t="5432" b="5619"/>
          <a:stretch/>
        </p:blipFill>
        <p:spPr>
          <a:xfrm>
            <a:off x="193070" y="3565818"/>
            <a:ext cx="1998302" cy="2525333"/>
          </a:xfrm>
          <a:prstGeom prst="rect">
            <a:avLst/>
          </a:prstGeom>
          <a:scene3d>
            <a:camera prst="perspectiveHeroicExtremeRightFacing" fov="6300000">
              <a:rot lat="0" lon="19200000" rev="0"/>
            </a:camera>
            <a:lightRig rig="threePt" dir="t"/>
          </a:scene3d>
        </p:spPr>
      </p:pic>
      <p:pic>
        <p:nvPicPr>
          <p:cNvPr id="23" name="Imagen 22">
            <a:extLst>
              <a:ext uri="{FF2B5EF4-FFF2-40B4-BE49-F238E27FC236}">
                <a16:creationId xmlns:a16="http://schemas.microsoft.com/office/drawing/2014/main" id="{12C874BB-3C71-4F77-B109-0EE28CC50ABB}"/>
              </a:ext>
            </a:extLst>
          </p:cNvPr>
          <p:cNvPicPr>
            <a:picLocks noChangeAspect="1"/>
          </p:cNvPicPr>
          <p:nvPr/>
        </p:nvPicPr>
        <p:blipFill rotWithShape="1">
          <a:blip r:embed="rId4"/>
          <a:srcRect t="4889" b="5241"/>
          <a:stretch/>
        </p:blipFill>
        <p:spPr>
          <a:xfrm>
            <a:off x="99550" y="2123331"/>
            <a:ext cx="1874224" cy="2525333"/>
          </a:xfrm>
          <a:prstGeom prst="rect">
            <a:avLst/>
          </a:prstGeom>
          <a:scene3d>
            <a:camera prst="perspectiveHeroicExtremeRightFacing" fov="6300000">
              <a:rot lat="0" lon="19200000" rev="0"/>
            </a:camera>
            <a:lightRig rig="threePt" dir="t"/>
          </a:scene3d>
        </p:spPr>
      </p:pic>
      <p:sp>
        <p:nvSpPr>
          <p:cNvPr id="24" name="CuadroTexto 23">
            <a:extLst>
              <a:ext uri="{FF2B5EF4-FFF2-40B4-BE49-F238E27FC236}">
                <a16:creationId xmlns:a16="http://schemas.microsoft.com/office/drawing/2014/main" id="{AEAB6B1F-BC10-4252-B546-B2334488ED93}"/>
              </a:ext>
            </a:extLst>
          </p:cNvPr>
          <p:cNvSpPr txBox="1"/>
          <p:nvPr/>
        </p:nvSpPr>
        <p:spPr>
          <a:xfrm>
            <a:off x="3562000" y="1708392"/>
            <a:ext cx="2451488" cy="307777"/>
          </a:xfrm>
          <a:prstGeom prst="rect">
            <a:avLst/>
          </a:prstGeom>
          <a:noFill/>
        </p:spPr>
        <p:txBody>
          <a:bodyPr wrap="square" rtlCol="0">
            <a:spAutoFit/>
          </a:bodyPr>
          <a:lstStyle>
            <a:defPPr>
              <a:defRPr lang="en-US"/>
            </a:defPPr>
            <a:lvl1pPr>
              <a:defRPr sz="1600" b="1"/>
            </a:lvl1pPr>
          </a:lstStyle>
          <a:p>
            <a:pPr algn="ctr"/>
            <a:r>
              <a:rPr lang="es-PE" sz="1400" dirty="0"/>
              <a:t>Vulnerabilidad</a:t>
            </a:r>
          </a:p>
        </p:txBody>
      </p:sp>
      <p:sp>
        <p:nvSpPr>
          <p:cNvPr id="25" name="CuadroTexto 24">
            <a:extLst>
              <a:ext uri="{FF2B5EF4-FFF2-40B4-BE49-F238E27FC236}">
                <a16:creationId xmlns:a16="http://schemas.microsoft.com/office/drawing/2014/main" id="{F58E837C-0AD9-471E-AB58-43578F7584D7}"/>
              </a:ext>
            </a:extLst>
          </p:cNvPr>
          <p:cNvSpPr txBox="1"/>
          <p:nvPr/>
        </p:nvSpPr>
        <p:spPr>
          <a:xfrm>
            <a:off x="282827" y="1619509"/>
            <a:ext cx="2847687" cy="523220"/>
          </a:xfrm>
          <a:prstGeom prst="rect">
            <a:avLst/>
          </a:prstGeom>
          <a:noFill/>
        </p:spPr>
        <p:txBody>
          <a:bodyPr wrap="square" rtlCol="0">
            <a:spAutoFit/>
          </a:bodyPr>
          <a:lstStyle>
            <a:defPPr>
              <a:defRPr lang="en-US"/>
            </a:defPPr>
            <a:lvl1pPr>
              <a:defRPr sz="1600" b="1"/>
            </a:lvl1pPr>
          </a:lstStyle>
          <a:p>
            <a:pPr algn="ctr"/>
            <a:r>
              <a:rPr lang="es-PE" sz="1400" dirty="0"/>
              <a:t>Información climática de Temperaturas Mínimas</a:t>
            </a:r>
          </a:p>
        </p:txBody>
      </p:sp>
      <p:pic>
        <p:nvPicPr>
          <p:cNvPr id="22" name="Imagen 21">
            <a:extLst>
              <a:ext uri="{FF2B5EF4-FFF2-40B4-BE49-F238E27FC236}">
                <a16:creationId xmlns:a16="http://schemas.microsoft.com/office/drawing/2014/main" id="{E81C3E61-F781-4831-905E-9C0A82C45B5B}"/>
              </a:ext>
            </a:extLst>
          </p:cNvPr>
          <p:cNvPicPr>
            <a:picLocks noChangeAspect="1"/>
          </p:cNvPicPr>
          <p:nvPr/>
        </p:nvPicPr>
        <p:blipFill rotWithShape="1">
          <a:blip r:embed="rId5"/>
          <a:srcRect t="5330" b="5830"/>
          <a:stretch/>
        </p:blipFill>
        <p:spPr>
          <a:xfrm>
            <a:off x="1362080" y="2792008"/>
            <a:ext cx="1751367" cy="2360478"/>
          </a:xfrm>
          <a:prstGeom prst="rect">
            <a:avLst/>
          </a:prstGeom>
          <a:scene3d>
            <a:camera prst="perspectiveHeroicExtremeRightFacing" fov="6300000">
              <a:rot lat="0" lon="19800000" rev="0"/>
            </a:camera>
            <a:lightRig rig="threePt" dir="t"/>
          </a:scene3d>
        </p:spPr>
      </p:pic>
      <p:sp>
        <p:nvSpPr>
          <p:cNvPr id="28" name="CuadroTexto 27">
            <a:extLst>
              <a:ext uri="{FF2B5EF4-FFF2-40B4-BE49-F238E27FC236}">
                <a16:creationId xmlns:a16="http://schemas.microsoft.com/office/drawing/2014/main" id="{9ECB79D2-3DE2-4150-9CE5-24C40AFFF23E}"/>
              </a:ext>
            </a:extLst>
          </p:cNvPr>
          <p:cNvSpPr txBox="1"/>
          <p:nvPr/>
        </p:nvSpPr>
        <p:spPr>
          <a:xfrm>
            <a:off x="6425752" y="1685003"/>
            <a:ext cx="2451488" cy="307777"/>
          </a:xfrm>
          <a:prstGeom prst="rect">
            <a:avLst/>
          </a:prstGeom>
          <a:noFill/>
        </p:spPr>
        <p:txBody>
          <a:bodyPr wrap="square" rtlCol="0">
            <a:spAutoFit/>
          </a:bodyPr>
          <a:lstStyle>
            <a:defPPr>
              <a:defRPr lang="en-US"/>
            </a:defPPr>
            <a:lvl1pPr>
              <a:defRPr sz="1600" b="1"/>
            </a:lvl1pPr>
          </a:lstStyle>
          <a:p>
            <a:pPr algn="ctr"/>
            <a:r>
              <a:rPr lang="es-PE" sz="1400" dirty="0"/>
              <a:t>Escenario de riesgo</a:t>
            </a:r>
          </a:p>
        </p:txBody>
      </p:sp>
      <p:grpSp>
        <p:nvGrpSpPr>
          <p:cNvPr id="29" name="Grupo 28">
            <a:extLst>
              <a:ext uri="{FF2B5EF4-FFF2-40B4-BE49-F238E27FC236}">
                <a16:creationId xmlns:a16="http://schemas.microsoft.com/office/drawing/2014/main" id="{CCF83614-9084-4089-AB62-BF25548099C8}"/>
              </a:ext>
            </a:extLst>
          </p:cNvPr>
          <p:cNvGrpSpPr/>
          <p:nvPr/>
        </p:nvGrpSpPr>
        <p:grpSpPr>
          <a:xfrm>
            <a:off x="3041074" y="3743026"/>
            <a:ext cx="293038" cy="277580"/>
            <a:chOff x="454694" y="1376814"/>
            <a:chExt cx="240834" cy="234739"/>
          </a:xfrm>
        </p:grpSpPr>
        <p:sp>
          <p:nvSpPr>
            <p:cNvPr id="30" name="Signo más 29">
              <a:extLst>
                <a:ext uri="{FF2B5EF4-FFF2-40B4-BE49-F238E27FC236}">
                  <a16:creationId xmlns:a16="http://schemas.microsoft.com/office/drawing/2014/main" id="{1BD97395-29C3-482A-A87E-8A2D909F45FB}"/>
                </a:ext>
              </a:extLst>
            </p:cNvPr>
            <p:cNvSpPr/>
            <p:nvPr/>
          </p:nvSpPr>
          <p:spPr>
            <a:xfrm>
              <a:off x="454694" y="1376814"/>
              <a:ext cx="240834" cy="234739"/>
            </a:xfrm>
            <a:prstGeom prst="mathPlus">
              <a:avLst/>
            </a:prstGeom>
            <a:solidFill>
              <a:schemeClr val="tx2">
                <a:lumMod val="75000"/>
              </a:schemeClr>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1" name="Signo más 4">
              <a:extLst>
                <a:ext uri="{FF2B5EF4-FFF2-40B4-BE49-F238E27FC236}">
                  <a16:creationId xmlns:a16="http://schemas.microsoft.com/office/drawing/2014/main" id="{137CA24A-14C6-46DE-86C5-052F4D353138}"/>
                </a:ext>
              </a:extLst>
            </p:cNvPr>
            <p:cNvSpPr txBox="1"/>
            <p:nvPr/>
          </p:nvSpPr>
          <p:spPr>
            <a:xfrm>
              <a:off x="486617" y="1466578"/>
              <a:ext cx="176988" cy="552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s-ES" sz="500" kern="1200"/>
            </a:p>
          </p:txBody>
        </p:sp>
      </p:grpSp>
      <p:grpSp>
        <p:nvGrpSpPr>
          <p:cNvPr id="32" name="Grupo 31">
            <a:extLst>
              <a:ext uri="{FF2B5EF4-FFF2-40B4-BE49-F238E27FC236}">
                <a16:creationId xmlns:a16="http://schemas.microsoft.com/office/drawing/2014/main" id="{977C04E7-F4A2-423A-A038-8389E29848D9}"/>
              </a:ext>
            </a:extLst>
          </p:cNvPr>
          <p:cNvGrpSpPr/>
          <p:nvPr/>
        </p:nvGrpSpPr>
        <p:grpSpPr>
          <a:xfrm>
            <a:off x="5999708" y="3661883"/>
            <a:ext cx="211798" cy="252576"/>
            <a:chOff x="1256120" y="1370570"/>
            <a:chExt cx="222817" cy="260632"/>
          </a:xfrm>
          <a:solidFill>
            <a:schemeClr val="tx2">
              <a:lumMod val="75000"/>
            </a:schemeClr>
          </a:solidFill>
        </p:grpSpPr>
        <p:sp>
          <p:nvSpPr>
            <p:cNvPr id="33" name="Flecha: a la derecha 32">
              <a:extLst>
                <a:ext uri="{FF2B5EF4-FFF2-40B4-BE49-F238E27FC236}">
                  <a16:creationId xmlns:a16="http://schemas.microsoft.com/office/drawing/2014/main" id="{0C04CECF-C7B4-4481-9AA1-6F56F7F46EB7}"/>
                </a:ext>
              </a:extLst>
            </p:cNvPr>
            <p:cNvSpPr/>
            <p:nvPr/>
          </p:nvSpPr>
          <p:spPr>
            <a:xfrm rot="21575824">
              <a:off x="1256120" y="1370570"/>
              <a:ext cx="222817" cy="260632"/>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4681519"/>
                <a:satOff val="-5839"/>
                <a:lumOff val="1373"/>
                <a:alphaOff val="0"/>
              </a:schemeClr>
            </a:effectRef>
            <a:fontRef idx="minor">
              <a:schemeClr val="lt1"/>
            </a:fontRef>
          </p:style>
        </p:sp>
        <p:sp>
          <p:nvSpPr>
            <p:cNvPr id="34" name="Flecha: a la derecha 4">
              <a:extLst>
                <a:ext uri="{FF2B5EF4-FFF2-40B4-BE49-F238E27FC236}">
                  <a16:creationId xmlns:a16="http://schemas.microsoft.com/office/drawing/2014/main" id="{6A3BCF34-FCD4-458A-A94C-160477ED44A1}"/>
                </a:ext>
              </a:extLst>
            </p:cNvPr>
            <p:cNvSpPr txBox="1"/>
            <p:nvPr/>
          </p:nvSpPr>
          <p:spPr>
            <a:xfrm rot="21575824">
              <a:off x="1256121" y="1422931"/>
              <a:ext cx="155972" cy="15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dirty="0"/>
            </a:p>
          </p:txBody>
        </p:sp>
      </p:grpSp>
    </p:spTree>
    <p:extLst>
      <p:ext uri="{BB962C8B-B14F-4D97-AF65-F5344CB8AC3E}">
        <p14:creationId xmlns:p14="http://schemas.microsoft.com/office/powerpoint/2010/main" val="339871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53738" y="1244413"/>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600" b="1" dirty="0">
                <a:solidFill>
                  <a:schemeClr val="accent5">
                    <a:lumMod val="75000"/>
                  </a:schemeClr>
                </a:solidFill>
              </a:rPr>
              <a:t>PLAN MULTISECTORIAL ANTE HELADAS Y FRIAJES 2019 - 2021</a:t>
            </a:r>
          </a:p>
        </p:txBody>
      </p:sp>
      <p:pic>
        <p:nvPicPr>
          <p:cNvPr id="16" name="Imagen 15">
            <a:extLst>
              <a:ext uri="{FF2B5EF4-FFF2-40B4-BE49-F238E27FC236}">
                <a16:creationId xmlns:a16="http://schemas.microsoft.com/office/drawing/2014/main" id="{6CBA9148-022C-43C8-92C1-9A1E83AF83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0" t="1774" r="2038" b="1976"/>
          <a:stretch/>
        </p:blipFill>
        <p:spPr>
          <a:xfrm>
            <a:off x="2586253" y="1967291"/>
            <a:ext cx="2124727" cy="3067535"/>
          </a:xfrm>
          <a:prstGeom prst="rect">
            <a:avLst/>
          </a:prstGeom>
          <a:ln w="3175">
            <a:solidFill>
              <a:schemeClr val="tx1">
                <a:lumMod val="65000"/>
                <a:lumOff val="35000"/>
              </a:schemeClr>
            </a:solidFill>
          </a:ln>
        </p:spPr>
      </p:pic>
      <p:pic>
        <p:nvPicPr>
          <p:cNvPr id="24" name="Imagen 23">
            <a:extLst>
              <a:ext uri="{FF2B5EF4-FFF2-40B4-BE49-F238E27FC236}">
                <a16:creationId xmlns:a16="http://schemas.microsoft.com/office/drawing/2014/main" id="{1CD858B3-3083-47EE-A937-F377E6AB65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0" t="1770" r="2589" b="1770"/>
          <a:stretch/>
        </p:blipFill>
        <p:spPr>
          <a:xfrm>
            <a:off x="416777" y="1967292"/>
            <a:ext cx="2098421" cy="3067535"/>
          </a:xfrm>
          <a:prstGeom prst="rect">
            <a:avLst/>
          </a:prstGeom>
          <a:ln w="3175">
            <a:solidFill>
              <a:schemeClr val="tx1">
                <a:lumMod val="65000"/>
                <a:lumOff val="35000"/>
              </a:schemeClr>
            </a:solidFill>
          </a:ln>
        </p:spPr>
      </p:pic>
      <p:sp>
        <p:nvSpPr>
          <p:cNvPr id="25" name="CuadroTexto 24">
            <a:extLst>
              <a:ext uri="{FF2B5EF4-FFF2-40B4-BE49-F238E27FC236}">
                <a16:creationId xmlns:a16="http://schemas.microsoft.com/office/drawing/2014/main" id="{462E6D1B-4304-40A9-8794-6F414834BAD9}"/>
              </a:ext>
            </a:extLst>
          </p:cNvPr>
          <p:cNvSpPr txBox="1"/>
          <p:nvPr/>
        </p:nvSpPr>
        <p:spPr>
          <a:xfrm>
            <a:off x="416777" y="1705681"/>
            <a:ext cx="2098421" cy="253916"/>
          </a:xfrm>
          <a:prstGeom prst="rect">
            <a:avLst/>
          </a:prstGeom>
          <a:noFill/>
        </p:spPr>
        <p:txBody>
          <a:bodyPr wrap="square" rtlCol="0">
            <a:spAutoFit/>
          </a:bodyPr>
          <a:lstStyle>
            <a:defPPr>
              <a:defRPr lang="en-US"/>
            </a:defPPr>
            <a:lvl1pPr>
              <a:defRPr sz="1600" b="1"/>
            </a:lvl1pPr>
          </a:lstStyle>
          <a:p>
            <a:pPr algn="ctr"/>
            <a:r>
              <a:rPr lang="es-PE" sz="1050" dirty="0"/>
              <a:t>Temperaturas mínimas P10</a:t>
            </a:r>
          </a:p>
        </p:txBody>
      </p:sp>
      <p:sp>
        <p:nvSpPr>
          <p:cNvPr id="28" name="CuadroTexto 27">
            <a:extLst>
              <a:ext uri="{FF2B5EF4-FFF2-40B4-BE49-F238E27FC236}">
                <a16:creationId xmlns:a16="http://schemas.microsoft.com/office/drawing/2014/main" id="{E628B1C5-89D7-4220-83F9-E8EA9835CA0D}"/>
              </a:ext>
            </a:extLst>
          </p:cNvPr>
          <p:cNvSpPr txBox="1"/>
          <p:nvPr/>
        </p:nvSpPr>
        <p:spPr>
          <a:xfrm>
            <a:off x="2586253" y="1719203"/>
            <a:ext cx="2124727" cy="246221"/>
          </a:xfrm>
          <a:prstGeom prst="rect">
            <a:avLst/>
          </a:prstGeom>
          <a:noFill/>
        </p:spPr>
        <p:txBody>
          <a:bodyPr wrap="square" rtlCol="0">
            <a:spAutoFit/>
          </a:bodyPr>
          <a:lstStyle>
            <a:defPPr>
              <a:defRPr lang="en-US"/>
            </a:defPPr>
            <a:lvl1pPr>
              <a:defRPr sz="1600" b="1"/>
            </a:lvl1pPr>
          </a:lstStyle>
          <a:p>
            <a:pPr algn="ctr"/>
            <a:r>
              <a:rPr lang="es-PE" sz="1000" dirty="0"/>
              <a:t>Frecuencia de heladas</a:t>
            </a:r>
          </a:p>
        </p:txBody>
      </p:sp>
      <p:sp>
        <p:nvSpPr>
          <p:cNvPr id="29" name="Rectángulo 28">
            <a:extLst>
              <a:ext uri="{FF2B5EF4-FFF2-40B4-BE49-F238E27FC236}">
                <a16:creationId xmlns:a16="http://schemas.microsoft.com/office/drawing/2014/main" id="{9692A306-A7E6-4D7D-9D6E-BE8710A48FB0}"/>
              </a:ext>
            </a:extLst>
          </p:cNvPr>
          <p:cNvSpPr/>
          <p:nvPr/>
        </p:nvSpPr>
        <p:spPr>
          <a:xfrm>
            <a:off x="416777" y="5100326"/>
            <a:ext cx="1964737" cy="1061829"/>
          </a:xfrm>
          <a:prstGeom prst="rect">
            <a:avLst/>
          </a:prstGeom>
        </p:spPr>
        <p:txBody>
          <a:bodyPr wrap="square">
            <a:spAutoFit/>
          </a:bodyPr>
          <a:lstStyle/>
          <a:p>
            <a:pPr algn="just"/>
            <a:r>
              <a:rPr lang="es-PE" sz="1050" dirty="0">
                <a:latin typeface="Calibri" panose="020F0502020204030204" pitchFamily="34" charset="0"/>
                <a:ea typeface="Calibri" panose="020F0502020204030204" pitchFamily="34" charset="0"/>
                <a:cs typeface="Times New Roman" panose="02020603050405020304" pitchFamily="18" charset="0"/>
              </a:rPr>
              <a:t>Para determinar los niveles de susceptibilidad por heladas se clasificó ambos parámetros en cinco rangos, dándole un valor de ponderación en relación a su magnitud.</a:t>
            </a:r>
          </a:p>
        </p:txBody>
      </p:sp>
      <p:pic>
        <p:nvPicPr>
          <p:cNvPr id="2" name="Imagen 1">
            <a:extLst>
              <a:ext uri="{FF2B5EF4-FFF2-40B4-BE49-F238E27FC236}">
                <a16:creationId xmlns:a16="http://schemas.microsoft.com/office/drawing/2014/main" id="{86F35000-A781-4AD5-929D-D994EF2A83A9}"/>
              </a:ext>
            </a:extLst>
          </p:cNvPr>
          <p:cNvPicPr>
            <a:picLocks noChangeAspect="1"/>
          </p:cNvPicPr>
          <p:nvPr/>
        </p:nvPicPr>
        <p:blipFill rotWithShape="1">
          <a:blip r:embed="rId4"/>
          <a:srcRect l="1482" t="1763" r="1393" b="2334"/>
          <a:stretch/>
        </p:blipFill>
        <p:spPr>
          <a:xfrm>
            <a:off x="2448356" y="5100325"/>
            <a:ext cx="2124728" cy="991125"/>
          </a:xfrm>
          <a:prstGeom prst="rect">
            <a:avLst/>
          </a:prstGeom>
          <a:ln>
            <a:solidFill>
              <a:schemeClr val="bg2">
                <a:lumMod val="90000"/>
              </a:schemeClr>
            </a:solidFill>
          </a:ln>
        </p:spPr>
      </p:pic>
      <p:pic>
        <p:nvPicPr>
          <p:cNvPr id="3" name="Imagen 2">
            <a:extLst>
              <a:ext uri="{FF2B5EF4-FFF2-40B4-BE49-F238E27FC236}">
                <a16:creationId xmlns:a16="http://schemas.microsoft.com/office/drawing/2014/main" id="{7BDD3C54-FC7B-4D1A-8F36-8FDEC7B6CDF2}"/>
              </a:ext>
            </a:extLst>
          </p:cNvPr>
          <p:cNvPicPr>
            <a:picLocks noChangeAspect="1"/>
          </p:cNvPicPr>
          <p:nvPr/>
        </p:nvPicPr>
        <p:blipFill>
          <a:blip r:embed="rId5"/>
          <a:stretch>
            <a:fillRect/>
          </a:stretch>
        </p:blipFill>
        <p:spPr>
          <a:xfrm>
            <a:off x="5536276" y="2587325"/>
            <a:ext cx="2909455" cy="1939464"/>
          </a:xfrm>
          <a:prstGeom prst="rect">
            <a:avLst/>
          </a:prstGeom>
        </p:spPr>
      </p:pic>
      <p:sp>
        <p:nvSpPr>
          <p:cNvPr id="33" name="Rectángulo 32">
            <a:extLst>
              <a:ext uri="{FF2B5EF4-FFF2-40B4-BE49-F238E27FC236}">
                <a16:creationId xmlns:a16="http://schemas.microsoft.com/office/drawing/2014/main" id="{D420BD4C-A8AF-4F61-AA22-EFE60D1640FF}"/>
              </a:ext>
            </a:extLst>
          </p:cNvPr>
          <p:cNvSpPr/>
          <p:nvPr/>
        </p:nvSpPr>
        <p:spPr>
          <a:xfrm>
            <a:off x="5288981" y="1676461"/>
            <a:ext cx="3438242" cy="861774"/>
          </a:xfrm>
          <a:prstGeom prst="rect">
            <a:avLst/>
          </a:prstGeom>
        </p:spPr>
        <p:txBody>
          <a:bodyPr wrap="square">
            <a:spAutoFit/>
          </a:bodyPr>
          <a:lstStyle/>
          <a:p>
            <a:pPr algn="just"/>
            <a:r>
              <a:rPr lang="es-PE" sz="1000" dirty="0">
                <a:latin typeface="Calibri" panose="020F0502020204030204" pitchFamily="34" charset="0"/>
                <a:cs typeface="Times New Roman" panose="02020603050405020304" pitchFamily="18" charset="0"/>
              </a:rPr>
              <a:t>Para la elección del escenario de susceptibilidad por heladas, se realizó un análisis de sensibilidad, con base a los pesos propuestos, y se eligió aquel en el cual la cantidad de emergencias registradas en los niveles de susceptibilidad “Muy alta” y “Alta” no presentaron un incremento significativo.</a:t>
            </a:r>
          </a:p>
        </p:txBody>
      </p:sp>
      <p:pic>
        <p:nvPicPr>
          <p:cNvPr id="5" name="Imagen 4">
            <a:extLst>
              <a:ext uri="{FF2B5EF4-FFF2-40B4-BE49-F238E27FC236}">
                <a16:creationId xmlns:a16="http://schemas.microsoft.com/office/drawing/2014/main" id="{5AC5555A-5F51-408F-B425-E8543223432B}"/>
              </a:ext>
            </a:extLst>
          </p:cNvPr>
          <p:cNvPicPr>
            <a:picLocks noChangeAspect="1"/>
          </p:cNvPicPr>
          <p:nvPr/>
        </p:nvPicPr>
        <p:blipFill rotWithShape="1">
          <a:blip r:embed="rId6"/>
          <a:srcRect t="5992"/>
          <a:stretch/>
        </p:blipFill>
        <p:spPr>
          <a:xfrm>
            <a:off x="5553374" y="4634070"/>
            <a:ext cx="2909455" cy="1586276"/>
          </a:xfrm>
          <a:prstGeom prst="rect">
            <a:avLst/>
          </a:prstGeom>
        </p:spPr>
      </p:pic>
    </p:spTree>
    <p:extLst>
      <p:ext uri="{BB962C8B-B14F-4D97-AF65-F5344CB8AC3E}">
        <p14:creationId xmlns:p14="http://schemas.microsoft.com/office/powerpoint/2010/main" val="1759099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ángulo: esquinas redondeadas 79">
            <a:extLst>
              <a:ext uri="{FF2B5EF4-FFF2-40B4-BE49-F238E27FC236}">
                <a16:creationId xmlns:a16="http://schemas.microsoft.com/office/drawing/2014/main" id="{393C9E45-8984-44AF-839C-C892B0CAFF28}"/>
              </a:ext>
            </a:extLst>
          </p:cNvPr>
          <p:cNvSpPr/>
          <p:nvPr/>
        </p:nvSpPr>
        <p:spPr>
          <a:xfrm>
            <a:off x="4689618" y="1603813"/>
            <a:ext cx="2983035"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79" name="Rectángulo: esquinas redondeadas 78">
            <a:extLst>
              <a:ext uri="{FF2B5EF4-FFF2-40B4-BE49-F238E27FC236}">
                <a16:creationId xmlns:a16="http://schemas.microsoft.com/office/drawing/2014/main" id="{41FA62B7-92E7-41B5-9E9A-D9FB2E906A23}"/>
              </a:ext>
            </a:extLst>
          </p:cNvPr>
          <p:cNvSpPr/>
          <p:nvPr/>
        </p:nvSpPr>
        <p:spPr>
          <a:xfrm>
            <a:off x="1404854" y="1611321"/>
            <a:ext cx="3182538"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48963" y="1103738"/>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600" b="1" dirty="0">
                <a:solidFill>
                  <a:schemeClr val="accent5">
                    <a:lumMod val="75000"/>
                  </a:schemeClr>
                </a:solidFill>
              </a:rPr>
              <a:t>PLAN MULTISECTORIAL ANTE HELADAS Y FRIAJES 2019 - 2021</a:t>
            </a:r>
          </a:p>
        </p:txBody>
      </p:sp>
      <p:grpSp>
        <p:nvGrpSpPr>
          <p:cNvPr id="3" name="Grupo 2">
            <a:extLst>
              <a:ext uri="{FF2B5EF4-FFF2-40B4-BE49-F238E27FC236}">
                <a16:creationId xmlns:a16="http://schemas.microsoft.com/office/drawing/2014/main" id="{7741799E-2087-4D2C-A91E-29AF5F2C4531}"/>
              </a:ext>
            </a:extLst>
          </p:cNvPr>
          <p:cNvGrpSpPr/>
          <p:nvPr/>
        </p:nvGrpSpPr>
        <p:grpSpPr>
          <a:xfrm>
            <a:off x="1554483" y="1888320"/>
            <a:ext cx="2956230" cy="4039375"/>
            <a:chOff x="453635" y="1694016"/>
            <a:chExt cx="2980626" cy="4352414"/>
          </a:xfrm>
        </p:grpSpPr>
        <p:pic>
          <p:nvPicPr>
            <p:cNvPr id="69" name="Imagen 68">
              <a:extLst>
                <a:ext uri="{FF2B5EF4-FFF2-40B4-BE49-F238E27FC236}">
                  <a16:creationId xmlns:a16="http://schemas.microsoft.com/office/drawing/2014/main" id="{CA4D3538-6230-4B46-A79C-E188FA3ACC01}"/>
                </a:ext>
              </a:extLst>
            </p:cNvPr>
            <p:cNvPicPr>
              <a:picLocks noChangeAspect="1"/>
            </p:cNvPicPr>
            <p:nvPr/>
          </p:nvPicPr>
          <p:blipFill>
            <a:blip r:embed="rId2"/>
            <a:stretch>
              <a:fillRect/>
            </a:stretch>
          </p:blipFill>
          <p:spPr>
            <a:xfrm>
              <a:off x="453635" y="1694016"/>
              <a:ext cx="2980626" cy="4352414"/>
            </a:xfrm>
            <a:prstGeom prst="rect">
              <a:avLst/>
            </a:prstGeom>
          </p:spPr>
        </p:pic>
        <p:pic>
          <p:nvPicPr>
            <p:cNvPr id="72" name="Imagen 71">
              <a:extLst>
                <a:ext uri="{FF2B5EF4-FFF2-40B4-BE49-F238E27FC236}">
                  <a16:creationId xmlns:a16="http://schemas.microsoft.com/office/drawing/2014/main" id="{01D970BC-360F-4C48-B9E6-FEC7D5184ABE}"/>
                </a:ext>
              </a:extLst>
            </p:cNvPr>
            <p:cNvPicPr>
              <a:picLocks noChangeAspect="1"/>
            </p:cNvPicPr>
            <p:nvPr/>
          </p:nvPicPr>
          <p:blipFill>
            <a:blip r:embed="rId3"/>
            <a:stretch>
              <a:fillRect/>
            </a:stretch>
          </p:blipFill>
          <p:spPr>
            <a:xfrm>
              <a:off x="1147913" y="5485466"/>
              <a:ext cx="1009999" cy="442819"/>
            </a:xfrm>
            <a:prstGeom prst="rect">
              <a:avLst/>
            </a:prstGeom>
            <a:solidFill>
              <a:schemeClr val="bg1"/>
            </a:solidFill>
          </p:spPr>
        </p:pic>
      </p:grpSp>
      <p:sp>
        <p:nvSpPr>
          <p:cNvPr id="73" name="Rectángulo 72">
            <a:extLst>
              <a:ext uri="{FF2B5EF4-FFF2-40B4-BE49-F238E27FC236}">
                <a16:creationId xmlns:a16="http://schemas.microsoft.com/office/drawing/2014/main" id="{730A828D-97F4-499E-9A01-FF220B743C7E}"/>
              </a:ext>
            </a:extLst>
          </p:cNvPr>
          <p:cNvSpPr/>
          <p:nvPr/>
        </p:nvSpPr>
        <p:spPr>
          <a:xfrm>
            <a:off x="2181448" y="1647890"/>
            <a:ext cx="1942583" cy="276999"/>
          </a:xfrm>
          <a:prstGeom prst="rect">
            <a:avLst/>
          </a:prstGeom>
        </p:spPr>
        <p:txBody>
          <a:bodyPr wrap="none">
            <a:spAutoFit/>
          </a:bodyPr>
          <a:lstStyle/>
          <a:p>
            <a:r>
              <a:rPr lang="es-PE" sz="1200" b="1" dirty="0"/>
              <a:t>Susceptibilidad por heladas</a:t>
            </a:r>
          </a:p>
        </p:txBody>
      </p:sp>
      <p:sp>
        <p:nvSpPr>
          <p:cNvPr id="75" name="Rectángulo 74">
            <a:extLst>
              <a:ext uri="{FF2B5EF4-FFF2-40B4-BE49-F238E27FC236}">
                <a16:creationId xmlns:a16="http://schemas.microsoft.com/office/drawing/2014/main" id="{D368F44B-4353-4A14-99A1-5AEAB2A5DEF1}"/>
              </a:ext>
            </a:extLst>
          </p:cNvPr>
          <p:cNvSpPr/>
          <p:nvPr/>
        </p:nvSpPr>
        <p:spPr>
          <a:xfrm>
            <a:off x="1851323" y="5914209"/>
            <a:ext cx="1064715" cy="230832"/>
          </a:xfrm>
          <a:prstGeom prst="rect">
            <a:avLst/>
          </a:prstGeom>
        </p:spPr>
        <p:txBody>
          <a:bodyPr wrap="none">
            <a:spAutoFit/>
          </a:bodyPr>
          <a:lstStyle/>
          <a:p>
            <a:r>
              <a:rPr lang="es-PE" sz="900" dirty="0"/>
              <a:t>Fuente: CENEPRED</a:t>
            </a:r>
          </a:p>
        </p:txBody>
      </p:sp>
      <p:pic>
        <p:nvPicPr>
          <p:cNvPr id="76" name="Imagen 75">
            <a:extLst>
              <a:ext uri="{FF2B5EF4-FFF2-40B4-BE49-F238E27FC236}">
                <a16:creationId xmlns:a16="http://schemas.microsoft.com/office/drawing/2014/main" id="{E52AFA5C-9FDE-4CC8-ABBA-CEA1E94B6E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48" r="54970" b="1377"/>
          <a:stretch/>
        </p:blipFill>
        <p:spPr>
          <a:xfrm>
            <a:off x="4786121" y="3500977"/>
            <a:ext cx="2803405" cy="2406433"/>
          </a:xfrm>
          <a:prstGeom prst="rect">
            <a:avLst/>
          </a:prstGeom>
        </p:spPr>
      </p:pic>
      <p:pic>
        <p:nvPicPr>
          <p:cNvPr id="4" name="Imagen 3">
            <a:extLst>
              <a:ext uri="{FF2B5EF4-FFF2-40B4-BE49-F238E27FC236}">
                <a16:creationId xmlns:a16="http://schemas.microsoft.com/office/drawing/2014/main" id="{B840013F-CEF3-4798-8F43-D306C8121E75}"/>
              </a:ext>
            </a:extLst>
          </p:cNvPr>
          <p:cNvPicPr>
            <a:picLocks noChangeAspect="1"/>
          </p:cNvPicPr>
          <p:nvPr/>
        </p:nvPicPr>
        <p:blipFill>
          <a:blip r:embed="rId5"/>
          <a:stretch>
            <a:fillRect/>
          </a:stretch>
        </p:blipFill>
        <p:spPr>
          <a:xfrm>
            <a:off x="5340868" y="2022305"/>
            <a:ext cx="1693910" cy="1388955"/>
          </a:xfrm>
          <a:prstGeom prst="rect">
            <a:avLst/>
          </a:prstGeom>
          <a:solidFill>
            <a:schemeClr val="bg1"/>
          </a:solidFill>
        </p:spPr>
      </p:pic>
      <p:sp>
        <p:nvSpPr>
          <p:cNvPr id="78" name="Rectángulo 77">
            <a:extLst>
              <a:ext uri="{FF2B5EF4-FFF2-40B4-BE49-F238E27FC236}">
                <a16:creationId xmlns:a16="http://schemas.microsoft.com/office/drawing/2014/main" id="{9BC8EFF0-3686-460C-95C9-2593D8F880FE}"/>
              </a:ext>
            </a:extLst>
          </p:cNvPr>
          <p:cNvSpPr/>
          <p:nvPr/>
        </p:nvSpPr>
        <p:spPr>
          <a:xfrm>
            <a:off x="5627285" y="1664515"/>
            <a:ext cx="1121076" cy="276999"/>
          </a:xfrm>
          <a:prstGeom prst="rect">
            <a:avLst/>
          </a:prstGeom>
        </p:spPr>
        <p:txBody>
          <a:bodyPr wrap="none">
            <a:spAutoFit/>
          </a:bodyPr>
          <a:lstStyle/>
          <a:p>
            <a:r>
              <a:rPr lang="es-PE" sz="1200" b="1" dirty="0"/>
              <a:t>Vulnerabilidad</a:t>
            </a:r>
          </a:p>
        </p:txBody>
      </p:sp>
      <p:sp>
        <p:nvSpPr>
          <p:cNvPr id="81" name="Rectángulo 80">
            <a:extLst>
              <a:ext uri="{FF2B5EF4-FFF2-40B4-BE49-F238E27FC236}">
                <a16:creationId xmlns:a16="http://schemas.microsoft.com/office/drawing/2014/main" id="{BF596161-D9BD-44D1-903D-D8D184DBD47D}"/>
              </a:ext>
            </a:extLst>
          </p:cNvPr>
          <p:cNvSpPr/>
          <p:nvPr/>
        </p:nvSpPr>
        <p:spPr>
          <a:xfrm>
            <a:off x="4903610" y="5907410"/>
            <a:ext cx="1013419" cy="230832"/>
          </a:xfrm>
          <a:prstGeom prst="rect">
            <a:avLst/>
          </a:prstGeom>
        </p:spPr>
        <p:txBody>
          <a:bodyPr wrap="none">
            <a:spAutoFit/>
          </a:bodyPr>
          <a:lstStyle/>
          <a:p>
            <a:r>
              <a:rPr lang="es-PE" sz="900" dirty="0"/>
              <a:t>Fuente: INEI 2017</a:t>
            </a:r>
          </a:p>
        </p:txBody>
      </p:sp>
    </p:spTree>
    <p:extLst>
      <p:ext uri="{BB962C8B-B14F-4D97-AF65-F5344CB8AC3E}">
        <p14:creationId xmlns:p14="http://schemas.microsoft.com/office/powerpoint/2010/main" val="3144283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48963" y="1103738"/>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600" b="1" dirty="0">
                <a:solidFill>
                  <a:schemeClr val="accent5">
                    <a:lumMod val="75000"/>
                  </a:schemeClr>
                </a:solidFill>
              </a:rPr>
              <a:t>PLAN MULTISECTORIAL ANTE HELADAS Y FRIAJES 2019 - 2021</a:t>
            </a:r>
          </a:p>
        </p:txBody>
      </p:sp>
      <p:sp>
        <p:nvSpPr>
          <p:cNvPr id="6" name="Rectángulo 5">
            <a:extLst>
              <a:ext uri="{FF2B5EF4-FFF2-40B4-BE49-F238E27FC236}">
                <a16:creationId xmlns:a16="http://schemas.microsoft.com/office/drawing/2014/main" id="{353C355B-549E-41F3-8161-2124ABC267C4}"/>
              </a:ext>
            </a:extLst>
          </p:cNvPr>
          <p:cNvSpPr/>
          <p:nvPr/>
        </p:nvSpPr>
        <p:spPr>
          <a:xfrm>
            <a:off x="831272" y="1504652"/>
            <a:ext cx="3042149" cy="430887"/>
          </a:xfrm>
          <a:prstGeom prst="rect">
            <a:avLst/>
          </a:prstGeom>
        </p:spPr>
        <p:txBody>
          <a:bodyPr wrap="square">
            <a:spAutoFit/>
          </a:bodyPr>
          <a:lstStyle/>
          <a:p>
            <a:pPr algn="ctr"/>
            <a:r>
              <a:rPr lang="es-PE" sz="1100" b="1" spc="-20" dirty="0"/>
              <a:t>Escenario de riesgo por heladas</a:t>
            </a:r>
          </a:p>
          <a:p>
            <a:pPr algn="ctr"/>
            <a:r>
              <a:rPr lang="es-PE" sz="1100" b="1" spc="-20" dirty="0"/>
              <a:t>a nivel de centro poblado</a:t>
            </a:r>
          </a:p>
        </p:txBody>
      </p:sp>
      <p:sp>
        <p:nvSpPr>
          <p:cNvPr id="7" name="CuadroTexto 6">
            <a:extLst>
              <a:ext uri="{FF2B5EF4-FFF2-40B4-BE49-F238E27FC236}">
                <a16:creationId xmlns:a16="http://schemas.microsoft.com/office/drawing/2014/main" id="{70BFA1D0-19CA-4574-8FEA-3EE19F1CC733}"/>
              </a:ext>
            </a:extLst>
          </p:cNvPr>
          <p:cNvSpPr txBox="1"/>
          <p:nvPr/>
        </p:nvSpPr>
        <p:spPr>
          <a:xfrm>
            <a:off x="831272" y="6071945"/>
            <a:ext cx="1412442" cy="253916"/>
          </a:xfrm>
          <a:prstGeom prst="rect">
            <a:avLst/>
          </a:prstGeom>
          <a:noFill/>
        </p:spPr>
        <p:txBody>
          <a:bodyPr wrap="square" rtlCol="0">
            <a:spAutoFit/>
          </a:bodyPr>
          <a:lstStyle>
            <a:defPPr>
              <a:defRPr lang="en-US"/>
            </a:defPPr>
            <a:lvl1pPr>
              <a:defRPr sz="1600" b="1"/>
            </a:lvl1pPr>
          </a:lstStyle>
          <a:p>
            <a:r>
              <a:rPr lang="es-PE" sz="1000" b="0" dirty="0"/>
              <a:t>Fuente: CENEPRED</a:t>
            </a:r>
          </a:p>
        </p:txBody>
      </p:sp>
      <p:pic>
        <p:nvPicPr>
          <p:cNvPr id="8" name="Imagen 7">
            <a:extLst>
              <a:ext uri="{FF2B5EF4-FFF2-40B4-BE49-F238E27FC236}">
                <a16:creationId xmlns:a16="http://schemas.microsoft.com/office/drawing/2014/main" id="{A612E222-9D22-4D89-AB91-53928B459119}"/>
              </a:ext>
            </a:extLst>
          </p:cNvPr>
          <p:cNvPicPr/>
          <p:nvPr/>
        </p:nvPicPr>
        <p:blipFill rotWithShape="1">
          <a:blip r:embed="rId2" cstate="print">
            <a:extLst>
              <a:ext uri="{28A0092B-C50C-407E-A947-70E740481C1C}">
                <a14:useLocalDpi xmlns:a14="http://schemas.microsoft.com/office/drawing/2010/main" val="0"/>
              </a:ext>
            </a:extLst>
          </a:blip>
          <a:srcRect l="2425" t="1248" r="2496" b="1509"/>
          <a:stretch/>
        </p:blipFill>
        <p:spPr bwMode="auto">
          <a:xfrm>
            <a:off x="896155" y="1908126"/>
            <a:ext cx="2977266" cy="4174622"/>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Rectángulo 8">
            <a:extLst>
              <a:ext uri="{FF2B5EF4-FFF2-40B4-BE49-F238E27FC236}">
                <a16:creationId xmlns:a16="http://schemas.microsoft.com/office/drawing/2014/main" id="{BE4AE7F6-1692-4FBE-87F2-ED2C457565CB}"/>
              </a:ext>
            </a:extLst>
          </p:cNvPr>
          <p:cNvSpPr/>
          <p:nvPr/>
        </p:nvSpPr>
        <p:spPr>
          <a:xfrm>
            <a:off x="4430174" y="1748143"/>
            <a:ext cx="4093701" cy="230832"/>
          </a:xfrm>
          <a:prstGeom prst="rect">
            <a:avLst/>
          </a:prstGeom>
        </p:spPr>
        <p:txBody>
          <a:bodyPr wrap="square">
            <a:spAutoFit/>
          </a:bodyPr>
          <a:lstStyle/>
          <a:p>
            <a:pPr algn="ctr"/>
            <a:r>
              <a:rPr lang="es-PE" sz="900" b="1" dirty="0">
                <a:latin typeface="Century Gothic" panose="020B0502020202020204" pitchFamily="34" charset="0"/>
                <a:ea typeface="Calibri" panose="020F0502020204030204" pitchFamily="34" charset="0"/>
                <a:cs typeface="Arial" panose="020B0604020202020204" pitchFamily="34" charset="0"/>
              </a:rPr>
              <a:t>Población y viviendas según el nivel de riesgo por heladas</a:t>
            </a:r>
            <a:endParaRPr lang="es-PE" sz="900" b="1" dirty="0"/>
          </a:p>
        </p:txBody>
      </p:sp>
      <p:sp>
        <p:nvSpPr>
          <p:cNvPr id="10" name="Rectángulo 9">
            <a:extLst>
              <a:ext uri="{FF2B5EF4-FFF2-40B4-BE49-F238E27FC236}">
                <a16:creationId xmlns:a16="http://schemas.microsoft.com/office/drawing/2014/main" id="{78AB4C18-945D-4CEF-A466-D210989364EA}"/>
              </a:ext>
            </a:extLst>
          </p:cNvPr>
          <p:cNvSpPr/>
          <p:nvPr/>
        </p:nvSpPr>
        <p:spPr>
          <a:xfrm>
            <a:off x="4326547" y="3150815"/>
            <a:ext cx="4427930" cy="215444"/>
          </a:xfrm>
          <a:prstGeom prst="rect">
            <a:avLst/>
          </a:prstGeom>
        </p:spPr>
        <p:txBody>
          <a:bodyPr wrap="square">
            <a:spAutoFit/>
          </a:bodyPr>
          <a:lstStyle/>
          <a:p>
            <a:pPr algn="ctr"/>
            <a:r>
              <a:rPr lang="es-PE" sz="800" b="1" dirty="0">
                <a:latin typeface="Century Gothic" panose="020B0502020202020204" pitchFamily="34" charset="0"/>
                <a:ea typeface="Calibri" panose="020F0502020204030204" pitchFamily="34" charset="0"/>
                <a:cs typeface="Arial" panose="020B0604020202020204" pitchFamily="34" charset="0"/>
              </a:rPr>
              <a:t>Población y viviendas en nivel de riesgo muy alto por heladas, según departamentos</a:t>
            </a:r>
            <a:endParaRPr lang="es-PE" sz="800" b="1" dirty="0"/>
          </a:p>
        </p:txBody>
      </p:sp>
      <p:pic>
        <p:nvPicPr>
          <p:cNvPr id="11" name="Imagen 10">
            <a:extLst>
              <a:ext uri="{FF2B5EF4-FFF2-40B4-BE49-F238E27FC236}">
                <a16:creationId xmlns:a16="http://schemas.microsoft.com/office/drawing/2014/main" id="{2464D26E-DF32-49B7-9225-5819C0C0D2BE}"/>
              </a:ext>
            </a:extLst>
          </p:cNvPr>
          <p:cNvPicPr>
            <a:picLocks noChangeAspect="1"/>
          </p:cNvPicPr>
          <p:nvPr/>
        </p:nvPicPr>
        <p:blipFill>
          <a:blip r:embed="rId3"/>
          <a:stretch>
            <a:fillRect/>
          </a:stretch>
        </p:blipFill>
        <p:spPr>
          <a:xfrm>
            <a:off x="4552157" y="1978975"/>
            <a:ext cx="3674743" cy="1020205"/>
          </a:xfrm>
          <a:prstGeom prst="rect">
            <a:avLst/>
          </a:prstGeom>
        </p:spPr>
      </p:pic>
      <p:pic>
        <p:nvPicPr>
          <p:cNvPr id="12" name="Imagen 11">
            <a:extLst>
              <a:ext uri="{FF2B5EF4-FFF2-40B4-BE49-F238E27FC236}">
                <a16:creationId xmlns:a16="http://schemas.microsoft.com/office/drawing/2014/main" id="{CB6A1E9C-5DE4-4142-BCD0-838192200F8E}"/>
              </a:ext>
            </a:extLst>
          </p:cNvPr>
          <p:cNvPicPr>
            <a:picLocks noChangeAspect="1"/>
          </p:cNvPicPr>
          <p:nvPr/>
        </p:nvPicPr>
        <p:blipFill>
          <a:blip r:embed="rId4"/>
          <a:stretch>
            <a:fillRect/>
          </a:stretch>
        </p:blipFill>
        <p:spPr>
          <a:xfrm>
            <a:off x="4823392" y="3360612"/>
            <a:ext cx="3307264" cy="2711333"/>
          </a:xfrm>
          <a:prstGeom prst="rect">
            <a:avLst/>
          </a:prstGeom>
        </p:spPr>
      </p:pic>
    </p:spTree>
    <p:extLst>
      <p:ext uri="{BB962C8B-B14F-4D97-AF65-F5344CB8AC3E}">
        <p14:creationId xmlns:p14="http://schemas.microsoft.com/office/powerpoint/2010/main" val="68305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2252749" y="1227788"/>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600" b="1" dirty="0">
                <a:solidFill>
                  <a:schemeClr val="accent5">
                    <a:lumMod val="75000"/>
                  </a:schemeClr>
                </a:solidFill>
              </a:rPr>
              <a:t>REUNIONES DE TRABAJO CON EQUIPOS TÉCNICOS</a:t>
            </a:r>
          </a:p>
        </p:txBody>
      </p:sp>
      <p:pic>
        <p:nvPicPr>
          <p:cNvPr id="4" name="Imagen 3">
            <a:extLst>
              <a:ext uri="{FF2B5EF4-FFF2-40B4-BE49-F238E27FC236}">
                <a16:creationId xmlns:a16="http://schemas.microsoft.com/office/drawing/2014/main" id="{2E6DABDF-CF97-481D-8354-F5A962EBDB28}"/>
              </a:ext>
            </a:extLst>
          </p:cNvPr>
          <p:cNvPicPr>
            <a:picLocks noChangeAspect="1"/>
          </p:cNvPicPr>
          <p:nvPr/>
        </p:nvPicPr>
        <p:blipFill>
          <a:blip r:embed="rId2"/>
          <a:stretch>
            <a:fillRect/>
          </a:stretch>
        </p:blipFill>
        <p:spPr>
          <a:xfrm rot="21308381">
            <a:off x="298031" y="1818450"/>
            <a:ext cx="2961103" cy="4339225"/>
          </a:xfrm>
          <a:prstGeom prst="rect">
            <a:avLst/>
          </a:prstGeom>
        </p:spPr>
      </p:pic>
      <p:pic>
        <p:nvPicPr>
          <p:cNvPr id="5" name="Imagen 4">
            <a:extLst>
              <a:ext uri="{FF2B5EF4-FFF2-40B4-BE49-F238E27FC236}">
                <a16:creationId xmlns:a16="http://schemas.microsoft.com/office/drawing/2014/main" id="{EF34200C-74B8-4584-BA25-463703F270FC}"/>
              </a:ext>
            </a:extLst>
          </p:cNvPr>
          <p:cNvPicPr>
            <a:picLocks noChangeAspect="1"/>
          </p:cNvPicPr>
          <p:nvPr/>
        </p:nvPicPr>
        <p:blipFill>
          <a:blip r:embed="rId3"/>
          <a:stretch>
            <a:fillRect/>
          </a:stretch>
        </p:blipFill>
        <p:spPr>
          <a:xfrm>
            <a:off x="3242986" y="1920538"/>
            <a:ext cx="2658028" cy="4349166"/>
          </a:xfrm>
          <a:prstGeom prst="rect">
            <a:avLst/>
          </a:prstGeom>
          <a:ln>
            <a:solidFill>
              <a:schemeClr val="bg1">
                <a:lumMod val="85000"/>
              </a:schemeClr>
            </a:solidFill>
          </a:ln>
        </p:spPr>
      </p:pic>
      <p:pic>
        <p:nvPicPr>
          <p:cNvPr id="6" name="Imagen 5">
            <a:extLst>
              <a:ext uri="{FF2B5EF4-FFF2-40B4-BE49-F238E27FC236}">
                <a16:creationId xmlns:a16="http://schemas.microsoft.com/office/drawing/2014/main" id="{5D35B6C1-1A3A-4967-B681-C2E1A9686793}"/>
              </a:ext>
            </a:extLst>
          </p:cNvPr>
          <p:cNvPicPr>
            <a:picLocks noChangeAspect="1"/>
          </p:cNvPicPr>
          <p:nvPr/>
        </p:nvPicPr>
        <p:blipFill rotWithShape="1">
          <a:blip r:embed="rId4"/>
          <a:srcRect l="6262"/>
          <a:stretch/>
        </p:blipFill>
        <p:spPr>
          <a:xfrm>
            <a:off x="6018844" y="1836321"/>
            <a:ext cx="3005626" cy="4517600"/>
          </a:xfrm>
          <a:prstGeom prst="rect">
            <a:avLst/>
          </a:prstGeom>
        </p:spPr>
      </p:pic>
    </p:spTree>
    <p:extLst>
      <p:ext uri="{BB962C8B-B14F-4D97-AF65-F5344CB8AC3E}">
        <p14:creationId xmlns:p14="http://schemas.microsoft.com/office/powerpoint/2010/main" val="17115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815712" y="1179232"/>
            <a:ext cx="5714485"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5">
                    <a:lumMod val="75000"/>
                  </a:schemeClr>
                </a:solidFill>
              </a:rPr>
              <a:t>PRINCIPALES USUARIOS DE LOS ESTUDIOS DE RIESGOS</a:t>
            </a:r>
          </a:p>
        </p:txBody>
      </p:sp>
      <p:grpSp>
        <p:nvGrpSpPr>
          <p:cNvPr id="24" name="Grupo 23">
            <a:extLst>
              <a:ext uri="{FF2B5EF4-FFF2-40B4-BE49-F238E27FC236}">
                <a16:creationId xmlns:a16="http://schemas.microsoft.com/office/drawing/2014/main" id="{92CDB7FC-663F-4525-A3FC-60668AC9043F}"/>
              </a:ext>
            </a:extLst>
          </p:cNvPr>
          <p:cNvGrpSpPr/>
          <p:nvPr/>
        </p:nvGrpSpPr>
        <p:grpSpPr>
          <a:xfrm>
            <a:off x="1305186" y="3694984"/>
            <a:ext cx="2250396" cy="742060"/>
            <a:chOff x="1249614" y="3211867"/>
            <a:chExt cx="3140186" cy="842291"/>
          </a:xfrm>
          <a:solidFill>
            <a:schemeClr val="tx2"/>
          </a:solidFill>
        </p:grpSpPr>
        <p:sp>
          <p:nvSpPr>
            <p:cNvPr id="25" name="Rectángulo: esquinas redondeadas 24">
              <a:extLst>
                <a:ext uri="{FF2B5EF4-FFF2-40B4-BE49-F238E27FC236}">
                  <a16:creationId xmlns:a16="http://schemas.microsoft.com/office/drawing/2014/main" id="{21718766-A69D-481F-9B66-AE94A88B93FA}"/>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ángulo: esquinas redondeadas 4">
              <a:extLst>
                <a:ext uri="{FF2B5EF4-FFF2-40B4-BE49-F238E27FC236}">
                  <a16:creationId xmlns:a16="http://schemas.microsoft.com/office/drawing/2014/main" id="{63E75CA6-BDD2-41D2-B5B6-56BDCDBAA3A0}"/>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kern="1200" dirty="0"/>
                <a:t>COEN</a:t>
              </a:r>
            </a:p>
          </p:txBody>
        </p:sp>
      </p:grpSp>
      <p:pic>
        <p:nvPicPr>
          <p:cNvPr id="13" name="Imagen 12">
            <a:extLst>
              <a:ext uri="{FF2B5EF4-FFF2-40B4-BE49-F238E27FC236}">
                <a16:creationId xmlns:a16="http://schemas.microsoft.com/office/drawing/2014/main" id="{AB20E36F-B7B7-4889-BF19-BA8DD4F4BA5E}"/>
              </a:ext>
            </a:extLst>
          </p:cNvPr>
          <p:cNvPicPr>
            <a:picLocks noChangeAspect="1"/>
          </p:cNvPicPr>
          <p:nvPr/>
        </p:nvPicPr>
        <p:blipFill rotWithShape="1">
          <a:blip r:embed="rId2"/>
          <a:srcRect l="10506" r="5453"/>
          <a:stretch/>
        </p:blipFill>
        <p:spPr>
          <a:xfrm>
            <a:off x="382720" y="1954003"/>
            <a:ext cx="2759986" cy="2224350"/>
          </a:xfrm>
          <a:prstGeom prst="ellipse">
            <a:avLst/>
          </a:prstGeom>
        </p:spPr>
      </p:pic>
      <p:grpSp>
        <p:nvGrpSpPr>
          <p:cNvPr id="27" name="Grupo 26">
            <a:extLst>
              <a:ext uri="{FF2B5EF4-FFF2-40B4-BE49-F238E27FC236}">
                <a16:creationId xmlns:a16="http://schemas.microsoft.com/office/drawing/2014/main" id="{1BE47AF4-6736-40B3-B60A-111085C2C178}"/>
              </a:ext>
            </a:extLst>
          </p:cNvPr>
          <p:cNvGrpSpPr/>
          <p:nvPr/>
        </p:nvGrpSpPr>
        <p:grpSpPr>
          <a:xfrm>
            <a:off x="6536372" y="3519906"/>
            <a:ext cx="2250396" cy="742060"/>
            <a:chOff x="1249614" y="3211867"/>
            <a:chExt cx="3140186" cy="842291"/>
          </a:xfrm>
          <a:solidFill>
            <a:schemeClr val="tx2"/>
          </a:solidFill>
        </p:grpSpPr>
        <p:sp>
          <p:nvSpPr>
            <p:cNvPr id="28" name="Rectángulo: esquinas redondeadas 27">
              <a:extLst>
                <a:ext uri="{FF2B5EF4-FFF2-40B4-BE49-F238E27FC236}">
                  <a16:creationId xmlns:a16="http://schemas.microsoft.com/office/drawing/2014/main" id="{CE4B6F77-1630-4CD1-97D0-E5A56343E05D}"/>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ángulo: esquinas redondeadas 4">
              <a:extLst>
                <a:ext uri="{FF2B5EF4-FFF2-40B4-BE49-F238E27FC236}">
                  <a16:creationId xmlns:a16="http://schemas.microsoft.com/office/drawing/2014/main" id="{50385D9D-7884-4349-AA20-2B6AB15AF42E}"/>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kern="1200" dirty="0"/>
                <a:t>Ministerios</a:t>
              </a:r>
            </a:p>
          </p:txBody>
        </p:sp>
      </p:grpSp>
      <p:sp>
        <p:nvSpPr>
          <p:cNvPr id="5" name="Rectángulo 4">
            <a:extLst>
              <a:ext uri="{FF2B5EF4-FFF2-40B4-BE49-F238E27FC236}">
                <a16:creationId xmlns:a16="http://schemas.microsoft.com/office/drawing/2014/main" id="{32129ADA-20B4-4A09-969E-DAF67C3272D0}"/>
              </a:ext>
            </a:extLst>
          </p:cNvPr>
          <p:cNvSpPr/>
          <p:nvPr/>
        </p:nvSpPr>
        <p:spPr>
          <a:xfrm>
            <a:off x="323150" y="4570636"/>
            <a:ext cx="2969630" cy="535531"/>
          </a:xfrm>
          <a:prstGeom prst="rect">
            <a:avLst/>
          </a:prstGeom>
        </p:spPr>
        <p:txBody>
          <a:bodyPr wrap="square">
            <a:spAutoFit/>
          </a:bodyPr>
          <a:lstStyle/>
          <a:p>
            <a:pPr lvl="0" algn="ctr" defTabSz="800100">
              <a:lnSpc>
                <a:spcPct val="90000"/>
              </a:lnSpc>
              <a:spcBef>
                <a:spcPct val="0"/>
              </a:spcBef>
              <a:spcAft>
                <a:spcPct val="35000"/>
              </a:spcAft>
            </a:pPr>
            <a:r>
              <a:rPr lang="es-ES" sz="1600" b="1" dirty="0"/>
              <a:t>Preparación y Respuesta eficiente y  oportuna</a:t>
            </a:r>
          </a:p>
        </p:txBody>
      </p:sp>
      <p:sp>
        <p:nvSpPr>
          <p:cNvPr id="30" name="Rectángulo 29">
            <a:extLst>
              <a:ext uri="{FF2B5EF4-FFF2-40B4-BE49-F238E27FC236}">
                <a16:creationId xmlns:a16="http://schemas.microsoft.com/office/drawing/2014/main" id="{3B4CA449-B729-4E5B-979B-E974466764D0}"/>
              </a:ext>
            </a:extLst>
          </p:cNvPr>
          <p:cNvSpPr/>
          <p:nvPr/>
        </p:nvSpPr>
        <p:spPr>
          <a:xfrm>
            <a:off x="6629387" y="4362450"/>
            <a:ext cx="2191463" cy="830997"/>
          </a:xfrm>
          <a:prstGeom prst="rect">
            <a:avLst/>
          </a:prstGeom>
        </p:spPr>
        <p:txBody>
          <a:bodyPr wrap="square">
            <a:spAutoFit/>
          </a:bodyPr>
          <a:lstStyle/>
          <a:p>
            <a:pPr lvl="0"/>
            <a:endParaRPr lang="es-PE" sz="1600" dirty="0"/>
          </a:p>
          <a:p>
            <a:pPr lvl="0"/>
            <a:r>
              <a:rPr lang="es-ES" sz="1600" b="1" dirty="0"/>
              <a:t>Plan de Prevención y Reducción de Riesgos</a:t>
            </a:r>
          </a:p>
        </p:txBody>
      </p:sp>
      <p:pic>
        <p:nvPicPr>
          <p:cNvPr id="4" name="Imagen 3">
            <a:extLst>
              <a:ext uri="{FF2B5EF4-FFF2-40B4-BE49-F238E27FC236}">
                <a16:creationId xmlns:a16="http://schemas.microsoft.com/office/drawing/2014/main" id="{F16E2BB2-815B-4A3A-BA3F-3F83C9B04B11}"/>
              </a:ext>
            </a:extLst>
          </p:cNvPr>
          <p:cNvPicPr>
            <a:picLocks noChangeAspect="1"/>
          </p:cNvPicPr>
          <p:nvPr/>
        </p:nvPicPr>
        <p:blipFill rotWithShape="1">
          <a:blip r:embed="rId3"/>
          <a:srcRect l="37151" t="3481" r="14967" b="27927"/>
          <a:stretch/>
        </p:blipFill>
        <p:spPr>
          <a:xfrm>
            <a:off x="5071038" y="1780359"/>
            <a:ext cx="2759985" cy="2222916"/>
          </a:xfrm>
          <a:prstGeom prst="ellipse">
            <a:avLst/>
          </a:prstGeom>
        </p:spPr>
      </p:pic>
      <p:grpSp>
        <p:nvGrpSpPr>
          <p:cNvPr id="31" name="Grupo 30">
            <a:extLst>
              <a:ext uri="{FF2B5EF4-FFF2-40B4-BE49-F238E27FC236}">
                <a16:creationId xmlns:a16="http://schemas.microsoft.com/office/drawing/2014/main" id="{977D2E61-0D93-4AB9-A256-B97484FF323D}"/>
              </a:ext>
            </a:extLst>
          </p:cNvPr>
          <p:cNvGrpSpPr/>
          <p:nvPr/>
        </p:nvGrpSpPr>
        <p:grpSpPr>
          <a:xfrm>
            <a:off x="5324549" y="5474367"/>
            <a:ext cx="2250396" cy="742060"/>
            <a:chOff x="1249614" y="3211867"/>
            <a:chExt cx="3140186" cy="842291"/>
          </a:xfrm>
          <a:solidFill>
            <a:schemeClr val="tx2"/>
          </a:solidFill>
        </p:grpSpPr>
        <p:sp>
          <p:nvSpPr>
            <p:cNvPr id="32" name="Rectángulo: esquinas redondeadas 31">
              <a:extLst>
                <a:ext uri="{FF2B5EF4-FFF2-40B4-BE49-F238E27FC236}">
                  <a16:creationId xmlns:a16="http://schemas.microsoft.com/office/drawing/2014/main" id="{EA6F6907-56C0-4269-81A1-A60427FB3E2E}"/>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ángulo: esquinas redondeadas 4">
              <a:extLst>
                <a:ext uri="{FF2B5EF4-FFF2-40B4-BE49-F238E27FC236}">
                  <a16:creationId xmlns:a16="http://schemas.microsoft.com/office/drawing/2014/main" id="{DE615E57-6CA1-499E-8EC0-B727463BDA66}"/>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dirty="0"/>
                <a:t>GOREs y </a:t>
              </a:r>
              <a:r>
                <a:rPr lang="es-PE" sz="1600" b="1" kern="1200" dirty="0"/>
                <a:t>GOLOs</a:t>
              </a:r>
            </a:p>
          </p:txBody>
        </p:sp>
      </p:grpSp>
      <p:pic>
        <p:nvPicPr>
          <p:cNvPr id="22" name="Imagen 21">
            <a:extLst>
              <a:ext uri="{FF2B5EF4-FFF2-40B4-BE49-F238E27FC236}">
                <a16:creationId xmlns:a16="http://schemas.microsoft.com/office/drawing/2014/main" id="{ACA72E5E-5ABA-4716-A869-AB34F71A64F9}"/>
              </a:ext>
            </a:extLst>
          </p:cNvPr>
          <p:cNvPicPr>
            <a:picLocks noChangeAspect="1"/>
          </p:cNvPicPr>
          <p:nvPr/>
        </p:nvPicPr>
        <p:blipFill>
          <a:blip r:embed="rId4"/>
          <a:stretch>
            <a:fillRect/>
          </a:stretch>
        </p:blipFill>
        <p:spPr>
          <a:xfrm>
            <a:off x="3790959" y="3911917"/>
            <a:ext cx="2646550" cy="2127790"/>
          </a:xfrm>
          <a:prstGeom prst="ellipse">
            <a:avLst/>
          </a:prstGeom>
        </p:spPr>
      </p:pic>
    </p:spTree>
    <p:extLst>
      <p:ext uri="{BB962C8B-B14F-4D97-AF65-F5344CB8AC3E}">
        <p14:creationId xmlns:p14="http://schemas.microsoft.com/office/powerpoint/2010/main" val="342324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1188719" y="2564904"/>
            <a:ext cx="7107383"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EVALUACIONES DE RIESGO</a:t>
            </a:r>
          </a:p>
        </p:txBody>
      </p:sp>
    </p:spTree>
    <p:extLst>
      <p:ext uri="{BB962C8B-B14F-4D97-AF65-F5344CB8AC3E}">
        <p14:creationId xmlns:p14="http://schemas.microsoft.com/office/powerpoint/2010/main" val="284382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1352848" y="1179232"/>
            <a:ext cx="6678590"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5">
                    <a:lumMod val="75000"/>
                  </a:schemeClr>
                </a:solidFill>
              </a:rPr>
              <a:t>EVAR POR FLUJOS SECTOR QUEBRADA CAROSSIO (LURIGANCHO – CHOSICA)</a:t>
            </a:r>
          </a:p>
        </p:txBody>
      </p:sp>
      <p:grpSp>
        <p:nvGrpSpPr>
          <p:cNvPr id="9" name="Grupo 8">
            <a:extLst>
              <a:ext uri="{FF2B5EF4-FFF2-40B4-BE49-F238E27FC236}">
                <a16:creationId xmlns:a16="http://schemas.microsoft.com/office/drawing/2014/main" id="{ACFE485A-FB1B-49F8-8928-EDF9B15EF13D}"/>
              </a:ext>
            </a:extLst>
          </p:cNvPr>
          <p:cNvGrpSpPr/>
          <p:nvPr/>
        </p:nvGrpSpPr>
        <p:grpSpPr>
          <a:xfrm>
            <a:off x="4256113" y="1940889"/>
            <a:ext cx="4607903" cy="4150231"/>
            <a:chOff x="193070" y="1521955"/>
            <a:chExt cx="5174402" cy="4912775"/>
          </a:xfrm>
        </p:grpSpPr>
        <p:pic>
          <p:nvPicPr>
            <p:cNvPr id="2" name="Imagen 1">
              <a:extLst>
                <a:ext uri="{FF2B5EF4-FFF2-40B4-BE49-F238E27FC236}">
                  <a16:creationId xmlns:a16="http://schemas.microsoft.com/office/drawing/2014/main" id="{820BB7BB-E46C-46D8-8EB8-5B57F0401CC8}"/>
                </a:ext>
              </a:extLst>
            </p:cNvPr>
            <p:cNvPicPr>
              <a:picLocks noChangeAspect="1"/>
            </p:cNvPicPr>
            <p:nvPr/>
          </p:nvPicPr>
          <p:blipFill>
            <a:blip r:embed="rId2"/>
            <a:stretch>
              <a:fillRect/>
            </a:stretch>
          </p:blipFill>
          <p:spPr>
            <a:xfrm>
              <a:off x="193070" y="1521955"/>
              <a:ext cx="5174402" cy="4912775"/>
            </a:xfrm>
            <a:prstGeom prst="rect">
              <a:avLst/>
            </a:prstGeom>
            <a:ln>
              <a:solidFill>
                <a:schemeClr val="tx1"/>
              </a:solidFill>
            </a:ln>
          </p:spPr>
        </p:pic>
        <p:pic>
          <p:nvPicPr>
            <p:cNvPr id="3" name="Imagen 2">
              <a:extLst>
                <a:ext uri="{FF2B5EF4-FFF2-40B4-BE49-F238E27FC236}">
                  <a16:creationId xmlns:a16="http://schemas.microsoft.com/office/drawing/2014/main" id="{AEC0D37F-78F3-45C4-92AB-6E96B115D467}"/>
                </a:ext>
              </a:extLst>
            </p:cNvPr>
            <p:cNvPicPr>
              <a:picLocks noChangeAspect="1"/>
            </p:cNvPicPr>
            <p:nvPr/>
          </p:nvPicPr>
          <p:blipFill>
            <a:blip r:embed="rId3"/>
            <a:stretch>
              <a:fillRect/>
            </a:stretch>
          </p:blipFill>
          <p:spPr>
            <a:xfrm>
              <a:off x="4733640" y="4493000"/>
              <a:ext cx="500371" cy="742060"/>
            </a:xfrm>
            <a:prstGeom prst="rect">
              <a:avLst/>
            </a:prstGeom>
          </p:spPr>
        </p:pic>
        <p:pic>
          <p:nvPicPr>
            <p:cNvPr id="6" name="Imagen 5">
              <a:extLst>
                <a:ext uri="{FF2B5EF4-FFF2-40B4-BE49-F238E27FC236}">
                  <a16:creationId xmlns:a16="http://schemas.microsoft.com/office/drawing/2014/main" id="{2B566F31-66EC-47A3-8DF4-1C5668DC118D}"/>
                </a:ext>
              </a:extLst>
            </p:cNvPr>
            <p:cNvPicPr>
              <a:picLocks noChangeAspect="1"/>
            </p:cNvPicPr>
            <p:nvPr/>
          </p:nvPicPr>
          <p:blipFill>
            <a:blip r:embed="rId4"/>
            <a:stretch>
              <a:fillRect/>
            </a:stretch>
          </p:blipFill>
          <p:spPr>
            <a:xfrm>
              <a:off x="3592044" y="5259053"/>
              <a:ext cx="1663108" cy="1061485"/>
            </a:xfrm>
            <a:prstGeom prst="rect">
              <a:avLst/>
            </a:prstGeom>
          </p:spPr>
        </p:pic>
      </p:grpSp>
      <p:pic>
        <p:nvPicPr>
          <p:cNvPr id="16" name="Imagen 15">
            <a:extLst>
              <a:ext uri="{FF2B5EF4-FFF2-40B4-BE49-F238E27FC236}">
                <a16:creationId xmlns:a16="http://schemas.microsoft.com/office/drawing/2014/main" id="{C6C41152-1349-4F5E-8BDA-BB922839DD47}"/>
              </a:ext>
            </a:extLst>
          </p:cNvPr>
          <p:cNvPicPr>
            <a:picLocks noChangeAspect="1"/>
          </p:cNvPicPr>
          <p:nvPr/>
        </p:nvPicPr>
        <p:blipFill>
          <a:blip r:embed="rId5"/>
          <a:stretch>
            <a:fillRect/>
          </a:stretch>
        </p:blipFill>
        <p:spPr>
          <a:xfrm>
            <a:off x="619830" y="1940889"/>
            <a:ext cx="3468690" cy="4150231"/>
          </a:xfrm>
          <a:prstGeom prst="rect">
            <a:avLst/>
          </a:prstGeom>
          <a:ln>
            <a:solidFill>
              <a:schemeClr val="tx1"/>
            </a:solidFill>
          </a:ln>
        </p:spPr>
      </p:pic>
      <p:sp>
        <p:nvSpPr>
          <p:cNvPr id="34" name="CuadroTexto 33">
            <a:extLst>
              <a:ext uri="{FF2B5EF4-FFF2-40B4-BE49-F238E27FC236}">
                <a16:creationId xmlns:a16="http://schemas.microsoft.com/office/drawing/2014/main" id="{C7B4844C-3CF7-4F97-BEB7-FB9FEF4D876E}"/>
              </a:ext>
            </a:extLst>
          </p:cNvPr>
          <p:cNvSpPr txBox="1"/>
          <p:nvPr/>
        </p:nvSpPr>
        <p:spPr>
          <a:xfrm>
            <a:off x="619830" y="1571557"/>
            <a:ext cx="3468690" cy="400110"/>
          </a:xfrm>
          <a:prstGeom prst="rect">
            <a:avLst/>
          </a:prstGeom>
          <a:noFill/>
          <a:ln>
            <a:noFill/>
          </a:ln>
        </p:spPr>
        <p:txBody>
          <a:bodyPr wrap="square" rtlCol="0">
            <a:spAutoFit/>
          </a:bodyPr>
          <a:lstStyle/>
          <a:p>
            <a:pPr algn="ctr"/>
            <a:r>
              <a:rPr lang="es-PE" sz="1000" b="1" dirty="0"/>
              <a:t>Estimación con IDW de la precipitación máxima diaria para un periodo de retorno de 16 años, con datos de SENAMHI, 2015 </a:t>
            </a:r>
            <a:endParaRPr lang="es-PE" sz="1000" b="1" dirty="0">
              <a:latin typeface="Arial Narrow" panose="020B0606020202030204" pitchFamily="34" charset="0"/>
            </a:endParaRPr>
          </a:p>
        </p:txBody>
      </p:sp>
      <p:sp>
        <p:nvSpPr>
          <p:cNvPr id="19" name="Rectángulo 18">
            <a:extLst>
              <a:ext uri="{FF2B5EF4-FFF2-40B4-BE49-F238E27FC236}">
                <a16:creationId xmlns:a16="http://schemas.microsoft.com/office/drawing/2014/main" id="{DDB3EF21-C4BF-4C7B-B5B1-B7F0D84C1444}"/>
              </a:ext>
            </a:extLst>
          </p:cNvPr>
          <p:cNvSpPr/>
          <p:nvPr/>
        </p:nvSpPr>
        <p:spPr>
          <a:xfrm>
            <a:off x="1301628" y="2074063"/>
            <a:ext cx="2300872" cy="246221"/>
          </a:xfrm>
          <a:prstGeom prst="rect">
            <a:avLst/>
          </a:prstGeom>
          <a:solidFill>
            <a:schemeClr val="bg1"/>
          </a:solidFill>
          <a:ln>
            <a:noFill/>
          </a:ln>
        </p:spPr>
        <p:txBody>
          <a:bodyPr wrap="square" tIns="0" bIns="0" rtlCol="0">
            <a:spAutoFit/>
          </a:bodyPr>
          <a:lstStyle/>
          <a:p>
            <a:pPr algn="ctr"/>
            <a:r>
              <a:rPr lang="es-PE" sz="800" b="1" dirty="0"/>
              <a:t> Área de las quebradas Rayos de Sol, Carossio y Libertad (Lurigancho Chosica). </a:t>
            </a:r>
          </a:p>
        </p:txBody>
      </p:sp>
      <p:sp>
        <p:nvSpPr>
          <p:cNvPr id="20" name="Rectángulo 19">
            <a:extLst>
              <a:ext uri="{FF2B5EF4-FFF2-40B4-BE49-F238E27FC236}">
                <a16:creationId xmlns:a16="http://schemas.microsoft.com/office/drawing/2014/main" id="{CD6FCE52-72A9-49DF-B0C7-9A5E3E95AB4C}"/>
              </a:ext>
            </a:extLst>
          </p:cNvPr>
          <p:cNvSpPr/>
          <p:nvPr/>
        </p:nvSpPr>
        <p:spPr>
          <a:xfrm>
            <a:off x="619830" y="6091120"/>
            <a:ext cx="1111202" cy="230832"/>
          </a:xfrm>
          <a:prstGeom prst="rect">
            <a:avLst/>
          </a:prstGeom>
        </p:spPr>
        <p:txBody>
          <a:bodyPr wrap="none">
            <a:spAutoFit/>
          </a:bodyPr>
          <a:lstStyle/>
          <a:p>
            <a:r>
              <a:rPr lang="es-PE" sz="900" dirty="0"/>
              <a:t>Fuente: INGEMMET</a:t>
            </a:r>
          </a:p>
        </p:txBody>
      </p:sp>
      <p:sp>
        <p:nvSpPr>
          <p:cNvPr id="35" name="Rectángulo 34">
            <a:extLst>
              <a:ext uri="{FF2B5EF4-FFF2-40B4-BE49-F238E27FC236}">
                <a16:creationId xmlns:a16="http://schemas.microsoft.com/office/drawing/2014/main" id="{7C5AA0A4-3A4A-4B4B-8752-4E311AF77B18}"/>
              </a:ext>
            </a:extLst>
          </p:cNvPr>
          <p:cNvSpPr/>
          <p:nvPr/>
        </p:nvSpPr>
        <p:spPr>
          <a:xfrm>
            <a:off x="4256113" y="6086020"/>
            <a:ext cx="1064715" cy="230832"/>
          </a:xfrm>
          <a:prstGeom prst="rect">
            <a:avLst/>
          </a:prstGeom>
        </p:spPr>
        <p:txBody>
          <a:bodyPr wrap="none">
            <a:spAutoFit/>
          </a:bodyPr>
          <a:lstStyle/>
          <a:p>
            <a:r>
              <a:rPr lang="es-PE" sz="900" dirty="0"/>
              <a:t>Fuente: CENEPRED</a:t>
            </a:r>
          </a:p>
        </p:txBody>
      </p:sp>
      <p:sp>
        <p:nvSpPr>
          <p:cNvPr id="36" name="CuadroTexto 35">
            <a:extLst>
              <a:ext uri="{FF2B5EF4-FFF2-40B4-BE49-F238E27FC236}">
                <a16:creationId xmlns:a16="http://schemas.microsoft.com/office/drawing/2014/main" id="{7B0C3ED2-9B09-47F2-9C93-22EAC05AB041}"/>
              </a:ext>
            </a:extLst>
          </p:cNvPr>
          <p:cNvSpPr txBox="1"/>
          <p:nvPr/>
        </p:nvSpPr>
        <p:spPr>
          <a:xfrm>
            <a:off x="4923943" y="1660668"/>
            <a:ext cx="3468690" cy="246221"/>
          </a:xfrm>
          <a:prstGeom prst="rect">
            <a:avLst/>
          </a:prstGeom>
          <a:noFill/>
          <a:ln>
            <a:noFill/>
          </a:ln>
        </p:spPr>
        <p:txBody>
          <a:bodyPr wrap="square" rtlCol="0">
            <a:spAutoFit/>
          </a:bodyPr>
          <a:lstStyle/>
          <a:p>
            <a:pPr algn="ctr"/>
            <a:r>
              <a:rPr lang="es-PE" sz="1000" b="1" dirty="0"/>
              <a:t>Mapa de riesgo – Sector Quebrada Carossio</a:t>
            </a:r>
            <a:endParaRPr lang="es-PE" sz="1000" b="1" dirty="0">
              <a:latin typeface="Arial Narrow" panose="020B0606020202030204" pitchFamily="34" charset="0"/>
            </a:endParaRPr>
          </a:p>
        </p:txBody>
      </p:sp>
    </p:spTree>
    <p:extLst>
      <p:ext uri="{BB962C8B-B14F-4D97-AF65-F5344CB8AC3E}">
        <p14:creationId xmlns:p14="http://schemas.microsoft.com/office/powerpoint/2010/main" val="2571341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212913" y="816448"/>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18" name="Marcador de texto 9">
            <a:extLst>
              <a:ext uri="{FF2B5EF4-FFF2-40B4-BE49-F238E27FC236}">
                <a16:creationId xmlns:a16="http://schemas.microsoft.com/office/drawing/2014/main" id="{659CC7A8-25D8-4D21-A048-35DF8724285D}"/>
              </a:ext>
            </a:extLst>
          </p:cNvPr>
          <p:cNvSpPr txBox="1">
            <a:spLocks/>
          </p:cNvSpPr>
          <p:nvPr/>
        </p:nvSpPr>
        <p:spPr>
          <a:xfrm>
            <a:off x="596704" y="1260510"/>
            <a:ext cx="7950592"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600" b="1" dirty="0">
                <a:solidFill>
                  <a:schemeClr val="accent5">
                    <a:lumMod val="75000"/>
                  </a:schemeClr>
                </a:solidFill>
              </a:rPr>
              <a:t>EVALUACIONES DE RIESGO ELABORADAS POR EL CENEPRED</a:t>
            </a:r>
          </a:p>
          <a:p>
            <a:pPr algn="ctr"/>
            <a:r>
              <a:rPr lang="es-PE" sz="1600" b="1" dirty="0">
                <a:solidFill>
                  <a:schemeClr val="accent5">
                    <a:lumMod val="75000"/>
                  </a:schemeClr>
                </a:solidFill>
              </a:rPr>
              <a:t>DE ACUERDO A LO DISPUESTO EN EL D.U 004-2017 (DISTRIBUCIÓN REGIONAL)</a:t>
            </a:r>
          </a:p>
        </p:txBody>
      </p:sp>
      <p:grpSp>
        <p:nvGrpSpPr>
          <p:cNvPr id="27" name="Grupo 26">
            <a:extLst>
              <a:ext uri="{FF2B5EF4-FFF2-40B4-BE49-F238E27FC236}">
                <a16:creationId xmlns:a16="http://schemas.microsoft.com/office/drawing/2014/main" id="{1BE47AF4-6736-40B3-B60A-111085C2C178}"/>
              </a:ext>
            </a:extLst>
          </p:cNvPr>
          <p:cNvGrpSpPr/>
          <p:nvPr/>
        </p:nvGrpSpPr>
        <p:grpSpPr>
          <a:xfrm>
            <a:off x="10185660" y="1235053"/>
            <a:ext cx="2250396" cy="742060"/>
            <a:chOff x="1249614" y="3211867"/>
            <a:chExt cx="3140186" cy="842291"/>
          </a:xfrm>
          <a:solidFill>
            <a:schemeClr val="tx2"/>
          </a:solidFill>
        </p:grpSpPr>
        <p:sp>
          <p:nvSpPr>
            <p:cNvPr id="28" name="Rectángulo: esquinas redondeadas 27">
              <a:extLst>
                <a:ext uri="{FF2B5EF4-FFF2-40B4-BE49-F238E27FC236}">
                  <a16:creationId xmlns:a16="http://schemas.microsoft.com/office/drawing/2014/main" id="{CE4B6F77-1630-4CD1-97D0-E5A56343E05D}"/>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ángulo: esquinas redondeadas 4">
              <a:extLst>
                <a:ext uri="{FF2B5EF4-FFF2-40B4-BE49-F238E27FC236}">
                  <a16:creationId xmlns:a16="http://schemas.microsoft.com/office/drawing/2014/main" id="{50385D9D-7884-4349-AA20-2B6AB15AF42E}"/>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kern="1200" dirty="0"/>
                <a:t>Ministerios</a:t>
              </a:r>
            </a:p>
          </p:txBody>
        </p:sp>
      </p:grpSp>
      <p:sp>
        <p:nvSpPr>
          <p:cNvPr id="5" name="Rectángulo 4">
            <a:extLst>
              <a:ext uri="{FF2B5EF4-FFF2-40B4-BE49-F238E27FC236}">
                <a16:creationId xmlns:a16="http://schemas.microsoft.com/office/drawing/2014/main" id="{32129ADA-20B4-4A09-969E-DAF67C3272D0}"/>
              </a:ext>
            </a:extLst>
          </p:cNvPr>
          <p:cNvSpPr/>
          <p:nvPr/>
        </p:nvSpPr>
        <p:spPr>
          <a:xfrm>
            <a:off x="10064518" y="4225234"/>
            <a:ext cx="2969630" cy="535531"/>
          </a:xfrm>
          <a:prstGeom prst="rect">
            <a:avLst/>
          </a:prstGeom>
        </p:spPr>
        <p:txBody>
          <a:bodyPr wrap="square">
            <a:spAutoFit/>
          </a:bodyPr>
          <a:lstStyle/>
          <a:p>
            <a:pPr lvl="0" algn="ctr" defTabSz="800100">
              <a:lnSpc>
                <a:spcPct val="90000"/>
              </a:lnSpc>
              <a:spcBef>
                <a:spcPct val="0"/>
              </a:spcBef>
              <a:spcAft>
                <a:spcPct val="35000"/>
              </a:spcAft>
            </a:pPr>
            <a:r>
              <a:rPr lang="es-ES" sz="1600" b="1" dirty="0"/>
              <a:t>Preparación y Respuesta eficiente y  oportuna</a:t>
            </a:r>
          </a:p>
        </p:txBody>
      </p:sp>
      <p:sp>
        <p:nvSpPr>
          <p:cNvPr id="30" name="Rectángulo 29">
            <a:extLst>
              <a:ext uri="{FF2B5EF4-FFF2-40B4-BE49-F238E27FC236}">
                <a16:creationId xmlns:a16="http://schemas.microsoft.com/office/drawing/2014/main" id="{3B4CA449-B729-4E5B-979B-E974466764D0}"/>
              </a:ext>
            </a:extLst>
          </p:cNvPr>
          <p:cNvSpPr/>
          <p:nvPr/>
        </p:nvSpPr>
        <p:spPr>
          <a:xfrm>
            <a:off x="10278675" y="2077597"/>
            <a:ext cx="2191463" cy="830997"/>
          </a:xfrm>
          <a:prstGeom prst="rect">
            <a:avLst/>
          </a:prstGeom>
        </p:spPr>
        <p:txBody>
          <a:bodyPr wrap="square">
            <a:spAutoFit/>
          </a:bodyPr>
          <a:lstStyle/>
          <a:p>
            <a:pPr lvl="0"/>
            <a:endParaRPr lang="es-PE" sz="1600" dirty="0"/>
          </a:p>
          <a:p>
            <a:pPr lvl="0"/>
            <a:r>
              <a:rPr lang="es-ES" sz="1600" b="1" dirty="0"/>
              <a:t>Plan de Prevención y Reducción de Riesgos</a:t>
            </a:r>
          </a:p>
        </p:txBody>
      </p:sp>
      <p:grpSp>
        <p:nvGrpSpPr>
          <p:cNvPr id="31" name="Grupo 30">
            <a:extLst>
              <a:ext uri="{FF2B5EF4-FFF2-40B4-BE49-F238E27FC236}">
                <a16:creationId xmlns:a16="http://schemas.microsoft.com/office/drawing/2014/main" id="{977D2E61-0D93-4AB9-A256-B97484FF323D}"/>
              </a:ext>
            </a:extLst>
          </p:cNvPr>
          <p:cNvGrpSpPr/>
          <p:nvPr/>
        </p:nvGrpSpPr>
        <p:grpSpPr>
          <a:xfrm>
            <a:off x="9871611" y="5025764"/>
            <a:ext cx="2250396" cy="742060"/>
            <a:chOff x="1249614" y="3211867"/>
            <a:chExt cx="3140186" cy="842291"/>
          </a:xfrm>
          <a:solidFill>
            <a:schemeClr val="tx2"/>
          </a:solidFill>
        </p:grpSpPr>
        <p:sp>
          <p:nvSpPr>
            <p:cNvPr id="32" name="Rectángulo: esquinas redondeadas 31">
              <a:extLst>
                <a:ext uri="{FF2B5EF4-FFF2-40B4-BE49-F238E27FC236}">
                  <a16:creationId xmlns:a16="http://schemas.microsoft.com/office/drawing/2014/main" id="{EA6F6907-56C0-4269-81A1-A60427FB3E2E}"/>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ángulo: esquinas redondeadas 4">
              <a:extLst>
                <a:ext uri="{FF2B5EF4-FFF2-40B4-BE49-F238E27FC236}">
                  <a16:creationId xmlns:a16="http://schemas.microsoft.com/office/drawing/2014/main" id="{DE615E57-6CA1-499E-8EC0-B727463BDA66}"/>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dirty="0"/>
                <a:t>GOREs y </a:t>
              </a:r>
              <a:r>
                <a:rPr lang="es-PE" sz="1600" b="1" kern="1200" dirty="0"/>
                <a:t>GOLOs</a:t>
              </a:r>
            </a:p>
          </p:txBody>
        </p:sp>
      </p:grpSp>
      <p:grpSp>
        <p:nvGrpSpPr>
          <p:cNvPr id="24" name="Grupo 23">
            <a:extLst>
              <a:ext uri="{FF2B5EF4-FFF2-40B4-BE49-F238E27FC236}">
                <a16:creationId xmlns:a16="http://schemas.microsoft.com/office/drawing/2014/main" id="{92CDB7FC-663F-4525-A3FC-60668AC9043F}"/>
              </a:ext>
            </a:extLst>
          </p:cNvPr>
          <p:cNvGrpSpPr/>
          <p:nvPr/>
        </p:nvGrpSpPr>
        <p:grpSpPr>
          <a:xfrm>
            <a:off x="9977148" y="3180179"/>
            <a:ext cx="2250396" cy="742060"/>
            <a:chOff x="1249614" y="3211867"/>
            <a:chExt cx="3140186" cy="842291"/>
          </a:xfrm>
          <a:solidFill>
            <a:schemeClr val="tx2"/>
          </a:solidFill>
        </p:grpSpPr>
        <p:sp>
          <p:nvSpPr>
            <p:cNvPr id="25" name="Rectángulo: esquinas redondeadas 24">
              <a:extLst>
                <a:ext uri="{FF2B5EF4-FFF2-40B4-BE49-F238E27FC236}">
                  <a16:creationId xmlns:a16="http://schemas.microsoft.com/office/drawing/2014/main" id="{21718766-A69D-481F-9B66-AE94A88B93FA}"/>
                </a:ext>
              </a:extLst>
            </p:cNvPr>
            <p:cNvSpPr/>
            <p:nvPr/>
          </p:nvSpPr>
          <p:spPr>
            <a:xfrm>
              <a:off x="1249614" y="3211867"/>
              <a:ext cx="3140186" cy="842291"/>
            </a:xfrm>
            <a:prstGeom prst="roundRect">
              <a:avLst/>
            </a:prstGeom>
            <a:solidFill>
              <a:srgbClr val="297E9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ángulo: esquinas redondeadas 4">
              <a:extLst>
                <a:ext uri="{FF2B5EF4-FFF2-40B4-BE49-F238E27FC236}">
                  <a16:creationId xmlns:a16="http://schemas.microsoft.com/office/drawing/2014/main" id="{63E75CA6-BDD2-41D2-B5B6-56BDCDBAA3A0}"/>
                </a:ext>
              </a:extLst>
            </p:cNvPr>
            <p:cNvSpPr txBox="1"/>
            <p:nvPr/>
          </p:nvSpPr>
          <p:spPr>
            <a:xfrm>
              <a:off x="1290731" y="3252984"/>
              <a:ext cx="3057952" cy="76005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64673" tIns="133350" rIns="133350" bIns="133350" numCol="1" spcCol="1270" anchor="ctr" anchorCtr="0">
              <a:noAutofit/>
            </a:bodyPr>
            <a:lstStyle/>
            <a:p>
              <a:pPr marL="0" lvl="0" indent="0" algn="r" defTabSz="1555750">
                <a:lnSpc>
                  <a:spcPct val="90000"/>
                </a:lnSpc>
                <a:spcBef>
                  <a:spcPct val="0"/>
                </a:spcBef>
                <a:spcAft>
                  <a:spcPct val="35000"/>
                </a:spcAft>
                <a:buNone/>
              </a:pPr>
              <a:r>
                <a:rPr lang="es-PE" sz="1600" b="1" kern="1200" dirty="0"/>
                <a:t>COEN</a:t>
              </a:r>
            </a:p>
          </p:txBody>
        </p:sp>
      </p:grpSp>
      <p:sp>
        <p:nvSpPr>
          <p:cNvPr id="35" name="Rectángulo 34">
            <a:extLst>
              <a:ext uri="{FF2B5EF4-FFF2-40B4-BE49-F238E27FC236}">
                <a16:creationId xmlns:a16="http://schemas.microsoft.com/office/drawing/2014/main" id="{7C5AA0A4-3A4A-4B4B-8752-4E311AF77B18}"/>
              </a:ext>
            </a:extLst>
          </p:cNvPr>
          <p:cNvSpPr/>
          <p:nvPr/>
        </p:nvSpPr>
        <p:spPr>
          <a:xfrm>
            <a:off x="909433" y="5868785"/>
            <a:ext cx="1064715" cy="230832"/>
          </a:xfrm>
          <a:prstGeom prst="rect">
            <a:avLst/>
          </a:prstGeom>
        </p:spPr>
        <p:txBody>
          <a:bodyPr wrap="none">
            <a:spAutoFit/>
          </a:bodyPr>
          <a:lstStyle/>
          <a:p>
            <a:r>
              <a:rPr lang="es-PE" sz="900" dirty="0"/>
              <a:t>Fuente: CENEPRED</a:t>
            </a:r>
          </a:p>
        </p:txBody>
      </p:sp>
      <p:pic>
        <p:nvPicPr>
          <p:cNvPr id="4" name="Imagen 3">
            <a:extLst>
              <a:ext uri="{FF2B5EF4-FFF2-40B4-BE49-F238E27FC236}">
                <a16:creationId xmlns:a16="http://schemas.microsoft.com/office/drawing/2014/main" id="{35A57740-C0B6-41E0-9CDA-233D0CE73470}"/>
              </a:ext>
            </a:extLst>
          </p:cNvPr>
          <p:cNvPicPr>
            <a:picLocks noChangeAspect="1"/>
          </p:cNvPicPr>
          <p:nvPr/>
        </p:nvPicPr>
        <p:blipFill>
          <a:blip r:embed="rId2"/>
          <a:stretch>
            <a:fillRect/>
          </a:stretch>
        </p:blipFill>
        <p:spPr>
          <a:xfrm>
            <a:off x="447063" y="1861265"/>
            <a:ext cx="4124937" cy="4007520"/>
          </a:xfrm>
          <a:prstGeom prst="rect">
            <a:avLst/>
          </a:prstGeom>
        </p:spPr>
      </p:pic>
      <p:sp>
        <p:nvSpPr>
          <p:cNvPr id="36" name="Elipse 35">
            <a:extLst>
              <a:ext uri="{FF2B5EF4-FFF2-40B4-BE49-F238E27FC236}">
                <a16:creationId xmlns:a16="http://schemas.microsoft.com/office/drawing/2014/main" id="{0965052F-8E62-436C-8370-049F3248701E}"/>
              </a:ext>
            </a:extLst>
          </p:cNvPr>
          <p:cNvSpPr/>
          <p:nvPr/>
        </p:nvSpPr>
        <p:spPr>
          <a:xfrm>
            <a:off x="3638328" y="3162931"/>
            <a:ext cx="752829" cy="650908"/>
          </a:xfrm>
          <a:prstGeom prst="ellipse">
            <a:avLst/>
          </a:prstGeom>
          <a:solidFill>
            <a:srgbClr val="1F7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latin typeface="Arial" panose="020B0604020202020204" pitchFamily="34" charset="0"/>
                <a:cs typeface="Arial" panose="020B0604020202020204" pitchFamily="34" charset="0"/>
              </a:rPr>
              <a:t>308</a:t>
            </a:r>
            <a:endParaRPr lang="es-PE" sz="700"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98C9FC10-3467-48F3-99A7-7C586E4337E8}"/>
              </a:ext>
            </a:extLst>
          </p:cNvPr>
          <p:cNvSpPr/>
          <p:nvPr/>
        </p:nvSpPr>
        <p:spPr>
          <a:xfrm>
            <a:off x="4352924" y="3126361"/>
            <a:ext cx="1042544" cy="738664"/>
          </a:xfrm>
          <a:prstGeom prst="rect">
            <a:avLst/>
          </a:prstGeom>
        </p:spPr>
        <p:txBody>
          <a:bodyPr wrap="square">
            <a:spAutoFit/>
          </a:bodyPr>
          <a:lstStyle/>
          <a:p>
            <a:pPr algn="ctr"/>
            <a:r>
              <a:rPr lang="es-PE" sz="1400" b="1" dirty="0">
                <a:solidFill>
                  <a:srgbClr val="297E96"/>
                </a:solidFill>
              </a:rPr>
              <a:t>Informes Evaluación de Riesgos</a:t>
            </a:r>
          </a:p>
        </p:txBody>
      </p:sp>
      <p:pic>
        <p:nvPicPr>
          <p:cNvPr id="37" name="Imagen 36">
            <a:extLst>
              <a:ext uri="{FF2B5EF4-FFF2-40B4-BE49-F238E27FC236}">
                <a16:creationId xmlns:a16="http://schemas.microsoft.com/office/drawing/2014/main" id="{2F95BCC3-0279-4553-B7C0-B9213F833D44}"/>
              </a:ext>
            </a:extLst>
          </p:cNvPr>
          <p:cNvPicPr>
            <a:picLocks noChangeAspect="1"/>
          </p:cNvPicPr>
          <p:nvPr/>
        </p:nvPicPr>
        <p:blipFill rotWithShape="1">
          <a:blip r:embed="rId3"/>
          <a:srcRect r="483"/>
          <a:stretch/>
        </p:blipFill>
        <p:spPr>
          <a:xfrm>
            <a:off x="5685981" y="2404831"/>
            <a:ext cx="3089817" cy="2818016"/>
          </a:xfrm>
          <a:prstGeom prst="rect">
            <a:avLst/>
          </a:prstGeom>
        </p:spPr>
      </p:pic>
    </p:spTree>
    <p:extLst>
      <p:ext uri="{BB962C8B-B14F-4D97-AF65-F5344CB8AC3E}">
        <p14:creationId xmlns:p14="http://schemas.microsoft.com/office/powerpoint/2010/main" val="424801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contenido 2">
            <a:extLst>
              <a:ext uri="{FF2B5EF4-FFF2-40B4-BE49-F238E27FC236}">
                <a16:creationId xmlns:a16="http://schemas.microsoft.com/office/drawing/2014/main" id="{6218974A-6ECA-4D3D-81A5-7ED49ACB52A3}"/>
              </a:ext>
            </a:extLst>
          </p:cNvPr>
          <p:cNvSpPr txBox="1">
            <a:spLocks/>
          </p:cNvSpPr>
          <p:nvPr/>
        </p:nvSpPr>
        <p:spPr>
          <a:xfrm>
            <a:off x="225997" y="839712"/>
            <a:ext cx="8692005"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s-PE" b="1" dirty="0">
                <a:ea typeface="+mj-ea"/>
                <a:cs typeface="+mj-cs"/>
              </a:rPr>
              <a:t>DETERMINACIÓN DEL RIESGO</a:t>
            </a:r>
          </a:p>
        </p:txBody>
      </p:sp>
      <p:grpSp>
        <p:nvGrpSpPr>
          <p:cNvPr id="23" name="Grupo 22">
            <a:extLst>
              <a:ext uri="{FF2B5EF4-FFF2-40B4-BE49-F238E27FC236}">
                <a16:creationId xmlns:a16="http://schemas.microsoft.com/office/drawing/2014/main" id="{3FC989B0-F311-431F-91CD-162317EDD3E4}"/>
              </a:ext>
            </a:extLst>
          </p:cNvPr>
          <p:cNvGrpSpPr/>
          <p:nvPr/>
        </p:nvGrpSpPr>
        <p:grpSpPr>
          <a:xfrm>
            <a:off x="4140094" y="1869377"/>
            <a:ext cx="1777110" cy="1632025"/>
            <a:chOff x="0" y="1588898"/>
            <a:chExt cx="1892523" cy="1682327"/>
          </a:xfrm>
          <a:solidFill>
            <a:schemeClr val="accent4">
              <a:lumMod val="75000"/>
            </a:schemeClr>
          </a:solidFill>
          <a:scene3d>
            <a:camera prst="orthographicFront"/>
            <a:lightRig rig="flat" dir="t"/>
          </a:scene3d>
        </p:grpSpPr>
        <p:sp>
          <p:nvSpPr>
            <p:cNvPr id="25" name="Elipse 24">
              <a:extLst>
                <a:ext uri="{FF2B5EF4-FFF2-40B4-BE49-F238E27FC236}">
                  <a16:creationId xmlns:a16="http://schemas.microsoft.com/office/drawing/2014/main" id="{11DB3356-5074-4D3E-9897-6EDE7BA39E66}"/>
                </a:ext>
              </a:extLst>
            </p:cNvPr>
            <p:cNvSpPr/>
            <p:nvPr/>
          </p:nvSpPr>
          <p:spPr>
            <a:xfrm>
              <a:off x="0" y="1588898"/>
              <a:ext cx="1892523"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6" name="Elipse 4">
              <a:extLst>
                <a:ext uri="{FF2B5EF4-FFF2-40B4-BE49-F238E27FC236}">
                  <a16:creationId xmlns:a16="http://schemas.microsoft.com/office/drawing/2014/main" id="{ABA3421B-0B91-4BE9-8EF1-FCC8C28A9718}"/>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b="1" kern="1200" dirty="0"/>
                <a:t>Peligro</a:t>
              </a:r>
              <a:endParaRPr lang="es-ES" sz="1600" b="1" kern="1200" dirty="0"/>
            </a:p>
          </p:txBody>
        </p:sp>
      </p:grpSp>
      <p:grpSp>
        <p:nvGrpSpPr>
          <p:cNvPr id="37" name="Grupo 36">
            <a:extLst>
              <a:ext uri="{FF2B5EF4-FFF2-40B4-BE49-F238E27FC236}">
                <a16:creationId xmlns:a16="http://schemas.microsoft.com/office/drawing/2014/main" id="{FA29DBA9-8E88-48F8-8E65-D71DA32F0688}"/>
              </a:ext>
            </a:extLst>
          </p:cNvPr>
          <p:cNvGrpSpPr/>
          <p:nvPr/>
        </p:nvGrpSpPr>
        <p:grpSpPr>
          <a:xfrm>
            <a:off x="4178791" y="3627723"/>
            <a:ext cx="1777110" cy="1632025"/>
            <a:chOff x="0" y="1588898"/>
            <a:chExt cx="1892523" cy="1682327"/>
          </a:xfrm>
          <a:solidFill>
            <a:schemeClr val="accent6"/>
          </a:solidFill>
          <a:scene3d>
            <a:camera prst="orthographicFront"/>
            <a:lightRig rig="flat" dir="t"/>
          </a:scene3d>
        </p:grpSpPr>
        <p:sp>
          <p:nvSpPr>
            <p:cNvPr id="38" name="Elipse 37">
              <a:extLst>
                <a:ext uri="{FF2B5EF4-FFF2-40B4-BE49-F238E27FC236}">
                  <a16:creationId xmlns:a16="http://schemas.microsoft.com/office/drawing/2014/main" id="{32556EC7-F656-4B48-ACD1-5A71DEAA70E7}"/>
                </a:ext>
              </a:extLst>
            </p:cNvPr>
            <p:cNvSpPr/>
            <p:nvPr/>
          </p:nvSpPr>
          <p:spPr>
            <a:xfrm>
              <a:off x="0" y="1588898"/>
              <a:ext cx="1892523"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Elipse 4">
              <a:extLst>
                <a:ext uri="{FF2B5EF4-FFF2-40B4-BE49-F238E27FC236}">
                  <a16:creationId xmlns:a16="http://schemas.microsoft.com/office/drawing/2014/main" id="{14C0CDA2-E747-4F62-8CF9-0EBF295C8988}"/>
                </a:ext>
              </a:extLst>
            </p:cNvPr>
            <p:cNvSpPr txBox="1"/>
            <p:nvPr/>
          </p:nvSpPr>
          <p:spPr>
            <a:xfrm>
              <a:off x="277154" y="1835269"/>
              <a:ext cx="1338215"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0" rIns="20320" bIns="72000" numCol="1" spcCol="1270" anchor="ctr" anchorCtr="0">
              <a:noAutofit/>
            </a:bodyPr>
            <a:lstStyle/>
            <a:p>
              <a:pPr lvl="0" algn="ctr" defTabSz="711200">
                <a:lnSpc>
                  <a:spcPct val="90000"/>
                </a:lnSpc>
                <a:spcAft>
                  <a:spcPct val="35000"/>
                </a:spcAft>
              </a:pPr>
              <a:r>
                <a:rPr lang="es-ES" sz="1600" b="1" spc="-30" dirty="0"/>
                <a:t>Vulnerabilidad</a:t>
              </a:r>
            </a:p>
          </p:txBody>
        </p:sp>
      </p:grpSp>
      <p:cxnSp>
        <p:nvCxnSpPr>
          <p:cNvPr id="4" name="Conector recto 3">
            <a:extLst>
              <a:ext uri="{FF2B5EF4-FFF2-40B4-BE49-F238E27FC236}">
                <a16:creationId xmlns:a16="http://schemas.microsoft.com/office/drawing/2014/main" id="{40FB8E38-1878-4630-ACE5-AF9091E8C337}"/>
              </a:ext>
            </a:extLst>
          </p:cNvPr>
          <p:cNvCxnSpPr>
            <a:cxnSpLocks/>
            <a:stCxn id="25" idx="6"/>
          </p:cNvCxnSpPr>
          <p:nvPr/>
        </p:nvCxnSpPr>
        <p:spPr>
          <a:xfrm>
            <a:off x="5917204" y="2685390"/>
            <a:ext cx="673004" cy="165304"/>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45" name="Grupo 44">
            <a:extLst>
              <a:ext uri="{FF2B5EF4-FFF2-40B4-BE49-F238E27FC236}">
                <a16:creationId xmlns:a16="http://schemas.microsoft.com/office/drawing/2014/main" id="{B64DF4AF-B4AB-4721-A84A-57A9783A83EA}"/>
              </a:ext>
            </a:extLst>
          </p:cNvPr>
          <p:cNvGrpSpPr/>
          <p:nvPr/>
        </p:nvGrpSpPr>
        <p:grpSpPr>
          <a:xfrm>
            <a:off x="2551842" y="2185337"/>
            <a:ext cx="1047064" cy="1000106"/>
            <a:chOff x="-299551" y="1541604"/>
            <a:chExt cx="1892522" cy="1682327"/>
          </a:xfrm>
          <a:solidFill>
            <a:schemeClr val="accent3"/>
          </a:solidFill>
          <a:scene3d>
            <a:camera prst="orthographicFront"/>
            <a:lightRig rig="flat" dir="t"/>
          </a:scene3d>
        </p:grpSpPr>
        <p:sp>
          <p:nvSpPr>
            <p:cNvPr id="46" name="Elipse 45">
              <a:extLst>
                <a:ext uri="{FF2B5EF4-FFF2-40B4-BE49-F238E27FC236}">
                  <a16:creationId xmlns:a16="http://schemas.microsoft.com/office/drawing/2014/main" id="{42B019B5-5816-4D1A-B21F-A134FDD03CC6}"/>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7" name="Elipse 4">
              <a:extLst>
                <a:ext uri="{FF2B5EF4-FFF2-40B4-BE49-F238E27FC236}">
                  <a16:creationId xmlns:a16="http://schemas.microsoft.com/office/drawing/2014/main" id="{674D4E45-4527-4000-B293-0B709930E476}"/>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Territorio</a:t>
              </a:r>
              <a:endParaRPr lang="es-ES" sz="1200" b="1" kern="1200" dirty="0"/>
            </a:p>
          </p:txBody>
        </p:sp>
      </p:grpSp>
      <p:grpSp>
        <p:nvGrpSpPr>
          <p:cNvPr id="48" name="Grupo 47">
            <a:extLst>
              <a:ext uri="{FF2B5EF4-FFF2-40B4-BE49-F238E27FC236}">
                <a16:creationId xmlns:a16="http://schemas.microsoft.com/office/drawing/2014/main" id="{D09FF23D-97DB-4382-B578-9976FFFC5F0D}"/>
              </a:ext>
            </a:extLst>
          </p:cNvPr>
          <p:cNvGrpSpPr/>
          <p:nvPr/>
        </p:nvGrpSpPr>
        <p:grpSpPr>
          <a:xfrm>
            <a:off x="1187624" y="2184131"/>
            <a:ext cx="1047064" cy="1000106"/>
            <a:chOff x="-299551" y="1541604"/>
            <a:chExt cx="1892522" cy="1682327"/>
          </a:xfrm>
          <a:solidFill>
            <a:schemeClr val="accent3"/>
          </a:solidFill>
          <a:scene3d>
            <a:camera prst="orthographicFront"/>
            <a:lightRig rig="flat" dir="t"/>
          </a:scene3d>
        </p:grpSpPr>
        <p:sp>
          <p:nvSpPr>
            <p:cNvPr id="49" name="Elipse 48">
              <a:extLst>
                <a:ext uri="{FF2B5EF4-FFF2-40B4-BE49-F238E27FC236}">
                  <a16:creationId xmlns:a16="http://schemas.microsoft.com/office/drawing/2014/main" id="{B88C6C4F-9D8B-45D8-8596-0F92E384CF0E}"/>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Elipse 4">
              <a:extLst>
                <a:ext uri="{FF2B5EF4-FFF2-40B4-BE49-F238E27FC236}">
                  <a16:creationId xmlns:a16="http://schemas.microsoft.com/office/drawing/2014/main" id="{E835258D-AC87-41FB-984C-A779F223F0C1}"/>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Fenómeno</a:t>
              </a:r>
              <a:endParaRPr lang="es-ES" sz="1200" b="1" kern="1200" dirty="0"/>
            </a:p>
          </p:txBody>
        </p:sp>
      </p:grpSp>
      <p:grpSp>
        <p:nvGrpSpPr>
          <p:cNvPr id="51" name="Grupo 50">
            <a:extLst>
              <a:ext uri="{FF2B5EF4-FFF2-40B4-BE49-F238E27FC236}">
                <a16:creationId xmlns:a16="http://schemas.microsoft.com/office/drawing/2014/main" id="{05DD0C67-489A-4299-A522-CD754ACED95B}"/>
              </a:ext>
            </a:extLst>
          </p:cNvPr>
          <p:cNvGrpSpPr/>
          <p:nvPr/>
        </p:nvGrpSpPr>
        <p:grpSpPr>
          <a:xfrm>
            <a:off x="1217433" y="3943682"/>
            <a:ext cx="1047064" cy="1000106"/>
            <a:chOff x="-299551" y="1541604"/>
            <a:chExt cx="1892522" cy="1682327"/>
          </a:xfrm>
          <a:solidFill>
            <a:schemeClr val="accent3"/>
          </a:solidFill>
          <a:scene3d>
            <a:camera prst="orthographicFront"/>
            <a:lightRig rig="flat" dir="t"/>
          </a:scene3d>
        </p:grpSpPr>
        <p:sp>
          <p:nvSpPr>
            <p:cNvPr id="52" name="Elipse 51">
              <a:extLst>
                <a:ext uri="{FF2B5EF4-FFF2-40B4-BE49-F238E27FC236}">
                  <a16:creationId xmlns:a16="http://schemas.microsoft.com/office/drawing/2014/main" id="{2586E7A1-9515-47FA-96C1-DDCBF0BFAF54}"/>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3" name="Elipse 4">
              <a:extLst>
                <a:ext uri="{FF2B5EF4-FFF2-40B4-BE49-F238E27FC236}">
                  <a16:creationId xmlns:a16="http://schemas.microsoft.com/office/drawing/2014/main" id="{2390878D-46EF-4A19-A68E-9795F7D2B99D}"/>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dirty="0"/>
                <a:t>F</a:t>
              </a:r>
              <a:r>
                <a:rPr lang="es-ES" sz="1400" b="1" kern="1200" dirty="0"/>
                <a:t>ísicas</a:t>
              </a:r>
              <a:endParaRPr lang="es-ES" sz="1200" b="1" kern="1200" dirty="0"/>
            </a:p>
          </p:txBody>
        </p:sp>
      </p:grpSp>
      <p:grpSp>
        <p:nvGrpSpPr>
          <p:cNvPr id="63" name="Grupo 62">
            <a:extLst>
              <a:ext uri="{FF2B5EF4-FFF2-40B4-BE49-F238E27FC236}">
                <a16:creationId xmlns:a16="http://schemas.microsoft.com/office/drawing/2014/main" id="{C1C78216-38FD-461F-9BD3-9D0B3ED26B9D}"/>
              </a:ext>
            </a:extLst>
          </p:cNvPr>
          <p:cNvGrpSpPr/>
          <p:nvPr/>
        </p:nvGrpSpPr>
        <p:grpSpPr>
          <a:xfrm>
            <a:off x="2564443" y="3942476"/>
            <a:ext cx="1047064" cy="1000106"/>
            <a:chOff x="-299551" y="1541604"/>
            <a:chExt cx="1892522" cy="1682327"/>
          </a:xfrm>
          <a:solidFill>
            <a:schemeClr val="accent3"/>
          </a:solidFill>
          <a:scene3d>
            <a:camera prst="orthographicFront"/>
            <a:lightRig rig="flat" dir="t"/>
          </a:scene3d>
        </p:grpSpPr>
        <p:sp>
          <p:nvSpPr>
            <p:cNvPr id="64" name="Elipse 63">
              <a:extLst>
                <a:ext uri="{FF2B5EF4-FFF2-40B4-BE49-F238E27FC236}">
                  <a16:creationId xmlns:a16="http://schemas.microsoft.com/office/drawing/2014/main" id="{F1DA6C97-5FC0-4AC6-AECE-CD74871870D0}"/>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5" name="Elipse 4">
              <a:extLst>
                <a:ext uri="{FF2B5EF4-FFF2-40B4-BE49-F238E27FC236}">
                  <a16:creationId xmlns:a16="http://schemas.microsoft.com/office/drawing/2014/main" id="{D66AEB27-2F5E-4646-870D-5EBA06062DDD}"/>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Sociales</a:t>
              </a:r>
              <a:endParaRPr lang="es-ES" sz="1200" b="1" kern="1200" dirty="0"/>
            </a:p>
          </p:txBody>
        </p:sp>
      </p:grpSp>
      <p:sp>
        <p:nvSpPr>
          <p:cNvPr id="62" name="Rectángulo 61">
            <a:extLst>
              <a:ext uri="{FF2B5EF4-FFF2-40B4-BE49-F238E27FC236}">
                <a16:creationId xmlns:a16="http://schemas.microsoft.com/office/drawing/2014/main" id="{8AA88CEC-C0BB-4D5D-811A-D15224669F0D}"/>
              </a:ext>
            </a:extLst>
          </p:cNvPr>
          <p:cNvSpPr/>
          <p:nvPr/>
        </p:nvSpPr>
        <p:spPr>
          <a:xfrm>
            <a:off x="1674789" y="1370709"/>
            <a:ext cx="1615570" cy="369332"/>
          </a:xfrm>
          <a:prstGeom prst="rect">
            <a:avLst/>
          </a:prstGeom>
        </p:spPr>
        <p:txBody>
          <a:bodyPr wrap="none">
            <a:spAutoFit/>
          </a:bodyPr>
          <a:lstStyle/>
          <a:p>
            <a:r>
              <a:rPr lang="es-ES" b="1" u="sng" dirty="0"/>
              <a:t>Características</a:t>
            </a:r>
            <a:r>
              <a:rPr lang="es-ES" b="1" dirty="0"/>
              <a:t> </a:t>
            </a:r>
            <a:endParaRPr lang="es-PE" dirty="0"/>
          </a:p>
        </p:txBody>
      </p:sp>
      <p:sp>
        <p:nvSpPr>
          <p:cNvPr id="67" name="Rectángulo 66">
            <a:extLst>
              <a:ext uri="{FF2B5EF4-FFF2-40B4-BE49-F238E27FC236}">
                <a16:creationId xmlns:a16="http://schemas.microsoft.com/office/drawing/2014/main" id="{BF399FE7-0EC5-4B82-816C-08D40BE72990}"/>
              </a:ext>
            </a:extLst>
          </p:cNvPr>
          <p:cNvSpPr/>
          <p:nvPr/>
        </p:nvSpPr>
        <p:spPr>
          <a:xfrm>
            <a:off x="4115556" y="1369325"/>
            <a:ext cx="1953868" cy="369332"/>
          </a:xfrm>
          <a:prstGeom prst="rect">
            <a:avLst/>
          </a:prstGeom>
        </p:spPr>
        <p:txBody>
          <a:bodyPr wrap="none">
            <a:spAutoFit/>
          </a:bodyPr>
          <a:lstStyle/>
          <a:p>
            <a:r>
              <a:rPr lang="es-ES" b="1" u="sng" dirty="0"/>
              <a:t>Factores de riesgo </a:t>
            </a:r>
            <a:endParaRPr lang="es-PE" u="sng" dirty="0"/>
          </a:p>
        </p:txBody>
      </p:sp>
      <p:cxnSp>
        <p:nvCxnSpPr>
          <p:cNvPr id="68" name="Conector recto 67">
            <a:extLst>
              <a:ext uri="{FF2B5EF4-FFF2-40B4-BE49-F238E27FC236}">
                <a16:creationId xmlns:a16="http://schemas.microsoft.com/office/drawing/2014/main" id="{35BF5EBF-910B-4CE5-855A-0FC3CF4D8161}"/>
              </a:ext>
            </a:extLst>
          </p:cNvPr>
          <p:cNvCxnSpPr>
            <a:cxnSpLocks/>
            <a:stCxn id="49" idx="6"/>
            <a:endCxn id="46" idx="2"/>
          </p:cNvCxnSpPr>
          <p:nvPr/>
        </p:nvCxnSpPr>
        <p:spPr>
          <a:xfrm>
            <a:off x="2234688" y="2684184"/>
            <a:ext cx="317154" cy="120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489714FD-8DC2-4C17-BE71-82564CD5EF85}"/>
              </a:ext>
            </a:extLst>
          </p:cNvPr>
          <p:cNvCxnSpPr>
            <a:cxnSpLocks/>
            <a:stCxn id="46" idx="6"/>
            <a:endCxn id="25" idx="2"/>
          </p:cNvCxnSpPr>
          <p:nvPr/>
        </p:nvCxnSpPr>
        <p:spPr>
          <a:xfrm>
            <a:off x="3598906" y="2685390"/>
            <a:ext cx="541188"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74" name="Grupo 73">
            <a:extLst>
              <a:ext uri="{FF2B5EF4-FFF2-40B4-BE49-F238E27FC236}">
                <a16:creationId xmlns:a16="http://schemas.microsoft.com/office/drawing/2014/main" id="{3DEE9239-C345-4C2D-83AB-465A10C9D7AC}"/>
              </a:ext>
            </a:extLst>
          </p:cNvPr>
          <p:cNvGrpSpPr/>
          <p:nvPr/>
        </p:nvGrpSpPr>
        <p:grpSpPr>
          <a:xfrm>
            <a:off x="1217433" y="5098683"/>
            <a:ext cx="1047064" cy="1000106"/>
            <a:chOff x="-299551" y="1541604"/>
            <a:chExt cx="1892522" cy="1682327"/>
          </a:xfrm>
          <a:solidFill>
            <a:schemeClr val="accent3"/>
          </a:solidFill>
          <a:scene3d>
            <a:camera prst="orthographicFront"/>
            <a:lightRig rig="flat" dir="t"/>
          </a:scene3d>
        </p:grpSpPr>
        <p:sp>
          <p:nvSpPr>
            <p:cNvPr id="75" name="Elipse 74">
              <a:extLst>
                <a:ext uri="{FF2B5EF4-FFF2-40B4-BE49-F238E27FC236}">
                  <a16:creationId xmlns:a16="http://schemas.microsoft.com/office/drawing/2014/main" id="{EF5200EA-AE3E-4388-9F84-77C9D6DCA223}"/>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6" name="Elipse 4">
              <a:extLst>
                <a:ext uri="{FF2B5EF4-FFF2-40B4-BE49-F238E27FC236}">
                  <a16:creationId xmlns:a16="http://schemas.microsoft.com/office/drawing/2014/main" id="{F3512F1B-050E-4880-92BE-5DCBC06817B1}"/>
                </a:ext>
              </a:extLst>
            </p:cNvPr>
            <p:cNvSpPr txBox="1"/>
            <p:nvPr/>
          </p:nvSpPr>
          <p:spPr>
            <a:xfrm>
              <a:off x="-130078" y="1785946"/>
              <a:ext cx="1615370"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S" sz="1400" b="1" dirty="0"/>
                <a:t>Económicas</a:t>
              </a:r>
              <a:endParaRPr lang="es-ES" sz="1200" b="1" kern="1200" dirty="0"/>
            </a:p>
          </p:txBody>
        </p:sp>
      </p:grpSp>
      <p:grpSp>
        <p:nvGrpSpPr>
          <p:cNvPr id="77" name="Grupo 76">
            <a:extLst>
              <a:ext uri="{FF2B5EF4-FFF2-40B4-BE49-F238E27FC236}">
                <a16:creationId xmlns:a16="http://schemas.microsoft.com/office/drawing/2014/main" id="{EBC99211-A32A-41D1-9132-A35843B00B89}"/>
              </a:ext>
            </a:extLst>
          </p:cNvPr>
          <p:cNvGrpSpPr/>
          <p:nvPr/>
        </p:nvGrpSpPr>
        <p:grpSpPr>
          <a:xfrm>
            <a:off x="2556636" y="5098683"/>
            <a:ext cx="1047064" cy="1000106"/>
            <a:chOff x="-299551" y="1541604"/>
            <a:chExt cx="1892522" cy="1682327"/>
          </a:xfrm>
          <a:solidFill>
            <a:schemeClr val="accent3"/>
          </a:solidFill>
          <a:scene3d>
            <a:camera prst="orthographicFront"/>
            <a:lightRig rig="flat" dir="t"/>
          </a:scene3d>
        </p:grpSpPr>
        <p:sp>
          <p:nvSpPr>
            <p:cNvPr id="78" name="Elipse 77">
              <a:extLst>
                <a:ext uri="{FF2B5EF4-FFF2-40B4-BE49-F238E27FC236}">
                  <a16:creationId xmlns:a16="http://schemas.microsoft.com/office/drawing/2014/main" id="{A7386A78-4C45-4111-8775-01BEEF04FF10}"/>
                </a:ext>
              </a:extLst>
            </p:cNvPr>
            <p:cNvSpPr/>
            <p:nvPr/>
          </p:nvSpPr>
          <p:spPr>
            <a:xfrm>
              <a:off x="-299551" y="1541604"/>
              <a:ext cx="1892522" cy="1682327"/>
            </a:xfrm>
            <a:prstGeom prst="ellipse">
              <a:avLst/>
            </a:prstGeom>
            <a:grpFill/>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9" name="Elipse 4">
              <a:extLst>
                <a:ext uri="{FF2B5EF4-FFF2-40B4-BE49-F238E27FC236}">
                  <a16:creationId xmlns:a16="http://schemas.microsoft.com/office/drawing/2014/main" id="{15860AAF-F7CE-4BC3-B815-B772C6D78606}"/>
                </a:ext>
              </a:extLst>
            </p:cNvPr>
            <p:cNvSpPr txBox="1"/>
            <p:nvPr/>
          </p:nvSpPr>
          <p:spPr>
            <a:xfrm>
              <a:off x="-276609" y="1775360"/>
              <a:ext cx="1784843" cy="118958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S" sz="1400" b="1" kern="1200" dirty="0"/>
                <a:t>Ambientales</a:t>
              </a:r>
              <a:endParaRPr lang="es-ES" sz="1200" b="1" kern="1200" dirty="0"/>
            </a:p>
          </p:txBody>
        </p:sp>
      </p:grpSp>
      <p:sp>
        <p:nvSpPr>
          <p:cNvPr id="73" name="Rectángulo 72">
            <a:extLst>
              <a:ext uri="{FF2B5EF4-FFF2-40B4-BE49-F238E27FC236}">
                <a16:creationId xmlns:a16="http://schemas.microsoft.com/office/drawing/2014/main" id="{47583846-238F-4F98-BF75-3DB60EE28FEB}"/>
              </a:ext>
            </a:extLst>
          </p:cNvPr>
          <p:cNvSpPr/>
          <p:nvPr/>
        </p:nvSpPr>
        <p:spPr>
          <a:xfrm>
            <a:off x="4161697" y="4504615"/>
            <a:ext cx="1848288" cy="261610"/>
          </a:xfrm>
          <a:prstGeom prst="rect">
            <a:avLst/>
          </a:prstGeom>
          <a:noFill/>
        </p:spPr>
        <p:txBody>
          <a:bodyPr wrap="square">
            <a:spAutoFit/>
          </a:bodyPr>
          <a:lstStyle/>
          <a:p>
            <a:pPr lvl="0" algn="ctr" defTabSz="711200">
              <a:spcAft>
                <a:spcPts val="0"/>
              </a:spcAft>
            </a:pPr>
            <a:r>
              <a:rPr lang="es-ES" sz="1100" b="1" spc="-40" dirty="0">
                <a:solidFill>
                  <a:schemeClr val="bg1"/>
                </a:solidFill>
                <a:latin typeface="Arial" panose="020B0604020202020204" pitchFamily="34" charset="0"/>
                <a:cs typeface="Arial" panose="020B0604020202020204" pitchFamily="34" charset="0"/>
              </a:rPr>
              <a:t>(Elementos expuestos)</a:t>
            </a:r>
          </a:p>
        </p:txBody>
      </p:sp>
      <p:cxnSp>
        <p:nvCxnSpPr>
          <p:cNvPr id="82" name="Conector recto 81">
            <a:extLst>
              <a:ext uri="{FF2B5EF4-FFF2-40B4-BE49-F238E27FC236}">
                <a16:creationId xmlns:a16="http://schemas.microsoft.com/office/drawing/2014/main" id="{668A72DC-39A0-479A-BEBC-CE7F947DB576}"/>
              </a:ext>
            </a:extLst>
          </p:cNvPr>
          <p:cNvCxnSpPr>
            <a:cxnSpLocks/>
            <a:stCxn id="64" idx="6"/>
            <a:endCxn id="38" idx="2"/>
          </p:cNvCxnSpPr>
          <p:nvPr/>
        </p:nvCxnSpPr>
        <p:spPr>
          <a:xfrm>
            <a:off x="3611507" y="4442529"/>
            <a:ext cx="567284" cy="120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7864D78A-1C63-4EC0-A37B-FF2BC1C9AB26}"/>
              </a:ext>
            </a:extLst>
          </p:cNvPr>
          <p:cNvCxnSpPr>
            <a:cxnSpLocks/>
            <a:stCxn id="52" idx="6"/>
            <a:endCxn id="64" idx="2"/>
          </p:cNvCxnSpPr>
          <p:nvPr/>
        </p:nvCxnSpPr>
        <p:spPr>
          <a:xfrm flipV="1">
            <a:off x="2264497" y="4442529"/>
            <a:ext cx="299946" cy="120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73113563-81BA-4223-9A39-2A7C2B9ECF11}"/>
              </a:ext>
            </a:extLst>
          </p:cNvPr>
          <p:cNvCxnSpPr>
            <a:cxnSpLocks/>
            <a:stCxn id="52" idx="4"/>
            <a:endCxn id="75" idx="0"/>
          </p:cNvCxnSpPr>
          <p:nvPr/>
        </p:nvCxnSpPr>
        <p:spPr>
          <a:xfrm>
            <a:off x="1740965" y="4943788"/>
            <a:ext cx="0" cy="15489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id="{37935D5E-2A79-4CE7-953A-81C8AFBA0493}"/>
              </a:ext>
            </a:extLst>
          </p:cNvPr>
          <p:cNvCxnSpPr>
            <a:cxnSpLocks/>
            <a:stCxn id="75" idx="6"/>
            <a:endCxn id="78" idx="2"/>
          </p:cNvCxnSpPr>
          <p:nvPr/>
        </p:nvCxnSpPr>
        <p:spPr>
          <a:xfrm>
            <a:off x="2264497" y="5598736"/>
            <a:ext cx="29213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Picture 2" descr="Resultado de imagen para esfera">
            <a:extLst>
              <a:ext uri="{FF2B5EF4-FFF2-40B4-BE49-F238E27FC236}">
                <a16:creationId xmlns:a16="http://schemas.microsoft.com/office/drawing/2014/main" id="{82ECF0E8-7927-4CBD-A506-7C2D3B42E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456" y="2354338"/>
            <a:ext cx="249555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1" name="Conector recto 40">
            <a:extLst>
              <a:ext uri="{FF2B5EF4-FFF2-40B4-BE49-F238E27FC236}">
                <a16:creationId xmlns:a16="http://schemas.microsoft.com/office/drawing/2014/main" id="{A3E5262A-42EE-40A4-A20B-97190831D5C1}"/>
              </a:ext>
            </a:extLst>
          </p:cNvPr>
          <p:cNvCxnSpPr>
            <a:cxnSpLocks/>
            <a:stCxn id="38" idx="6"/>
          </p:cNvCxnSpPr>
          <p:nvPr/>
        </p:nvCxnSpPr>
        <p:spPr>
          <a:xfrm flipV="1">
            <a:off x="5955901" y="4152080"/>
            <a:ext cx="660715" cy="291656"/>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Rectángulo 101">
            <a:extLst>
              <a:ext uri="{FF2B5EF4-FFF2-40B4-BE49-F238E27FC236}">
                <a16:creationId xmlns:a16="http://schemas.microsoft.com/office/drawing/2014/main" id="{09A9CF3B-BC3F-4045-91AE-3080E6FE3823}"/>
              </a:ext>
            </a:extLst>
          </p:cNvPr>
          <p:cNvSpPr/>
          <p:nvPr/>
        </p:nvSpPr>
        <p:spPr>
          <a:xfrm>
            <a:off x="6579103" y="3335762"/>
            <a:ext cx="1848288" cy="461665"/>
          </a:xfrm>
          <a:prstGeom prst="rect">
            <a:avLst/>
          </a:prstGeom>
          <a:noFill/>
        </p:spPr>
        <p:txBody>
          <a:bodyPr wrap="square">
            <a:spAutoFit/>
          </a:bodyPr>
          <a:lstStyle/>
          <a:p>
            <a:pPr lvl="0" algn="ctr" defTabSz="711200">
              <a:spcAft>
                <a:spcPts val="0"/>
              </a:spcAft>
            </a:pPr>
            <a:r>
              <a:rPr lang="es-ES" sz="2400" b="1" dirty="0">
                <a:solidFill>
                  <a:schemeClr val="bg1"/>
                </a:solidFill>
                <a:latin typeface="Arial" panose="020B0604020202020204" pitchFamily="34" charset="0"/>
                <a:cs typeface="Arial" panose="020B0604020202020204" pitchFamily="34" charset="0"/>
              </a:rPr>
              <a:t>Riesgo</a:t>
            </a:r>
            <a:endParaRPr lang="es-ES" sz="1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603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0" y="1802321"/>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949233" y="2564904"/>
            <a:ext cx="7547201"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dirty="0">
                <a:solidFill>
                  <a:srgbClr val="1F7B91"/>
                </a:solidFill>
                <a:latin typeface="Arial" panose="020B0604020202020204" pitchFamily="34" charset="0"/>
                <a:cs typeface="Arial" panose="020B0604020202020204" pitchFamily="34" charset="0"/>
              </a:rPr>
              <a:t>SIGRID</a:t>
            </a:r>
          </a:p>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SISTEMA DE INFORMACIÓN PARA LA GESTIÓN DEL RIESGO DE DESASTRES</a:t>
            </a:r>
          </a:p>
        </p:txBody>
      </p:sp>
    </p:spTree>
    <p:extLst>
      <p:ext uri="{BB962C8B-B14F-4D97-AF65-F5344CB8AC3E}">
        <p14:creationId xmlns:p14="http://schemas.microsoft.com/office/powerpoint/2010/main" val="4150953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DIFUSIÓN DE LA INFORMACIÓN SOBRE RIESGOS DE DESASTRES</a:t>
            </a:r>
          </a:p>
        </p:txBody>
      </p:sp>
      <p:grpSp>
        <p:nvGrpSpPr>
          <p:cNvPr id="10" name="Grupo 9">
            <a:extLst>
              <a:ext uri="{FF2B5EF4-FFF2-40B4-BE49-F238E27FC236}">
                <a16:creationId xmlns:a16="http://schemas.microsoft.com/office/drawing/2014/main" id="{136646E3-B5AE-4AD8-B9CC-ED7F84587A31}"/>
              </a:ext>
            </a:extLst>
          </p:cNvPr>
          <p:cNvGrpSpPr/>
          <p:nvPr/>
        </p:nvGrpSpPr>
        <p:grpSpPr>
          <a:xfrm>
            <a:off x="806335" y="1179232"/>
            <a:ext cx="7606246" cy="5055104"/>
            <a:chOff x="806335" y="1179232"/>
            <a:chExt cx="7606246" cy="5055104"/>
          </a:xfrm>
        </p:grpSpPr>
        <p:grpSp>
          <p:nvGrpSpPr>
            <p:cNvPr id="6" name="Grupo 5">
              <a:extLst>
                <a:ext uri="{FF2B5EF4-FFF2-40B4-BE49-F238E27FC236}">
                  <a16:creationId xmlns:a16="http://schemas.microsoft.com/office/drawing/2014/main" id="{1419E6FA-BC9F-4B0A-850D-6F782F6E6E8F}"/>
                </a:ext>
              </a:extLst>
            </p:cNvPr>
            <p:cNvGrpSpPr/>
            <p:nvPr/>
          </p:nvGrpSpPr>
          <p:grpSpPr>
            <a:xfrm>
              <a:off x="806335" y="1512916"/>
              <a:ext cx="7606246" cy="4721420"/>
              <a:chOff x="854305" y="1370273"/>
              <a:chExt cx="7681163" cy="4855750"/>
            </a:xfrm>
          </p:grpSpPr>
          <p:pic>
            <p:nvPicPr>
              <p:cNvPr id="3" name="Imagen 2">
                <a:extLst>
                  <a:ext uri="{FF2B5EF4-FFF2-40B4-BE49-F238E27FC236}">
                    <a16:creationId xmlns:a16="http://schemas.microsoft.com/office/drawing/2014/main" id="{6DA0E830-829B-4AD3-AEFF-728810A915F6}"/>
                  </a:ext>
                </a:extLst>
              </p:cNvPr>
              <p:cNvPicPr>
                <a:picLocks noChangeAspect="1"/>
              </p:cNvPicPr>
              <p:nvPr/>
            </p:nvPicPr>
            <p:blipFill>
              <a:blip r:embed="rId2"/>
              <a:stretch>
                <a:fillRect/>
              </a:stretch>
            </p:blipFill>
            <p:spPr>
              <a:xfrm>
                <a:off x="2254807" y="1370274"/>
                <a:ext cx="4860887" cy="4855749"/>
              </a:xfrm>
              <a:prstGeom prst="rect">
                <a:avLst/>
              </a:prstGeom>
            </p:spPr>
          </p:pic>
          <p:pic>
            <p:nvPicPr>
              <p:cNvPr id="4" name="Imagen 3">
                <a:extLst>
                  <a:ext uri="{FF2B5EF4-FFF2-40B4-BE49-F238E27FC236}">
                    <a16:creationId xmlns:a16="http://schemas.microsoft.com/office/drawing/2014/main" id="{6FD7D446-9FE3-436E-B14E-CA3987A68DB5}"/>
                  </a:ext>
                </a:extLst>
              </p:cNvPr>
              <p:cNvPicPr>
                <a:picLocks noChangeAspect="1"/>
              </p:cNvPicPr>
              <p:nvPr/>
            </p:nvPicPr>
            <p:blipFill>
              <a:blip r:embed="rId3"/>
              <a:stretch>
                <a:fillRect/>
              </a:stretch>
            </p:blipFill>
            <p:spPr>
              <a:xfrm>
                <a:off x="854305" y="1370273"/>
                <a:ext cx="1400501" cy="4855750"/>
              </a:xfrm>
              <a:prstGeom prst="rect">
                <a:avLst/>
              </a:prstGeom>
            </p:spPr>
          </p:pic>
          <p:pic>
            <p:nvPicPr>
              <p:cNvPr id="5" name="Imagen 4">
                <a:extLst>
                  <a:ext uri="{FF2B5EF4-FFF2-40B4-BE49-F238E27FC236}">
                    <a16:creationId xmlns:a16="http://schemas.microsoft.com/office/drawing/2014/main" id="{1C90D3D1-D6B1-4E55-9317-67E0BDFE7301}"/>
                  </a:ext>
                </a:extLst>
              </p:cNvPr>
              <p:cNvPicPr>
                <a:picLocks noChangeAspect="1"/>
              </p:cNvPicPr>
              <p:nvPr/>
            </p:nvPicPr>
            <p:blipFill>
              <a:blip r:embed="rId4"/>
              <a:stretch>
                <a:fillRect/>
              </a:stretch>
            </p:blipFill>
            <p:spPr>
              <a:xfrm>
                <a:off x="7115694" y="1370273"/>
                <a:ext cx="1419774" cy="4855749"/>
              </a:xfrm>
              <a:prstGeom prst="rect">
                <a:avLst/>
              </a:prstGeom>
            </p:spPr>
          </p:pic>
        </p:grpSp>
        <p:sp>
          <p:nvSpPr>
            <p:cNvPr id="7" name="Rectángulo 6">
              <a:extLst>
                <a:ext uri="{FF2B5EF4-FFF2-40B4-BE49-F238E27FC236}">
                  <a16:creationId xmlns:a16="http://schemas.microsoft.com/office/drawing/2014/main" id="{2CC40AC6-3A99-416B-AC25-79D374715709}"/>
                </a:ext>
              </a:extLst>
            </p:cNvPr>
            <p:cNvSpPr/>
            <p:nvPr/>
          </p:nvSpPr>
          <p:spPr>
            <a:xfrm>
              <a:off x="806335" y="1179232"/>
              <a:ext cx="4543360" cy="369332"/>
            </a:xfrm>
            <a:prstGeom prst="rect">
              <a:avLst/>
            </a:prstGeom>
          </p:spPr>
          <p:txBody>
            <a:bodyPr wrap="none">
              <a:spAutoFit/>
            </a:bodyPr>
            <a:lstStyle/>
            <a:p>
              <a:r>
                <a:rPr lang="es-PE" dirty="0">
                  <a:hlinkClick r:id="rId5"/>
                </a:rPr>
                <a:t>https://sigrid.cenepred.gob.pe/sigridv3/mapa</a:t>
              </a:r>
              <a:r>
                <a:rPr lang="es-PE" dirty="0"/>
                <a:t> </a:t>
              </a:r>
            </a:p>
          </p:txBody>
        </p:sp>
        <p:pic>
          <p:nvPicPr>
            <p:cNvPr id="9" name="Imagen 8">
              <a:extLst>
                <a:ext uri="{FF2B5EF4-FFF2-40B4-BE49-F238E27FC236}">
                  <a16:creationId xmlns:a16="http://schemas.microsoft.com/office/drawing/2014/main" id="{29AD2C13-7C7A-4D69-A2DB-AA1E097237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9220" y="6021491"/>
              <a:ext cx="1371603" cy="182880"/>
            </a:xfrm>
            <a:prstGeom prst="rect">
              <a:avLst/>
            </a:prstGeom>
          </p:spPr>
        </p:pic>
      </p:grpSp>
    </p:spTree>
    <p:extLst>
      <p:ext uri="{BB962C8B-B14F-4D97-AF65-F5344CB8AC3E}">
        <p14:creationId xmlns:p14="http://schemas.microsoft.com/office/powerpoint/2010/main" val="420441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18B6E3E-2C05-4EE5-9CE6-2138401CE315}"/>
              </a:ext>
            </a:extLst>
          </p:cNvPr>
          <p:cNvSpPr>
            <a:spLocks noGrp="1"/>
          </p:cNvSpPr>
          <p:nvPr>
            <p:ph type="title"/>
          </p:nvPr>
        </p:nvSpPr>
        <p:spPr>
          <a:xfrm>
            <a:off x="789708" y="773083"/>
            <a:ext cx="7725641" cy="917605"/>
          </a:xfrm>
        </p:spPr>
        <p:txBody>
          <a:bodyPr>
            <a:normAutofit/>
          </a:bodyPr>
          <a:lstStyle/>
          <a:p>
            <a:pPr algn="ctr"/>
            <a:r>
              <a:rPr lang="es-PE" sz="2800" b="1" dirty="0">
                <a:latin typeface="+mn-lt"/>
              </a:rPr>
              <a:t>ESCENARIOS DE RIESGOS</a:t>
            </a:r>
          </a:p>
        </p:txBody>
      </p:sp>
      <p:sp>
        <p:nvSpPr>
          <p:cNvPr id="4" name="Marcador de contenido 3">
            <a:extLst>
              <a:ext uri="{FF2B5EF4-FFF2-40B4-BE49-F238E27FC236}">
                <a16:creationId xmlns:a16="http://schemas.microsoft.com/office/drawing/2014/main" id="{5C4623A1-6A5F-444A-8CCF-2D276ED3BE28}"/>
              </a:ext>
            </a:extLst>
          </p:cNvPr>
          <p:cNvSpPr>
            <a:spLocks noGrp="1"/>
          </p:cNvSpPr>
          <p:nvPr>
            <p:ph idx="1"/>
          </p:nvPr>
        </p:nvSpPr>
        <p:spPr>
          <a:xfrm>
            <a:off x="694552" y="1690689"/>
            <a:ext cx="7886700" cy="3978591"/>
          </a:xfrm>
        </p:spPr>
        <p:txBody>
          <a:bodyPr>
            <a:normAutofit fontScale="92500"/>
          </a:bodyPr>
          <a:lstStyle/>
          <a:p>
            <a:pPr algn="just">
              <a:buFont typeface="Wingdings" panose="05000000000000000000" pitchFamily="2" charset="2"/>
              <a:buChar char="§"/>
            </a:pPr>
            <a:r>
              <a:rPr lang="es-PE" sz="1600" dirty="0"/>
              <a:t>Los escenarios de riesgo durante el periodo de lluvias,  determinan el nivel de riesgo de cada distrito ante la ocurrencia de movimientos en masa e inundaciones. Dada la configuración y características físicas que presenta el territorio, se identifican las zonas más predispuestas a presentar huaycos, deslizamientos, caída de rocas, inundaciones, entre otros; siendo las lluvias y su intensidad,  el condicionante  que puede materializar el riesgo y el consecuente desastre.</a:t>
            </a:r>
            <a:endParaRPr lang="es-PE" sz="1600" b="1" dirty="0">
              <a:latin typeface="Times New Roman" panose="02020603050405020304" pitchFamily="18" charset="0"/>
            </a:endParaRPr>
          </a:p>
          <a:p>
            <a:pPr algn="just">
              <a:buFont typeface="Wingdings" panose="05000000000000000000" pitchFamily="2" charset="2"/>
              <a:buChar char="§"/>
            </a:pPr>
            <a:r>
              <a:rPr lang="es-PE" sz="1600" dirty="0"/>
              <a:t>Se elaboran en base a los productos climáticos que emite el SENAMHI, como son los mapas de percentiles 90, 95 y 99, así como los pronósticos trimestrales. Dicha información se envía por oficio a los sectores, viceministerios, INDECI y Gobiernos Regionales, a quienes se solicita su difusión dentro de sus jurisdicciones.</a:t>
            </a:r>
          </a:p>
          <a:p>
            <a:pPr algn="just">
              <a:buFont typeface="Wingdings" panose="05000000000000000000" pitchFamily="2" charset="2"/>
              <a:buChar char="§"/>
            </a:pPr>
            <a:r>
              <a:rPr lang="es-PE" sz="1600" dirty="0"/>
              <a:t>De igual manera, con los productos meteorológicos como los avisos de corto periodo (2 a 3 días de duración) que se difunden por correos electrónicos a los responsables de GRD de las regiones, provincias y distritos; y con los </a:t>
            </a:r>
            <a:r>
              <a:rPr lang="es-PE" sz="1600" dirty="0" err="1"/>
              <a:t>now</a:t>
            </a:r>
            <a:r>
              <a:rPr lang="es-PE" sz="1600" dirty="0"/>
              <a:t>-casting  (10:00 y 16:00 horas), que se trabajan y difunden en el COEN.</a:t>
            </a:r>
          </a:p>
          <a:p>
            <a:pPr algn="just">
              <a:buFont typeface="Wingdings" panose="05000000000000000000" pitchFamily="2" charset="2"/>
              <a:buChar char="§"/>
            </a:pPr>
            <a:r>
              <a:rPr lang="es-PE" sz="1600" dirty="0"/>
              <a:t>Finalmente esta información se publica en las redes sociales, página web de la entidad y en el Sistema de Información para la Gestión del Riesgo de Desastres (SIGRID), a excepción de los escenarios por </a:t>
            </a:r>
            <a:r>
              <a:rPr lang="es-PE" sz="1600" dirty="0" err="1"/>
              <a:t>now</a:t>
            </a:r>
            <a:r>
              <a:rPr lang="es-PE" sz="1600" dirty="0"/>
              <a:t>-casting que se difunden a través del Boletín Informativo de Emergencias del MINDEF.</a:t>
            </a:r>
          </a:p>
        </p:txBody>
      </p:sp>
    </p:spTree>
    <p:extLst>
      <p:ext uri="{BB962C8B-B14F-4D97-AF65-F5344CB8AC3E}">
        <p14:creationId xmlns:p14="http://schemas.microsoft.com/office/powerpoint/2010/main" val="328132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18B6E3E-2C05-4EE5-9CE6-2138401CE315}"/>
              </a:ext>
            </a:extLst>
          </p:cNvPr>
          <p:cNvSpPr>
            <a:spLocks noGrp="1"/>
          </p:cNvSpPr>
          <p:nvPr>
            <p:ph type="title"/>
          </p:nvPr>
        </p:nvSpPr>
        <p:spPr>
          <a:xfrm>
            <a:off x="789708" y="872835"/>
            <a:ext cx="7725641" cy="817853"/>
          </a:xfrm>
        </p:spPr>
        <p:txBody>
          <a:bodyPr>
            <a:normAutofit/>
          </a:bodyPr>
          <a:lstStyle/>
          <a:p>
            <a:pPr algn="ctr"/>
            <a:r>
              <a:rPr lang="es-PE" sz="2800" b="1" dirty="0">
                <a:latin typeface="+mn-lt"/>
              </a:rPr>
              <a:t>BRECHAS</a:t>
            </a:r>
          </a:p>
        </p:txBody>
      </p:sp>
      <p:sp>
        <p:nvSpPr>
          <p:cNvPr id="4" name="Marcador de contenido 3">
            <a:extLst>
              <a:ext uri="{FF2B5EF4-FFF2-40B4-BE49-F238E27FC236}">
                <a16:creationId xmlns:a16="http://schemas.microsoft.com/office/drawing/2014/main" id="{5C4623A1-6A5F-444A-8CCF-2D276ED3BE28}"/>
              </a:ext>
            </a:extLst>
          </p:cNvPr>
          <p:cNvSpPr>
            <a:spLocks noGrp="1"/>
          </p:cNvSpPr>
          <p:nvPr>
            <p:ph idx="1"/>
          </p:nvPr>
        </p:nvSpPr>
        <p:spPr>
          <a:xfrm>
            <a:off x="749442" y="1690689"/>
            <a:ext cx="7806171" cy="3978591"/>
          </a:xfrm>
        </p:spPr>
        <p:txBody>
          <a:bodyPr>
            <a:normAutofit/>
          </a:bodyPr>
          <a:lstStyle/>
          <a:p>
            <a:pPr marL="0" indent="0" algn="just">
              <a:buNone/>
            </a:pPr>
            <a:r>
              <a:rPr lang="es-PE" sz="2000" b="1" dirty="0"/>
              <a:t>En el proceso de Estimación del Riesgo:</a:t>
            </a:r>
            <a:endParaRPr lang="es-PE" sz="1800" b="1" dirty="0"/>
          </a:p>
          <a:p>
            <a:pPr algn="just"/>
            <a:endParaRPr lang="es-PE" sz="1100" dirty="0"/>
          </a:p>
          <a:p>
            <a:pPr algn="just"/>
            <a:r>
              <a:rPr lang="es-PE" sz="1800" dirty="0"/>
              <a:t>Elaboración mapas climáticos de temperaturas del aire y precipitaciones, a nivel local, regional o de unidad hidrográfica (cuenca), a fin de realizar estudios de riesgos de mayor detalle. Para ello es preciso densificar el número de estaciones meteorológicas.</a:t>
            </a:r>
          </a:p>
          <a:p>
            <a:pPr algn="just"/>
            <a:r>
              <a:rPr lang="es-PE" sz="1800" dirty="0"/>
              <a:t>Detallar los valores críticos de temperaturas del aire y precipitaciones en la información generada por SENAMHI, para optimizar la caracterización de los peligros desencadenados por estos elementos del clima, en un ámbito local, departamental, cuenca o regiones geográficas.</a:t>
            </a:r>
          </a:p>
          <a:p>
            <a:pPr algn="just"/>
            <a:r>
              <a:rPr lang="es-PE" sz="1800" dirty="0"/>
              <a:t>Es necesario que el estudio de la frecuencia de nevadas considere una estadística mayor a diez años, a fin de que pueda representar las zonas más expuestas a este peligro.</a:t>
            </a:r>
          </a:p>
        </p:txBody>
      </p:sp>
    </p:spTree>
    <p:extLst>
      <p:ext uri="{BB962C8B-B14F-4D97-AF65-F5344CB8AC3E}">
        <p14:creationId xmlns:p14="http://schemas.microsoft.com/office/powerpoint/2010/main" val="188871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id="{8E4AA133-4199-4AD3-B1D8-FB538348C15E}"/>
              </a:ext>
            </a:extLst>
          </p:cNvPr>
          <p:cNvPicPr>
            <a:picLocks noChangeAspect="1"/>
          </p:cNvPicPr>
          <p:nvPr/>
        </p:nvPicPr>
        <p:blipFill>
          <a:blip r:embed="rId3"/>
          <a:stretch>
            <a:fillRect/>
          </a:stretch>
        </p:blipFill>
        <p:spPr>
          <a:xfrm>
            <a:off x="215516" y="1484784"/>
            <a:ext cx="8712968" cy="4016671"/>
          </a:xfrm>
          <a:prstGeom prst="rect">
            <a:avLst/>
          </a:prstGeom>
        </p:spPr>
      </p:pic>
      <p:sp>
        <p:nvSpPr>
          <p:cNvPr id="57" name="Marcador de texto 7">
            <a:extLst>
              <a:ext uri="{FF2B5EF4-FFF2-40B4-BE49-F238E27FC236}">
                <a16:creationId xmlns:a16="http://schemas.microsoft.com/office/drawing/2014/main" id="{2B3DBE90-22D5-4F47-8680-637F18E81849}"/>
              </a:ext>
            </a:extLst>
          </p:cNvPr>
          <p:cNvSpPr txBox="1">
            <a:spLocks/>
          </p:cNvSpPr>
          <p:nvPr/>
        </p:nvSpPr>
        <p:spPr>
          <a:xfrm>
            <a:off x="395536" y="808907"/>
            <a:ext cx="8352928" cy="432048"/>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4"/>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dirty="0">
                <a:solidFill>
                  <a:schemeClr val="tx1"/>
                </a:solidFill>
                <a:latin typeface="+mn-lt"/>
                <a:cs typeface="+mj-cs"/>
              </a:rPr>
              <a:t>ESCENARIOS DE RIESGOS</a:t>
            </a:r>
          </a:p>
          <a:p>
            <a:endParaRPr lang="es-PE" dirty="0"/>
          </a:p>
        </p:txBody>
      </p:sp>
      <p:sp>
        <p:nvSpPr>
          <p:cNvPr id="58" name="Rectángulo 57">
            <a:extLst>
              <a:ext uri="{FF2B5EF4-FFF2-40B4-BE49-F238E27FC236}">
                <a16:creationId xmlns:a16="http://schemas.microsoft.com/office/drawing/2014/main" id="{111EBB8A-F709-4477-8A46-170F5DC26BBE}"/>
              </a:ext>
            </a:extLst>
          </p:cNvPr>
          <p:cNvSpPr/>
          <p:nvPr/>
        </p:nvSpPr>
        <p:spPr>
          <a:xfrm>
            <a:off x="683568" y="5705195"/>
            <a:ext cx="1558055" cy="307777"/>
          </a:xfrm>
          <a:prstGeom prst="rect">
            <a:avLst/>
          </a:prstGeom>
        </p:spPr>
        <p:txBody>
          <a:bodyPr wrap="none">
            <a:spAutoFit/>
          </a:bodyPr>
          <a:lstStyle/>
          <a:p>
            <a:r>
              <a:rPr lang="es-PE" sz="1400" dirty="0"/>
              <a:t>Fuente: CENEPRED</a:t>
            </a:r>
          </a:p>
        </p:txBody>
      </p:sp>
      <p:sp>
        <p:nvSpPr>
          <p:cNvPr id="59" name="Rectángulo: esquinas redondeadas 4">
            <a:extLst>
              <a:ext uri="{FF2B5EF4-FFF2-40B4-BE49-F238E27FC236}">
                <a16:creationId xmlns:a16="http://schemas.microsoft.com/office/drawing/2014/main" id="{02D31DA2-CECA-48B0-BFD0-8D0E3C6F4D0B}"/>
              </a:ext>
            </a:extLst>
          </p:cNvPr>
          <p:cNvSpPr txBox="1"/>
          <p:nvPr/>
        </p:nvSpPr>
        <p:spPr>
          <a:xfrm>
            <a:off x="683568" y="3370811"/>
            <a:ext cx="1225634" cy="805165"/>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p>
            <a:pPr lvl="0" defTabSz="711200">
              <a:lnSpc>
                <a:spcPct val="90000"/>
              </a:lnSpc>
              <a:spcBef>
                <a:spcPct val="0"/>
              </a:spcBef>
              <a:spcAft>
                <a:spcPct val="35000"/>
              </a:spcAft>
            </a:pPr>
            <a:r>
              <a:rPr lang="es-PE" sz="1200" kern="1200" spc="-20" dirty="0"/>
              <a:t>- Mapas climáticos</a:t>
            </a:r>
          </a:p>
          <a:p>
            <a:pPr defTabSz="711200">
              <a:lnSpc>
                <a:spcPct val="90000"/>
              </a:lnSpc>
              <a:spcBef>
                <a:spcPct val="0"/>
              </a:spcBef>
              <a:spcAft>
                <a:spcPct val="35000"/>
              </a:spcAft>
            </a:pPr>
            <a:r>
              <a:rPr lang="es-PE" sz="1200" spc="-20" dirty="0"/>
              <a:t>- Datos históricos</a:t>
            </a:r>
          </a:p>
          <a:p>
            <a:pPr defTabSz="711200">
              <a:lnSpc>
                <a:spcPct val="90000"/>
              </a:lnSpc>
              <a:spcBef>
                <a:spcPct val="0"/>
              </a:spcBef>
              <a:spcAft>
                <a:spcPct val="35000"/>
              </a:spcAft>
            </a:pPr>
            <a:r>
              <a:rPr lang="es-PE" sz="1200" spc="-20" dirty="0"/>
              <a:t>- Datos estadísticos</a:t>
            </a:r>
          </a:p>
        </p:txBody>
      </p:sp>
      <p:sp>
        <p:nvSpPr>
          <p:cNvPr id="60" name="Rectángulo: esquinas redondeadas 4">
            <a:extLst>
              <a:ext uri="{FF2B5EF4-FFF2-40B4-BE49-F238E27FC236}">
                <a16:creationId xmlns:a16="http://schemas.microsoft.com/office/drawing/2014/main" id="{FA022DC3-3958-4180-B615-723E5E5548C5}"/>
              </a:ext>
            </a:extLst>
          </p:cNvPr>
          <p:cNvSpPr txBox="1"/>
          <p:nvPr/>
        </p:nvSpPr>
        <p:spPr>
          <a:xfrm>
            <a:off x="2960890" y="3009801"/>
            <a:ext cx="1112346" cy="56020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defPPr>
              <a:defRPr lang="es-ES"/>
            </a:defPPr>
            <a:lvl1pPr lvl="0" defTabSz="711200">
              <a:lnSpc>
                <a:spcPct val="90000"/>
              </a:lnSpc>
              <a:spcBef>
                <a:spcPct val="0"/>
              </a:spcBef>
              <a:spcAft>
                <a:spcPct val="35000"/>
              </a:spcAft>
              <a:defRPr sz="1200" spc="-2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PE" dirty="0"/>
              <a:t>Características del peligro</a:t>
            </a:r>
          </a:p>
        </p:txBody>
      </p:sp>
      <p:sp>
        <p:nvSpPr>
          <p:cNvPr id="61" name="Rectángulo: esquinas redondeadas 4">
            <a:extLst>
              <a:ext uri="{FF2B5EF4-FFF2-40B4-BE49-F238E27FC236}">
                <a16:creationId xmlns:a16="http://schemas.microsoft.com/office/drawing/2014/main" id="{9FE895EA-ABB3-4CCF-A6B1-5807C29DAA9A}"/>
              </a:ext>
            </a:extLst>
          </p:cNvPr>
          <p:cNvSpPr txBox="1"/>
          <p:nvPr/>
        </p:nvSpPr>
        <p:spPr>
          <a:xfrm>
            <a:off x="5124924" y="2458507"/>
            <a:ext cx="1112346" cy="560200"/>
          </a:xfrm>
          <a:prstGeom prst="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30480" tIns="20320" rIns="30480" bIns="20320" numCol="1" spcCol="1270" anchor="ctr" anchorCtr="0">
            <a:noAutofit/>
          </a:bodyPr>
          <a:lstStyle>
            <a:defPPr>
              <a:defRPr lang="es-ES"/>
            </a:defPPr>
            <a:lvl1pPr lvl="0" defTabSz="711200">
              <a:lnSpc>
                <a:spcPct val="90000"/>
              </a:lnSpc>
              <a:spcBef>
                <a:spcPct val="0"/>
              </a:spcBef>
              <a:spcAft>
                <a:spcPct val="35000"/>
              </a:spcAft>
              <a:defRPr sz="1200" spc="-2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PE" dirty="0"/>
              <a:t>Características del elemento expuesto</a:t>
            </a:r>
          </a:p>
        </p:txBody>
      </p:sp>
    </p:spTree>
    <p:extLst>
      <p:ext uri="{BB962C8B-B14F-4D97-AF65-F5344CB8AC3E}">
        <p14:creationId xmlns:p14="http://schemas.microsoft.com/office/powerpoint/2010/main" val="415306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Marcador de contenido 2">
            <a:extLst>
              <a:ext uri="{FF2B5EF4-FFF2-40B4-BE49-F238E27FC236}">
                <a16:creationId xmlns:a16="http://schemas.microsoft.com/office/drawing/2014/main" id="{6218974A-6ECA-4D3D-81A5-7ED49ACB52A3}"/>
              </a:ext>
            </a:extLst>
          </p:cNvPr>
          <p:cNvSpPr txBox="1">
            <a:spLocks/>
          </p:cNvSpPr>
          <p:nvPr/>
        </p:nvSpPr>
        <p:spPr>
          <a:xfrm>
            <a:off x="225998" y="739029"/>
            <a:ext cx="8282688"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spcBef>
                <a:spcPct val="0"/>
              </a:spcBef>
            </a:pPr>
            <a:r>
              <a:rPr lang="es-PE" b="1" dirty="0">
                <a:ea typeface="+mj-ea"/>
                <a:cs typeface="+mj-cs"/>
              </a:rPr>
              <a:t>PELIGROS DE ORIGEN NATURAL</a:t>
            </a:r>
          </a:p>
        </p:txBody>
      </p:sp>
      <p:pic>
        <p:nvPicPr>
          <p:cNvPr id="16" name="Imagen 15">
            <a:extLst>
              <a:ext uri="{FF2B5EF4-FFF2-40B4-BE49-F238E27FC236}">
                <a16:creationId xmlns:a16="http://schemas.microsoft.com/office/drawing/2014/main" id="{E3C91E1D-0EF2-4CEA-82FA-2855248BA497}"/>
              </a:ext>
            </a:extLst>
          </p:cNvPr>
          <p:cNvPicPr>
            <a:picLocks noChangeAspect="1"/>
          </p:cNvPicPr>
          <p:nvPr/>
        </p:nvPicPr>
        <p:blipFill>
          <a:blip r:embed="rId3"/>
          <a:stretch>
            <a:fillRect/>
          </a:stretch>
        </p:blipFill>
        <p:spPr>
          <a:xfrm>
            <a:off x="463890" y="1124744"/>
            <a:ext cx="8216220" cy="5158241"/>
          </a:xfrm>
          <a:prstGeom prst="rect">
            <a:avLst/>
          </a:prstGeom>
        </p:spPr>
      </p:pic>
      <p:grpSp>
        <p:nvGrpSpPr>
          <p:cNvPr id="17" name="Grupo 16">
            <a:extLst>
              <a:ext uri="{FF2B5EF4-FFF2-40B4-BE49-F238E27FC236}">
                <a16:creationId xmlns:a16="http://schemas.microsoft.com/office/drawing/2014/main" id="{D868CE81-D45B-4FE5-93AF-92E9678395A0}"/>
              </a:ext>
            </a:extLst>
          </p:cNvPr>
          <p:cNvGrpSpPr/>
          <p:nvPr/>
        </p:nvGrpSpPr>
        <p:grpSpPr>
          <a:xfrm>
            <a:off x="1043608" y="3645024"/>
            <a:ext cx="1008112" cy="936104"/>
            <a:chOff x="1114" y="2119422"/>
            <a:chExt cx="1404284" cy="1248315"/>
          </a:xfrm>
        </p:grpSpPr>
        <p:sp>
          <p:nvSpPr>
            <p:cNvPr id="18" name="Elipse 17">
              <a:extLst>
                <a:ext uri="{FF2B5EF4-FFF2-40B4-BE49-F238E27FC236}">
                  <a16:creationId xmlns:a16="http://schemas.microsoft.com/office/drawing/2014/main" id="{6615D082-490B-4487-B795-A429A5211873}"/>
                </a:ext>
              </a:extLst>
            </p:cNvPr>
            <p:cNvSpPr/>
            <p:nvPr/>
          </p:nvSpPr>
          <p:spPr>
            <a:xfrm>
              <a:off x="1114" y="2119422"/>
              <a:ext cx="1404284" cy="1248315"/>
            </a:xfrm>
            <a:prstGeom prst="ellipse">
              <a:avLst/>
            </a:prstGeom>
            <a:solidFill>
              <a:schemeClr val="tx1">
                <a:lumMod val="50000"/>
                <a:lumOff val="50000"/>
              </a:schemeClr>
            </a:solidFill>
          </p:spPr>
          <p:style>
            <a:lnRef idx="2">
              <a:schemeClr val="lt1">
                <a:hueOff val="0"/>
                <a:satOff val="0"/>
                <a:lumOff val="0"/>
                <a:alphaOff val="0"/>
              </a:schemeClr>
            </a:lnRef>
            <a:fillRef idx="1">
              <a:scrgbClr r="0" g="0" b="0"/>
            </a:fillRef>
            <a:effectRef idx="0">
              <a:schemeClr val="accent2">
                <a:hueOff val="2340759"/>
                <a:satOff val="-2919"/>
                <a:lumOff val="686"/>
                <a:alphaOff val="0"/>
              </a:schemeClr>
            </a:effectRef>
            <a:fontRef idx="minor">
              <a:schemeClr val="lt1"/>
            </a:fontRef>
          </p:style>
        </p:sp>
        <p:sp>
          <p:nvSpPr>
            <p:cNvPr id="19" name="Elipse 4">
              <a:extLst>
                <a:ext uri="{FF2B5EF4-FFF2-40B4-BE49-F238E27FC236}">
                  <a16:creationId xmlns:a16="http://schemas.microsoft.com/office/drawing/2014/main" id="{A5A1322D-86EA-4A58-BCD4-C0F34B13F4C1}"/>
                </a:ext>
              </a:extLst>
            </p:cNvPr>
            <p:cNvSpPr txBox="1"/>
            <p:nvPr/>
          </p:nvSpPr>
          <p:spPr>
            <a:xfrm>
              <a:off x="206767" y="2302233"/>
              <a:ext cx="992978" cy="882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0" rIns="0" bIns="16510" numCol="1" spcCol="1270" anchor="ctr" anchorCtr="0">
              <a:noAutofit/>
            </a:bodyPr>
            <a:lstStyle/>
            <a:p>
              <a:pPr marL="0" lvl="0" indent="0" algn="ctr" defTabSz="577850">
                <a:lnSpc>
                  <a:spcPct val="90000"/>
                </a:lnSpc>
                <a:spcBef>
                  <a:spcPct val="0"/>
                </a:spcBef>
                <a:spcAft>
                  <a:spcPct val="35000"/>
                </a:spcAft>
                <a:buNone/>
              </a:pPr>
              <a:r>
                <a:rPr lang="es-ES" sz="1300" b="1" kern="1200" spc="-30" baseline="0" dirty="0"/>
                <a:t>Fuente: </a:t>
              </a:r>
            </a:p>
            <a:p>
              <a:pPr marL="0" lvl="0" indent="0" algn="ctr" defTabSz="577850">
                <a:lnSpc>
                  <a:spcPct val="90000"/>
                </a:lnSpc>
                <a:spcBef>
                  <a:spcPct val="0"/>
                </a:spcBef>
                <a:spcAft>
                  <a:spcPct val="35000"/>
                </a:spcAft>
                <a:buNone/>
              </a:pPr>
              <a:r>
                <a:rPr lang="es-ES" sz="1300" b="1" kern="1200" spc="-30" baseline="0" dirty="0"/>
                <a:t>SENAMHI</a:t>
              </a:r>
            </a:p>
          </p:txBody>
        </p:sp>
      </p:grpSp>
    </p:spTree>
    <p:extLst>
      <p:ext uri="{BB962C8B-B14F-4D97-AF65-F5344CB8AC3E}">
        <p14:creationId xmlns:p14="http://schemas.microsoft.com/office/powerpoint/2010/main" val="11149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FFE14D26-4708-4E4C-BED4-AFB906DAABD6}"/>
              </a:ext>
            </a:extLst>
          </p:cNvPr>
          <p:cNvSpPr txBox="1">
            <a:spLocks/>
          </p:cNvSpPr>
          <p:nvPr/>
        </p:nvSpPr>
        <p:spPr>
          <a:xfrm>
            <a:off x="225997" y="917471"/>
            <a:ext cx="8692005" cy="385715"/>
          </a:xfrm>
          <a:prstGeom prst="rect">
            <a:avLst/>
          </a:prstGeom>
        </p:spPr>
        <p:txBody>
          <a:bodyPr vert="horz" lIns="91440" tIns="45720" rIns="91440" bIns="45720" rtlCol="0">
            <a:noAutofit/>
          </a:bodyPr>
          <a:lstStyle>
            <a:defPPr>
              <a:defRPr lang="es-ES"/>
            </a:defPPr>
            <a:lvl1pPr indent="0">
              <a:lnSpc>
                <a:spcPct val="80000"/>
              </a:lnSpc>
              <a:spcBef>
                <a:spcPct val="0"/>
              </a:spcBef>
              <a:buFont typeface="Arial" panose="020B0604020202020204" pitchFamily="34" charset="0"/>
              <a:buNone/>
              <a:defRPr sz="2400" b="1">
                <a:blipFill dpi="0" rotWithShape="1">
                  <a:blip r:embed="rId3"/>
                  <a:srcRect/>
                  <a:tile tx="6350" ty="-127000" sx="65000" sy="64000" flip="none" algn="tl"/>
                </a:blipFill>
                <a:latin typeface="Arial" panose="020B0604020202020204" pitchFamily="34" charset="0"/>
                <a:ea typeface="+mj-ea"/>
                <a:cs typeface="Arial" panose="020B060402020202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s-PE" dirty="0">
                <a:solidFill>
                  <a:schemeClr val="tx1"/>
                </a:solidFill>
                <a:latin typeface="+mn-lt"/>
                <a:cs typeface="+mj-cs"/>
              </a:rPr>
              <a:t>ESCENARIOS DE RIESGOS POR LLUVIAS INTENSAS</a:t>
            </a:r>
          </a:p>
        </p:txBody>
      </p:sp>
      <p:sp>
        <p:nvSpPr>
          <p:cNvPr id="14" name="Rectángulo 13">
            <a:extLst>
              <a:ext uri="{FF2B5EF4-FFF2-40B4-BE49-F238E27FC236}">
                <a16:creationId xmlns:a16="http://schemas.microsoft.com/office/drawing/2014/main" id="{E77CA5D9-9E79-41E7-8914-B676FD11C38F}"/>
              </a:ext>
            </a:extLst>
          </p:cNvPr>
          <p:cNvSpPr/>
          <p:nvPr/>
        </p:nvSpPr>
        <p:spPr>
          <a:xfrm>
            <a:off x="539552" y="5708165"/>
            <a:ext cx="1152128" cy="230832"/>
          </a:xfrm>
          <a:prstGeom prst="rect">
            <a:avLst/>
          </a:prstGeom>
        </p:spPr>
        <p:txBody>
          <a:bodyPr wrap="square">
            <a:spAutoFit/>
          </a:bodyPr>
          <a:lstStyle/>
          <a:p>
            <a:r>
              <a:rPr lang="es-ES" sz="900" b="1" kern="0" dirty="0"/>
              <a:t>Fuente: CENEPRED</a:t>
            </a:r>
            <a:endParaRPr lang="es-PE" sz="900" dirty="0"/>
          </a:p>
        </p:txBody>
      </p:sp>
      <p:pic>
        <p:nvPicPr>
          <p:cNvPr id="15" name="Imagen 14">
            <a:extLst>
              <a:ext uri="{FF2B5EF4-FFF2-40B4-BE49-F238E27FC236}">
                <a16:creationId xmlns:a16="http://schemas.microsoft.com/office/drawing/2014/main" id="{1E9D3861-2FED-41B7-A9FA-7B3E2D37D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14" y="1815952"/>
            <a:ext cx="2765842" cy="3910981"/>
          </a:xfrm>
          <a:prstGeom prst="rect">
            <a:avLst/>
          </a:prstGeom>
        </p:spPr>
      </p:pic>
      <p:sp>
        <p:nvSpPr>
          <p:cNvPr id="16" name="CuadroTexto 15">
            <a:extLst>
              <a:ext uri="{FF2B5EF4-FFF2-40B4-BE49-F238E27FC236}">
                <a16:creationId xmlns:a16="http://schemas.microsoft.com/office/drawing/2014/main" id="{D6CE11BB-3794-47DD-B4E8-E606C1691B38}"/>
              </a:ext>
            </a:extLst>
          </p:cNvPr>
          <p:cNvSpPr txBox="1"/>
          <p:nvPr/>
        </p:nvSpPr>
        <p:spPr>
          <a:xfrm>
            <a:off x="577071" y="1590859"/>
            <a:ext cx="2626778" cy="230832"/>
          </a:xfrm>
          <a:prstGeom prst="rect">
            <a:avLst/>
          </a:prstGeom>
          <a:solidFill>
            <a:schemeClr val="bg1"/>
          </a:solidFill>
        </p:spPr>
        <p:txBody>
          <a:bodyPr wrap="square" rtlCol="0">
            <a:spAutoFit/>
          </a:bodyPr>
          <a:lstStyle>
            <a:defPPr>
              <a:defRPr lang="en-US"/>
            </a:defPPr>
            <a:lvl1pPr>
              <a:defRPr sz="1600" b="1"/>
            </a:lvl1pPr>
          </a:lstStyle>
          <a:p>
            <a:pPr algn="ctr"/>
            <a:r>
              <a:rPr lang="es-PE" sz="900" dirty="0">
                <a:solidFill>
                  <a:schemeClr val="tx1">
                    <a:lumMod val="75000"/>
                    <a:lumOff val="25000"/>
                  </a:schemeClr>
                </a:solidFill>
                <a:latin typeface="Arial" panose="020B0604020202020204" pitchFamily="34" charset="0"/>
                <a:cs typeface="Arial" panose="020B0604020202020204" pitchFamily="34" charset="0"/>
              </a:rPr>
              <a:t>Inundación ante lluvias muy fuertes</a:t>
            </a:r>
          </a:p>
        </p:txBody>
      </p:sp>
      <p:sp>
        <p:nvSpPr>
          <p:cNvPr id="17" name="CuadroTexto 16">
            <a:extLst>
              <a:ext uri="{FF2B5EF4-FFF2-40B4-BE49-F238E27FC236}">
                <a16:creationId xmlns:a16="http://schemas.microsoft.com/office/drawing/2014/main" id="{A0878F21-0CE4-4D2D-9F74-9DB9479CC75C}"/>
              </a:ext>
            </a:extLst>
          </p:cNvPr>
          <p:cNvSpPr txBox="1"/>
          <p:nvPr/>
        </p:nvSpPr>
        <p:spPr>
          <a:xfrm>
            <a:off x="3326491" y="1590859"/>
            <a:ext cx="2520930" cy="230832"/>
          </a:xfrm>
          <a:prstGeom prst="rect">
            <a:avLst/>
          </a:prstGeom>
          <a:solidFill>
            <a:schemeClr val="bg1"/>
          </a:solidFill>
        </p:spPr>
        <p:txBody>
          <a:bodyPr wrap="square" rtlCol="0">
            <a:spAutoFit/>
          </a:bodyPr>
          <a:lstStyle>
            <a:defPPr>
              <a:defRPr lang="en-US"/>
            </a:defPPr>
            <a:lvl1pPr>
              <a:defRPr sz="1600" b="1"/>
            </a:lvl1pPr>
          </a:lstStyle>
          <a:p>
            <a:pPr algn="ctr"/>
            <a:r>
              <a:rPr lang="es-PE" sz="900" spc="-20" dirty="0">
                <a:solidFill>
                  <a:schemeClr val="tx1">
                    <a:lumMod val="75000"/>
                    <a:lumOff val="25000"/>
                  </a:schemeClr>
                </a:solidFill>
                <a:latin typeface="Arial" panose="020B0604020202020204" pitchFamily="34" charset="0"/>
                <a:cs typeface="Arial" panose="020B0604020202020204" pitchFamily="34" charset="0"/>
              </a:rPr>
              <a:t>Inundación ante lluvias asociadas a El Niño</a:t>
            </a:r>
          </a:p>
        </p:txBody>
      </p:sp>
      <p:pic>
        <p:nvPicPr>
          <p:cNvPr id="18" name="Imagen 17">
            <a:extLst>
              <a:ext uri="{FF2B5EF4-FFF2-40B4-BE49-F238E27FC236}">
                <a16:creationId xmlns:a16="http://schemas.microsoft.com/office/drawing/2014/main" id="{B6C642B0-F748-40D3-B576-E4156D8F71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63" t="2750" r="3963" b="2750"/>
          <a:stretch/>
        </p:blipFill>
        <p:spPr>
          <a:xfrm>
            <a:off x="3347214" y="1840748"/>
            <a:ext cx="2520930" cy="3853651"/>
          </a:xfrm>
          <a:prstGeom prst="rect">
            <a:avLst/>
          </a:prstGeom>
          <a:ln w="3175">
            <a:solidFill>
              <a:schemeClr val="tx1">
                <a:lumMod val="85000"/>
                <a:lumOff val="15000"/>
              </a:schemeClr>
            </a:solidFill>
          </a:ln>
        </p:spPr>
      </p:pic>
      <p:sp>
        <p:nvSpPr>
          <p:cNvPr id="20" name="CuadroTexto 19">
            <a:extLst>
              <a:ext uri="{FF2B5EF4-FFF2-40B4-BE49-F238E27FC236}">
                <a16:creationId xmlns:a16="http://schemas.microsoft.com/office/drawing/2014/main" id="{CC3686A1-4A39-48FA-8F46-272D3AE485E4}"/>
              </a:ext>
            </a:extLst>
          </p:cNvPr>
          <p:cNvSpPr txBox="1"/>
          <p:nvPr/>
        </p:nvSpPr>
        <p:spPr>
          <a:xfrm>
            <a:off x="6008226" y="1590859"/>
            <a:ext cx="2692653" cy="230832"/>
          </a:xfrm>
          <a:prstGeom prst="rect">
            <a:avLst/>
          </a:prstGeom>
          <a:solidFill>
            <a:schemeClr val="bg1"/>
          </a:solidFill>
        </p:spPr>
        <p:txBody>
          <a:bodyPr wrap="square" rtlCol="0">
            <a:spAutoFit/>
          </a:bodyPr>
          <a:lstStyle>
            <a:defPPr>
              <a:defRPr lang="en-US"/>
            </a:defPPr>
            <a:lvl1pPr>
              <a:defRPr sz="1600" b="1"/>
            </a:lvl1pPr>
          </a:lstStyle>
          <a:p>
            <a:pPr algn="ctr"/>
            <a:r>
              <a:rPr lang="es-PE" sz="900" spc="-30" dirty="0">
                <a:solidFill>
                  <a:schemeClr val="tx1">
                    <a:lumMod val="75000"/>
                    <a:lumOff val="25000"/>
                  </a:schemeClr>
                </a:solidFill>
                <a:latin typeface="Arial" panose="020B0604020202020204" pitchFamily="34" charset="0"/>
                <a:cs typeface="Arial" panose="020B0604020202020204" pitchFamily="34" charset="0"/>
              </a:rPr>
              <a:t>Movimientos en masa ante lluvias muy fuertes</a:t>
            </a:r>
          </a:p>
        </p:txBody>
      </p:sp>
      <p:sp>
        <p:nvSpPr>
          <p:cNvPr id="23" name="Rectángulo 22">
            <a:extLst>
              <a:ext uri="{FF2B5EF4-FFF2-40B4-BE49-F238E27FC236}">
                <a16:creationId xmlns:a16="http://schemas.microsoft.com/office/drawing/2014/main" id="{4BDFA396-3F1E-4FEC-8676-3AEE8C395202}"/>
              </a:ext>
            </a:extLst>
          </p:cNvPr>
          <p:cNvSpPr/>
          <p:nvPr/>
        </p:nvSpPr>
        <p:spPr>
          <a:xfrm>
            <a:off x="3347214" y="5709697"/>
            <a:ext cx="1152128" cy="230832"/>
          </a:xfrm>
          <a:prstGeom prst="rect">
            <a:avLst/>
          </a:prstGeom>
        </p:spPr>
        <p:txBody>
          <a:bodyPr wrap="square">
            <a:spAutoFit/>
          </a:bodyPr>
          <a:lstStyle/>
          <a:p>
            <a:r>
              <a:rPr lang="es-ES" sz="900" b="1" kern="0" dirty="0"/>
              <a:t>Fuente: CENEPRED</a:t>
            </a:r>
            <a:endParaRPr lang="es-PE" sz="900" dirty="0"/>
          </a:p>
        </p:txBody>
      </p:sp>
      <p:sp>
        <p:nvSpPr>
          <p:cNvPr id="26" name="Rectángulo 25">
            <a:extLst>
              <a:ext uri="{FF2B5EF4-FFF2-40B4-BE49-F238E27FC236}">
                <a16:creationId xmlns:a16="http://schemas.microsoft.com/office/drawing/2014/main" id="{1B0C505E-E4BA-47F9-A41B-46275605CC70}"/>
              </a:ext>
            </a:extLst>
          </p:cNvPr>
          <p:cNvSpPr/>
          <p:nvPr/>
        </p:nvSpPr>
        <p:spPr>
          <a:xfrm>
            <a:off x="6028949" y="5685551"/>
            <a:ext cx="1152128" cy="230832"/>
          </a:xfrm>
          <a:prstGeom prst="rect">
            <a:avLst/>
          </a:prstGeom>
        </p:spPr>
        <p:txBody>
          <a:bodyPr wrap="square">
            <a:spAutoFit/>
          </a:bodyPr>
          <a:lstStyle/>
          <a:p>
            <a:r>
              <a:rPr lang="es-ES" sz="900" b="1" kern="0" dirty="0"/>
              <a:t>Fuente: CENEPRED</a:t>
            </a:r>
            <a:endParaRPr lang="es-PE" sz="900" dirty="0"/>
          </a:p>
        </p:txBody>
      </p:sp>
      <p:pic>
        <p:nvPicPr>
          <p:cNvPr id="27" name="Imagen 26">
            <a:extLst>
              <a:ext uri="{FF2B5EF4-FFF2-40B4-BE49-F238E27FC236}">
                <a16:creationId xmlns:a16="http://schemas.microsoft.com/office/drawing/2014/main" id="{B675D71A-023C-4CC6-AFF4-7EDAC0FFC55B}"/>
              </a:ext>
            </a:extLst>
          </p:cNvPr>
          <p:cNvPicPr>
            <a:picLocks noChangeAspect="1"/>
          </p:cNvPicPr>
          <p:nvPr/>
        </p:nvPicPr>
        <p:blipFill>
          <a:blip r:embed="rId6"/>
          <a:stretch>
            <a:fillRect/>
          </a:stretch>
        </p:blipFill>
        <p:spPr>
          <a:xfrm>
            <a:off x="6028949" y="1824664"/>
            <a:ext cx="2671930" cy="3867794"/>
          </a:xfrm>
          <a:prstGeom prst="rect">
            <a:avLst/>
          </a:prstGeom>
        </p:spPr>
      </p:pic>
      <p:pic>
        <p:nvPicPr>
          <p:cNvPr id="28" name="Imagen 27">
            <a:extLst>
              <a:ext uri="{FF2B5EF4-FFF2-40B4-BE49-F238E27FC236}">
                <a16:creationId xmlns:a16="http://schemas.microsoft.com/office/drawing/2014/main" id="{5957F89D-077F-4C68-BE1D-756A501DD85A}"/>
              </a:ext>
            </a:extLst>
          </p:cNvPr>
          <p:cNvPicPr>
            <a:picLocks noChangeAspect="1"/>
          </p:cNvPicPr>
          <p:nvPr/>
        </p:nvPicPr>
        <p:blipFill rotWithShape="1">
          <a:blip r:embed="rId7"/>
          <a:srcRect l="2482" t="5076"/>
          <a:stretch/>
        </p:blipFill>
        <p:spPr>
          <a:xfrm>
            <a:off x="655134" y="5019300"/>
            <a:ext cx="596802" cy="585032"/>
          </a:xfrm>
          <a:prstGeom prst="rect">
            <a:avLst/>
          </a:prstGeom>
        </p:spPr>
      </p:pic>
      <p:pic>
        <p:nvPicPr>
          <p:cNvPr id="29" name="Imagen 28">
            <a:extLst>
              <a:ext uri="{FF2B5EF4-FFF2-40B4-BE49-F238E27FC236}">
                <a16:creationId xmlns:a16="http://schemas.microsoft.com/office/drawing/2014/main" id="{B4C06388-A6C0-44D6-8030-49F358D4D61B}"/>
              </a:ext>
            </a:extLst>
          </p:cNvPr>
          <p:cNvPicPr>
            <a:picLocks noChangeAspect="1"/>
          </p:cNvPicPr>
          <p:nvPr/>
        </p:nvPicPr>
        <p:blipFill rotWithShape="1">
          <a:blip r:embed="rId7"/>
          <a:srcRect l="2482" t="5076"/>
          <a:stretch/>
        </p:blipFill>
        <p:spPr>
          <a:xfrm>
            <a:off x="3423308" y="5018848"/>
            <a:ext cx="596802" cy="585032"/>
          </a:xfrm>
          <a:prstGeom prst="rect">
            <a:avLst/>
          </a:prstGeom>
        </p:spPr>
      </p:pic>
    </p:spTree>
    <p:extLst>
      <p:ext uri="{BB962C8B-B14F-4D97-AF65-F5344CB8AC3E}">
        <p14:creationId xmlns:p14="http://schemas.microsoft.com/office/powerpoint/2010/main" val="329640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C222EA-1DAD-40BF-A56D-C6668A944616}"/>
              </a:ext>
            </a:extLst>
          </p:cNvPr>
          <p:cNvPicPr>
            <a:picLocks noChangeAspect="1"/>
          </p:cNvPicPr>
          <p:nvPr/>
        </p:nvPicPr>
        <p:blipFill>
          <a:blip r:embed="rId2"/>
          <a:stretch>
            <a:fillRect/>
          </a:stretch>
        </p:blipFill>
        <p:spPr>
          <a:xfrm>
            <a:off x="1" y="1838325"/>
            <a:ext cx="9143999" cy="3181350"/>
          </a:xfrm>
          <a:prstGeom prst="rect">
            <a:avLst/>
          </a:prstGeom>
        </p:spPr>
      </p:pic>
      <p:sp>
        <p:nvSpPr>
          <p:cNvPr id="5" name="1 Título">
            <a:extLst>
              <a:ext uri="{FF2B5EF4-FFF2-40B4-BE49-F238E27FC236}">
                <a16:creationId xmlns:a16="http://schemas.microsoft.com/office/drawing/2014/main" id="{23A9F9BB-A409-491C-92D2-E40494B7EE1E}"/>
              </a:ext>
            </a:extLst>
          </p:cNvPr>
          <p:cNvSpPr txBox="1">
            <a:spLocks/>
          </p:cNvSpPr>
          <p:nvPr/>
        </p:nvSpPr>
        <p:spPr>
          <a:xfrm>
            <a:off x="1188719" y="2564904"/>
            <a:ext cx="7107383"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a:solidFill>
                  <a:srgbClr val="1F7B91"/>
                </a:solidFill>
                <a:latin typeface="Arial" panose="020B0604020202020204" pitchFamily="34" charset="0"/>
                <a:cs typeface="Arial" panose="020B0604020202020204" pitchFamily="34" charset="0"/>
              </a:rPr>
              <a:t>ESCENARIO DE RIESGO POR INUNDACIÓN ANTE LLUVIAS MUY FUERTES</a:t>
            </a:r>
          </a:p>
        </p:txBody>
      </p:sp>
    </p:spTree>
    <p:extLst>
      <p:ext uri="{BB962C8B-B14F-4D97-AF65-F5344CB8AC3E}">
        <p14:creationId xmlns:p14="http://schemas.microsoft.com/office/powerpoint/2010/main" val="986457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72A674A-3378-4874-B991-FBAA873709E0}"/>
              </a:ext>
            </a:extLst>
          </p:cNvPr>
          <p:cNvPicPr>
            <a:picLocks noChangeAspect="1"/>
          </p:cNvPicPr>
          <p:nvPr/>
        </p:nvPicPr>
        <p:blipFill>
          <a:blip r:embed="rId2"/>
          <a:stretch>
            <a:fillRect/>
          </a:stretch>
        </p:blipFill>
        <p:spPr>
          <a:xfrm>
            <a:off x="3256982" y="1403912"/>
            <a:ext cx="3098332" cy="4822354"/>
          </a:xfrm>
          <a:prstGeom prst="rect">
            <a:avLst/>
          </a:prstGeom>
        </p:spPr>
      </p:pic>
      <p:pic>
        <p:nvPicPr>
          <p:cNvPr id="7" name="Imagen 6">
            <a:extLst>
              <a:ext uri="{FF2B5EF4-FFF2-40B4-BE49-F238E27FC236}">
                <a16:creationId xmlns:a16="http://schemas.microsoft.com/office/drawing/2014/main" id="{B2DA0D46-C856-4258-A758-DEFA92BE6501}"/>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59" b="98889" l="33417" r="66750"/>
                    </a14:imgEffect>
                    <a14:imgEffect>
                      <a14:saturation sat="277000"/>
                    </a14:imgEffect>
                  </a14:imgLayer>
                </a14:imgProps>
              </a:ext>
            </a:extLst>
          </a:blip>
          <a:srcRect l="33200" r="33201"/>
          <a:stretch/>
        </p:blipFill>
        <p:spPr>
          <a:xfrm>
            <a:off x="4422057" y="3711312"/>
            <a:ext cx="179192" cy="279992"/>
          </a:xfrm>
          <a:prstGeom prst="rect">
            <a:avLst/>
          </a:prstGeom>
        </p:spPr>
      </p:pic>
      <p:sp>
        <p:nvSpPr>
          <p:cNvPr id="9" name="Rectángulo 8">
            <a:extLst>
              <a:ext uri="{FF2B5EF4-FFF2-40B4-BE49-F238E27FC236}">
                <a16:creationId xmlns:a16="http://schemas.microsoft.com/office/drawing/2014/main" id="{5BF4EB64-82BC-4D7D-B4EF-31DE3BF813F1}"/>
              </a:ext>
            </a:extLst>
          </p:cNvPr>
          <p:cNvSpPr/>
          <p:nvPr/>
        </p:nvSpPr>
        <p:spPr>
          <a:xfrm>
            <a:off x="6353267" y="1403912"/>
            <a:ext cx="2674411" cy="307777"/>
          </a:xfrm>
          <a:prstGeom prst="rect">
            <a:avLst/>
          </a:prstGeom>
        </p:spPr>
        <p:txBody>
          <a:bodyPr wrap="square">
            <a:spAutoFit/>
          </a:bodyPr>
          <a:lstStyle/>
          <a:p>
            <a:pPr algn="ctr"/>
            <a:r>
              <a:rPr lang="es-PE" sz="1400" b="1" dirty="0"/>
              <a:t>Inundación en Huánuco</a:t>
            </a:r>
          </a:p>
        </p:txBody>
      </p:sp>
      <p:sp>
        <p:nvSpPr>
          <p:cNvPr id="10" name="Rectángulo 9">
            <a:extLst>
              <a:ext uri="{FF2B5EF4-FFF2-40B4-BE49-F238E27FC236}">
                <a16:creationId xmlns:a16="http://schemas.microsoft.com/office/drawing/2014/main" id="{0499F7B0-40A3-4D13-904E-B76D7543A5BB}"/>
              </a:ext>
            </a:extLst>
          </p:cNvPr>
          <p:cNvSpPr/>
          <p:nvPr/>
        </p:nvSpPr>
        <p:spPr>
          <a:xfrm>
            <a:off x="6368202" y="1651013"/>
            <a:ext cx="2788686" cy="738664"/>
          </a:xfrm>
          <a:prstGeom prst="rect">
            <a:avLst/>
          </a:prstGeom>
        </p:spPr>
        <p:txBody>
          <a:bodyPr wrap="square">
            <a:spAutoFit/>
          </a:bodyPr>
          <a:lstStyle/>
          <a:p>
            <a:r>
              <a:rPr lang="es-PE" sz="1050" u="sng" dirty="0"/>
              <a:t>Provincia: Huánuco</a:t>
            </a:r>
          </a:p>
          <a:p>
            <a:r>
              <a:rPr lang="es-PE" sz="1050" dirty="0" err="1"/>
              <a:t>Dist</a:t>
            </a:r>
            <a:r>
              <a:rPr lang="es-PE" sz="1050" dirty="0"/>
              <a:t>. Pillco Marca</a:t>
            </a:r>
            <a:r>
              <a:rPr lang="es-PE" sz="1050" b="1" dirty="0"/>
              <a:t>: </a:t>
            </a:r>
            <a:r>
              <a:rPr lang="es-PE" sz="1050" dirty="0"/>
              <a:t>02/Dic/2017 y 10/Feb/2019</a:t>
            </a:r>
          </a:p>
          <a:p>
            <a:r>
              <a:rPr lang="es-PE" sz="1050" dirty="0" err="1"/>
              <a:t>Dist</a:t>
            </a:r>
            <a:r>
              <a:rPr lang="es-PE" sz="1050" dirty="0"/>
              <a:t>. Amarilis 02/Dic/2017</a:t>
            </a:r>
          </a:p>
          <a:p>
            <a:r>
              <a:rPr lang="es-PE" sz="1050" dirty="0" err="1"/>
              <a:t>Dist</a:t>
            </a:r>
            <a:r>
              <a:rPr lang="es-PE" sz="1050" dirty="0"/>
              <a:t>. Huánuco: 12/Mar/2011 y 16/01/2012 </a:t>
            </a:r>
          </a:p>
        </p:txBody>
      </p:sp>
      <p:grpSp>
        <p:nvGrpSpPr>
          <p:cNvPr id="11" name="Grupo 10">
            <a:extLst>
              <a:ext uri="{FF2B5EF4-FFF2-40B4-BE49-F238E27FC236}">
                <a16:creationId xmlns:a16="http://schemas.microsoft.com/office/drawing/2014/main" id="{8631EEA9-7E6F-444B-918E-935AFE09BABF}"/>
              </a:ext>
            </a:extLst>
          </p:cNvPr>
          <p:cNvGrpSpPr/>
          <p:nvPr/>
        </p:nvGrpSpPr>
        <p:grpSpPr>
          <a:xfrm>
            <a:off x="149430" y="1420031"/>
            <a:ext cx="3122487" cy="4830981"/>
            <a:chOff x="6444208" y="915072"/>
            <a:chExt cx="3122487" cy="4830981"/>
          </a:xfrm>
          <a:solidFill>
            <a:schemeClr val="bg1"/>
          </a:solidFill>
        </p:grpSpPr>
        <p:sp>
          <p:nvSpPr>
            <p:cNvPr id="12" name="CuadroTexto 11">
              <a:extLst>
                <a:ext uri="{FF2B5EF4-FFF2-40B4-BE49-F238E27FC236}">
                  <a16:creationId xmlns:a16="http://schemas.microsoft.com/office/drawing/2014/main" id="{631140F9-0297-47E1-B70D-08752A178F24}"/>
                </a:ext>
              </a:extLst>
            </p:cNvPr>
            <p:cNvSpPr txBox="1"/>
            <p:nvPr/>
          </p:nvSpPr>
          <p:spPr>
            <a:xfrm>
              <a:off x="6458713" y="915072"/>
              <a:ext cx="2753436" cy="261610"/>
            </a:xfrm>
            <a:prstGeom prst="rect">
              <a:avLst/>
            </a:prstGeom>
            <a:grpFill/>
          </p:spPr>
          <p:txBody>
            <a:bodyPr wrap="square" rtlCol="0">
              <a:spAutoFit/>
            </a:bodyPr>
            <a:lstStyle>
              <a:defPPr>
                <a:defRPr lang="en-US"/>
              </a:defPPr>
              <a:lvl1pPr>
                <a:defRPr sz="1600" b="1"/>
              </a:lvl1pPr>
            </a:lstStyle>
            <a:p>
              <a:r>
                <a:rPr lang="es-PE" sz="1100" dirty="0">
                  <a:latin typeface="Myriad Pro" panose="020B0503030403020204" pitchFamily="34" charset="0"/>
                </a:rPr>
                <a:t>Mapa de días muy lluviosos (P95)</a:t>
              </a:r>
            </a:p>
          </p:txBody>
        </p:sp>
        <p:pic>
          <p:nvPicPr>
            <p:cNvPr id="13" name="Imagen 12">
              <a:extLst>
                <a:ext uri="{FF2B5EF4-FFF2-40B4-BE49-F238E27FC236}">
                  <a16:creationId xmlns:a16="http://schemas.microsoft.com/office/drawing/2014/main" id="{5868E2F2-B5EE-4DC1-AFB3-638A8C3D17D6}"/>
                </a:ext>
              </a:extLst>
            </p:cNvPr>
            <p:cNvPicPr>
              <a:picLocks noChangeAspect="1"/>
            </p:cNvPicPr>
            <p:nvPr/>
          </p:nvPicPr>
          <p:blipFill rotWithShape="1">
            <a:blip r:embed="rId5"/>
            <a:srcRect t="5114"/>
            <a:stretch/>
          </p:blipFill>
          <p:spPr>
            <a:xfrm>
              <a:off x="6444208" y="1139351"/>
              <a:ext cx="3122487" cy="4606702"/>
            </a:xfrm>
            <a:prstGeom prst="rect">
              <a:avLst/>
            </a:prstGeom>
            <a:grpFill/>
          </p:spPr>
        </p:pic>
      </p:grpSp>
      <p:sp>
        <p:nvSpPr>
          <p:cNvPr id="15" name="CuadroTexto 14">
            <a:extLst>
              <a:ext uri="{FF2B5EF4-FFF2-40B4-BE49-F238E27FC236}">
                <a16:creationId xmlns:a16="http://schemas.microsoft.com/office/drawing/2014/main" id="{759E62E7-8855-4638-A01E-997F828A1CFA}"/>
              </a:ext>
            </a:extLst>
          </p:cNvPr>
          <p:cNvSpPr txBox="1"/>
          <p:nvPr/>
        </p:nvSpPr>
        <p:spPr>
          <a:xfrm>
            <a:off x="6429476" y="5973906"/>
            <a:ext cx="2087544" cy="246221"/>
          </a:xfrm>
          <a:prstGeom prst="rect">
            <a:avLst/>
          </a:prstGeom>
          <a:noFill/>
        </p:spPr>
        <p:txBody>
          <a:bodyPr wrap="square" rtlCol="0">
            <a:spAutoFit/>
          </a:bodyPr>
          <a:lstStyle>
            <a:defPPr>
              <a:defRPr lang="en-US"/>
            </a:defPPr>
            <a:lvl1pPr>
              <a:defRPr sz="1600" b="1"/>
            </a:lvl1pPr>
          </a:lstStyle>
          <a:p>
            <a:r>
              <a:rPr lang="es-PE" sz="1000" b="0" dirty="0"/>
              <a:t>Fuente: SIGRID - CENEPRED</a:t>
            </a:r>
          </a:p>
        </p:txBody>
      </p:sp>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pic>
        <p:nvPicPr>
          <p:cNvPr id="19" name="Imagen 18">
            <a:extLst>
              <a:ext uri="{FF2B5EF4-FFF2-40B4-BE49-F238E27FC236}">
                <a16:creationId xmlns:a16="http://schemas.microsoft.com/office/drawing/2014/main" id="{FFBD39ED-4106-4721-A46F-8A7D58ED1C12}"/>
              </a:ext>
            </a:extLst>
          </p:cNvPr>
          <p:cNvPicPr>
            <a:picLocks noChangeAspect="1"/>
          </p:cNvPicPr>
          <p:nvPr/>
        </p:nvPicPr>
        <p:blipFill rotWithShape="1">
          <a:blip r:embed="rId6"/>
          <a:srcRect l="2399" r="4044" b="9608"/>
          <a:stretch/>
        </p:blipFill>
        <p:spPr>
          <a:xfrm>
            <a:off x="6442364" y="2405440"/>
            <a:ext cx="2560320" cy="3598641"/>
          </a:xfrm>
          <a:prstGeom prst="rect">
            <a:avLst/>
          </a:prstGeom>
        </p:spPr>
      </p:pic>
      <p:pic>
        <p:nvPicPr>
          <p:cNvPr id="21" name="Imagen 20">
            <a:extLst>
              <a:ext uri="{FF2B5EF4-FFF2-40B4-BE49-F238E27FC236}">
                <a16:creationId xmlns:a16="http://schemas.microsoft.com/office/drawing/2014/main" id="{8C8D4BF9-E71F-4EC5-9648-EB1DD50E09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2893" y="5755679"/>
            <a:ext cx="1371603" cy="182880"/>
          </a:xfrm>
          <a:prstGeom prst="rect">
            <a:avLst/>
          </a:prstGeom>
        </p:spPr>
      </p:pic>
      <p:pic>
        <p:nvPicPr>
          <p:cNvPr id="16" name="Imagen 15">
            <a:extLst>
              <a:ext uri="{FF2B5EF4-FFF2-40B4-BE49-F238E27FC236}">
                <a16:creationId xmlns:a16="http://schemas.microsoft.com/office/drawing/2014/main" id="{71073D1A-F94E-4D1B-A944-37EE0398DC1B}"/>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59" b="98889" l="33417" r="66750"/>
                    </a14:imgEffect>
                    <a14:imgEffect>
                      <a14:saturation sat="277000"/>
                    </a14:imgEffect>
                  </a14:imgLayer>
                </a14:imgProps>
              </a:ext>
            </a:extLst>
          </a:blip>
          <a:srcRect l="33200" r="33201"/>
          <a:stretch/>
        </p:blipFill>
        <p:spPr>
          <a:xfrm>
            <a:off x="7668374" y="3241144"/>
            <a:ext cx="179192" cy="279992"/>
          </a:xfrm>
          <a:prstGeom prst="rect">
            <a:avLst/>
          </a:prstGeom>
        </p:spPr>
      </p:pic>
      <p:pic>
        <p:nvPicPr>
          <p:cNvPr id="22" name="Imagen 21">
            <a:extLst>
              <a:ext uri="{FF2B5EF4-FFF2-40B4-BE49-F238E27FC236}">
                <a16:creationId xmlns:a16="http://schemas.microsoft.com/office/drawing/2014/main" id="{D9C3DC6A-9275-46ED-8EB8-7317AA35BB1B}"/>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59" b="98889" l="33417" r="66750"/>
                    </a14:imgEffect>
                    <a14:imgEffect>
                      <a14:saturation sat="277000"/>
                    </a14:imgEffect>
                  </a14:imgLayer>
                </a14:imgProps>
              </a:ext>
            </a:extLst>
          </a:blip>
          <a:srcRect l="33200" r="33201"/>
          <a:stretch/>
        </p:blipFill>
        <p:spPr>
          <a:xfrm>
            <a:off x="7222496" y="4292853"/>
            <a:ext cx="179192" cy="279992"/>
          </a:xfrm>
          <a:prstGeom prst="rect">
            <a:avLst/>
          </a:prstGeom>
        </p:spPr>
      </p:pic>
      <p:pic>
        <p:nvPicPr>
          <p:cNvPr id="23" name="Imagen 22">
            <a:extLst>
              <a:ext uri="{FF2B5EF4-FFF2-40B4-BE49-F238E27FC236}">
                <a16:creationId xmlns:a16="http://schemas.microsoft.com/office/drawing/2014/main" id="{F40EC51F-4A4C-40EA-BC50-51C517285B04}"/>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59" b="98889" l="33417" r="66750"/>
                    </a14:imgEffect>
                    <a14:imgEffect>
                      <a14:saturation sat="277000"/>
                    </a14:imgEffect>
                  </a14:imgLayer>
                </a14:imgProps>
              </a:ext>
            </a:extLst>
          </a:blip>
          <a:srcRect l="33200" r="33201"/>
          <a:stretch/>
        </p:blipFill>
        <p:spPr>
          <a:xfrm>
            <a:off x="7142750" y="3878859"/>
            <a:ext cx="179192" cy="279992"/>
          </a:xfrm>
          <a:prstGeom prst="rect">
            <a:avLst/>
          </a:prstGeom>
        </p:spPr>
      </p:pic>
    </p:spTree>
    <p:extLst>
      <p:ext uri="{BB962C8B-B14F-4D97-AF65-F5344CB8AC3E}">
        <p14:creationId xmlns:p14="http://schemas.microsoft.com/office/powerpoint/2010/main" val="241013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o 50">
            <a:extLst>
              <a:ext uri="{FF2B5EF4-FFF2-40B4-BE49-F238E27FC236}">
                <a16:creationId xmlns:a16="http://schemas.microsoft.com/office/drawing/2014/main" id="{AA23122F-6AE7-4DA5-B217-8211251FE617}"/>
              </a:ext>
            </a:extLst>
          </p:cNvPr>
          <p:cNvGrpSpPr/>
          <p:nvPr/>
        </p:nvGrpSpPr>
        <p:grpSpPr>
          <a:xfrm>
            <a:off x="129064" y="1627946"/>
            <a:ext cx="8885872" cy="4626890"/>
            <a:chOff x="106828" y="1312062"/>
            <a:chExt cx="8885872" cy="4626890"/>
          </a:xfrm>
        </p:grpSpPr>
        <p:sp>
          <p:nvSpPr>
            <p:cNvPr id="46" name="Rectángulo: esquinas redondeadas 45">
              <a:extLst>
                <a:ext uri="{FF2B5EF4-FFF2-40B4-BE49-F238E27FC236}">
                  <a16:creationId xmlns:a16="http://schemas.microsoft.com/office/drawing/2014/main" id="{9732A628-4895-4572-B343-1AEAA39344AD}"/>
                </a:ext>
              </a:extLst>
            </p:cNvPr>
            <p:cNvSpPr/>
            <p:nvPr/>
          </p:nvSpPr>
          <p:spPr>
            <a:xfrm>
              <a:off x="3040930" y="1312062"/>
              <a:ext cx="2737442"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24" name="Rectángulo: esquinas redondeadas 23">
              <a:extLst>
                <a:ext uri="{FF2B5EF4-FFF2-40B4-BE49-F238E27FC236}">
                  <a16:creationId xmlns:a16="http://schemas.microsoft.com/office/drawing/2014/main" id="{A1B6BC71-F685-4C53-8279-C91F8F1BA473}"/>
                </a:ext>
              </a:extLst>
            </p:cNvPr>
            <p:cNvSpPr/>
            <p:nvPr/>
          </p:nvSpPr>
          <p:spPr>
            <a:xfrm>
              <a:off x="2118300" y="3719557"/>
              <a:ext cx="3528393" cy="482073"/>
            </a:xfrm>
            <a:prstGeom prst="roundRect">
              <a:avLst>
                <a:gd name="adj" fmla="val 46322"/>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PE" sz="1200" b="1" dirty="0">
                  <a:latin typeface="Arial" panose="020B0604020202020204" pitchFamily="34" charset="0"/>
                  <a:cs typeface="Arial" panose="020B0604020202020204" pitchFamily="34" charset="0"/>
                </a:rPr>
                <a:t>Capacidad resolutiva de EESS</a:t>
              </a:r>
            </a:p>
          </p:txBody>
        </p:sp>
        <p:sp>
          <p:nvSpPr>
            <p:cNvPr id="25" name="Rectángulo: esquinas redondeadas 24">
              <a:extLst>
                <a:ext uri="{FF2B5EF4-FFF2-40B4-BE49-F238E27FC236}">
                  <a16:creationId xmlns:a16="http://schemas.microsoft.com/office/drawing/2014/main" id="{CE977849-0216-487C-A9FD-E4D047A23F51}"/>
                </a:ext>
              </a:extLst>
            </p:cNvPr>
            <p:cNvSpPr/>
            <p:nvPr/>
          </p:nvSpPr>
          <p:spPr>
            <a:xfrm>
              <a:off x="2136124" y="3149282"/>
              <a:ext cx="3528393" cy="482073"/>
            </a:xfrm>
            <a:prstGeom prst="roundRect">
              <a:avLst>
                <a:gd name="adj" fmla="val 46322"/>
              </a:avLst>
            </a:prstGeom>
            <a:solidFill>
              <a:srgbClr val="269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sz="1200" b="1" dirty="0">
                  <a:latin typeface="Arial" panose="020B0604020202020204" pitchFamily="34" charset="0"/>
                  <a:cs typeface="Arial" panose="020B0604020202020204" pitchFamily="34" charset="0"/>
                </a:rPr>
                <a:t>Inmunizaciones para influenza</a:t>
              </a:r>
            </a:p>
          </p:txBody>
        </p:sp>
        <p:sp>
          <p:nvSpPr>
            <p:cNvPr id="19" name="Rectángulo: esquinas redondeadas 18">
              <a:extLst>
                <a:ext uri="{FF2B5EF4-FFF2-40B4-BE49-F238E27FC236}">
                  <a16:creationId xmlns:a16="http://schemas.microsoft.com/office/drawing/2014/main" id="{A5A3EB82-10E0-4A84-BEE9-1899C5C26AB7}"/>
                </a:ext>
              </a:extLst>
            </p:cNvPr>
            <p:cNvSpPr/>
            <p:nvPr/>
          </p:nvSpPr>
          <p:spPr>
            <a:xfrm>
              <a:off x="2127212" y="2587320"/>
              <a:ext cx="3528393" cy="482073"/>
            </a:xfrm>
            <a:prstGeom prst="roundRect">
              <a:avLst>
                <a:gd name="adj" fmla="val 46322"/>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PE" sz="1200" b="1" spc="-40" dirty="0">
                  <a:latin typeface="Arial" panose="020B0604020202020204" pitchFamily="34" charset="0"/>
                  <a:cs typeface="Arial" panose="020B0604020202020204" pitchFamily="34" charset="0"/>
                </a:rPr>
                <a:t>Inmunizaciones para neumococo</a:t>
              </a:r>
            </a:p>
          </p:txBody>
        </p:sp>
        <p:sp>
          <p:nvSpPr>
            <p:cNvPr id="20" name="Rectángulo: esquinas redondeadas 19">
              <a:extLst>
                <a:ext uri="{FF2B5EF4-FFF2-40B4-BE49-F238E27FC236}">
                  <a16:creationId xmlns:a16="http://schemas.microsoft.com/office/drawing/2014/main" id="{E4A9270B-5584-4433-A85D-289FDBB313C5}"/>
                </a:ext>
              </a:extLst>
            </p:cNvPr>
            <p:cNvSpPr/>
            <p:nvPr/>
          </p:nvSpPr>
          <p:spPr>
            <a:xfrm>
              <a:off x="2136124" y="1908704"/>
              <a:ext cx="3528393" cy="601739"/>
            </a:xfrm>
            <a:prstGeom prst="roundRect">
              <a:avLst>
                <a:gd name="adj" fmla="val 46322"/>
              </a:avLst>
            </a:prstGeom>
            <a:solidFill>
              <a:srgbClr val="2696B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108000" bIns="432000" rtlCol="0" anchor="ctr"/>
            <a:lstStyle/>
            <a:p>
              <a:pPr algn="r"/>
              <a:r>
                <a:rPr lang="es-PE" sz="1200" b="1" dirty="0">
                  <a:latin typeface="Arial" panose="020B0604020202020204" pitchFamily="34" charset="0"/>
                  <a:cs typeface="Arial" panose="020B0604020202020204" pitchFamily="34" charset="0"/>
                </a:rPr>
                <a:t>Índice de Daños a la Salud</a:t>
              </a:r>
            </a:p>
          </p:txBody>
        </p:sp>
        <p:sp>
          <p:nvSpPr>
            <p:cNvPr id="26" name="Rectángulo: esquinas redondeadas 25">
              <a:extLst>
                <a:ext uri="{FF2B5EF4-FFF2-40B4-BE49-F238E27FC236}">
                  <a16:creationId xmlns:a16="http://schemas.microsoft.com/office/drawing/2014/main" id="{656C6095-0660-416E-9F51-A2912EAD16CA}"/>
                </a:ext>
              </a:extLst>
            </p:cNvPr>
            <p:cNvSpPr/>
            <p:nvPr/>
          </p:nvSpPr>
          <p:spPr>
            <a:xfrm>
              <a:off x="2118299" y="4865577"/>
              <a:ext cx="3528393" cy="482073"/>
            </a:xfrm>
            <a:prstGeom prst="roundRect">
              <a:avLst>
                <a:gd name="adj" fmla="val 42873"/>
              </a:avLst>
            </a:prstGeom>
            <a:solidFill>
              <a:srgbClr val="2AAC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PE" sz="1200" b="1" dirty="0">
                  <a:latin typeface="Arial" panose="020B0604020202020204" pitchFamily="34" charset="0"/>
                  <a:cs typeface="Arial" panose="020B0604020202020204" pitchFamily="34" charset="0"/>
                </a:rPr>
                <a:t>Incidencia de pobreza</a:t>
              </a:r>
            </a:p>
          </p:txBody>
        </p:sp>
        <p:sp>
          <p:nvSpPr>
            <p:cNvPr id="27" name="Rectángulo: esquinas redondeadas 26">
              <a:extLst>
                <a:ext uri="{FF2B5EF4-FFF2-40B4-BE49-F238E27FC236}">
                  <a16:creationId xmlns:a16="http://schemas.microsoft.com/office/drawing/2014/main" id="{501A1FAA-BAD0-4690-B4DE-02D56A097FF9}"/>
                </a:ext>
              </a:extLst>
            </p:cNvPr>
            <p:cNvSpPr/>
            <p:nvPr/>
          </p:nvSpPr>
          <p:spPr>
            <a:xfrm>
              <a:off x="2118299" y="4291305"/>
              <a:ext cx="3528393" cy="482073"/>
            </a:xfrm>
            <a:prstGeom prst="roundRect">
              <a:avLst>
                <a:gd name="adj" fmla="val 46322"/>
              </a:avLst>
            </a:prstGeom>
            <a:solidFill>
              <a:srgbClr val="269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PE" sz="1200" b="1" dirty="0">
                  <a:latin typeface="Arial" panose="020B0604020202020204" pitchFamily="34" charset="0"/>
                  <a:cs typeface="Arial" panose="020B0604020202020204" pitchFamily="34" charset="0"/>
                </a:rPr>
                <a:t>Anemia en población infantil</a:t>
              </a:r>
            </a:p>
          </p:txBody>
        </p:sp>
        <p:sp>
          <p:nvSpPr>
            <p:cNvPr id="36" name="CuadroTexto 35">
              <a:extLst>
                <a:ext uri="{FF2B5EF4-FFF2-40B4-BE49-F238E27FC236}">
                  <a16:creationId xmlns:a16="http://schemas.microsoft.com/office/drawing/2014/main" id="{A05E002C-B910-46DC-955B-249436567826}"/>
                </a:ext>
              </a:extLst>
            </p:cNvPr>
            <p:cNvSpPr txBox="1"/>
            <p:nvPr/>
          </p:nvSpPr>
          <p:spPr>
            <a:xfrm>
              <a:off x="3092893" y="5513604"/>
              <a:ext cx="2083382" cy="261610"/>
            </a:xfrm>
            <a:prstGeom prst="rect">
              <a:avLst/>
            </a:prstGeom>
            <a:noFill/>
          </p:spPr>
          <p:txBody>
            <a:bodyPr wrap="square" rtlCol="0">
              <a:spAutoFit/>
            </a:bodyPr>
            <a:lstStyle>
              <a:defPPr>
                <a:defRPr lang="en-US"/>
              </a:defPPr>
              <a:lvl1pPr>
                <a:defRPr sz="1600" b="1"/>
              </a:lvl1pPr>
            </a:lstStyle>
            <a:p>
              <a:r>
                <a:rPr lang="es-PE" sz="1050" dirty="0"/>
                <a:t>Fuente: MINSA</a:t>
              </a:r>
            </a:p>
          </p:txBody>
        </p:sp>
        <p:sp>
          <p:nvSpPr>
            <p:cNvPr id="37" name="Rectángulo: esquinas redondeadas 36">
              <a:extLst>
                <a:ext uri="{FF2B5EF4-FFF2-40B4-BE49-F238E27FC236}">
                  <a16:creationId xmlns:a16="http://schemas.microsoft.com/office/drawing/2014/main" id="{AFE737C8-E573-4CE3-9419-B547267EEEC1}"/>
                </a:ext>
              </a:extLst>
            </p:cNvPr>
            <p:cNvSpPr/>
            <p:nvPr/>
          </p:nvSpPr>
          <p:spPr>
            <a:xfrm>
              <a:off x="3325093" y="2192947"/>
              <a:ext cx="2149464" cy="270219"/>
            </a:xfrm>
            <a:prstGeom prst="round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r"/>
              <a:r>
                <a:rPr lang="es-PE" sz="800" b="1" dirty="0">
                  <a:solidFill>
                    <a:schemeClr val="bg1">
                      <a:lumMod val="50000"/>
                    </a:schemeClr>
                  </a:solidFill>
                  <a:latin typeface="Arial" panose="020B0604020202020204" pitchFamily="34" charset="0"/>
                  <a:cs typeface="Arial" panose="020B0604020202020204" pitchFamily="34" charset="0"/>
                </a:rPr>
                <a:t>EDA / Dengue / Neumonía / Malaria / Zika / Leptospirosis / Chikunguya</a:t>
              </a:r>
            </a:p>
          </p:txBody>
        </p:sp>
        <p:sp>
          <p:nvSpPr>
            <p:cNvPr id="44" name="Rectángulo: esquinas redondeadas 43">
              <a:extLst>
                <a:ext uri="{FF2B5EF4-FFF2-40B4-BE49-F238E27FC236}">
                  <a16:creationId xmlns:a16="http://schemas.microsoft.com/office/drawing/2014/main" id="{1619BA5D-AC15-4198-AE65-9457892B9FC9}"/>
                </a:ext>
              </a:extLst>
            </p:cNvPr>
            <p:cNvSpPr/>
            <p:nvPr/>
          </p:nvSpPr>
          <p:spPr>
            <a:xfrm>
              <a:off x="106828" y="1312062"/>
              <a:ext cx="2899823" cy="4539028"/>
            </a:xfrm>
            <a:prstGeom prst="roundRect">
              <a:avLst>
                <a:gd name="adj" fmla="val 580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17" name="CuadroTexto 16">
              <a:extLst>
                <a:ext uri="{FF2B5EF4-FFF2-40B4-BE49-F238E27FC236}">
                  <a16:creationId xmlns:a16="http://schemas.microsoft.com/office/drawing/2014/main" id="{98F07CE2-375F-46FE-93E1-DC9B79D2DCE0}"/>
                </a:ext>
              </a:extLst>
            </p:cNvPr>
            <p:cNvSpPr txBox="1"/>
            <p:nvPr/>
          </p:nvSpPr>
          <p:spPr>
            <a:xfrm>
              <a:off x="5915381" y="1341473"/>
              <a:ext cx="3077319" cy="492443"/>
            </a:xfrm>
            <a:prstGeom prst="rect">
              <a:avLst/>
            </a:prstGeom>
            <a:solidFill>
              <a:schemeClr val="bg1"/>
            </a:solidFill>
          </p:spPr>
          <p:txBody>
            <a:bodyPr wrap="square" rtlCol="0">
              <a:spAutoFit/>
            </a:bodyPr>
            <a:lstStyle>
              <a:defPPr>
                <a:defRPr lang="en-US"/>
              </a:defPPr>
              <a:lvl1pPr>
                <a:defRPr sz="1600" b="1"/>
              </a:lvl1pPr>
            </a:lstStyle>
            <a:p>
              <a:pPr algn="ctr"/>
              <a:r>
                <a:rPr lang="es-PE" sz="1300" dirty="0"/>
                <a:t>MINSA elabora plan para prevenir riesgos en temporada de lluvias 2018 - 2020</a:t>
              </a:r>
            </a:p>
          </p:txBody>
        </p:sp>
        <p:grpSp>
          <p:nvGrpSpPr>
            <p:cNvPr id="48" name="Grupo 47">
              <a:extLst>
                <a:ext uri="{FF2B5EF4-FFF2-40B4-BE49-F238E27FC236}">
                  <a16:creationId xmlns:a16="http://schemas.microsoft.com/office/drawing/2014/main" id="{693A659B-D7FD-42F3-BA84-686F2866A1D7}"/>
                </a:ext>
              </a:extLst>
            </p:cNvPr>
            <p:cNvGrpSpPr/>
            <p:nvPr/>
          </p:nvGrpSpPr>
          <p:grpSpPr>
            <a:xfrm>
              <a:off x="5927742" y="3057102"/>
              <a:ext cx="3022158" cy="1917919"/>
              <a:chOff x="5931883" y="1687331"/>
              <a:chExt cx="3022158" cy="1917919"/>
            </a:xfrm>
          </p:grpSpPr>
          <p:pic>
            <p:nvPicPr>
              <p:cNvPr id="1026" name="Picture 2" descr="https://cdn.www.gob.pe/uploads/document/file/186746/standard_digerd_lluvias_4.jpg">
                <a:extLst>
                  <a:ext uri="{FF2B5EF4-FFF2-40B4-BE49-F238E27FC236}">
                    <a16:creationId xmlns:a16="http://schemas.microsoft.com/office/drawing/2014/main" id="{BBD12730-41CA-4F26-8AE9-54732F7A88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00"/>
              <a:stretch/>
            </p:blipFill>
            <p:spPr bwMode="auto">
              <a:xfrm>
                <a:off x="5931883" y="1687331"/>
                <a:ext cx="3022158" cy="191791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0AA3D07-97F9-416B-9EE0-4E7F4302880B}"/>
                  </a:ext>
                </a:extLst>
              </p:cNvPr>
              <p:cNvSpPr/>
              <p:nvPr/>
            </p:nvSpPr>
            <p:spPr>
              <a:xfrm>
                <a:off x="7830585" y="3328251"/>
                <a:ext cx="1123453" cy="261610"/>
              </a:xfrm>
              <a:prstGeom prst="rect">
                <a:avLst/>
              </a:prstGeom>
            </p:spPr>
            <p:txBody>
              <a:bodyPr wrap="square" lIns="36000" rIns="0">
                <a:spAutoFit/>
              </a:bodyPr>
              <a:lstStyle/>
              <a:p>
                <a:r>
                  <a:rPr lang="es-PE" sz="1050" b="1" dirty="0">
                    <a:solidFill>
                      <a:srgbClr val="FFFF00"/>
                    </a:solidFill>
                  </a:rPr>
                  <a:t>1° Reunión Técnica</a:t>
                </a:r>
              </a:p>
            </p:txBody>
          </p:sp>
        </p:grpSp>
        <p:sp>
          <p:nvSpPr>
            <p:cNvPr id="21" name="CuadroTexto 20">
              <a:extLst>
                <a:ext uri="{FF2B5EF4-FFF2-40B4-BE49-F238E27FC236}">
                  <a16:creationId xmlns:a16="http://schemas.microsoft.com/office/drawing/2014/main" id="{9C4B4575-CC5F-40E2-B392-7CC538904ABA}"/>
                </a:ext>
              </a:extLst>
            </p:cNvPr>
            <p:cNvSpPr txBox="1"/>
            <p:nvPr/>
          </p:nvSpPr>
          <p:spPr>
            <a:xfrm>
              <a:off x="3085005" y="1416825"/>
              <a:ext cx="2451488" cy="307777"/>
            </a:xfrm>
            <a:prstGeom prst="rect">
              <a:avLst/>
            </a:prstGeom>
            <a:noFill/>
          </p:spPr>
          <p:txBody>
            <a:bodyPr wrap="square" rtlCol="0">
              <a:spAutoFit/>
            </a:bodyPr>
            <a:lstStyle>
              <a:defPPr>
                <a:defRPr lang="en-US"/>
              </a:defPPr>
              <a:lvl1pPr>
                <a:defRPr sz="1600" b="1"/>
              </a:lvl1pPr>
            </a:lstStyle>
            <a:p>
              <a:pPr algn="ctr"/>
              <a:r>
                <a:rPr lang="es-PE" sz="1400" dirty="0"/>
                <a:t>Vulnerabilidad</a:t>
              </a:r>
            </a:p>
          </p:txBody>
        </p:sp>
        <p:sp>
          <p:nvSpPr>
            <p:cNvPr id="22" name="CuadroTexto 21">
              <a:extLst>
                <a:ext uri="{FF2B5EF4-FFF2-40B4-BE49-F238E27FC236}">
                  <a16:creationId xmlns:a16="http://schemas.microsoft.com/office/drawing/2014/main" id="{5F6C75F6-0B23-4EAE-97D9-A464ADF57819}"/>
                </a:ext>
              </a:extLst>
            </p:cNvPr>
            <p:cNvSpPr txBox="1"/>
            <p:nvPr/>
          </p:nvSpPr>
          <p:spPr>
            <a:xfrm>
              <a:off x="193070" y="1389124"/>
              <a:ext cx="2660072" cy="307777"/>
            </a:xfrm>
            <a:prstGeom prst="rect">
              <a:avLst/>
            </a:prstGeom>
            <a:noFill/>
          </p:spPr>
          <p:txBody>
            <a:bodyPr wrap="square" rtlCol="0">
              <a:spAutoFit/>
            </a:bodyPr>
            <a:lstStyle>
              <a:defPPr>
                <a:defRPr lang="en-US"/>
              </a:defPPr>
              <a:lvl1pPr>
                <a:defRPr sz="1600" b="1"/>
              </a:lvl1pPr>
            </a:lstStyle>
            <a:p>
              <a:pPr algn="ctr"/>
              <a:r>
                <a:rPr lang="es-PE" sz="1400" dirty="0"/>
                <a:t>Susceptibilidad a inundaciones</a:t>
              </a:r>
            </a:p>
          </p:txBody>
        </p:sp>
        <p:pic>
          <p:nvPicPr>
            <p:cNvPr id="5" name="Imagen 4">
              <a:extLst>
                <a:ext uri="{FF2B5EF4-FFF2-40B4-BE49-F238E27FC236}">
                  <a16:creationId xmlns:a16="http://schemas.microsoft.com/office/drawing/2014/main" id="{F72A674A-3378-4874-B991-FBAA873709E0}"/>
                </a:ext>
              </a:extLst>
            </p:cNvPr>
            <p:cNvPicPr>
              <a:picLocks noChangeAspect="1"/>
            </p:cNvPicPr>
            <p:nvPr/>
          </p:nvPicPr>
          <p:blipFill rotWithShape="1">
            <a:blip r:embed="rId3"/>
            <a:srcRect l="1218" t="5479" r="37" b="3395"/>
            <a:stretch/>
          </p:blipFill>
          <p:spPr>
            <a:xfrm>
              <a:off x="141315" y="1724602"/>
              <a:ext cx="2797712" cy="3821336"/>
            </a:xfrm>
            <a:prstGeom prst="rect">
              <a:avLst/>
            </a:prstGeom>
            <a:solidFill>
              <a:schemeClr val="bg1"/>
            </a:solidFill>
          </p:spPr>
        </p:pic>
        <p:sp>
          <p:nvSpPr>
            <p:cNvPr id="35" name="CuadroTexto 34">
              <a:extLst>
                <a:ext uri="{FF2B5EF4-FFF2-40B4-BE49-F238E27FC236}">
                  <a16:creationId xmlns:a16="http://schemas.microsoft.com/office/drawing/2014/main" id="{74319D12-CCF4-4D8B-8041-EB3E94467040}"/>
                </a:ext>
              </a:extLst>
            </p:cNvPr>
            <p:cNvSpPr txBox="1"/>
            <p:nvPr/>
          </p:nvSpPr>
          <p:spPr>
            <a:xfrm>
              <a:off x="193070" y="5566303"/>
              <a:ext cx="2083382" cy="261610"/>
            </a:xfrm>
            <a:prstGeom prst="rect">
              <a:avLst/>
            </a:prstGeom>
            <a:noFill/>
          </p:spPr>
          <p:txBody>
            <a:bodyPr wrap="square" rtlCol="0">
              <a:spAutoFit/>
            </a:bodyPr>
            <a:lstStyle>
              <a:defPPr>
                <a:defRPr lang="en-US"/>
              </a:defPPr>
              <a:lvl1pPr>
                <a:defRPr sz="1600" b="1"/>
              </a:lvl1pPr>
            </a:lstStyle>
            <a:p>
              <a:r>
                <a:rPr lang="es-PE" sz="1050" dirty="0"/>
                <a:t>Fuente: CENEPRED</a:t>
              </a:r>
            </a:p>
          </p:txBody>
        </p:sp>
        <p:sp>
          <p:nvSpPr>
            <p:cNvPr id="28" name="Rectángulo 27">
              <a:extLst>
                <a:ext uri="{FF2B5EF4-FFF2-40B4-BE49-F238E27FC236}">
                  <a16:creationId xmlns:a16="http://schemas.microsoft.com/office/drawing/2014/main" id="{ED16C40E-71C3-4778-94B3-BDA87021C848}"/>
                </a:ext>
              </a:extLst>
            </p:cNvPr>
            <p:cNvSpPr/>
            <p:nvPr/>
          </p:nvSpPr>
          <p:spPr>
            <a:xfrm>
              <a:off x="5915381" y="5000233"/>
              <a:ext cx="3022157" cy="938719"/>
            </a:xfrm>
            <a:prstGeom prst="rect">
              <a:avLst/>
            </a:prstGeom>
          </p:spPr>
          <p:txBody>
            <a:bodyPr wrap="square">
              <a:spAutoFit/>
            </a:bodyPr>
            <a:lstStyle/>
            <a:p>
              <a:pPr algn="just"/>
              <a:r>
                <a:rPr lang="es-PE" sz="1100" spc="-10" dirty="0">
                  <a:solidFill>
                    <a:srgbClr val="333333"/>
                  </a:solidFill>
                  <a:latin typeface="Roboto"/>
                </a:rPr>
                <a:t>MINSA cuenta con el apoyo del CENEPRED en la elaboración de los escenarios de riesgo ante la temporada de lluvias, en el que además del peligro se analizaron determinantes sociales que afectan a la salud.</a:t>
              </a:r>
              <a:endParaRPr lang="es-PE" sz="1100" spc="-10" dirty="0"/>
            </a:p>
          </p:txBody>
        </p:sp>
        <p:pic>
          <p:nvPicPr>
            <p:cNvPr id="45" name="Imagen 44">
              <a:extLst>
                <a:ext uri="{FF2B5EF4-FFF2-40B4-BE49-F238E27FC236}">
                  <a16:creationId xmlns:a16="http://schemas.microsoft.com/office/drawing/2014/main" id="{7E0B5288-6065-424E-9A9A-BC82C8D66644}"/>
                </a:ext>
              </a:extLst>
            </p:cNvPr>
            <p:cNvPicPr>
              <a:picLocks noChangeAspect="1"/>
            </p:cNvPicPr>
            <p:nvPr/>
          </p:nvPicPr>
          <p:blipFill rotWithShape="1">
            <a:blip r:embed="rId4"/>
            <a:srcRect l="1642" r="1115"/>
            <a:stretch/>
          </p:blipFill>
          <p:spPr>
            <a:xfrm>
              <a:off x="5927743" y="1819510"/>
              <a:ext cx="3022157" cy="1030255"/>
            </a:xfrm>
            <a:prstGeom prst="rect">
              <a:avLst/>
            </a:prstGeom>
          </p:spPr>
        </p:pic>
        <p:sp>
          <p:nvSpPr>
            <p:cNvPr id="49" name="Rectángulo: esquinas redondeadas 48">
              <a:extLst>
                <a:ext uri="{FF2B5EF4-FFF2-40B4-BE49-F238E27FC236}">
                  <a16:creationId xmlns:a16="http://schemas.microsoft.com/office/drawing/2014/main" id="{D041E07F-3D26-4FC8-8212-3E3E9DD791D1}"/>
                </a:ext>
              </a:extLst>
            </p:cNvPr>
            <p:cNvSpPr/>
            <p:nvPr/>
          </p:nvSpPr>
          <p:spPr>
            <a:xfrm>
              <a:off x="5927742" y="1864693"/>
              <a:ext cx="3022155" cy="1147226"/>
            </a:xfrm>
            <a:prstGeom prst="roundRect">
              <a:avLst>
                <a:gd name="adj" fmla="val 1287"/>
              </a:avLst>
            </a:prstGeom>
            <a:noFill/>
            <a:ln w="31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s-PE"/>
            </a:p>
          </p:txBody>
        </p:sp>
        <p:sp>
          <p:nvSpPr>
            <p:cNvPr id="50" name="Rectángulo 49">
              <a:extLst>
                <a:ext uri="{FF2B5EF4-FFF2-40B4-BE49-F238E27FC236}">
                  <a16:creationId xmlns:a16="http://schemas.microsoft.com/office/drawing/2014/main" id="{075CDB18-3413-4A66-81B0-02FB169C8F09}"/>
                </a:ext>
              </a:extLst>
            </p:cNvPr>
            <p:cNvSpPr/>
            <p:nvPr/>
          </p:nvSpPr>
          <p:spPr>
            <a:xfrm>
              <a:off x="5915381" y="2796475"/>
              <a:ext cx="2998578" cy="215444"/>
            </a:xfrm>
            <a:prstGeom prst="rect">
              <a:avLst/>
            </a:prstGeom>
          </p:spPr>
          <p:txBody>
            <a:bodyPr wrap="none">
              <a:spAutoFit/>
            </a:bodyPr>
            <a:lstStyle/>
            <a:p>
              <a:r>
                <a:rPr lang="es-PE" sz="800" spc="-10" dirty="0">
                  <a:solidFill>
                    <a:srgbClr val="333333"/>
                  </a:solidFill>
                  <a:latin typeface="Roboto"/>
                </a:rPr>
                <a:t>Aprobado con R.M. N° 253-2018/MINSA, de fecha 26.03.2018 </a:t>
              </a:r>
              <a:endParaRPr lang="es-PE" sz="800" dirty="0"/>
            </a:p>
          </p:txBody>
        </p:sp>
      </p:grpSp>
      <p:sp>
        <p:nvSpPr>
          <p:cNvPr id="54" name="Rectángulo 53">
            <a:extLst>
              <a:ext uri="{FF2B5EF4-FFF2-40B4-BE49-F238E27FC236}">
                <a16:creationId xmlns:a16="http://schemas.microsoft.com/office/drawing/2014/main" id="{57D29846-DF29-4704-86BA-265F14C455DF}"/>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55" name="Marcador de texto 9">
            <a:extLst>
              <a:ext uri="{FF2B5EF4-FFF2-40B4-BE49-F238E27FC236}">
                <a16:creationId xmlns:a16="http://schemas.microsoft.com/office/drawing/2014/main" id="{04AA5046-A958-4155-A037-D3079716903D}"/>
              </a:ext>
            </a:extLst>
          </p:cNvPr>
          <p:cNvSpPr txBox="1">
            <a:spLocks/>
          </p:cNvSpPr>
          <p:nvPr/>
        </p:nvSpPr>
        <p:spPr>
          <a:xfrm>
            <a:off x="2140535" y="1188231"/>
            <a:ext cx="5199603"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PE" sz="1400" b="1" dirty="0">
                <a:solidFill>
                  <a:schemeClr val="accent5">
                    <a:lumMod val="75000"/>
                  </a:schemeClr>
                </a:solidFill>
              </a:rPr>
              <a:t>ESCENARIO DE RIESGO POR LLUVIAS - SECTOR SALUD</a:t>
            </a:r>
          </a:p>
        </p:txBody>
      </p:sp>
    </p:spTree>
    <p:extLst>
      <p:ext uri="{BB962C8B-B14F-4D97-AF65-F5344CB8AC3E}">
        <p14:creationId xmlns:p14="http://schemas.microsoft.com/office/powerpoint/2010/main" val="93754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21DA9446-D97F-4898-AB1B-91E6128D87D9}"/>
              </a:ext>
            </a:extLst>
          </p:cNvPr>
          <p:cNvSpPr/>
          <p:nvPr/>
        </p:nvSpPr>
        <p:spPr>
          <a:xfrm>
            <a:off x="193070" y="836509"/>
            <a:ext cx="8718174" cy="342723"/>
          </a:xfrm>
          <a:prstGeom prst="rect">
            <a:avLst/>
          </a:prstGeom>
        </p:spPr>
        <p:txBody>
          <a:bodyPr vert="horz" lIns="91440" tIns="45720" rIns="91440" bIns="45720" rtlCol="0">
            <a:noAutofit/>
          </a:bodyPr>
          <a:lstStyle/>
          <a:p>
            <a:pPr>
              <a:lnSpc>
                <a:spcPct val="80000"/>
              </a:lnSpc>
              <a:spcBef>
                <a:spcPct val="0"/>
              </a:spcBef>
            </a:pPr>
            <a:r>
              <a:rPr lang="es-PE" sz="2400" b="1" dirty="0">
                <a:ea typeface="+mj-ea"/>
                <a:cs typeface="+mj-cs"/>
              </a:rPr>
              <a:t>INFORMACIÓN ELABORADA CON AYUDA DEL SERVICIO CLIMÁTICO</a:t>
            </a:r>
          </a:p>
        </p:txBody>
      </p:sp>
      <p:sp>
        <p:nvSpPr>
          <p:cNvPr id="22" name="Marcador de texto 9">
            <a:extLst>
              <a:ext uri="{FF2B5EF4-FFF2-40B4-BE49-F238E27FC236}">
                <a16:creationId xmlns:a16="http://schemas.microsoft.com/office/drawing/2014/main" id="{15868DD9-74ED-4397-B950-A22568E21722}"/>
              </a:ext>
            </a:extLst>
          </p:cNvPr>
          <p:cNvSpPr txBox="1">
            <a:spLocks/>
          </p:cNvSpPr>
          <p:nvPr/>
        </p:nvSpPr>
        <p:spPr>
          <a:xfrm>
            <a:off x="2977786" y="1196343"/>
            <a:ext cx="3589270" cy="432048"/>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PE" sz="1400" b="1" dirty="0">
                <a:solidFill>
                  <a:schemeClr val="accent5">
                    <a:lumMod val="75000"/>
                  </a:schemeClr>
                </a:solidFill>
              </a:rPr>
              <a:t>PRONÓSTICO DE PRECIPITACIÓN TRIMESTRAL</a:t>
            </a:r>
          </a:p>
        </p:txBody>
      </p:sp>
      <p:grpSp>
        <p:nvGrpSpPr>
          <p:cNvPr id="61" name="Grupo 60">
            <a:extLst>
              <a:ext uri="{FF2B5EF4-FFF2-40B4-BE49-F238E27FC236}">
                <a16:creationId xmlns:a16="http://schemas.microsoft.com/office/drawing/2014/main" id="{E4086CB6-1BAD-43A6-A4C7-BE35AF060F2F}"/>
              </a:ext>
            </a:extLst>
          </p:cNvPr>
          <p:cNvGrpSpPr/>
          <p:nvPr/>
        </p:nvGrpSpPr>
        <p:grpSpPr>
          <a:xfrm>
            <a:off x="169021" y="1645502"/>
            <a:ext cx="2846715" cy="4555091"/>
            <a:chOff x="92818" y="1645502"/>
            <a:chExt cx="2846715" cy="4555091"/>
          </a:xfrm>
        </p:grpSpPr>
        <p:pic>
          <p:nvPicPr>
            <p:cNvPr id="48" name="Imagen 47">
              <a:extLst>
                <a:ext uri="{FF2B5EF4-FFF2-40B4-BE49-F238E27FC236}">
                  <a16:creationId xmlns:a16="http://schemas.microsoft.com/office/drawing/2014/main" id="{6595061C-86D5-460C-9D52-5F4B5771AE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70" t="3986" r="6347" b="13920"/>
            <a:stretch/>
          </p:blipFill>
          <p:spPr>
            <a:xfrm>
              <a:off x="92818" y="1645502"/>
              <a:ext cx="2846715" cy="4352425"/>
            </a:xfrm>
            <a:prstGeom prst="rect">
              <a:avLst/>
            </a:prstGeom>
          </p:spPr>
        </p:pic>
        <p:sp>
          <p:nvSpPr>
            <p:cNvPr id="49" name="CuadroTexto 48">
              <a:extLst>
                <a:ext uri="{FF2B5EF4-FFF2-40B4-BE49-F238E27FC236}">
                  <a16:creationId xmlns:a16="http://schemas.microsoft.com/office/drawing/2014/main" id="{B3719AED-6CD8-4F7B-B525-3E354BFB1094}"/>
                </a:ext>
              </a:extLst>
            </p:cNvPr>
            <p:cNvSpPr txBox="1"/>
            <p:nvPr/>
          </p:nvSpPr>
          <p:spPr>
            <a:xfrm>
              <a:off x="95500" y="5981302"/>
              <a:ext cx="1180273" cy="219291"/>
            </a:xfrm>
            <a:prstGeom prst="rect">
              <a:avLst/>
            </a:prstGeom>
            <a:noFill/>
          </p:spPr>
          <p:txBody>
            <a:bodyPr wrap="square" rtlCol="0">
              <a:spAutoFit/>
            </a:bodyPr>
            <a:lstStyle>
              <a:defPPr>
                <a:defRPr lang="en-US"/>
              </a:defPPr>
              <a:lvl1pPr>
                <a:defRPr sz="1600" b="1"/>
              </a:lvl1pPr>
            </a:lstStyle>
            <a:p>
              <a:r>
                <a:rPr lang="es-PE" sz="825" b="0" dirty="0"/>
                <a:t>Fuente: SENAMHI</a:t>
              </a:r>
            </a:p>
          </p:txBody>
        </p:sp>
      </p:grpSp>
      <p:grpSp>
        <p:nvGrpSpPr>
          <p:cNvPr id="62" name="Grupo 61">
            <a:extLst>
              <a:ext uri="{FF2B5EF4-FFF2-40B4-BE49-F238E27FC236}">
                <a16:creationId xmlns:a16="http://schemas.microsoft.com/office/drawing/2014/main" id="{0C0520CF-5747-474F-A22F-E22E07D20FA3}"/>
              </a:ext>
            </a:extLst>
          </p:cNvPr>
          <p:cNvGrpSpPr/>
          <p:nvPr/>
        </p:nvGrpSpPr>
        <p:grpSpPr>
          <a:xfrm>
            <a:off x="3003557" y="1696503"/>
            <a:ext cx="2734423" cy="4504089"/>
            <a:chOff x="2927354" y="1696503"/>
            <a:chExt cx="2734423" cy="4504089"/>
          </a:xfrm>
        </p:grpSpPr>
        <p:sp>
          <p:nvSpPr>
            <p:cNvPr id="29" name="CuadroTexto 28">
              <a:extLst>
                <a:ext uri="{FF2B5EF4-FFF2-40B4-BE49-F238E27FC236}">
                  <a16:creationId xmlns:a16="http://schemas.microsoft.com/office/drawing/2014/main" id="{6F32F9A9-ABB7-4112-BEB9-1C9D030D90EF}"/>
                </a:ext>
              </a:extLst>
            </p:cNvPr>
            <p:cNvSpPr txBox="1"/>
            <p:nvPr/>
          </p:nvSpPr>
          <p:spPr>
            <a:xfrm>
              <a:off x="2927354" y="5981301"/>
              <a:ext cx="1180273" cy="219291"/>
            </a:xfrm>
            <a:prstGeom prst="rect">
              <a:avLst/>
            </a:prstGeom>
            <a:noFill/>
          </p:spPr>
          <p:txBody>
            <a:bodyPr wrap="square" rtlCol="0">
              <a:spAutoFit/>
            </a:bodyPr>
            <a:lstStyle>
              <a:defPPr>
                <a:defRPr lang="en-US"/>
              </a:defPPr>
              <a:lvl1pPr>
                <a:defRPr sz="1600" b="1"/>
              </a:lvl1pPr>
            </a:lstStyle>
            <a:p>
              <a:r>
                <a:rPr lang="es-PE" sz="825" b="0" dirty="0"/>
                <a:t>Fuente: INGEMMET</a:t>
              </a:r>
            </a:p>
          </p:txBody>
        </p:sp>
        <p:grpSp>
          <p:nvGrpSpPr>
            <p:cNvPr id="55" name="Grupo 54">
              <a:extLst>
                <a:ext uri="{FF2B5EF4-FFF2-40B4-BE49-F238E27FC236}">
                  <a16:creationId xmlns:a16="http://schemas.microsoft.com/office/drawing/2014/main" id="{B49DBA61-EB7B-469B-B056-DB75E00A980D}"/>
                </a:ext>
              </a:extLst>
            </p:cNvPr>
            <p:cNvGrpSpPr/>
            <p:nvPr/>
          </p:nvGrpSpPr>
          <p:grpSpPr>
            <a:xfrm>
              <a:off x="2927354" y="1696503"/>
              <a:ext cx="2734423" cy="4314258"/>
              <a:chOff x="2927354" y="1696503"/>
              <a:chExt cx="2734423" cy="4314258"/>
            </a:xfrm>
          </p:grpSpPr>
          <p:sp>
            <p:nvSpPr>
              <p:cNvPr id="28" name="CuadroTexto 27">
                <a:extLst>
                  <a:ext uri="{FF2B5EF4-FFF2-40B4-BE49-F238E27FC236}">
                    <a16:creationId xmlns:a16="http://schemas.microsoft.com/office/drawing/2014/main" id="{0B3E9C9E-3797-4FB4-91DD-9FBE4C0349CF}"/>
                  </a:ext>
                </a:extLst>
              </p:cNvPr>
              <p:cNvSpPr txBox="1"/>
              <p:nvPr/>
            </p:nvSpPr>
            <p:spPr>
              <a:xfrm>
                <a:off x="2989174" y="1714939"/>
                <a:ext cx="2610782" cy="215444"/>
              </a:xfrm>
              <a:prstGeom prst="rect">
                <a:avLst/>
              </a:prstGeom>
              <a:noFill/>
            </p:spPr>
            <p:txBody>
              <a:bodyPr wrap="square" rtlCol="0">
                <a:spAutoFit/>
              </a:bodyPr>
              <a:lstStyle>
                <a:defPPr>
                  <a:defRPr lang="en-US"/>
                </a:defPPr>
                <a:lvl1pPr>
                  <a:defRPr sz="1600" b="1"/>
                </a:lvl1pPr>
              </a:lstStyle>
              <a:p>
                <a:pPr algn="ctr"/>
                <a:r>
                  <a:rPr lang="es-PE" sz="800" dirty="0">
                    <a:latin typeface="Myriad Pro" panose="020B0503030403020204"/>
                  </a:rPr>
                  <a:t>Susceptibilidad de movimientos en masa</a:t>
                </a:r>
              </a:p>
            </p:txBody>
          </p:sp>
          <p:sp>
            <p:nvSpPr>
              <p:cNvPr id="54" name="Rectángulo 53">
                <a:extLst>
                  <a:ext uri="{FF2B5EF4-FFF2-40B4-BE49-F238E27FC236}">
                    <a16:creationId xmlns:a16="http://schemas.microsoft.com/office/drawing/2014/main" id="{6539B103-E341-4E3E-878C-33C585F8BBF7}"/>
                  </a:ext>
                </a:extLst>
              </p:cNvPr>
              <p:cNvSpPr/>
              <p:nvPr/>
            </p:nvSpPr>
            <p:spPr>
              <a:xfrm>
                <a:off x="2927354" y="1696503"/>
                <a:ext cx="2734422" cy="2154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3" name="Imagen 52">
                <a:extLst>
                  <a:ext uri="{FF2B5EF4-FFF2-40B4-BE49-F238E27FC236}">
                    <a16:creationId xmlns:a16="http://schemas.microsoft.com/office/drawing/2014/main" id="{71D90C58-C0CD-47CD-9C5D-A527DC7DA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6" t="2019" r="2268" b="1805"/>
              <a:stretch/>
            </p:blipFill>
            <p:spPr>
              <a:xfrm>
                <a:off x="2931795" y="1916465"/>
                <a:ext cx="2729982" cy="4094296"/>
              </a:xfrm>
              <a:prstGeom prst="rect">
                <a:avLst/>
              </a:prstGeom>
              <a:ln>
                <a:solidFill>
                  <a:schemeClr val="tx1"/>
                </a:solidFill>
              </a:ln>
            </p:spPr>
          </p:pic>
        </p:grpSp>
      </p:grpSp>
      <p:grpSp>
        <p:nvGrpSpPr>
          <p:cNvPr id="67" name="Grupo 66">
            <a:extLst>
              <a:ext uri="{FF2B5EF4-FFF2-40B4-BE49-F238E27FC236}">
                <a16:creationId xmlns:a16="http://schemas.microsoft.com/office/drawing/2014/main" id="{CC5C64A3-25D8-476B-B35E-9CE705CC03E7}"/>
              </a:ext>
            </a:extLst>
          </p:cNvPr>
          <p:cNvGrpSpPr/>
          <p:nvPr/>
        </p:nvGrpSpPr>
        <p:grpSpPr>
          <a:xfrm>
            <a:off x="217996" y="1903631"/>
            <a:ext cx="2729982" cy="4094296"/>
            <a:chOff x="141793" y="1903631"/>
            <a:chExt cx="2729982" cy="4094296"/>
          </a:xfrm>
        </p:grpSpPr>
        <p:pic>
          <p:nvPicPr>
            <p:cNvPr id="64" name="Imagen 63">
              <a:extLst>
                <a:ext uri="{FF2B5EF4-FFF2-40B4-BE49-F238E27FC236}">
                  <a16:creationId xmlns:a16="http://schemas.microsoft.com/office/drawing/2014/main" id="{300C50FC-773F-48E2-B497-F433AF2400E6}"/>
                </a:ext>
              </a:extLst>
            </p:cNvPr>
            <p:cNvPicPr/>
            <p:nvPr/>
          </p:nvPicPr>
          <p:blipFill rotWithShape="1">
            <a:blip r:embed="rId5" cstate="print">
              <a:extLst>
                <a:ext uri="{28A0092B-C50C-407E-A947-70E740481C1C}">
                  <a14:useLocalDpi xmlns:a14="http://schemas.microsoft.com/office/drawing/2010/main" val="0"/>
                </a:ext>
              </a:extLst>
            </a:blip>
            <a:srcRect l="2862" t="2314" r="3080" b="2238"/>
            <a:stretch/>
          </p:blipFill>
          <p:spPr bwMode="auto">
            <a:xfrm>
              <a:off x="141793" y="1903631"/>
              <a:ext cx="2729982" cy="4094296"/>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66" name="Imagen 65">
              <a:extLst>
                <a:ext uri="{FF2B5EF4-FFF2-40B4-BE49-F238E27FC236}">
                  <a16:creationId xmlns:a16="http://schemas.microsoft.com/office/drawing/2014/main" id="{90285059-73F6-4013-9F41-75BD66FD7C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67" t="59535" r="62853" b="28950"/>
            <a:stretch/>
          </p:blipFill>
          <p:spPr>
            <a:xfrm>
              <a:off x="255490" y="5195373"/>
              <a:ext cx="1020283" cy="680779"/>
            </a:xfrm>
            <a:prstGeom prst="rect">
              <a:avLst/>
            </a:prstGeom>
          </p:spPr>
        </p:pic>
      </p:grpSp>
      <p:grpSp>
        <p:nvGrpSpPr>
          <p:cNvPr id="69" name="Grupo 68">
            <a:extLst>
              <a:ext uri="{FF2B5EF4-FFF2-40B4-BE49-F238E27FC236}">
                <a16:creationId xmlns:a16="http://schemas.microsoft.com/office/drawing/2014/main" id="{12387983-0412-4E58-BCF9-AC30D37243F0}"/>
              </a:ext>
            </a:extLst>
          </p:cNvPr>
          <p:cNvGrpSpPr/>
          <p:nvPr/>
        </p:nvGrpSpPr>
        <p:grpSpPr>
          <a:xfrm>
            <a:off x="5858585" y="1696503"/>
            <a:ext cx="3038392" cy="4520715"/>
            <a:chOff x="5782382" y="1696503"/>
            <a:chExt cx="3038392" cy="4520715"/>
          </a:xfrm>
        </p:grpSpPr>
        <p:grpSp>
          <p:nvGrpSpPr>
            <p:cNvPr id="63" name="Grupo 62">
              <a:extLst>
                <a:ext uri="{FF2B5EF4-FFF2-40B4-BE49-F238E27FC236}">
                  <a16:creationId xmlns:a16="http://schemas.microsoft.com/office/drawing/2014/main" id="{F5A81B18-2223-4C3B-BF18-87EC5DBAACA8}"/>
                </a:ext>
              </a:extLst>
            </p:cNvPr>
            <p:cNvGrpSpPr/>
            <p:nvPr/>
          </p:nvGrpSpPr>
          <p:grpSpPr>
            <a:xfrm>
              <a:off x="5782382" y="1696503"/>
              <a:ext cx="3038392" cy="4301424"/>
              <a:chOff x="5782382" y="1696503"/>
              <a:chExt cx="3038392" cy="4301424"/>
            </a:xfrm>
          </p:grpSpPr>
          <p:pic>
            <p:nvPicPr>
              <p:cNvPr id="51" name="Imagen 50">
                <a:extLst>
                  <a:ext uri="{FF2B5EF4-FFF2-40B4-BE49-F238E27FC236}">
                    <a16:creationId xmlns:a16="http://schemas.microsoft.com/office/drawing/2014/main" id="{86D6E220-BDBE-471F-8EE4-FD72D4869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38" t="1575" r="2693" b="1818"/>
              <a:stretch/>
            </p:blipFill>
            <p:spPr>
              <a:xfrm>
                <a:off x="6066605" y="1920258"/>
                <a:ext cx="2754169" cy="4077669"/>
              </a:xfrm>
              <a:prstGeom prst="rect">
                <a:avLst/>
              </a:prstGeom>
              <a:ln>
                <a:solidFill>
                  <a:schemeClr val="tx1"/>
                </a:solidFill>
              </a:ln>
            </p:spPr>
          </p:pic>
          <p:grpSp>
            <p:nvGrpSpPr>
              <p:cNvPr id="56" name="Grupo 55">
                <a:extLst>
                  <a:ext uri="{FF2B5EF4-FFF2-40B4-BE49-F238E27FC236}">
                    <a16:creationId xmlns:a16="http://schemas.microsoft.com/office/drawing/2014/main" id="{5D69D25F-9695-402A-A9D8-41E2EE5CEF92}"/>
                  </a:ext>
                </a:extLst>
              </p:cNvPr>
              <p:cNvGrpSpPr/>
              <p:nvPr/>
            </p:nvGrpSpPr>
            <p:grpSpPr>
              <a:xfrm>
                <a:off x="5782382" y="3778630"/>
                <a:ext cx="211798" cy="252576"/>
                <a:chOff x="1256120" y="1370570"/>
                <a:chExt cx="222817" cy="260632"/>
              </a:xfrm>
              <a:solidFill>
                <a:schemeClr val="tx2">
                  <a:lumMod val="75000"/>
                </a:schemeClr>
              </a:solidFill>
            </p:grpSpPr>
            <p:sp>
              <p:nvSpPr>
                <p:cNvPr id="57" name="Flecha: a la derecha 56">
                  <a:extLst>
                    <a:ext uri="{FF2B5EF4-FFF2-40B4-BE49-F238E27FC236}">
                      <a16:creationId xmlns:a16="http://schemas.microsoft.com/office/drawing/2014/main" id="{C8908A0C-70E4-4341-AD4F-4FE3AE5BBE6C}"/>
                    </a:ext>
                  </a:extLst>
                </p:cNvPr>
                <p:cNvSpPr/>
                <p:nvPr/>
              </p:nvSpPr>
              <p:spPr>
                <a:xfrm rot="21575824">
                  <a:off x="1256120" y="1370570"/>
                  <a:ext cx="222817" cy="260632"/>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0">
                  <a:schemeClr val="accent2">
                    <a:hueOff val="4681519"/>
                    <a:satOff val="-5839"/>
                    <a:lumOff val="1373"/>
                    <a:alphaOff val="0"/>
                  </a:schemeClr>
                </a:effectRef>
                <a:fontRef idx="minor">
                  <a:schemeClr val="lt1"/>
                </a:fontRef>
              </p:style>
            </p:sp>
            <p:sp>
              <p:nvSpPr>
                <p:cNvPr id="58" name="Flecha: a la derecha 4">
                  <a:extLst>
                    <a:ext uri="{FF2B5EF4-FFF2-40B4-BE49-F238E27FC236}">
                      <a16:creationId xmlns:a16="http://schemas.microsoft.com/office/drawing/2014/main" id="{B9DE0763-8FCD-4B77-BEB8-68D5909E6C11}"/>
                    </a:ext>
                  </a:extLst>
                </p:cNvPr>
                <p:cNvSpPr txBox="1"/>
                <p:nvPr/>
              </p:nvSpPr>
              <p:spPr>
                <a:xfrm rot="21575824">
                  <a:off x="1256121" y="1422931"/>
                  <a:ext cx="155972" cy="15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dirty="0"/>
                </a:p>
              </p:txBody>
            </p:sp>
          </p:grpSp>
          <p:sp>
            <p:nvSpPr>
              <p:cNvPr id="59" name="Rectángulo 58">
                <a:extLst>
                  <a:ext uri="{FF2B5EF4-FFF2-40B4-BE49-F238E27FC236}">
                    <a16:creationId xmlns:a16="http://schemas.microsoft.com/office/drawing/2014/main" id="{3EDD4EDF-BFDF-4B82-882B-3B655CB88A9D}"/>
                  </a:ext>
                </a:extLst>
              </p:cNvPr>
              <p:cNvSpPr/>
              <p:nvPr/>
            </p:nvSpPr>
            <p:spPr>
              <a:xfrm>
                <a:off x="6058292" y="1696503"/>
                <a:ext cx="2762482" cy="21544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0" name="CuadroTexto 59">
                <a:extLst>
                  <a:ext uri="{FF2B5EF4-FFF2-40B4-BE49-F238E27FC236}">
                    <a16:creationId xmlns:a16="http://schemas.microsoft.com/office/drawing/2014/main" id="{00F86147-A2B3-47B2-B9B7-F1B690FAD4E3}"/>
                  </a:ext>
                </a:extLst>
              </p:cNvPr>
              <p:cNvSpPr txBox="1"/>
              <p:nvPr/>
            </p:nvSpPr>
            <p:spPr>
              <a:xfrm>
                <a:off x="6066605" y="1702913"/>
                <a:ext cx="2754169" cy="215444"/>
              </a:xfrm>
              <a:prstGeom prst="rect">
                <a:avLst/>
              </a:prstGeom>
              <a:noFill/>
            </p:spPr>
            <p:txBody>
              <a:bodyPr wrap="square" rtlCol="0">
                <a:spAutoFit/>
              </a:bodyPr>
              <a:lstStyle>
                <a:defPPr>
                  <a:defRPr lang="en-US"/>
                </a:defPPr>
                <a:lvl1pPr>
                  <a:defRPr sz="1600" b="1"/>
                </a:lvl1pPr>
              </a:lstStyle>
              <a:p>
                <a:pPr algn="ctr"/>
                <a:r>
                  <a:rPr lang="es-PE" sz="800" dirty="0">
                    <a:latin typeface="Myriad Pro" panose="020B0503030403020204"/>
                  </a:rPr>
                  <a:t>Escenario de riesgo por movimientos en masa</a:t>
                </a:r>
              </a:p>
            </p:txBody>
          </p:sp>
        </p:grpSp>
        <p:sp>
          <p:nvSpPr>
            <p:cNvPr id="68" name="CuadroTexto 67">
              <a:extLst>
                <a:ext uri="{FF2B5EF4-FFF2-40B4-BE49-F238E27FC236}">
                  <a16:creationId xmlns:a16="http://schemas.microsoft.com/office/drawing/2014/main" id="{0BBE48A3-1E27-4EF3-8342-BBCAA9AF618D}"/>
                </a:ext>
              </a:extLst>
            </p:cNvPr>
            <p:cNvSpPr txBox="1"/>
            <p:nvPr/>
          </p:nvSpPr>
          <p:spPr>
            <a:xfrm>
              <a:off x="6042652" y="5997927"/>
              <a:ext cx="1180273" cy="219291"/>
            </a:xfrm>
            <a:prstGeom prst="rect">
              <a:avLst/>
            </a:prstGeom>
            <a:noFill/>
          </p:spPr>
          <p:txBody>
            <a:bodyPr wrap="square" rtlCol="0">
              <a:spAutoFit/>
            </a:bodyPr>
            <a:lstStyle>
              <a:defPPr>
                <a:defRPr lang="en-US"/>
              </a:defPPr>
              <a:lvl1pPr>
                <a:defRPr sz="1600" b="1"/>
              </a:lvl1pPr>
            </a:lstStyle>
            <a:p>
              <a:r>
                <a:rPr lang="es-PE" sz="825" b="0" dirty="0"/>
                <a:t>Fuente: CENEPRED</a:t>
              </a:r>
            </a:p>
          </p:txBody>
        </p:sp>
      </p:grpSp>
    </p:spTree>
    <p:extLst>
      <p:ext uri="{BB962C8B-B14F-4D97-AF65-F5344CB8AC3E}">
        <p14:creationId xmlns:p14="http://schemas.microsoft.com/office/powerpoint/2010/main" val="127788630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6048</TotalTime>
  <Words>1531</Words>
  <Application>Microsoft Office PowerPoint</Application>
  <PresentationFormat>Presentación en pantalla (4:3)</PresentationFormat>
  <Paragraphs>159</Paragraphs>
  <Slides>23</Slides>
  <Notes>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23</vt:i4>
      </vt:variant>
    </vt:vector>
  </HeadingPairs>
  <TitlesOfParts>
    <vt:vector size="33" baseType="lpstr">
      <vt:lpstr>Arial</vt:lpstr>
      <vt:lpstr>Arial Narrow</vt:lpstr>
      <vt:lpstr>Calibri</vt:lpstr>
      <vt:lpstr>Calibri Light</vt:lpstr>
      <vt:lpstr>Century Gothic</vt:lpstr>
      <vt:lpstr>Myriad Pro</vt:lpstr>
      <vt:lpstr>Roboto</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ESCENARIOS DE RIESGOS</vt:lpstr>
      <vt:lpstr>BRECHAS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DIFAT</dc:creator>
  <cp:lastModifiedBy>Chrisna Obregon Acevedo</cp:lastModifiedBy>
  <cp:revision>519</cp:revision>
  <cp:lastPrinted>2018-11-16T19:28:55Z</cp:lastPrinted>
  <dcterms:created xsi:type="dcterms:W3CDTF">2017-11-21T22:23:16Z</dcterms:created>
  <dcterms:modified xsi:type="dcterms:W3CDTF">2019-03-21T18:35:56Z</dcterms:modified>
</cp:coreProperties>
</file>