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60" r:id="rId3"/>
    <p:sldId id="299" r:id="rId4"/>
    <p:sldId id="301" r:id="rId5"/>
    <p:sldId id="303" r:id="rId6"/>
    <p:sldId id="262" r:id="rId7"/>
    <p:sldId id="307" r:id="rId8"/>
    <p:sldId id="305" r:id="rId9"/>
    <p:sldId id="269" r:id="rId10"/>
    <p:sldId id="270" r:id="rId11"/>
    <p:sldId id="276" r:id="rId12"/>
    <p:sldId id="281" r:id="rId13"/>
    <p:sldId id="283" r:id="rId14"/>
    <p:sldId id="287" r:id="rId15"/>
    <p:sldId id="295" r:id="rId16"/>
    <p:sldId id="293" r:id="rId17"/>
    <p:sldId id="309" r:id="rId18"/>
    <p:sldId id="266" r:id="rId19"/>
  </p:sldIdLst>
  <p:sldSz cx="9144000" cy="6858000" type="screen4x3"/>
  <p:notesSz cx="6858000" cy="9144000"/>
  <p:custDataLst>
    <p:tags r:id="rId21"/>
  </p:custData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6" autoAdjust="0"/>
    <p:restoredTop sz="95377"/>
  </p:normalViewPr>
  <p:slideViewPr>
    <p:cSldViewPr>
      <p:cViewPr>
        <p:scale>
          <a:sx n="76" d="100"/>
          <a:sy n="76" d="100"/>
        </p:scale>
        <p:origin x="2264" y="6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tags" Target="tags/tag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A63EA-C1BC-4B25-914A-8C7FB3864D28}" type="datetimeFigureOut">
              <a:rPr lang="es-PE" smtClean="0"/>
              <a:t>20/03/19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BBEEE-C96F-4B77-8B1E-DF4EFE36C253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0159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s-PE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/>
              <a:t>1</a:t>
            </a:fld>
            <a:endParaRPr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4508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FD3978-E3CF-4161-9EFE-14DFBBFB1161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7214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FD3978-E3CF-4161-9EFE-14DFBBFB1161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7214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jpg"/><Relationship Id="rId13" Type="http://schemas.openxmlformats.org/officeDocument/2006/relationships/image" Target="../media/image13.jpg"/><Relationship Id="rId14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jpg"/><Relationship Id="rId8" Type="http://schemas.openxmlformats.org/officeDocument/2006/relationships/image" Target="../media/image8.jpg"/><Relationship Id="rId9" Type="http://schemas.openxmlformats.org/officeDocument/2006/relationships/image" Target="../media/image9.png"/><Relationship Id="rId10" Type="http://schemas.openxmlformats.org/officeDocument/2006/relationships/image" Target="../media/image10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C701-834B-4047-9BC6-F27ACCECAEF2}" type="datetimeFigureOut">
              <a:rPr lang="es-PE" smtClean="0"/>
              <a:t>20/03/19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F23E-65F8-4BB2-BA78-D9884BAF6AF5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8763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C701-834B-4047-9BC6-F27ACCECAEF2}" type="datetimeFigureOut">
              <a:rPr lang="es-PE" smtClean="0"/>
              <a:t>20/03/19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F23E-65F8-4BB2-BA78-D9884BAF6AF5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69219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C701-834B-4047-9BC6-F27ACCECAEF2}" type="datetimeFigureOut">
              <a:rPr lang="es-PE" smtClean="0"/>
              <a:t>20/03/19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F23E-65F8-4BB2-BA78-D9884BAF6AF5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0813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er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377301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s-ES" dirty="0" smtClean="0"/>
              <a:t>Marco Conceptual</a:t>
            </a:r>
          </a:p>
          <a:p>
            <a:pPr lvl="1"/>
            <a:r>
              <a:rPr lang="es-ES" dirty="0" smtClean="0"/>
              <a:t>Experiencia Cusco</a:t>
            </a:r>
          </a:p>
        </p:txBody>
      </p:sp>
    </p:spTree>
    <p:extLst>
      <p:ext uri="{BB962C8B-B14F-4D97-AF65-F5344CB8AC3E}">
        <p14:creationId xmlns:p14="http://schemas.microsoft.com/office/powerpoint/2010/main" val="2167976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ción">
  <p:cSld name="Presentación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1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67544" y="1700808"/>
            <a:ext cx="8229600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7486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ítulo 2" type="titleOnly">
  <p:cSld name="Subtítulo 2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17008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1799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ítulos">
  <p:cSld name="Subtítulo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3845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600" cy="3845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7971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">
  <p:cSld name="Final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3861048"/>
            <a:ext cx="2314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482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hape 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26055" y="4014524"/>
            <a:ext cx="1926539" cy="879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8258" y="3870846"/>
            <a:ext cx="2488269" cy="1522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0474" y="2242928"/>
            <a:ext cx="2271889" cy="465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0702" y="2108971"/>
            <a:ext cx="1957556" cy="1153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31052" y="2108971"/>
            <a:ext cx="1452915" cy="1153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72000" y="2187767"/>
            <a:ext cx="1659566" cy="664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16862" y="6021483"/>
            <a:ext cx="997459" cy="347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3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50706" y="6042532"/>
            <a:ext cx="1177340" cy="3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Shape 3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464431" y="5943778"/>
            <a:ext cx="864096" cy="511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Shape 3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646419" y="5879347"/>
            <a:ext cx="1259499" cy="536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3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202655" y="5943778"/>
            <a:ext cx="1386053" cy="47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3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06748" y="5877272"/>
            <a:ext cx="720874" cy="556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3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393254" y="5926831"/>
            <a:ext cx="549303" cy="623893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/>
          <p:nvPr/>
        </p:nvSpPr>
        <p:spPr>
          <a:xfrm>
            <a:off x="3248690" y="1567825"/>
            <a:ext cx="264661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PE"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 iniciativa de la colaboración entre: </a:t>
            </a: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3999602" y="3573016"/>
            <a:ext cx="150850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PE"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Implementada por:</a:t>
            </a: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4315591" y="5517232"/>
            <a:ext cx="936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PE"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Aliados:</a:t>
            </a: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5132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2980">
          <p15:clr>
            <a:srgbClr val="FBAE40"/>
          </p15:clr>
        </p15:guide>
        <p15:guide id="4" orient="horz" pos="22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">
  <p:cSld name="Foto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4" name="Shape 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45516" y="1412776"/>
            <a:ext cx="4052967" cy="3265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9184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erpo de texto 3">
  <p:cSld name="Cuerpo de texto 3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60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C701-834B-4047-9BC6-F27ACCECAEF2}" type="datetimeFigureOut">
              <a:rPr lang="es-PE" smtClean="0"/>
              <a:t>20/03/19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F23E-65F8-4BB2-BA78-D9884BAF6AF5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4742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0DCED64D-6E93-4A1B-A271-F72730438660}" type="datetimeFigureOut">
              <a:rPr lang="es-PE" sz="14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20/03/19</a:t>
            </a:fld>
            <a:endParaRPr lang="es-PE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s-PE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BCDC3B58-7DE8-4073-ADE2-6CF04288790C}" type="slidenum">
              <a:rPr lang="es-PE" sz="14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‹Nr.›</a:t>
            </a:fld>
            <a:endParaRPr lang="es-PE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9226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438275"/>
            <a:ext cx="4038600" cy="4733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93A9A76-0442-44EA-AFE4-314B67EDDF41}" type="slidenum">
              <a:rPr lang="en-US" altLang="es-PE"/>
              <a:pPr/>
              <a:t>‹Nr.›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43597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C701-834B-4047-9BC6-F27ACCECAEF2}" type="datetimeFigureOut">
              <a:rPr lang="es-PE" smtClean="0"/>
              <a:t>20/03/19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F23E-65F8-4BB2-BA78-D9884BAF6AF5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4037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C701-834B-4047-9BC6-F27ACCECAEF2}" type="datetimeFigureOut">
              <a:rPr lang="es-PE" smtClean="0"/>
              <a:t>20/03/19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F23E-65F8-4BB2-BA78-D9884BAF6AF5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24615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C701-834B-4047-9BC6-F27ACCECAEF2}" type="datetimeFigureOut">
              <a:rPr lang="es-PE" smtClean="0"/>
              <a:t>20/03/19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F23E-65F8-4BB2-BA78-D9884BAF6AF5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0355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C701-834B-4047-9BC6-F27ACCECAEF2}" type="datetimeFigureOut">
              <a:rPr lang="es-PE" smtClean="0"/>
              <a:t>20/03/19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F23E-65F8-4BB2-BA78-D9884BAF6AF5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18624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C701-834B-4047-9BC6-F27ACCECAEF2}" type="datetimeFigureOut">
              <a:rPr lang="es-PE" smtClean="0"/>
              <a:t>20/03/19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F23E-65F8-4BB2-BA78-D9884BAF6AF5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669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C701-834B-4047-9BC6-F27ACCECAEF2}" type="datetimeFigureOut">
              <a:rPr lang="es-PE" smtClean="0"/>
              <a:t>20/03/19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F23E-65F8-4BB2-BA78-D9884BAF6AF5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965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C701-834B-4047-9BC6-F27ACCECAEF2}" type="datetimeFigureOut">
              <a:rPr lang="es-PE" smtClean="0"/>
              <a:t>20/03/19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F23E-65F8-4BB2-BA78-D9884BAF6AF5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1059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theme" Target="../theme/theme2.xml"/><Relationship Id="rId11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9C701-834B-4047-9BC6-F27ACCECAEF2}" type="datetimeFigureOut">
              <a:rPr lang="es-PE" smtClean="0"/>
              <a:t>20/03/19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6F23E-65F8-4BB2-BA78-D9884BAF6AF5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931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5882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275856" y="116632"/>
            <a:ext cx="2661984" cy="8555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93640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Relationship Id="rId3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jpeg"/><Relationship Id="rId3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gif"/><Relationship Id="rId3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3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uario\Desktop\VISION\20180219_1157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9" b="2500"/>
          <a:stretch/>
        </p:blipFill>
        <p:spPr bwMode="auto">
          <a:xfrm>
            <a:off x="0" y="0"/>
            <a:ext cx="9144000" cy="534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-12258" y="1124744"/>
            <a:ext cx="7772400" cy="158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>
              <a:lnSpc>
                <a:spcPts val="4200"/>
              </a:lnSpc>
              <a:buClr>
                <a:schemeClr val="dk2"/>
              </a:buClr>
              <a:buSzPts val="3600"/>
            </a:pPr>
            <a:r>
              <a:rPr lang="es-PE" sz="35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 y desafíos del SENAMHI en la provisión de servicios climáticos</a:t>
            </a:r>
            <a:endParaRPr sz="3500" b="1" i="0" u="none" strike="noStrike" cap="none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subTitle" idx="1"/>
          </p:nvPr>
        </p:nvSpPr>
        <p:spPr>
          <a:xfrm>
            <a:off x="107505" y="5407571"/>
            <a:ext cx="3888432" cy="136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PE" i="0" u="none" strike="noStrike" cap="none" dirty="0" err="1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alibri"/>
              </a:rPr>
              <a:t>Grinia</a:t>
            </a:r>
            <a:r>
              <a:rPr lang="es-PE" i="0" u="none" strike="noStrike" cap="none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alibri"/>
              </a:rPr>
              <a:t> Avalos Roldán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PE" sz="1600" b="1" i="0" u="none" strike="noStrike" cap="none" dirty="0" smtClean="0">
                <a:solidFill>
                  <a:schemeClr val="dk1"/>
                </a:solidFill>
                <a:sym typeface="Calibri"/>
              </a:rPr>
              <a:t>SENAMHI - Perú</a:t>
            </a:r>
            <a:endParaRPr sz="1600" b="1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0" marR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sym typeface="Calibri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632010" y="5311763"/>
            <a:ext cx="21125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s-PE" sz="900" kern="0" dirty="0" smtClean="0">
                <a:solidFill>
                  <a:srgbClr val="000000"/>
                </a:solidFill>
                <a:cs typeface="Arial"/>
                <a:sym typeface="Arial"/>
              </a:rPr>
              <a:t>Puno – Perú (Foto: N. Paredes)</a:t>
            </a:r>
            <a:endParaRPr lang="es-PE" sz="9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6" t="21747" r="15184" b="62157"/>
          <a:stretch/>
        </p:blipFill>
        <p:spPr bwMode="auto">
          <a:xfrm>
            <a:off x="7265096" y="6055841"/>
            <a:ext cx="1662880" cy="75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23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6632"/>
            <a:ext cx="8229600" cy="3456384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es-PE" sz="2800" dirty="0"/>
              <a:t>Mapeo de </a:t>
            </a:r>
            <a:r>
              <a:rPr lang="es-PE" sz="2800" dirty="0" smtClean="0"/>
              <a:t>actores</a:t>
            </a:r>
          </a:p>
          <a:p>
            <a:pPr>
              <a:buAutoNum type="arabicPeriod"/>
            </a:pPr>
            <a:r>
              <a:rPr lang="es-PE" sz="2800" dirty="0" smtClean="0"/>
              <a:t>Tipología </a:t>
            </a:r>
            <a:r>
              <a:rPr lang="es-PE" sz="2800" dirty="0"/>
              <a:t>de </a:t>
            </a:r>
            <a:r>
              <a:rPr lang="es-PE" sz="2800" dirty="0" smtClean="0"/>
              <a:t>agricultores</a:t>
            </a:r>
            <a:endParaRPr lang="es-PE" sz="2800" dirty="0"/>
          </a:p>
          <a:p>
            <a:pPr>
              <a:buAutoNum type="arabicPeriod"/>
            </a:pPr>
            <a:r>
              <a:rPr lang="es-PE" sz="2800" dirty="0"/>
              <a:t>Estudio de demanda de información</a:t>
            </a:r>
          </a:p>
          <a:p>
            <a:pPr>
              <a:buAutoNum type="arabicPeriod"/>
            </a:pPr>
            <a:r>
              <a:rPr lang="es-PE" sz="2800" dirty="0" smtClean="0"/>
              <a:t>Estudio de oferta de </a:t>
            </a:r>
            <a:r>
              <a:rPr lang="es-PE" sz="2800" dirty="0"/>
              <a:t>productos y servicios </a:t>
            </a:r>
          </a:p>
          <a:p>
            <a:pPr>
              <a:buAutoNum type="arabicPeriod"/>
            </a:pPr>
            <a:r>
              <a:rPr lang="es-PE" sz="2800" b="1" dirty="0"/>
              <a:t>Estrategias de interfaz con </a:t>
            </a:r>
            <a:r>
              <a:rPr lang="es-PE" sz="2800" b="1" dirty="0" smtClean="0"/>
              <a:t>usuarios</a:t>
            </a:r>
            <a:endParaRPr lang="es-PE" sz="2800" b="1" dirty="0"/>
          </a:p>
        </p:txBody>
      </p:sp>
      <p:pic>
        <p:nvPicPr>
          <p:cNvPr id="7" name="Picture 4" descr="C:\Users\usuario\Desktop\FOTOGRAFÍAS\PUSI\PUSI WEB\Senamhi-02-0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316835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869160"/>
            <a:ext cx="3168352" cy="1944216"/>
          </a:xfrm>
          <a:prstGeom prst="rect">
            <a:avLst/>
          </a:prstGeom>
        </p:spPr>
      </p:pic>
      <p:pic>
        <p:nvPicPr>
          <p:cNvPr id="9" name="Picture 5" descr="C:\Users\usuario\Desktop\II CHURO LOPEZ\20171227_1401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61048"/>
            <a:ext cx="2520280" cy="190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uario\Desktop\VISION\20180221_1241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37012"/>
            <a:ext cx="3072275" cy="2556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372200" y="260648"/>
            <a:ext cx="2664296" cy="2246769"/>
          </a:xfrm>
          <a:prstGeom prst="rect">
            <a:avLst/>
          </a:prstGeom>
          <a:solidFill>
            <a:srgbClr val="FFFFCC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PE" sz="2800" b="1" dirty="0" smtClean="0"/>
              <a:t>Implementando SSCC en Cusco y Puno</a:t>
            </a:r>
          </a:p>
          <a:p>
            <a:pPr algn="r"/>
            <a:endParaRPr lang="es-PE" sz="2800" b="1" dirty="0" smtClean="0"/>
          </a:p>
          <a:p>
            <a:pPr algn="r"/>
            <a:endParaRPr lang="es-PE" sz="2800" b="1" dirty="0"/>
          </a:p>
        </p:txBody>
      </p:sp>
    </p:spTree>
    <p:extLst>
      <p:ext uri="{BB962C8B-B14F-4D97-AF65-F5344CB8AC3E}">
        <p14:creationId xmlns:p14="http://schemas.microsoft.com/office/powerpoint/2010/main" val="104906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Resultados: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4" name="Picture 2" descr="36799709651_3d7afa2a6c_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68" y="1628800"/>
            <a:ext cx="5720165" cy="3816423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6145733" y="1628800"/>
            <a:ext cx="28907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4BACC6"/>
                </a:solidFill>
              </a:rPr>
              <a:t>Conocemos</a:t>
            </a:r>
            <a:r>
              <a:rPr lang="en-US" sz="2800" b="1" dirty="0" smtClean="0">
                <a:solidFill>
                  <a:srgbClr val="4BACC6"/>
                </a:solidFill>
              </a:rPr>
              <a:t> a </a:t>
            </a:r>
            <a:r>
              <a:rPr lang="en-US" sz="2800" b="1" dirty="0" err="1" smtClean="0">
                <a:solidFill>
                  <a:srgbClr val="4BACC6"/>
                </a:solidFill>
              </a:rPr>
              <a:t>nuestros</a:t>
            </a:r>
            <a:r>
              <a:rPr lang="en-US" sz="2800" b="1" dirty="0" smtClean="0">
                <a:solidFill>
                  <a:srgbClr val="4BACC6"/>
                </a:solidFill>
              </a:rPr>
              <a:t> </a:t>
            </a:r>
            <a:r>
              <a:rPr lang="en-US" sz="2800" b="1" dirty="0" err="1" smtClean="0">
                <a:solidFill>
                  <a:srgbClr val="4BACC6"/>
                </a:solidFill>
              </a:rPr>
              <a:t>usuarios</a:t>
            </a:r>
            <a:r>
              <a:rPr lang="en-US" sz="2800" b="1" dirty="0" smtClean="0">
                <a:solidFill>
                  <a:srgbClr val="4BACC6"/>
                </a:solidFill>
              </a:rPr>
              <a:t>/</a:t>
            </a:r>
            <a:r>
              <a:rPr lang="en-US" sz="2800" b="1" dirty="0" err="1" smtClean="0">
                <a:solidFill>
                  <a:srgbClr val="4BACC6"/>
                </a:solidFill>
              </a:rPr>
              <a:t>usuarias</a:t>
            </a:r>
            <a:r>
              <a:rPr lang="en-US" sz="2800" b="1" dirty="0" smtClean="0">
                <a:solidFill>
                  <a:srgbClr val="4BACC6"/>
                </a:solidFill>
              </a:rPr>
              <a:t> </a:t>
            </a:r>
            <a:r>
              <a:rPr lang="en-US" sz="2800" b="1" dirty="0" err="1" smtClean="0">
                <a:solidFill>
                  <a:srgbClr val="4BACC6"/>
                </a:solidFill>
              </a:rPr>
              <a:t>agricultores</a:t>
            </a:r>
            <a:r>
              <a:rPr lang="en-US" sz="2800" b="1" dirty="0" smtClean="0">
                <a:solidFill>
                  <a:srgbClr val="4BACC6"/>
                </a:solidFill>
              </a:rPr>
              <a:t>/as</a:t>
            </a:r>
          </a:p>
          <a:p>
            <a:r>
              <a:rPr lang="en-US" sz="2800" b="1" dirty="0" smtClean="0">
                <a:solidFill>
                  <a:srgbClr val="4BACC6"/>
                </a:solidFill>
              </a:rPr>
              <a:t> y </a:t>
            </a:r>
            <a:r>
              <a:rPr lang="en-US" sz="2800" b="1" dirty="0" err="1" smtClean="0">
                <a:solidFill>
                  <a:srgbClr val="4BACC6"/>
                </a:solidFill>
              </a:rPr>
              <a:t>demostración</a:t>
            </a:r>
            <a:r>
              <a:rPr lang="en-US" sz="2800" b="1" dirty="0" smtClean="0">
                <a:solidFill>
                  <a:srgbClr val="4BACC6"/>
                </a:solidFill>
              </a:rPr>
              <a:t> de </a:t>
            </a:r>
            <a:r>
              <a:rPr lang="en-US" sz="2800" b="1" dirty="0" err="1" smtClean="0">
                <a:solidFill>
                  <a:srgbClr val="4BACC6"/>
                </a:solidFill>
              </a:rPr>
              <a:t>uso</a:t>
            </a:r>
            <a:r>
              <a:rPr lang="en-US" sz="2800" b="1" dirty="0" smtClean="0">
                <a:solidFill>
                  <a:srgbClr val="4BACC6"/>
                </a:solidFill>
              </a:rPr>
              <a:t> de la </a:t>
            </a:r>
            <a:r>
              <a:rPr lang="en-US" sz="2800" b="1" dirty="0" err="1" smtClean="0">
                <a:solidFill>
                  <a:srgbClr val="4BACC6"/>
                </a:solidFill>
              </a:rPr>
              <a:t>información</a:t>
            </a:r>
            <a:r>
              <a:rPr lang="en-US" sz="2800" b="1" dirty="0" smtClean="0">
                <a:solidFill>
                  <a:srgbClr val="4BACC6"/>
                </a:solidFill>
              </a:rPr>
              <a:t> </a:t>
            </a:r>
            <a:r>
              <a:rPr lang="en-US" sz="2800" b="1" dirty="0" err="1" smtClean="0">
                <a:solidFill>
                  <a:srgbClr val="4BACC6"/>
                </a:solidFill>
              </a:rPr>
              <a:t>climática</a:t>
            </a:r>
            <a:endParaRPr lang="en-US" sz="2800" b="1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4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9662" y="404664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es-PE" sz="3100" b="1" u="sng" dirty="0" smtClean="0"/>
              <a:t>REDUCIMOS BRECHAS DE ACCESO</a:t>
            </a:r>
            <a:r>
              <a:rPr lang="es-PE" sz="2400" b="1" u="sng" dirty="0" smtClean="0"/>
              <a:t>: </a:t>
            </a:r>
            <a:br>
              <a:rPr lang="es-PE" sz="2400" b="1" u="sng" dirty="0" smtClean="0"/>
            </a:br>
            <a:r>
              <a:rPr lang="es-PE" sz="2400" b="1" u="sng" dirty="0" err="1" smtClean="0"/>
              <a:t>Mnsje</a:t>
            </a:r>
            <a:r>
              <a:rPr lang="es-PE" sz="2400" b="1" u="sng" dirty="0" smtClean="0"/>
              <a:t> de texto a CELULAR</a:t>
            </a:r>
            <a:endParaRPr lang="es-PE" sz="2400" b="1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996" y="1061273"/>
            <a:ext cx="4257452" cy="553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3568" y="2847225"/>
            <a:ext cx="4500153" cy="300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3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contenido"/>
          <p:cNvSpPr txBox="1">
            <a:spLocks/>
          </p:cNvSpPr>
          <p:nvPr/>
        </p:nvSpPr>
        <p:spPr>
          <a:xfrm>
            <a:off x="179512" y="44624"/>
            <a:ext cx="8892480" cy="19442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s-PE" sz="28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Implementación de plataforma de interfaz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s-PE" u="sng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Línea de base: barreras para el uso de la información climática: </a:t>
            </a:r>
            <a:r>
              <a:rPr lang="es-PE" sz="2800" b="1" u="sng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Comprensión, uso, confianza, precisión, acceso</a:t>
            </a:r>
            <a:endParaRPr lang="es-PE" sz="2800" b="1" u="sng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Content Placeholder 2" descr="_MG_009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1" b="15611"/>
          <a:stretch>
            <a:fillRect/>
          </a:stretch>
        </p:blipFill>
        <p:spPr>
          <a:xfrm>
            <a:off x="433774" y="4047438"/>
            <a:ext cx="4293527" cy="2418424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6516216" y="646586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/>
              <a:t>Escuelas</a:t>
            </a:r>
            <a:endParaRPr lang="en-US" b="1" dirty="0"/>
          </a:p>
        </p:txBody>
      </p:sp>
      <p:pic>
        <p:nvPicPr>
          <p:cNvPr id="6" name="Content Placeholder 3" descr="WhatsApp Image 2017-08-18 at 9.10.52 AM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2" b="9242"/>
          <a:stretch>
            <a:fillRect/>
          </a:stretch>
        </p:blipFill>
        <p:spPr>
          <a:xfrm>
            <a:off x="5220072" y="4365104"/>
            <a:ext cx="3749588" cy="2169148"/>
          </a:xfrm>
          <a:prstGeom prst="rect">
            <a:avLst/>
          </a:prstGeom>
        </p:spPr>
      </p:pic>
      <p:pic>
        <p:nvPicPr>
          <p:cNvPr id="2050" name="Picture 2" descr="https://www.senamhi.gob.pe/load/noticia/SENA6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28800"/>
            <a:ext cx="3155156" cy="207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1520" y="64440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s-PE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Comunidad</a:t>
            </a:r>
            <a:endParaRPr lang="es-PE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448272" y="35637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s-PE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Mesas de Dialogo</a:t>
            </a:r>
            <a:endParaRPr lang="es-PE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14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7" descr="_MG_165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405" b="-21405"/>
          <a:stretch>
            <a:fillRect/>
          </a:stretch>
        </p:blipFill>
        <p:spPr>
          <a:xfrm>
            <a:off x="519036" y="1196752"/>
            <a:ext cx="4038600" cy="3845024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251520" y="4437112"/>
            <a:ext cx="8712968" cy="1894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4BACC6"/>
                </a:solidFill>
              </a:rPr>
              <a:t>Estado + </a:t>
            </a:r>
            <a:r>
              <a:rPr lang="en-US" sz="3200" b="1" dirty="0" err="1" smtClean="0">
                <a:solidFill>
                  <a:srgbClr val="4BACC6"/>
                </a:solidFill>
              </a:rPr>
              <a:t>comunidad</a:t>
            </a:r>
            <a:r>
              <a:rPr lang="en-US" sz="3200" b="1" dirty="0" smtClean="0">
                <a:solidFill>
                  <a:srgbClr val="4BACC6"/>
                </a:solidFill>
              </a:rPr>
              <a:t> </a:t>
            </a:r>
          </a:p>
          <a:p>
            <a:r>
              <a:rPr lang="en-US" sz="3200" b="1" dirty="0" err="1" smtClean="0">
                <a:solidFill>
                  <a:srgbClr val="4BACC6"/>
                </a:solidFill>
              </a:rPr>
              <a:t>implementan</a:t>
            </a:r>
            <a:r>
              <a:rPr lang="en-US" sz="3200" b="1" dirty="0" smtClean="0">
                <a:solidFill>
                  <a:srgbClr val="4BACC6"/>
                </a:solidFill>
              </a:rPr>
              <a:t> SERVICIOS CLIMÁTICOS</a:t>
            </a:r>
          </a:p>
          <a:p>
            <a:r>
              <a:rPr lang="en-US" sz="3200" b="1" dirty="0" smtClean="0">
                <a:solidFill>
                  <a:srgbClr val="4BACC6"/>
                </a:solidFill>
              </a:rPr>
              <a:t>Para </a:t>
            </a:r>
            <a:r>
              <a:rPr lang="en-US" sz="3200" b="1" dirty="0" err="1" smtClean="0">
                <a:solidFill>
                  <a:srgbClr val="4BACC6"/>
                </a:solidFill>
              </a:rPr>
              <a:t>gestionar</a:t>
            </a:r>
            <a:r>
              <a:rPr lang="en-US" sz="3200" b="1" dirty="0" smtClean="0">
                <a:solidFill>
                  <a:srgbClr val="4BACC6"/>
                </a:solidFill>
              </a:rPr>
              <a:t> </a:t>
            </a:r>
            <a:r>
              <a:rPr lang="en-US" sz="3200" b="1" dirty="0" err="1" smtClean="0">
                <a:solidFill>
                  <a:srgbClr val="4BACC6"/>
                </a:solidFill>
              </a:rPr>
              <a:t>mejor</a:t>
            </a:r>
            <a:r>
              <a:rPr lang="en-US" sz="3200" b="1" dirty="0" smtClean="0">
                <a:solidFill>
                  <a:srgbClr val="4BACC6"/>
                </a:solidFill>
              </a:rPr>
              <a:t> </a:t>
            </a:r>
            <a:r>
              <a:rPr lang="en-US" sz="3200" b="1" dirty="0" err="1" smtClean="0">
                <a:solidFill>
                  <a:srgbClr val="4BACC6"/>
                </a:solidFill>
              </a:rPr>
              <a:t>los</a:t>
            </a:r>
            <a:r>
              <a:rPr lang="en-US" sz="3200" b="1" dirty="0" smtClean="0">
                <a:solidFill>
                  <a:srgbClr val="4BACC6"/>
                </a:solidFill>
              </a:rPr>
              <a:t> </a:t>
            </a:r>
            <a:r>
              <a:rPr lang="en-US" sz="3200" b="1" dirty="0" err="1" smtClean="0">
                <a:solidFill>
                  <a:srgbClr val="4BACC6"/>
                </a:solidFill>
              </a:rPr>
              <a:t>riesgos</a:t>
            </a:r>
            <a:endParaRPr lang="en-US" sz="3200" b="1" dirty="0">
              <a:solidFill>
                <a:srgbClr val="4BACC6"/>
              </a:solidFill>
            </a:endParaRPr>
          </a:p>
        </p:txBody>
      </p:sp>
      <p:sp>
        <p:nvSpPr>
          <p:cNvPr id="6" name="CuadroTexto 1"/>
          <p:cNvSpPr txBox="1"/>
          <p:nvPr/>
        </p:nvSpPr>
        <p:spPr>
          <a:xfrm>
            <a:off x="1475656" y="807095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accent5"/>
                </a:solidFill>
              </a:rPr>
              <a:t>Implementación del servicio: pronóstico conjunto de eventos extremos</a:t>
            </a:r>
            <a:endParaRPr lang="es-ES" sz="2400" b="1" dirty="0" smtClean="0">
              <a:solidFill>
                <a:schemeClr val="accent5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3528" y="6167045"/>
            <a:ext cx="8352928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SSCC relacionados al pronostico de </a:t>
            </a:r>
            <a:r>
              <a:rPr lang="es-PE" b="1" dirty="0" smtClean="0"/>
              <a:t>heladas, nevadas, granizada, veranillos</a:t>
            </a:r>
            <a:r>
              <a:rPr lang="es-PE" dirty="0" smtClean="0"/>
              <a:t>, para el sector agricultura</a:t>
            </a:r>
            <a:endParaRPr lang="es-P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8" t="7025" r="17514" b="22512"/>
          <a:stretch/>
        </p:blipFill>
        <p:spPr bwMode="auto">
          <a:xfrm>
            <a:off x="4760596" y="1772816"/>
            <a:ext cx="4203892" cy="265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0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hatsApp Image 2017-08-18 at 9.10.52 AM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2" b="9242"/>
          <a:stretch>
            <a:fillRect/>
          </a:stretch>
        </p:blipFill>
        <p:spPr>
          <a:xfrm>
            <a:off x="3522712" y="1556792"/>
            <a:ext cx="5513784" cy="3006521"/>
          </a:xfrm>
        </p:spPr>
      </p:pic>
      <p:sp>
        <p:nvSpPr>
          <p:cNvPr id="5" name="TextBox 4"/>
          <p:cNvSpPr txBox="1"/>
          <p:nvPr/>
        </p:nvSpPr>
        <p:spPr>
          <a:xfrm>
            <a:off x="539552" y="5108991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4BACC6"/>
                </a:solidFill>
              </a:rPr>
              <a:t>Guías</a:t>
            </a:r>
            <a:r>
              <a:rPr lang="en-US" sz="2400" b="1" dirty="0" smtClean="0">
                <a:solidFill>
                  <a:srgbClr val="4BACC6"/>
                </a:solidFill>
              </a:rPr>
              <a:t> para </a:t>
            </a:r>
            <a:r>
              <a:rPr lang="en-US" sz="2400" b="1" dirty="0" err="1" smtClean="0">
                <a:solidFill>
                  <a:srgbClr val="4BACC6"/>
                </a:solidFill>
              </a:rPr>
              <a:t>docentes</a:t>
            </a:r>
            <a:r>
              <a:rPr lang="en-US" sz="2400" b="1" dirty="0" smtClean="0">
                <a:solidFill>
                  <a:srgbClr val="4BACC6"/>
                </a:solidFill>
              </a:rPr>
              <a:t> y </a:t>
            </a:r>
            <a:r>
              <a:rPr lang="en-US" sz="2400" b="1" dirty="0" err="1" smtClean="0">
                <a:solidFill>
                  <a:srgbClr val="4BACC6"/>
                </a:solidFill>
              </a:rPr>
              <a:t>alumnos</a:t>
            </a:r>
            <a:r>
              <a:rPr lang="en-US" sz="2400" b="1" dirty="0" smtClean="0">
                <a:solidFill>
                  <a:srgbClr val="4BACC6"/>
                </a:solidFill>
              </a:rPr>
              <a:t>: </a:t>
            </a:r>
            <a:r>
              <a:rPr lang="en-US" sz="2400" b="1" dirty="0" err="1" smtClean="0">
                <a:solidFill>
                  <a:srgbClr val="4BACC6"/>
                </a:solidFill>
              </a:rPr>
              <a:t>Fortaleciendo</a:t>
            </a:r>
            <a:r>
              <a:rPr lang="en-US" sz="2400" b="1" dirty="0" smtClean="0">
                <a:solidFill>
                  <a:srgbClr val="4BACC6"/>
                </a:solidFill>
              </a:rPr>
              <a:t> </a:t>
            </a:r>
            <a:r>
              <a:rPr lang="en-US" sz="2400" b="1" dirty="0" err="1" smtClean="0">
                <a:solidFill>
                  <a:srgbClr val="4BACC6"/>
                </a:solidFill>
              </a:rPr>
              <a:t>capacidades</a:t>
            </a:r>
            <a:endParaRPr lang="en-US" sz="2400" b="1" dirty="0" smtClean="0">
              <a:solidFill>
                <a:srgbClr val="4BACC6"/>
              </a:solidFill>
            </a:endParaRPr>
          </a:p>
          <a:p>
            <a:pPr algn="ctr"/>
            <a:r>
              <a:rPr lang="en-US" sz="2400" b="1" dirty="0">
                <a:solidFill>
                  <a:srgbClr val="4BACC6"/>
                </a:solidFill>
              </a:rPr>
              <a:t>d</a:t>
            </a:r>
            <a:r>
              <a:rPr lang="en-US" sz="2400" b="1" dirty="0" smtClean="0">
                <a:solidFill>
                  <a:srgbClr val="4BACC6"/>
                </a:solidFill>
              </a:rPr>
              <a:t>e </a:t>
            </a:r>
            <a:r>
              <a:rPr lang="en-US" sz="2400" b="1" dirty="0" err="1" smtClean="0">
                <a:solidFill>
                  <a:srgbClr val="4BACC6"/>
                </a:solidFill>
              </a:rPr>
              <a:t>los</a:t>
            </a:r>
            <a:r>
              <a:rPr lang="en-US" sz="2400" b="1" dirty="0" smtClean="0">
                <a:solidFill>
                  <a:srgbClr val="4BACC6"/>
                </a:solidFill>
              </a:rPr>
              <a:t> </a:t>
            </a:r>
            <a:r>
              <a:rPr lang="en-US" sz="2400" b="1" dirty="0" err="1" smtClean="0">
                <a:solidFill>
                  <a:srgbClr val="4BACC6"/>
                </a:solidFill>
              </a:rPr>
              <a:t>niños</a:t>
            </a:r>
            <a:r>
              <a:rPr lang="en-US" sz="2400" b="1" dirty="0" smtClean="0">
                <a:solidFill>
                  <a:srgbClr val="4BACC6"/>
                </a:solidFill>
              </a:rPr>
              <a:t> y </a:t>
            </a:r>
            <a:r>
              <a:rPr lang="en-US" sz="2400" b="1" dirty="0" err="1" smtClean="0">
                <a:solidFill>
                  <a:srgbClr val="4BACC6"/>
                </a:solidFill>
              </a:rPr>
              <a:t>niñas</a:t>
            </a:r>
            <a:r>
              <a:rPr lang="en-US" sz="2400" b="1" dirty="0" smtClean="0">
                <a:solidFill>
                  <a:srgbClr val="4BACC6"/>
                </a:solidFill>
              </a:rPr>
              <a:t> de la </a:t>
            </a:r>
            <a:r>
              <a:rPr lang="en-US" sz="2400" b="1" dirty="0" err="1" smtClean="0">
                <a:solidFill>
                  <a:srgbClr val="4BACC6"/>
                </a:solidFill>
              </a:rPr>
              <a:t>comunidad</a:t>
            </a:r>
            <a:r>
              <a:rPr lang="en-US" sz="2400" b="1" dirty="0" smtClean="0">
                <a:solidFill>
                  <a:srgbClr val="4BACC6"/>
                </a:solidFill>
              </a:rPr>
              <a:t> para </a:t>
            </a:r>
            <a:r>
              <a:rPr lang="en-US" sz="2400" b="1" dirty="0" err="1" smtClean="0">
                <a:solidFill>
                  <a:srgbClr val="4BACC6"/>
                </a:solidFill>
              </a:rPr>
              <a:t>gestionar</a:t>
            </a:r>
            <a:r>
              <a:rPr lang="en-US" sz="2400" b="1" dirty="0" smtClean="0">
                <a:solidFill>
                  <a:srgbClr val="4BACC6"/>
                </a:solidFill>
              </a:rPr>
              <a:t> </a:t>
            </a:r>
            <a:r>
              <a:rPr lang="en-US" sz="2400" b="1" dirty="0" err="1" smtClean="0">
                <a:solidFill>
                  <a:srgbClr val="4BACC6"/>
                </a:solidFill>
              </a:rPr>
              <a:t>los</a:t>
            </a:r>
            <a:r>
              <a:rPr lang="en-US" sz="2400" b="1" dirty="0" smtClean="0">
                <a:solidFill>
                  <a:srgbClr val="4BACC6"/>
                </a:solidFill>
              </a:rPr>
              <a:t> </a:t>
            </a:r>
            <a:r>
              <a:rPr lang="en-US" sz="2400" b="1" dirty="0" err="1" smtClean="0">
                <a:solidFill>
                  <a:srgbClr val="4BACC6"/>
                </a:solidFill>
              </a:rPr>
              <a:t>riesgos</a:t>
            </a:r>
            <a:r>
              <a:rPr lang="en-US" sz="2400" b="1" dirty="0" smtClean="0">
                <a:solidFill>
                  <a:srgbClr val="4BACC6"/>
                </a:solidFill>
              </a:rPr>
              <a:t> ante la </a:t>
            </a:r>
            <a:r>
              <a:rPr lang="en-US" sz="2400" b="1" dirty="0" err="1" smtClean="0">
                <a:solidFill>
                  <a:srgbClr val="4BACC6"/>
                </a:solidFill>
              </a:rPr>
              <a:t>variabilidad</a:t>
            </a:r>
            <a:r>
              <a:rPr lang="en-US" sz="2400" b="1" dirty="0" smtClean="0">
                <a:solidFill>
                  <a:srgbClr val="4BACC6"/>
                </a:solidFill>
              </a:rPr>
              <a:t> y </a:t>
            </a:r>
            <a:r>
              <a:rPr lang="en-US" sz="2400" b="1" dirty="0" err="1" smtClean="0">
                <a:solidFill>
                  <a:srgbClr val="4BACC6"/>
                </a:solidFill>
              </a:rPr>
              <a:t>cambio</a:t>
            </a:r>
            <a:r>
              <a:rPr lang="en-US" sz="2400" b="1" dirty="0" smtClean="0">
                <a:solidFill>
                  <a:srgbClr val="4BACC6"/>
                </a:solidFill>
              </a:rPr>
              <a:t> </a:t>
            </a:r>
            <a:r>
              <a:rPr lang="en-US" sz="2400" b="1" dirty="0" err="1" smtClean="0">
                <a:solidFill>
                  <a:srgbClr val="4BACC6"/>
                </a:solidFill>
              </a:rPr>
              <a:t>climático</a:t>
            </a:r>
            <a:endParaRPr lang="en-US" sz="2400" b="1" dirty="0">
              <a:solidFill>
                <a:srgbClr val="4BACC6"/>
              </a:solidFill>
            </a:endParaRPr>
          </a:p>
        </p:txBody>
      </p:sp>
      <p:pic>
        <p:nvPicPr>
          <p:cNvPr id="6" name="Marcador de contenido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3"/>
            <a:ext cx="3096344" cy="422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0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fc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37758"/>
            <a:ext cx="1458230" cy="116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827584" y="1484784"/>
            <a:ext cx="7920880" cy="11521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 smtClean="0"/>
              <a:t>Usuarios</a:t>
            </a:r>
            <a:r>
              <a:rPr lang="en-US" altLang="en-US" sz="1800" b="1" dirty="0" smtClean="0"/>
              <a:t>, </a:t>
            </a:r>
            <a:r>
              <a:rPr lang="en-US" altLang="en-US" sz="1800" b="1" dirty="0" err="1" smtClean="0"/>
              <a:t>gobierno</a:t>
            </a:r>
            <a:r>
              <a:rPr lang="en-US" altLang="en-US" sz="1800" b="1" dirty="0" smtClean="0"/>
              <a:t>, sector </a:t>
            </a:r>
            <a:r>
              <a:rPr lang="en-US" altLang="en-US" sz="1800" b="1" dirty="0" err="1" smtClean="0"/>
              <a:t>privado</a:t>
            </a:r>
            <a:r>
              <a:rPr lang="en-US" altLang="en-US" sz="1800" b="1" dirty="0" smtClean="0"/>
              <a:t>, </a:t>
            </a:r>
            <a:r>
              <a:rPr lang="en-US" altLang="en-US" sz="1800" b="1" dirty="0" err="1" smtClean="0"/>
              <a:t>investigación</a:t>
            </a:r>
            <a:r>
              <a:rPr lang="en-US" altLang="en-US" sz="1800" b="1" dirty="0" smtClean="0"/>
              <a:t>, </a:t>
            </a:r>
            <a:r>
              <a:rPr lang="en-US" altLang="en-US" sz="1800" b="1" dirty="0" err="1" smtClean="0"/>
              <a:t>agricultura</a:t>
            </a:r>
            <a:r>
              <a:rPr lang="en-US" altLang="en-US" sz="1800" b="1" dirty="0" smtClean="0"/>
              <a:t>, </a:t>
            </a:r>
            <a:r>
              <a:rPr lang="en-US" altLang="en-US" sz="1800" b="1" dirty="0" err="1" smtClean="0"/>
              <a:t>agua</a:t>
            </a:r>
            <a:r>
              <a:rPr lang="en-US" altLang="en-US" sz="1800" b="1" dirty="0" smtClean="0"/>
              <a:t>, </a:t>
            </a:r>
            <a:r>
              <a:rPr lang="en-US" altLang="en-US" sz="1800" b="1" dirty="0" err="1" smtClean="0"/>
              <a:t>salud</a:t>
            </a:r>
            <a:r>
              <a:rPr lang="en-US" altLang="en-US" sz="1800" b="1" dirty="0" smtClean="0"/>
              <a:t>, </a:t>
            </a:r>
            <a:r>
              <a:rPr lang="en-US" altLang="en-US" sz="1800" b="1" dirty="0" err="1" smtClean="0"/>
              <a:t>construcción</a:t>
            </a:r>
            <a:r>
              <a:rPr lang="en-US" altLang="en-US" sz="1800" b="1" dirty="0" smtClean="0"/>
              <a:t>, </a:t>
            </a:r>
            <a:r>
              <a:rPr lang="en-US" altLang="en-US" sz="1800" b="1" dirty="0" err="1" smtClean="0"/>
              <a:t>reducción</a:t>
            </a:r>
            <a:r>
              <a:rPr lang="en-US" altLang="en-US" sz="1800" b="1" dirty="0" smtClean="0"/>
              <a:t> de </a:t>
            </a:r>
            <a:r>
              <a:rPr lang="en-US" altLang="en-US" sz="1800" b="1" dirty="0" err="1" smtClean="0"/>
              <a:t>desastres</a:t>
            </a:r>
            <a:r>
              <a:rPr lang="en-US" altLang="en-US" sz="1800" b="1" dirty="0" smtClean="0"/>
              <a:t>, </a:t>
            </a:r>
            <a:r>
              <a:rPr lang="en-US" altLang="en-US" sz="1800" b="1" dirty="0" err="1" smtClean="0"/>
              <a:t>medio</a:t>
            </a:r>
            <a:r>
              <a:rPr lang="en-US" altLang="en-US" sz="1800" b="1" dirty="0" smtClean="0"/>
              <a:t> </a:t>
            </a:r>
            <a:r>
              <a:rPr lang="en-US" altLang="en-US" sz="1800" b="1" dirty="0" err="1" smtClean="0"/>
              <a:t>ambiente</a:t>
            </a:r>
            <a:r>
              <a:rPr lang="en-US" altLang="en-US" sz="1800" b="1" dirty="0" smtClean="0"/>
              <a:t>, </a:t>
            </a:r>
            <a:r>
              <a:rPr lang="en-US" altLang="en-US" sz="1800" b="1" dirty="0" err="1" smtClean="0"/>
              <a:t>turismo</a:t>
            </a:r>
            <a:r>
              <a:rPr lang="en-US" altLang="en-US" sz="1800" b="1" dirty="0" smtClean="0"/>
              <a:t> y </a:t>
            </a:r>
            <a:r>
              <a:rPr lang="en-US" altLang="en-US" sz="1800" b="1" dirty="0" err="1" smtClean="0"/>
              <a:t>transporte</a:t>
            </a:r>
            <a:r>
              <a:rPr lang="en-US" altLang="en-US" sz="1800" b="1" dirty="0" smtClean="0"/>
              <a:t>, etc.</a:t>
            </a:r>
          </a:p>
        </p:txBody>
      </p:sp>
      <p:sp>
        <p:nvSpPr>
          <p:cNvPr id="9" name="Oval 15"/>
          <p:cNvSpPr>
            <a:spLocks noChangeArrowheads="1"/>
          </p:cNvSpPr>
          <p:nvPr/>
        </p:nvSpPr>
        <p:spPr bwMode="auto">
          <a:xfrm>
            <a:off x="2411760" y="2705671"/>
            <a:ext cx="4687888" cy="3963689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cs typeface="Arial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306190" y="5048027"/>
            <a:ext cx="2952750" cy="779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65000"/>
              </a:spcBef>
              <a:buFontTx/>
              <a:buNone/>
            </a:pPr>
            <a:r>
              <a:rPr lang="en-US" altLang="en-US" sz="1800" b="1" dirty="0" err="1" smtClean="0">
                <a:cs typeface="Arial" charset="0"/>
              </a:rPr>
              <a:t>Observaciones</a:t>
            </a:r>
            <a:r>
              <a:rPr lang="en-US" altLang="en-US" sz="1800" b="1" dirty="0" smtClean="0">
                <a:cs typeface="Arial" charset="0"/>
              </a:rPr>
              <a:t> y </a:t>
            </a:r>
            <a:r>
              <a:rPr lang="en-US" altLang="en-US" sz="1800" b="1" dirty="0" err="1" smtClean="0">
                <a:cs typeface="Arial" charset="0"/>
              </a:rPr>
              <a:t>Vigilancia</a:t>
            </a:r>
            <a:endParaRPr lang="en-US" altLang="en-US" sz="1800" b="1" dirty="0">
              <a:cs typeface="Arial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612953" y="5030565"/>
            <a:ext cx="3273425" cy="7794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65000"/>
              </a:spcBef>
              <a:buFontTx/>
              <a:buNone/>
            </a:pPr>
            <a:r>
              <a:rPr lang="en-US" altLang="en-US" sz="1800" b="1" dirty="0" err="1" smtClean="0">
                <a:cs typeface="Arial" charset="0"/>
              </a:rPr>
              <a:t>Investigación</a:t>
            </a:r>
            <a:r>
              <a:rPr lang="en-US" altLang="en-US" sz="1800" b="1" dirty="0" smtClean="0"/>
              <a:t>, </a:t>
            </a:r>
            <a:r>
              <a:rPr lang="en-US" altLang="en-US" sz="1800" b="1" dirty="0" err="1" smtClean="0"/>
              <a:t>Modelización</a:t>
            </a:r>
            <a:r>
              <a:rPr lang="en-US" altLang="en-US" sz="1800" b="1" dirty="0" smtClean="0"/>
              <a:t> y </a:t>
            </a:r>
            <a:r>
              <a:rPr lang="en-US" altLang="en-US" sz="1800" b="1" dirty="0" err="1" smtClean="0"/>
              <a:t>Predicción</a:t>
            </a:r>
            <a:endParaRPr lang="en-US" altLang="en-US" sz="1800" b="1" dirty="0">
              <a:cs typeface="Arial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120453" y="3957415"/>
            <a:ext cx="6919912" cy="7794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65000"/>
              </a:spcBef>
              <a:buFontTx/>
              <a:buNone/>
            </a:pPr>
            <a:r>
              <a:rPr lang="en-US" altLang="en-US" sz="1800" b="1">
                <a:cs typeface="Arial" charset="0"/>
              </a:rPr>
              <a:t/>
            </a:r>
            <a:br>
              <a:rPr lang="en-US" altLang="en-US" sz="1800" b="1">
                <a:cs typeface="Arial" charset="0"/>
              </a:rPr>
            </a:br>
            <a:endParaRPr lang="en-US" altLang="en-US" sz="1800" b="1">
              <a:cs typeface="Arial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805042" y="4180483"/>
            <a:ext cx="584006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1800" b="1" dirty="0" smtClean="0">
                <a:cs typeface="Arial" charset="0"/>
              </a:rPr>
              <a:t>Sistema de </a:t>
            </a:r>
            <a:r>
              <a:rPr lang="en-US" altLang="en-US" sz="1800" b="1" dirty="0" err="1" smtClean="0">
                <a:cs typeface="Arial" charset="0"/>
              </a:rPr>
              <a:t>Información</a:t>
            </a:r>
            <a:r>
              <a:rPr lang="en-US" altLang="en-US" sz="1800" b="1" dirty="0" smtClean="0">
                <a:cs typeface="Arial" charset="0"/>
              </a:rPr>
              <a:t> de los </a:t>
            </a:r>
            <a:r>
              <a:rPr lang="en-US" altLang="en-US" sz="1800" b="1" dirty="0" err="1" smtClean="0">
                <a:cs typeface="Arial" charset="0"/>
              </a:rPr>
              <a:t>Servicios</a:t>
            </a:r>
            <a:r>
              <a:rPr lang="en-US" altLang="en-US" sz="1800" b="1" dirty="0" smtClean="0">
                <a:cs typeface="Arial" charset="0"/>
              </a:rPr>
              <a:t> </a:t>
            </a:r>
            <a:r>
              <a:rPr lang="en-US" altLang="en-US" sz="1800" b="1" dirty="0" err="1" smtClean="0">
                <a:cs typeface="Arial" charset="0"/>
              </a:rPr>
              <a:t>Climáticos</a:t>
            </a:r>
            <a:endParaRPr lang="en-US" altLang="en-US" sz="1800" b="1" dirty="0">
              <a:cs typeface="Arial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847528" y="2895377"/>
            <a:ext cx="5449887" cy="779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65000"/>
              </a:spcBef>
              <a:buFontTx/>
              <a:buNone/>
            </a:pPr>
            <a:r>
              <a:rPr lang="en-US" altLang="en-US" sz="1800" b="1">
                <a:cs typeface="Arial" charset="0"/>
              </a:rPr>
              <a:t/>
            </a:r>
            <a:br>
              <a:rPr lang="en-US" altLang="en-US" sz="1800" b="1">
                <a:cs typeface="Arial" charset="0"/>
              </a:rPr>
            </a:br>
            <a:endParaRPr lang="en-US" altLang="en-US" sz="1800" b="1">
              <a:cs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481065" y="3054127"/>
            <a:ext cx="26340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1800" b="1" dirty="0" err="1" smtClean="0">
                <a:cs typeface="Arial" charset="0"/>
              </a:rPr>
              <a:t>Interfaz</a:t>
            </a:r>
            <a:r>
              <a:rPr lang="en-US" altLang="en-US" sz="1800" b="1" dirty="0" smtClean="0">
                <a:cs typeface="Arial" charset="0"/>
              </a:rPr>
              <a:t> con el </a:t>
            </a:r>
            <a:r>
              <a:rPr lang="en-US" altLang="en-US" sz="1800" b="1" dirty="0" err="1" smtClean="0">
                <a:cs typeface="Arial" charset="0"/>
              </a:rPr>
              <a:t>usuario</a:t>
            </a:r>
            <a:endParaRPr lang="en-US" altLang="en-US" sz="1800" b="1" dirty="0">
              <a:cs typeface="Arial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3347864" y="5939988"/>
            <a:ext cx="29931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1800" b="1" dirty="0" err="1" smtClean="0">
                <a:cs typeface="Arial" charset="0"/>
              </a:rPr>
              <a:t>Creación</a:t>
            </a:r>
            <a:r>
              <a:rPr lang="en-US" altLang="en-US" sz="1800" b="1" dirty="0" smtClean="0">
                <a:cs typeface="Arial" charset="0"/>
              </a:rPr>
              <a:t> de </a:t>
            </a:r>
            <a:r>
              <a:rPr lang="en-US" altLang="en-US" sz="1800" b="1" dirty="0" err="1" smtClean="0">
                <a:cs typeface="Arial" charset="0"/>
              </a:rPr>
              <a:t>Capacidades</a:t>
            </a:r>
            <a:endParaRPr lang="en-US" altLang="en-US" sz="1800" b="1" dirty="0">
              <a:cs typeface="Arial" charset="0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306190" y="2349277"/>
            <a:ext cx="261938" cy="1766888"/>
          </a:xfrm>
          <a:prstGeom prst="upDownArrow">
            <a:avLst>
              <a:gd name="adj1" fmla="val 50000"/>
              <a:gd name="adj2" fmla="val 134909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cs typeface="Arial" charset="0"/>
            </a:endParaRP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7600628" y="2354040"/>
            <a:ext cx="261937" cy="1766887"/>
          </a:xfrm>
          <a:prstGeom prst="upDownArrow">
            <a:avLst>
              <a:gd name="adj1" fmla="val 50000"/>
              <a:gd name="adj2" fmla="val 134909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cs typeface="Arial" charset="0"/>
            </a:endParaRP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2111053" y="2320702"/>
            <a:ext cx="261937" cy="808038"/>
          </a:xfrm>
          <a:prstGeom prst="upDownArrow">
            <a:avLst>
              <a:gd name="adj1" fmla="val 50000"/>
              <a:gd name="adj2" fmla="val 61697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cs typeface="Arial" charset="0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6929115" y="2301652"/>
            <a:ext cx="261938" cy="808038"/>
          </a:xfrm>
          <a:prstGeom prst="upDownArrow">
            <a:avLst>
              <a:gd name="adj1" fmla="val 50000"/>
              <a:gd name="adj2" fmla="val 61697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cs typeface="Arial" charset="0"/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2241228" y="3416077"/>
            <a:ext cx="261937" cy="808038"/>
          </a:xfrm>
          <a:prstGeom prst="upDownArrow">
            <a:avLst>
              <a:gd name="adj1" fmla="val 50000"/>
              <a:gd name="adj2" fmla="val 61697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cs typeface="Arial" charset="0"/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6929115" y="3416077"/>
            <a:ext cx="261938" cy="808038"/>
          </a:xfrm>
          <a:prstGeom prst="upDownArrow">
            <a:avLst>
              <a:gd name="adj1" fmla="val 50000"/>
              <a:gd name="adj2" fmla="val 61697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cs typeface="Arial" charset="0"/>
            </a:endParaRP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1585590" y="4482877"/>
            <a:ext cx="261938" cy="808038"/>
          </a:xfrm>
          <a:prstGeom prst="upDownArrow">
            <a:avLst>
              <a:gd name="adj1" fmla="val 50000"/>
              <a:gd name="adj2" fmla="val 61697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cs typeface="Arial" charset="0"/>
            </a:endParaRPr>
          </a:p>
        </p:txBody>
      </p:sp>
      <p:sp>
        <p:nvSpPr>
          <p:cNvPr id="24" name="AutoShape 24"/>
          <p:cNvSpPr>
            <a:spLocks noChangeArrowheads="1"/>
          </p:cNvSpPr>
          <p:nvPr/>
        </p:nvSpPr>
        <p:spPr bwMode="auto">
          <a:xfrm>
            <a:off x="7468865" y="4482877"/>
            <a:ext cx="261938" cy="808038"/>
          </a:xfrm>
          <a:prstGeom prst="upDownArrow">
            <a:avLst>
              <a:gd name="adj1" fmla="val 50000"/>
              <a:gd name="adj2" fmla="val 61697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cs typeface="Arial" charset="0"/>
            </a:endParaRPr>
          </a:p>
        </p:txBody>
      </p:sp>
      <p:sp>
        <p:nvSpPr>
          <p:cNvPr id="25" name="AutoShape 25"/>
          <p:cNvSpPr>
            <a:spLocks noChangeArrowheads="1"/>
          </p:cNvSpPr>
          <p:nvPr/>
        </p:nvSpPr>
        <p:spPr bwMode="auto">
          <a:xfrm rot="5400000">
            <a:off x="4301803" y="4973415"/>
            <a:ext cx="261937" cy="808037"/>
          </a:xfrm>
          <a:prstGeom prst="upDownArrow">
            <a:avLst>
              <a:gd name="adj1" fmla="val 50000"/>
              <a:gd name="adj2" fmla="val 61697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cs typeface="Arial" charset="0"/>
            </a:endParaRPr>
          </a:p>
        </p:txBody>
      </p:sp>
      <p:sp>
        <p:nvSpPr>
          <p:cNvPr id="27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s-PE" dirty="0" smtClean="0"/>
              <a:t>Desafíos para la provisión de SSCC</a:t>
            </a:r>
            <a:br>
              <a:rPr lang="es-PE" dirty="0" smtClean="0"/>
            </a:br>
            <a:r>
              <a:rPr lang="es-PE" dirty="0" smtClean="0"/>
              <a:t>“Alianzas estratégicas”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7162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636912"/>
            <a:ext cx="1353218" cy="1512168"/>
          </a:xfrm>
          <a:prstGeom prst="rect">
            <a:avLst/>
          </a:prstGeom>
        </p:spPr>
      </p:pic>
      <p:pic>
        <p:nvPicPr>
          <p:cNvPr id="10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919983"/>
            <a:ext cx="2063258" cy="445121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259632" y="476672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 smtClean="0"/>
              <a:t>Gracias por su atención.</a:t>
            </a:r>
          </a:p>
          <a:p>
            <a:pPr algn="ctr"/>
            <a:r>
              <a:rPr lang="es-PE" dirty="0" smtClean="0">
                <a:solidFill>
                  <a:schemeClr val="tx2"/>
                </a:solidFill>
              </a:rPr>
              <a:t>gavalos@senamhi.gob.pe</a:t>
            </a:r>
            <a:endParaRPr lang="es-P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88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8775" y="1628775"/>
            <a:ext cx="8785225" cy="3429000"/>
          </a:xfrm>
        </p:spPr>
        <p:txBody>
          <a:bodyPr/>
          <a:lstStyle/>
          <a:p>
            <a:pPr marL="0" indent="0">
              <a:buSzPct val="90000"/>
              <a:buNone/>
            </a:pPr>
            <a:r>
              <a:rPr lang="es-PE" altLang="es-PE" sz="3000" b="1" dirty="0" smtClean="0"/>
              <a:t>VISIÓN DEL MARCO MUNDIAL</a:t>
            </a:r>
          </a:p>
          <a:p>
            <a:pPr marL="0" indent="0">
              <a:buSzPct val="90000"/>
              <a:buNone/>
            </a:pPr>
            <a:endParaRPr lang="en-US" altLang="es-PE" sz="1400" b="1" dirty="0"/>
          </a:p>
          <a:p>
            <a:pPr marL="457200" lvl="1" indent="0" algn="r">
              <a:buNone/>
            </a:pPr>
            <a:r>
              <a:rPr lang="es-PE" altLang="es-PE" sz="2000" dirty="0" smtClean="0"/>
              <a:t>La sociedad gestiona mejor los riesgos y las oportunidades que plantean la variabilidad del clima y el cambio climático, a través del desarrollo e incorporación de la información climática en la planificación, políticas públicas y en las decisiones cotidianas.</a:t>
            </a:r>
            <a:endParaRPr lang="es-PE" altLang="es-PE" sz="2000" dirty="0"/>
          </a:p>
        </p:txBody>
      </p:sp>
      <p:pic>
        <p:nvPicPr>
          <p:cNvPr id="11" name="Picture 2" descr="http://www.wmo.int/gfcs/sites/default/files/Projects/CLIMANDES/climan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95330"/>
            <a:ext cx="4512619" cy="2946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467544" y="623731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 smtClean="0">
                <a:solidFill>
                  <a:schemeClr val="bg1"/>
                </a:solidFill>
              </a:rPr>
              <a:t>Cusco, Perú</a:t>
            </a:r>
            <a:endParaRPr lang="es-PE" sz="1600" dirty="0">
              <a:solidFill>
                <a:schemeClr val="bg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932040" y="4725144"/>
            <a:ext cx="3888432" cy="129266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r"/>
            <a:r>
              <a:rPr lang="es-PE" sz="2000" b="1" dirty="0" smtClean="0"/>
              <a:t>Del </a:t>
            </a:r>
            <a:r>
              <a:rPr lang="es-PE" sz="2000" b="1" dirty="0"/>
              <a:t>conocimiento climático a la acción: </a:t>
            </a:r>
            <a:r>
              <a:rPr lang="es-PE" sz="2000" b="1" dirty="0" smtClean="0"/>
              <a:t>POTENCIAR LA CAPACIDAD</a:t>
            </a:r>
          </a:p>
          <a:p>
            <a:pPr algn="r"/>
            <a:r>
              <a:rPr lang="es-PE" sz="2000" b="1" dirty="0" smtClean="0"/>
              <a:t>DE </a:t>
            </a:r>
            <a:r>
              <a:rPr lang="es-PE" sz="2000" b="1" dirty="0"/>
              <a:t>LOS MÁS </a:t>
            </a:r>
            <a:r>
              <a:rPr lang="es-PE" sz="2000" b="1" dirty="0" smtClean="0"/>
              <a:t>VULNERABLES”</a:t>
            </a:r>
            <a:r>
              <a:rPr lang="es-PE" b="1" dirty="0" smtClean="0"/>
              <a:t>. </a:t>
            </a:r>
          </a:p>
          <a:p>
            <a:pPr algn="r"/>
            <a:r>
              <a:rPr lang="es-PE" dirty="0" smtClean="0"/>
              <a:t>OMM, 2010</a:t>
            </a:r>
            <a:r>
              <a:rPr lang="es-PE" b="1" dirty="0" smtClean="0"/>
              <a:t> </a:t>
            </a:r>
            <a:endParaRPr lang="es-PE" b="1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5338"/>
            <a:ext cx="1978111" cy="90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2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43608" y="2203262"/>
            <a:ext cx="7056784" cy="348557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s-ES" altLang="es-PE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Un servicio climático</a:t>
            </a:r>
            <a:r>
              <a:rPr kumimoji="0" lang="es-ES" altLang="es-PE" sz="2000" b="0" i="0" u="none" strike="noStrike" cap="none" normalizeH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es la </a:t>
            </a:r>
            <a:r>
              <a:rPr kumimoji="0" lang="es-ES" altLang="es-PE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"Información climática preparada y entregado para satisfacer las necesidades de los usuarios. E</a:t>
            </a:r>
            <a:r>
              <a:rPr lang="es-ES" sz="2000" dirty="0" smtClean="0">
                <a:latin typeface="inherit"/>
              </a:rPr>
              <a:t>sto </a:t>
            </a:r>
            <a:r>
              <a:rPr lang="es-ES" sz="2000" dirty="0">
                <a:latin typeface="inherit"/>
              </a:rPr>
              <a:t>indica la </a:t>
            </a:r>
            <a:r>
              <a:rPr lang="es-ES" sz="2000" b="1" dirty="0" err="1" smtClean="0">
                <a:solidFill>
                  <a:srgbClr val="FF0000"/>
                </a:solidFill>
                <a:latin typeface="inherit"/>
              </a:rPr>
              <a:t>co</a:t>
            </a:r>
            <a:r>
              <a:rPr lang="es-ES" sz="2000" b="1" dirty="0" smtClean="0">
                <a:solidFill>
                  <a:srgbClr val="FF0000"/>
                </a:solidFill>
                <a:latin typeface="inherit"/>
              </a:rPr>
              <a:t>-producción</a:t>
            </a:r>
            <a:r>
              <a:rPr lang="es-ES" sz="2000" dirty="0" smtClean="0">
                <a:solidFill>
                  <a:srgbClr val="FF0000"/>
                </a:solidFill>
                <a:latin typeface="inherit"/>
              </a:rPr>
              <a:t> </a:t>
            </a:r>
            <a:r>
              <a:rPr lang="es-ES" sz="2000" dirty="0">
                <a:latin typeface="inherit"/>
              </a:rPr>
              <a:t>de productos climáticos</a:t>
            </a:r>
            <a:r>
              <a:rPr kumimoji="0" lang="es-ES" altLang="es-PE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” 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s-ES" altLang="es-PE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(OMM, 2011).</a:t>
            </a:r>
            <a:r>
              <a:rPr kumimoji="0" lang="es-ES" altLang="es-P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PE" sz="1100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2000" dirty="0">
                <a:latin typeface="inherit"/>
              </a:rPr>
              <a:t>Los servicios climáticos también se consideran como un proceso de proporcionar </a:t>
            </a:r>
            <a:r>
              <a:rPr lang="es-ES" sz="2000" dirty="0" smtClean="0">
                <a:latin typeface="inherit"/>
              </a:rPr>
              <a:t>información climática que </a:t>
            </a:r>
            <a:r>
              <a:rPr lang="es-ES" sz="2000" dirty="0">
                <a:latin typeface="inherit"/>
              </a:rPr>
              <a:t>ayuda a la toma de </a:t>
            </a:r>
            <a:r>
              <a:rPr lang="es-ES" sz="2000" dirty="0" smtClean="0">
                <a:latin typeface="inherit"/>
              </a:rPr>
              <a:t>decisiones.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043608" y="548680"/>
            <a:ext cx="705678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 smtClean="0"/>
              <a:t>¿Qué </a:t>
            </a:r>
            <a:r>
              <a:rPr lang="es-PE" sz="3600" b="1" dirty="0" smtClean="0"/>
              <a:t>es un servicio climático?</a:t>
            </a:r>
            <a:endParaRPr lang="es-PE" sz="3600" b="1" dirty="0"/>
          </a:p>
        </p:txBody>
      </p:sp>
    </p:spTree>
    <p:extLst>
      <p:ext uri="{BB962C8B-B14F-4D97-AF65-F5344CB8AC3E}">
        <p14:creationId xmlns:p14="http://schemas.microsoft.com/office/powerpoint/2010/main" val="205509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6" t="19223" r="23722" b="13965"/>
          <a:stretch/>
        </p:blipFill>
        <p:spPr bwMode="auto">
          <a:xfrm>
            <a:off x="433114" y="354560"/>
            <a:ext cx="8280920" cy="533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4 Título"/>
          <p:cNvSpPr txBox="1">
            <a:spLocks/>
          </p:cNvSpPr>
          <p:nvPr/>
        </p:nvSpPr>
        <p:spPr>
          <a:xfrm>
            <a:off x="457200" y="404664"/>
            <a:ext cx="8229600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dirty="0" smtClean="0"/>
              <a:t>Precepto básico del SSCC: Co-producción</a:t>
            </a:r>
            <a:endParaRPr lang="es-PE" sz="36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79512" y="5301208"/>
            <a:ext cx="8856984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PE" dirty="0"/>
              <a:t>Esto requiere un proceso de creación de asociaciones, diálogos </a:t>
            </a:r>
            <a:r>
              <a:rPr lang="es-PE" dirty="0" smtClean="0"/>
              <a:t>interactivos </a:t>
            </a:r>
            <a:r>
              <a:rPr lang="es-PE" dirty="0"/>
              <a:t>y retroalimentación entre los proveedores y usuarios de los servicios climáticos. La colaboración interdisciplinaria e intersectorial efectiva es también un requisito previo importante para la transformación de datos climáticos </a:t>
            </a:r>
            <a:r>
              <a:rPr lang="es-PE" dirty="0" smtClean="0"/>
              <a:t>en información y servicios </a:t>
            </a:r>
            <a:r>
              <a:rPr lang="es-PE" dirty="0"/>
              <a:t>climáticos, combinando el conocimiento del clima con el conocimiento específico del sector.</a:t>
            </a:r>
          </a:p>
        </p:txBody>
      </p:sp>
    </p:spTree>
    <p:extLst>
      <p:ext uri="{BB962C8B-B14F-4D97-AF65-F5344CB8AC3E}">
        <p14:creationId xmlns:p14="http://schemas.microsoft.com/office/powerpoint/2010/main" val="311160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na.timofeyeva\Downloads\GFCS-bridge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" t="39328" r="1577" b="27407"/>
          <a:stretch/>
        </p:blipFill>
        <p:spPr bwMode="auto">
          <a:xfrm>
            <a:off x="258698" y="3112933"/>
            <a:ext cx="8705790" cy="197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67544" y="1340768"/>
            <a:ext cx="295850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b="1" dirty="0">
                <a:solidFill>
                  <a:srgbClr val="457433"/>
                </a:solidFill>
              </a:rPr>
              <a:t>1. Áreas Priorizadas:</a:t>
            </a:r>
          </a:p>
          <a:p>
            <a:r>
              <a:rPr lang="es-PE" sz="1400" dirty="0">
                <a:solidFill>
                  <a:srgbClr val="457433"/>
                </a:solidFill>
              </a:rPr>
              <a:t>Mejora en la toma de decisiones en las áreas sensibles al clima: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PE" sz="1400" dirty="0">
                <a:solidFill>
                  <a:srgbClr val="457433"/>
                </a:solidFill>
              </a:rPr>
              <a:t>Salud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PE" sz="1400" dirty="0">
                <a:solidFill>
                  <a:srgbClr val="457433"/>
                </a:solidFill>
              </a:rPr>
              <a:t>Seguridad Alimentaria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PE" sz="1400" dirty="0">
                <a:solidFill>
                  <a:srgbClr val="457433"/>
                </a:solidFill>
              </a:rPr>
              <a:t>Reducción de Riesgos de Desastres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PE" sz="1400" dirty="0">
                <a:solidFill>
                  <a:srgbClr val="457433"/>
                </a:solidFill>
              </a:rPr>
              <a:t>Agua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PE" sz="1400" dirty="0">
                <a:solidFill>
                  <a:srgbClr val="457433"/>
                </a:solidFill>
              </a:rPr>
              <a:t>Energía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012160" y="1150873"/>
            <a:ext cx="29585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b="1" dirty="0">
                <a:solidFill>
                  <a:srgbClr val="346591"/>
                </a:solidFill>
              </a:rPr>
              <a:t>2. Pilares fundamentales:</a:t>
            </a:r>
          </a:p>
          <a:p>
            <a:r>
              <a:rPr lang="es-PE" sz="1400" dirty="0">
                <a:solidFill>
                  <a:srgbClr val="346591"/>
                </a:solidFill>
              </a:rPr>
              <a:t>Mejora en las capacidades técnicas y científicas como base en la generación de servicios climáticos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PE" sz="1400" dirty="0">
                <a:solidFill>
                  <a:srgbClr val="346591"/>
                </a:solidFill>
              </a:rPr>
              <a:t>Observación y monitoreo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PE" sz="1400" dirty="0">
                <a:solidFill>
                  <a:srgbClr val="346591"/>
                </a:solidFill>
              </a:rPr>
              <a:t>Investigación, modelamiento y predicción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PE" sz="1400" dirty="0">
                <a:solidFill>
                  <a:srgbClr val="346591"/>
                </a:solidFill>
              </a:rPr>
              <a:t>Sistema de información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PE" sz="1400" dirty="0">
                <a:solidFill>
                  <a:srgbClr val="346591"/>
                </a:solidFill>
              </a:rPr>
              <a:t>Desarrollo de capacidades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843808" y="5013176"/>
            <a:ext cx="33665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rgbClr val="C95428"/>
                </a:solidFill>
              </a:rPr>
              <a:t>3. Puente:</a:t>
            </a:r>
          </a:p>
          <a:p>
            <a:r>
              <a:rPr lang="es-PE" sz="1600" dirty="0">
                <a:solidFill>
                  <a:srgbClr val="C95428"/>
                </a:solidFill>
              </a:rPr>
              <a:t>Conexión de las necesidades de los usuarios con los servicios climáticos a través de mecanismos y compromisos: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rgbClr val="C95428"/>
                </a:solidFill>
              </a:rPr>
              <a:t>Planes </a:t>
            </a:r>
            <a:r>
              <a:rPr lang="es-PE" sz="1600" dirty="0" smtClean="0">
                <a:solidFill>
                  <a:srgbClr val="C95428"/>
                </a:solidFill>
              </a:rPr>
              <a:t>o Marcos Regionales, Nacionales o Locales para los SSCC</a:t>
            </a:r>
            <a:endParaRPr lang="es-PE" sz="1600" dirty="0">
              <a:solidFill>
                <a:srgbClr val="C95428"/>
              </a:solidFill>
            </a:endParaRPr>
          </a:p>
        </p:txBody>
      </p: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204" y="1910763"/>
            <a:ext cx="1810777" cy="70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163832" y="4366845"/>
            <a:ext cx="6531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INTEGRACIÓN DE LA INFORMACIÓN CLIMÁTICA EN LOS PROCESOS DE PLANIFICACIÓN </a:t>
            </a:r>
            <a:endParaRPr lang="es-PE" dirty="0"/>
          </a:p>
        </p:txBody>
      </p:sp>
      <p:sp>
        <p:nvSpPr>
          <p:cNvPr id="10" name="3 CuadroTexto"/>
          <p:cNvSpPr txBox="1">
            <a:spLocks noChangeArrowheads="1"/>
          </p:cNvSpPr>
          <p:nvPr/>
        </p:nvSpPr>
        <p:spPr bwMode="auto">
          <a:xfrm>
            <a:off x="669212" y="332656"/>
            <a:ext cx="74243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MX" altLang="es-ES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Aharoni" panose="02010803020104030203" pitchFamily="2" charset="-79"/>
              </a:rPr>
              <a:t>TENDIENDO PUENTES</a:t>
            </a:r>
            <a:endParaRPr lang="es-MX" altLang="es-ES" sz="3600" b="1" dirty="0">
              <a:solidFill>
                <a:schemeClr val="tx2">
                  <a:lumMod val="50000"/>
                </a:schemeClr>
              </a:solidFill>
              <a:latin typeface="+mj-lt"/>
              <a:cs typeface="Aharoni" panose="02010803020104030203" pitchFamily="2" charset="-79"/>
            </a:endParaRPr>
          </a:p>
          <a:p>
            <a:pPr algn="ctr" eaLnBrk="1" hangingPunct="1"/>
            <a:r>
              <a:rPr lang="es-MX" altLang="es-ES" sz="1400" b="1" i="1" dirty="0">
                <a:solidFill>
                  <a:schemeClr val="tx2">
                    <a:lumMod val="50000"/>
                  </a:schemeClr>
                </a:solidFill>
                <a:latin typeface="+mj-lt"/>
                <a:cs typeface="Aharoni" panose="02010803020104030203" pitchFamily="2" charset="-79"/>
              </a:rPr>
              <a:t>Organización </a:t>
            </a:r>
            <a:r>
              <a:rPr lang="es-MX" altLang="es-ES" sz="1400" b="1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Aharoni" panose="02010803020104030203" pitchFamily="2" charset="-79"/>
              </a:rPr>
              <a:t>Meteorológica Mundial</a:t>
            </a:r>
            <a:endParaRPr lang="es-MX" altLang="es-ES" sz="1400" b="1" i="1" dirty="0">
              <a:solidFill>
                <a:schemeClr val="tx2">
                  <a:lumMod val="50000"/>
                </a:schemeClr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2771800" y="4005064"/>
            <a:ext cx="3018155" cy="360040"/>
          </a:xfrm>
          <a:prstGeom prst="rightArrow">
            <a:avLst/>
          </a:prstGeom>
          <a:solidFill>
            <a:schemeClr val="accent1">
              <a:alpha val="2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11 Flecha derecha"/>
          <p:cNvSpPr/>
          <p:nvPr/>
        </p:nvSpPr>
        <p:spPr>
          <a:xfrm flipH="1">
            <a:off x="2771798" y="3573016"/>
            <a:ext cx="3018155" cy="360040"/>
          </a:xfrm>
          <a:prstGeom prst="rightArrow">
            <a:avLst/>
          </a:prstGeom>
          <a:solidFill>
            <a:schemeClr val="accent1">
              <a:lumMod val="20000"/>
              <a:lumOff val="80000"/>
              <a:alpha val="22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0717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fc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37758"/>
            <a:ext cx="1458230" cy="116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827584" y="1484784"/>
            <a:ext cx="7920880" cy="11521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 smtClean="0"/>
              <a:t>Usuarios</a:t>
            </a:r>
            <a:r>
              <a:rPr lang="en-US" altLang="en-US" sz="1800" b="1" dirty="0" smtClean="0"/>
              <a:t>, </a:t>
            </a:r>
            <a:r>
              <a:rPr lang="en-US" altLang="en-US" sz="1800" b="1" dirty="0" err="1" smtClean="0"/>
              <a:t>gobierno</a:t>
            </a:r>
            <a:r>
              <a:rPr lang="en-US" altLang="en-US" sz="1800" b="1" dirty="0" smtClean="0"/>
              <a:t>, sector </a:t>
            </a:r>
            <a:r>
              <a:rPr lang="en-US" altLang="en-US" sz="1800" b="1" dirty="0" err="1" smtClean="0"/>
              <a:t>privado</a:t>
            </a:r>
            <a:r>
              <a:rPr lang="en-US" altLang="en-US" sz="1800" b="1" dirty="0" smtClean="0"/>
              <a:t>, </a:t>
            </a:r>
            <a:r>
              <a:rPr lang="en-US" altLang="en-US" sz="1800" b="1" dirty="0" err="1" smtClean="0"/>
              <a:t>investigación</a:t>
            </a:r>
            <a:r>
              <a:rPr lang="en-US" altLang="en-US" sz="1800" b="1" dirty="0" smtClean="0"/>
              <a:t>, </a:t>
            </a:r>
            <a:r>
              <a:rPr lang="en-US" altLang="en-US" sz="1800" b="1" dirty="0" err="1" smtClean="0"/>
              <a:t>agricultura</a:t>
            </a:r>
            <a:r>
              <a:rPr lang="en-US" altLang="en-US" sz="1800" b="1" dirty="0" smtClean="0"/>
              <a:t>, </a:t>
            </a:r>
            <a:r>
              <a:rPr lang="en-US" altLang="en-US" sz="1800" b="1" dirty="0" err="1" smtClean="0"/>
              <a:t>agua</a:t>
            </a:r>
            <a:r>
              <a:rPr lang="en-US" altLang="en-US" sz="1800" b="1" dirty="0" smtClean="0"/>
              <a:t>, </a:t>
            </a:r>
            <a:r>
              <a:rPr lang="en-US" altLang="en-US" sz="1800" b="1" dirty="0" err="1" smtClean="0"/>
              <a:t>salud</a:t>
            </a:r>
            <a:r>
              <a:rPr lang="en-US" altLang="en-US" sz="1800" b="1" dirty="0" smtClean="0"/>
              <a:t>, </a:t>
            </a:r>
            <a:r>
              <a:rPr lang="en-US" altLang="en-US" sz="1800" b="1" dirty="0" err="1" smtClean="0"/>
              <a:t>construcción</a:t>
            </a:r>
            <a:r>
              <a:rPr lang="en-US" altLang="en-US" sz="1800" b="1" dirty="0" smtClean="0"/>
              <a:t>, </a:t>
            </a:r>
            <a:r>
              <a:rPr lang="en-US" altLang="en-US" sz="1800" b="1" dirty="0" err="1" smtClean="0"/>
              <a:t>reducción</a:t>
            </a:r>
            <a:r>
              <a:rPr lang="en-US" altLang="en-US" sz="1800" b="1" dirty="0" smtClean="0"/>
              <a:t> de </a:t>
            </a:r>
            <a:r>
              <a:rPr lang="en-US" altLang="en-US" sz="1800" b="1" dirty="0" err="1" smtClean="0"/>
              <a:t>desastres</a:t>
            </a:r>
            <a:r>
              <a:rPr lang="en-US" altLang="en-US" sz="1800" b="1" dirty="0" smtClean="0"/>
              <a:t>, </a:t>
            </a:r>
            <a:r>
              <a:rPr lang="en-US" altLang="en-US" sz="1800" b="1" dirty="0" err="1" smtClean="0"/>
              <a:t>medio</a:t>
            </a:r>
            <a:r>
              <a:rPr lang="en-US" altLang="en-US" sz="1800" b="1" dirty="0" smtClean="0"/>
              <a:t> </a:t>
            </a:r>
            <a:r>
              <a:rPr lang="en-US" altLang="en-US" sz="1800" b="1" dirty="0" err="1" smtClean="0"/>
              <a:t>ambiente</a:t>
            </a:r>
            <a:r>
              <a:rPr lang="en-US" altLang="en-US" sz="1800" b="1" dirty="0" smtClean="0"/>
              <a:t>, </a:t>
            </a:r>
            <a:r>
              <a:rPr lang="en-US" altLang="en-US" sz="1800" b="1" dirty="0" err="1" smtClean="0"/>
              <a:t>turismo</a:t>
            </a:r>
            <a:r>
              <a:rPr lang="en-US" altLang="en-US" sz="1800" b="1" dirty="0" smtClean="0"/>
              <a:t> y </a:t>
            </a:r>
            <a:r>
              <a:rPr lang="en-US" altLang="en-US" sz="1800" b="1" dirty="0" err="1" smtClean="0"/>
              <a:t>transporte</a:t>
            </a:r>
            <a:r>
              <a:rPr lang="en-US" altLang="en-US" sz="1800" b="1" dirty="0" smtClean="0"/>
              <a:t>, etc.</a:t>
            </a:r>
          </a:p>
        </p:txBody>
      </p:sp>
      <p:sp>
        <p:nvSpPr>
          <p:cNvPr id="9" name="Oval 15"/>
          <p:cNvSpPr>
            <a:spLocks noChangeArrowheads="1"/>
          </p:cNvSpPr>
          <p:nvPr/>
        </p:nvSpPr>
        <p:spPr bwMode="auto">
          <a:xfrm>
            <a:off x="2411760" y="2705671"/>
            <a:ext cx="4687888" cy="3963689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cs typeface="Arial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306190" y="5048027"/>
            <a:ext cx="2952750" cy="779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65000"/>
              </a:spcBef>
              <a:buFontTx/>
              <a:buNone/>
            </a:pPr>
            <a:r>
              <a:rPr lang="en-US" altLang="en-US" sz="1800" b="1" dirty="0" err="1" smtClean="0">
                <a:cs typeface="Arial" charset="0"/>
              </a:rPr>
              <a:t>Observaciones</a:t>
            </a:r>
            <a:r>
              <a:rPr lang="en-US" altLang="en-US" sz="1800" b="1" dirty="0" smtClean="0">
                <a:cs typeface="Arial" charset="0"/>
              </a:rPr>
              <a:t> y </a:t>
            </a:r>
            <a:r>
              <a:rPr lang="en-US" altLang="en-US" sz="1800" b="1" dirty="0" err="1" smtClean="0">
                <a:cs typeface="Arial" charset="0"/>
              </a:rPr>
              <a:t>Vigilancia</a:t>
            </a:r>
            <a:endParaRPr lang="en-US" altLang="en-US" sz="1800" b="1" dirty="0">
              <a:cs typeface="Arial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612953" y="5030565"/>
            <a:ext cx="3273425" cy="7794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65000"/>
              </a:spcBef>
              <a:buFontTx/>
              <a:buNone/>
            </a:pPr>
            <a:r>
              <a:rPr lang="en-US" altLang="en-US" sz="1800" b="1" dirty="0" err="1" smtClean="0">
                <a:cs typeface="Arial" charset="0"/>
              </a:rPr>
              <a:t>Investigación</a:t>
            </a:r>
            <a:r>
              <a:rPr lang="en-US" altLang="en-US" sz="1800" b="1" dirty="0" smtClean="0"/>
              <a:t>, </a:t>
            </a:r>
            <a:r>
              <a:rPr lang="en-US" altLang="en-US" sz="1800" b="1" dirty="0" err="1" smtClean="0"/>
              <a:t>Modelización</a:t>
            </a:r>
            <a:r>
              <a:rPr lang="en-US" altLang="en-US" sz="1800" b="1" dirty="0" smtClean="0"/>
              <a:t> y </a:t>
            </a:r>
            <a:r>
              <a:rPr lang="en-US" altLang="en-US" sz="1800" b="1" dirty="0" err="1" smtClean="0"/>
              <a:t>Predicción</a:t>
            </a:r>
            <a:endParaRPr lang="en-US" altLang="en-US" sz="1800" b="1" dirty="0">
              <a:cs typeface="Arial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120453" y="3957415"/>
            <a:ext cx="6919912" cy="7794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65000"/>
              </a:spcBef>
              <a:buFontTx/>
              <a:buNone/>
            </a:pPr>
            <a:r>
              <a:rPr lang="en-US" altLang="en-US" sz="1800" b="1">
                <a:cs typeface="Arial" charset="0"/>
              </a:rPr>
              <a:t/>
            </a:r>
            <a:br>
              <a:rPr lang="en-US" altLang="en-US" sz="1800" b="1">
                <a:cs typeface="Arial" charset="0"/>
              </a:rPr>
            </a:br>
            <a:endParaRPr lang="en-US" altLang="en-US" sz="1800" b="1">
              <a:cs typeface="Arial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805042" y="4180483"/>
            <a:ext cx="584006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1800" b="1" dirty="0" smtClean="0">
                <a:cs typeface="Arial" charset="0"/>
              </a:rPr>
              <a:t>Sistema de </a:t>
            </a:r>
            <a:r>
              <a:rPr lang="en-US" altLang="en-US" sz="1800" b="1" dirty="0" err="1" smtClean="0">
                <a:cs typeface="Arial" charset="0"/>
              </a:rPr>
              <a:t>Información</a:t>
            </a:r>
            <a:r>
              <a:rPr lang="en-US" altLang="en-US" sz="1800" b="1" dirty="0" smtClean="0">
                <a:cs typeface="Arial" charset="0"/>
              </a:rPr>
              <a:t> de los </a:t>
            </a:r>
            <a:r>
              <a:rPr lang="en-US" altLang="en-US" sz="1800" b="1" dirty="0" err="1" smtClean="0">
                <a:cs typeface="Arial" charset="0"/>
              </a:rPr>
              <a:t>Servicios</a:t>
            </a:r>
            <a:r>
              <a:rPr lang="en-US" altLang="en-US" sz="1800" b="1" dirty="0" smtClean="0">
                <a:cs typeface="Arial" charset="0"/>
              </a:rPr>
              <a:t> </a:t>
            </a:r>
            <a:r>
              <a:rPr lang="en-US" altLang="en-US" sz="1800" b="1" dirty="0" err="1" smtClean="0">
                <a:cs typeface="Arial" charset="0"/>
              </a:rPr>
              <a:t>Climáticos</a:t>
            </a:r>
            <a:endParaRPr lang="en-US" altLang="en-US" sz="1800" b="1" dirty="0">
              <a:cs typeface="Arial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847528" y="2895377"/>
            <a:ext cx="5449887" cy="779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65000"/>
              </a:spcBef>
              <a:buFontTx/>
              <a:buNone/>
            </a:pPr>
            <a:r>
              <a:rPr lang="en-US" altLang="en-US" sz="1800" b="1">
                <a:cs typeface="Arial" charset="0"/>
              </a:rPr>
              <a:t/>
            </a:r>
            <a:br>
              <a:rPr lang="en-US" altLang="en-US" sz="1800" b="1">
                <a:cs typeface="Arial" charset="0"/>
              </a:rPr>
            </a:br>
            <a:endParaRPr lang="en-US" altLang="en-US" sz="1800" b="1">
              <a:cs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481065" y="3054127"/>
            <a:ext cx="26340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1800" b="1" dirty="0" err="1" smtClean="0">
                <a:cs typeface="Arial" charset="0"/>
              </a:rPr>
              <a:t>Interfaz</a:t>
            </a:r>
            <a:r>
              <a:rPr lang="en-US" altLang="en-US" sz="1800" b="1" dirty="0" smtClean="0">
                <a:cs typeface="Arial" charset="0"/>
              </a:rPr>
              <a:t> con el </a:t>
            </a:r>
            <a:r>
              <a:rPr lang="en-US" altLang="en-US" sz="1800" b="1" dirty="0" err="1" smtClean="0">
                <a:cs typeface="Arial" charset="0"/>
              </a:rPr>
              <a:t>usuario</a:t>
            </a:r>
            <a:endParaRPr lang="en-US" altLang="en-US" sz="1800" b="1" dirty="0">
              <a:cs typeface="Arial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3347864" y="5939988"/>
            <a:ext cx="29931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1800" b="1" dirty="0" err="1" smtClean="0">
                <a:cs typeface="Arial" charset="0"/>
              </a:rPr>
              <a:t>Creación</a:t>
            </a:r>
            <a:r>
              <a:rPr lang="en-US" altLang="en-US" sz="1800" b="1" dirty="0" smtClean="0">
                <a:cs typeface="Arial" charset="0"/>
              </a:rPr>
              <a:t> de </a:t>
            </a:r>
            <a:r>
              <a:rPr lang="en-US" altLang="en-US" sz="1800" b="1" dirty="0" err="1" smtClean="0">
                <a:cs typeface="Arial" charset="0"/>
              </a:rPr>
              <a:t>Capacidades</a:t>
            </a:r>
            <a:endParaRPr lang="en-US" altLang="en-US" sz="1800" b="1" dirty="0">
              <a:cs typeface="Arial" charset="0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306190" y="2349277"/>
            <a:ext cx="261938" cy="1766888"/>
          </a:xfrm>
          <a:prstGeom prst="upDownArrow">
            <a:avLst>
              <a:gd name="adj1" fmla="val 50000"/>
              <a:gd name="adj2" fmla="val 134909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cs typeface="Arial" charset="0"/>
            </a:endParaRP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7600628" y="2354040"/>
            <a:ext cx="261937" cy="1766887"/>
          </a:xfrm>
          <a:prstGeom prst="upDownArrow">
            <a:avLst>
              <a:gd name="adj1" fmla="val 50000"/>
              <a:gd name="adj2" fmla="val 134909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cs typeface="Arial" charset="0"/>
            </a:endParaRP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2111053" y="2320702"/>
            <a:ext cx="261937" cy="808038"/>
          </a:xfrm>
          <a:prstGeom prst="upDownArrow">
            <a:avLst>
              <a:gd name="adj1" fmla="val 50000"/>
              <a:gd name="adj2" fmla="val 61697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cs typeface="Arial" charset="0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6929115" y="2301652"/>
            <a:ext cx="261938" cy="808038"/>
          </a:xfrm>
          <a:prstGeom prst="upDownArrow">
            <a:avLst>
              <a:gd name="adj1" fmla="val 50000"/>
              <a:gd name="adj2" fmla="val 61697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cs typeface="Arial" charset="0"/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2241228" y="3416077"/>
            <a:ext cx="261937" cy="808038"/>
          </a:xfrm>
          <a:prstGeom prst="upDownArrow">
            <a:avLst>
              <a:gd name="adj1" fmla="val 50000"/>
              <a:gd name="adj2" fmla="val 61697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cs typeface="Arial" charset="0"/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6929115" y="3416077"/>
            <a:ext cx="261938" cy="808038"/>
          </a:xfrm>
          <a:prstGeom prst="upDownArrow">
            <a:avLst>
              <a:gd name="adj1" fmla="val 50000"/>
              <a:gd name="adj2" fmla="val 61697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cs typeface="Arial" charset="0"/>
            </a:endParaRP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1585590" y="4482877"/>
            <a:ext cx="261938" cy="808038"/>
          </a:xfrm>
          <a:prstGeom prst="upDownArrow">
            <a:avLst>
              <a:gd name="adj1" fmla="val 50000"/>
              <a:gd name="adj2" fmla="val 61697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cs typeface="Arial" charset="0"/>
            </a:endParaRPr>
          </a:p>
        </p:txBody>
      </p:sp>
      <p:sp>
        <p:nvSpPr>
          <p:cNvPr id="24" name="AutoShape 24"/>
          <p:cNvSpPr>
            <a:spLocks noChangeArrowheads="1"/>
          </p:cNvSpPr>
          <p:nvPr/>
        </p:nvSpPr>
        <p:spPr bwMode="auto">
          <a:xfrm>
            <a:off x="7468865" y="4482877"/>
            <a:ext cx="261938" cy="808038"/>
          </a:xfrm>
          <a:prstGeom prst="upDownArrow">
            <a:avLst>
              <a:gd name="adj1" fmla="val 50000"/>
              <a:gd name="adj2" fmla="val 61697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cs typeface="Arial" charset="0"/>
            </a:endParaRPr>
          </a:p>
        </p:txBody>
      </p:sp>
      <p:sp>
        <p:nvSpPr>
          <p:cNvPr id="25" name="AutoShape 25"/>
          <p:cNvSpPr>
            <a:spLocks noChangeArrowheads="1"/>
          </p:cNvSpPr>
          <p:nvPr/>
        </p:nvSpPr>
        <p:spPr bwMode="auto">
          <a:xfrm rot="5400000">
            <a:off x="4301803" y="4973415"/>
            <a:ext cx="261937" cy="808037"/>
          </a:xfrm>
          <a:prstGeom prst="upDownArrow">
            <a:avLst>
              <a:gd name="adj1" fmla="val 50000"/>
              <a:gd name="adj2" fmla="val 61697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1800">
              <a:cs typeface="Arial" charset="0"/>
            </a:endParaRPr>
          </a:p>
        </p:txBody>
      </p:sp>
      <p:sp>
        <p:nvSpPr>
          <p:cNvPr id="26" name="1 Título"/>
          <p:cNvSpPr>
            <a:spLocks noGrp="1"/>
          </p:cNvSpPr>
          <p:nvPr>
            <p:ph type="title"/>
          </p:nvPr>
        </p:nvSpPr>
        <p:spPr>
          <a:xfrm>
            <a:off x="35496" y="476672"/>
            <a:ext cx="9073008" cy="990600"/>
          </a:xfrm>
        </p:spPr>
        <p:txBody>
          <a:bodyPr/>
          <a:lstStyle/>
          <a:p>
            <a:r>
              <a:rPr lang="es-MX" altLang="es-ES" sz="3200" b="1" i="1" dirty="0"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PILARES DEL </a:t>
            </a:r>
            <a:r>
              <a:rPr lang="es-MX" altLang="es-ES" sz="3200" b="1" i="1" dirty="0" smtClean="0"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MMSC</a:t>
            </a:r>
            <a:endParaRPr lang="es-MX" altLang="es-ES" sz="3200" b="1" i="1" dirty="0">
              <a:latin typeface="Arial Black" panose="020B0A04020102020204" pitchFamily="34" charset="0"/>
              <a:ea typeface="+mn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968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5"/>
          <p:cNvSpPr/>
          <p:nvPr/>
        </p:nvSpPr>
        <p:spPr>
          <a:xfrm rot="20446530">
            <a:off x="911920" y="3195528"/>
            <a:ext cx="3276600" cy="2030412"/>
          </a:xfrm>
          <a:prstGeom prst="ellipse">
            <a:avLst/>
          </a:prstGeom>
          <a:solidFill>
            <a:srgbClr val="FF5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6"/>
          <p:cNvSpPr/>
          <p:nvPr/>
        </p:nvSpPr>
        <p:spPr>
          <a:xfrm rot="20326991">
            <a:off x="2513137" y="1847170"/>
            <a:ext cx="3114675" cy="2325687"/>
          </a:xfrm>
          <a:prstGeom prst="ellipse">
            <a:avLst/>
          </a:prstGeom>
          <a:solidFill>
            <a:srgbClr val="CCFF99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7"/>
          <p:cNvSpPr/>
          <p:nvPr/>
        </p:nvSpPr>
        <p:spPr>
          <a:xfrm>
            <a:off x="2642295" y="2984390"/>
            <a:ext cx="3581400" cy="3114675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8"/>
          <p:cNvSpPr/>
          <p:nvPr/>
        </p:nvSpPr>
        <p:spPr>
          <a:xfrm rot="19625362">
            <a:off x="4666358" y="2576403"/>
            <a:ext cx="2682875" cy="3657600"/>
          </a:xfrm>
          <a:prstGeom prst="ellipse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9" name="Picture 28" descr="http://www.wmo.int/ebooks/pws/index_icons/wmo_logo_e_white_gold_bl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45" y="3508265"/>
            <a:ext cx="11064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12"/>
          <p:cNvSpPr/>
          <p:nvPr/>
        </p:nvSpPr>
        <p:spPr>
          <a:xfrm>
            <a:off x="3184527" y="5247107"/>
            <a:ext cx="19159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Agua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8" name="Rectangle 13"/>
          <p:cNvSpPr/>
          <p:nvPr/>
        </p:nvSpPr>
        <p:spPr>
          <a:xfrm>
            <a:off x="82673" y="3494491"/>
            <a:ext cx="31125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RRD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Rectangle 14"/>
          <p:cNvSpPr/>
          <p:nvPr/>
        </p:nvSpPr>
        <p:spPr>
          <a:xfrm>
            <a:off x="4906226" y="2993114"/>
            <a:ext cx="294503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Seguridad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" name="Rectangle 35"/>
          <p:cNvSpPr/>
          <p:nvPr/>
        </p:nvSpPr>
        <p:spPr>
          <a:xfrm>
            <a:off x="5561246" y="3620755"/>
            <a:ext cx="325922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Alimentaria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" name="Rectangle 36"/>
          <p:cNvSpPr/>
          <p:nvPr/>
        </p:nvSpPr>
        <p:spPr>
          <a:xfrm>
            <a:off x="3791645" y="1725547"/>
            <a:ext cx="186301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Salud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1 CuadroTexto"/>
          <p:cNvSpPr txBox="1">
            <a:spLocks noChangeArrowheads="1"/>
          </p:cNvSpPr>
          <p:nvPr/>
        </p:nvSpPr>
        <p:spPr bwMode="auto">
          <a:xfrm>
            <a:off x="251520" y="980728"/>
            <a:ext cx="86409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MX" altLang="es-ES" sz="3200" b="1" i="1" dirty="0">
                <a:latin typeface="Arial Black" panose="020B0A04020102020204" pitchFamily="34" charset="0"/>
                <a:cs typeface="Aharoni" panose="02010803020104030203" pitchFamily="2" charset="-79"/>
              </a:rPr>
              <a:t>ÁREAS PRIORIZADAS POR EL MMSC</a:t>
            </a:r>
          </a:p>
        </p:txBody>
      </p:sp>
      <p:sp>
        <p:nvSpPr>
          <p:cNvPr id="2" name="1 Elipse"/>
          <p:cNvSpPr/>
          <p:nvPr/>
        </p:nvSpPr>
        <p:spPr>
          <a:xfrm rot="1738825">
            <a:off x="1071477" y="1916832"/>
            <a:ext cx="3026866" cy="18457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angle 36"/>
          <p:cNvSpPr/>
          <p:nvPr/>
        </p:nvSpPr>
        <p:spPr>
          <a:xfrm>
            <a:off x="977885" y="2021939"/>
            <a:ext cx="244490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Energía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809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37" grpId="0"/>
      <p:bldP spid="38" grpId="0"/>
      <p:bldP spid="39" grpId="0"/>
      <p:bldP spid="40" grpId="0"/>
      <p:bldP spid="4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0" t="17782" r="21369" b="6110"/>
          <a:stretch/>
        </p:blipFill>
        <p:spPr bwMode="auto">
          <a:xfrm>
            <a:off x="375897" y="260648"/>
            <a:ext cx="8516583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012160" y="6237312"/>
            <a:ext cx="30598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dirty="0" smtClean="0"/>
              <a:t>Fuente: F. </a:t>
            </a:r>
            <a:r>
              <a:rPr lang="es-PE" dirty="0" err="1" smtClean="0"/>
              <a:t>Luccio</a:t>
            </a:r>
            <a:r>
              <a:rPr lang="es-PE" dirty="0" smtClean="0"/>
              <a:t> (2018)</a:t>
            </a:r>
            <a:endParaRPr lang="es-PE" dirty="0"/>
          </a:p>
        </p:txBody>
      </p:sp>
      <p:sp>
        <p:nvSpPr>
          <p:cNvPr id="5" name="4 CuadroTexto"/>
          <p:cNvSpPr txBox="1"/>
          <p:nvPr/>
        </p:nvSpPr>
        <p:spPr>
          <a:xfrm>
            <a:off x="251520" y="116632"/>
            <a:ext cx="864096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 smtClean="0">
                <a:solidFill>
                  <a:schemeClr val="tx2"/>
                </a:solidFill>
              </a:rPr>
              <a:t>Rol de los Servicios </a:t>
            </a:r>
            <a:r>
              <a:rPr lang="es-PE" sz="4000" b="1" dirty="0" err="1" smtClean="0">
                <a:solidFill>
                  <a:schemeClr val="tx2"/>
                </a:solidFill>
              </a:rPr>
              <a:t>Hidrometeorológicos</a:t>
            </a:r>
            <a:r>
              <a:rPr lang="es-PE" sz="4000" b="1" dirty="0" smtClean="0">
                <a:solidFill>
                  <a:schemeClr val="tx2"/>
                </a:solidFill>
              </a:rPr>
              <a:t> Nacionales</a:t>
            </a:r>
            <a:endParaRPr lang="es-PE" sz="4000" b="1" dirty="0">
              <a:solidFill>
                <a:schemeClr val="tx2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172300" y="5146407"/>
            <a:ext cx="4861048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chemeClr val="accent1">
                    <a:lumMod val="75000"/>
                  </a:schemeClr>
                </a:solidFill>
              </a:rPr>
              <a:t>Alcanzando </a:t>
            </a:r>
            <a:r>
              <a:rPr lang="es-PE" b="1" dirty="0">
                <a:solidFill>
                  <a:schemeClr val="accent1">
                    <a:lumMod val="75000"/>
                  </a:schemeClr>
                </a:solidFill>
              </a:rPr>
              <a:t>un equilibrio entre lo que los usuarios quieren y lo que es </a:t>
            </a:r>
            <a:r>
              <a:rPr lang="es-PE" b="1" dirty="0" smtClean="0">
                <a:solidFill>
                  <a:schemeClr val="accent1">
                    <a:lumMod val="75000"/>
                  </a:schemeClr>
                </a:solidFill>
              </a:rPr>
              <a:t>científicamente justificable </a:t>
            </a:r>
            <a:endParaRPr lang="es-P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740352" y="3068960"/>
            <a:ext cx="140364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PE" dirty="0" smtClean="0"/>
              <a:t>Espectro de </a:t>
            </a:r>
            <a:r>
              <a:rPr lang="es-PE" b="1" dirty="0" smtClean="0"/>
              <a:t>necesidades</a:t>
            </a:r>
            <a:r>
              <a:rPr lang="es-PE" dirty="0" smtClean="0"/>
              <a:t> del usuario</a:t>
            </a:r>
          </a:p>
          <a:p>
            <a:endParaRPr lang="es-PE" dirty="0"/>
          </a:p>
        </p:txBody>
      </p:sp>
      <p:sp>
        <p:nvSpPr>
          <p:cNvPr id="9" name="8 CuadroTexto"/>
          <p:cNvSpPr txBox="1"/>
          <p:nvPr/>
        </p:nvSpPr>
        <p:spPr>
          <a:xfrm>
            <a:off x="2843808" y="2924944"/>
            <a:ext cx="18002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PE" dirty="0" smtClean="0"/>
              <a:t>Qué es </a:t>
            </a:r>
            <a:r>
              <a:rPr lang="es-PE" b="1" dirty="0" smtClean="0"/>
              <a:t>potencialmente</a:t>
            </a:r>
            <a:r>
              <a:rPr lang="es-PE" dirty="0" smtClean="0"/>
              <a:t> predecible/observable?</a:t>
            </a:r>
            <a:endParaRPr lang="es-PE" dirty="0"/>
          </a:p>
        </p:txBody>
      </p:sp>
      <p:cxnSp>
        <p:nvCxnSpPr>
          <p:cNvPr id="13" name="12 Conector recto de flecha"/>
          <p:cNvCxnSpPr/>
          <p:nvPr/>
        </p:nvCxnSpPr>
        <p:spPr>
          <a:xfrm flipV="1">
            <a:off x="4107471" y="3801484"/>
            <a:ext cx="504056" cy="2607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2843808" y="4207317"/>
            <a:ext cx="126366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dirty="0" smtClean="0"/>
              <a:t>Productos actuales de monitoreo/ pronóstico</a:t>
            </a:r>
            <a:endParaRPr lang="es-PE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641576" y="1522362"/>
            <a:ext cx="6408712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/>
              <a:t>Plataforma de interfaz con usuarios</a:t>
            </a:r>
          </a:p>
          <a:p>
            <a:pPr algn="ctr"/>
            <a:r>
              <a:rPr lang="es-PE" dirty="0" smtClean="0"/>
              <a:t>p.ej., NCOF, mesas de trabajo, talleres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5405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29803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PE" sz="5300" b="1" dirty="0" smtClean="0"/>
              <a:t>Experiencia del SENAMHI Perú</a:t>
            </a:r>
            <a:r>
              <a:rPr lang="es-PE" dirty="0" smtClean="0"/>
              <a:t/>
            </a:r>
            <a:br>
              <a:rPr lang="es-PE" dirty="0" smtClean="0"/>
            </a:br>
            <a:endParaRPr lang="es-PE" dirty="0"/>
          </a:p>
        </p:txBody>
      </p:sp>
      <p:pic>
        <p:nvPicPr>
          <p:cNvPr id="4" name="Shape 59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l="20176" t="19638" r="29455" b="20399"/>
          <a:stretch/>
        </p:blipFill>
        <p:spPr>
          <a:xfrm>
            <a:off x="1043608" y="1855365"/>
            <a:ext cx="7056784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6516216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400" dirty="0" smtClean="0"/>
              <a:t>Fuente: K. </a:t>
            </a:r>
            <a:r>
              <a:rPr lang="es-PE" sz="1400" dirty="0" err="1" smtClean="0"/>
              <a:t>Cristobal</a:t>
            </a:r>
            <a:r>
              <a:rPr lang="es-PE" sz="1400" dirty="0" smtClean="0"/>
              <a:t> </a:t>
            </a:r>
            <a:endParaRPr lang="es-PE" sz="1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763688" y="3924345"/>
            <a:ext cx="2053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600" dirty="0" smtClean="0"/>
              <a:t>Mejora de las productos y servicios</a:t>
            </a:r>
            <a:endParaRPr lang="es-PE" sz="1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148064" y="3861048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 smtClean="0"/>
              <a:t>Mapeo de actores/</a:t>
            </a:r>
          </a:p>
          <a:p>
            <a:r>
              <a:rPr lang="es-PE" sz="1600" dirty="0" smtClean="0"/>
              <a:t>evidencia de beneficios </a:t>
            </a:r>
            <a:endParaRPr lang="es-PE" sz="1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3294645" y="6381328"/>
            <a:ext cx="2717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ENFOQUE INTEGRADOR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7084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10.0&quot;&gt;&lt;object type=&quot;1&quot; unique_id=&quot;10001&quot;&gt;&lt;object type=&quot;2&quot; unique_id=&quot;32074&quot;&gt;&lt;object type=&quot;3&quot; unique_id=&quot;32713&quot;&gt;&lt;property id=&quot;20148&quot; value=&quot;5&quot;/&gt;&lt;property id=&quot;20300&quot; value=&quot;Diapositiva 1 - &amp;quot;Rol y desafíos del SENAMHI en la provisión de servicios climáticos&amp;quot;&quot;/&gt;&lt;property id=&quot;20307&quot; value=&quot;260&quot;/&gt;&lt;/object&gt;&lt;object type=&quot;3&quot; unique_id=&quot;32714&quot;&gt;&lt;property id=&quot;20148&quot; value=&quot;5&quot;/&gt;&lt;property id=&quot;20300&quot; value=&quot;Diapositiva 5&quot;/&gt;&lt;property id=&quot;20307&quot; value=&quot;262&quot;/&gt;&lt;/object&gt;&lt;object type=&quot;3&quot; unique_id=&quot;32718&quot;&gt;&lt;property id=&quot;20148&quot; value=&quot;5&quot;/&gt;&lt;property id=&quot;20300&quot; value=&quot;Diapositiva 17&quot;/&gt;&lt;property id=&quot;20307&quot; value=&quot;266&quot;/&gt;&lt;/object&gt;&lt;object type=&quot;3&quot; unique_id=&quot;37730&quot;&gt;&lt;property id=&quot;20148&quot; value=&quot;5&quot;/&gt;&lt;property id=&quot;20300&quot; value=&quot;Diapositiva 8&quot;/&gt;&lt;property id=&quot;20307&quot; value=&quot;269&quot;/&gt;&lt;/object&gt;&lt;object type=&quot;3&quot; unique_id=&quot;37731&quot;&gt;&lt;property id=&quot;20148&quot; value=&quot;5&quot;/&gt;&lt;property id=&quot;20300&quot; value=&quot;Diapositiva 9 - &amp;quot;Experiencia del SENAMHI Perú &amp;quot;&quot;/&gt;&lt;property id=&quot;20307&quot; value=&quot;270&quot;/&gt;&lt;/object&gt;&lt;object type=&quot;3&quot; unique_id=&quot;38014&quot;&gt;&lt;property id=&quot;20148&quot; value=&quot;5&quot;/&gt;&lt;property id=&quot;20300&quot; value=&quot;Diapositiva 10&quot;/&gt;&lt;property id=&quot;20307&quot; value=&quot;276&quot;/&gt;&lt;/object&gt;&lt;object type=&quot;3&quot; unique_id=&quot;38412&quot;&gt;&lt;property id=&quot;20148&quot; value=&quot;5&quot;/&gt;&lt;property id=&quot;20300&quot; value=&quot;Diapositiva 11 - &amp;quot;Resultados:&amp;quot;&quot;/&gt;&lt;property id=&quot;20307&quot; value=&quot;281&quot;/&gt;&lt;/object&gt;&lt;object type=&quot;3&quot; unique_id=&quot;38413&quot;&gt;&lt;property id=&quot;20148&quot; value=&quot;5&quot;/&gt;&lt;property id=&quot;20300&quot; value=&quot;Diapositiva 12 - &amp;quot;REDUCIMOS BRECHAS DE ACCESO:  Mnsje de texto a CELULAR&amp;quot;&quot;/&gt;&lt;property id=&quot;20307&quot; value=&quot;283&quot;/&gt;&lt;/object&gt;&lt;object type=&quot;3&quot; unique_id=&quot;38414&quot;&gt;&lt;property id=&quot;20148&quot; value=&quot;5&quot;/&gt;&lt;property id=&quot;20300&quot; value=&quot;Diapositiva 13&quot;/&gt;&lt;property id=&quot;20307&quot; value=&quot;287&quot;/&gt;&lt;/object&gt;&lt;object type=&quot;3&quot; unique_id=&quot;38421&quot;&gt;&lt;property id=&quot;20148&quot; value=&quot;5&quot;/&gt;&lt;property id=&quot;20300&quot; value=&quot;Diapositiva 15&quot;/&gt;&lt;property id=&quot;20307&quot; value=&quot;293&quot;/&gt;&lt;/object&gt;&lt;object type=&quot;3&quot; unique_id=&quot;38527&quot;&gt;&lt;property id=&quot;20148&quot; value=&quot;5&quot;/&gt;&lt;property id=&quot;20300&quot; value=&quot;Diapositiva 14&quot;/&gt;&lt;property id=&quot;20307&quot; value=&quot;295&quot;/&gt;&lt;/object&gt;&lt;object type=&quot;3&quot; unique_id=&quot;38962&quot;&gt;&lt;property id=&quot;20148&quot; value=&quot;5&quot;/&gt;&lt;property id=&quot;20300&quot; value=&quot;Diapositiva 2&quot;/&gt;&lt;property id=&quot;20307&quot; value=&quot;299&quot;/&gt;&lt;/object&gt;&lt;object type=&quot;3&quot; unique_id=&quot;39788&quot;&gt;&lt;property id=&quot;20148&quot; value=&quot;5&quot;/&gt;&lt;property id=&quot;20300&quot; value=&quot;Diapositiva 3&quot;/&gt;&lt;property id=&quot;20307&quot; value=&quot;301&quot;/&gt;&lt;/object&gt;&lt;object type=&quot;3&quot; unique_id=&quot;39789&quot;&gt;&lt;property id=&quot;20148&quot; value=&quot;5&quot;/&gt;&lt;property id=&quot;20300&quot; value=&quot;Diapositiva 4&quot;/&gt;&lt;property id=&quot;20307&quot; value=&quot;303&quot;/&gt;&lt;/object&gt;&lt;object type=&quot;3&quot; unique_id=&quot;39899&quot;&gt;&lt;property id=&quot;20148&quot; value=&quot;5&quot;/&gt;&lt;property id=&quot;20300&quot; value=&quot;Diapositiva 7&quot;/&gt;&lt;property id=&quot;20307&quot; value=&quot;305&quot;/&gt;&lt;/object&gt;&lt;object type=&quot;3&quot; unique_id=&quot;39978&quot;&gt;&lt;property id=&quot;20148&quot; value=&quot;5&quot;/&gt;&lt;property id=&quot;20300&quot; value=&quot;Diapositiva 6 - &amp;quot;PILARES DEL MMSC&amp;quot;&quot;/&gt;&lt;property id=&quot;20307&quot; value=&quot;307&quot;/&gt;&lt;/object&gt;&lt;object type=&quot;3&quot; unique_id=&quot;40115&quot;&gt;&lt;property id=&quot;20148&quot; value=&quot;5&quot;/&gt;&lt;property id=&quot;20300&quot; value=&quot;Diapositiva 16 - &amp;quot;Desafíos para la provisión de SSCC “Alianzas estratégicas”&amp;quot;&quot;/&gt;&lt;property id=&quot;20307&quot; value=&quot;309&quot;/&gt;&lt;/object&gt;&lt;/object&gt;&lt;object type=&quot;8&quot; unique_id=&quot;3208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rtad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690</Words>
  <Application>Microsoft Macintosh PowerPoint</Application>
  <PresentationFormat>Presentación en pantalla (4:3)</PresentationFormat>
  <Paragraphs>103</Paragraphs>
  <Slides>17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Aharoni</vt:lpstr>
      <vt:lpstr>Arial Black</vt:lpstr>
      <vt:lpstr>Calibri</vt:lpstr>
      <vt:lpstr>Calibri Light</vt:lpstr>
      <vt:lpstr>inherit</vt:lpstr>
      <vt:lpstr>Arial</vt:lpstr>
      <vt:lpstr>Tema de Office</vt:lpstr>
      <vt:lpstr>Portada</vt:lpstr>
      <vt:lpstr>Rol y desafíos del SENAMHI en la provisión de servicios climáticos</vt:lpstr>
      <vt:lpstr>Presentación de PowerPoint</vt:lpstr>
      <vt:lpstr>Presentación de PowerPoint</vt:lpstr>
      <vt:lpstr>Presentación de PowerPoint</vt:lpstr>
      <vt:lpstr>Presentación de PowerPoint</vt:lpstr>
      <vt:lpstr>PILARES DEL MMSC</vt:lpstr>
      <vt:lpstr>Presentación de PowerPoint</vt:lpstr>
      <vt:lpstr>Presentación de PowerPoint</vt:lpstr>
      <vt:lpstr>Experiencia del SENAMHI Perú </vt:lpstr>
      <vt:lpstr>Presentación de PowerPoint</vt:lpstr>
      <vt:lpstr>Resultados:</vt:lpstr>
      <vt:lpstr>REDUCIMOS BRECHAS DE ACCESO:  Mnsje de texto a CELULAR</vt:lpstr>
      <vt:lpstr>Presentación de PowerPoint</vt:lpstr>
      <vt:lpstr>Presentación de PowerPoint</vt:lpstr>
      <vt:lpstr>Presentación de PowerPoint</vt:lpstr>
      <vt:lpstr>Desafíos para la provisión de SSCC “Alianzas estratégicas”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PUNO</dc:title>
  <dc:creator>usuario</dc:creator>
  <cp:lastModifiedBy>Usuario de Microsoft Office</cp:lastModifiedBy>
  <cp:revision>99</cp:revision>
  <dcterms:created xsi:type="dcterms:W3CDTF">2018-03-16T15:55:12Z</dcterms:created>
  <dcterms:modified xsi:type="dcterms:W3CDTF">2019-03-20T15:35:18Z</dcterms:modified>
</cp:coreProperties>
</file>