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46"/>
  </p:notesMasterIdLst>
  <p:sldIdLst>
    <p:sldId id="348" r:id="rId2"/>
    <p:sldId id="475" r:id="rId3"/>
    <p:sldId id="476" r:id="rId4"/>
    <p:sldId id="477" r:id="rId5"/>
    <p:sldId id="478" r:id="rId6"/>
    <p:sldId id="479" r:id="rId7"/>
    <p:sldId id="480" r:id="rId8"/>
    <p:sldId id="481" r:id="rId9"/>
    <p:sldId id="482" r:id="rId10"/>
    <p:sldId id="483" r:id="rId11"/>
    <p:sldId id="484" r:id="rId12"/>
    <p:sldId id="485"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1" r:id="rId29"/>
    <p:sldId id="502" r:id="rId30"/>
    <p:sldId id="505" r:id="rId31"/>
    <p:sldId id="503" r:id="rId32"/>
    <p:sldId id="506" r:id="rId33"/>
    <p:sldId id="504" r:id="rId34"/>
    <p:sldId id="507" r:id="rId35"/>
    <p:sldId id="508" r:id="rId36"/>
    <p:sldId id="509" r:id="rId37"/>
    <p:sldId id="510" r:id="rId38"/>
    <p:sldId id="511" r:id="rId39"/>
    <p:sldId id="512" r:id="rId40"/>
    <p:sldId id="513" r:id="rId41"/>
    <p:sldId id="514" r:id="rId42"/>
    <p:sldId id="515" r:id="rId43"/>
    <p:sldId id="517" r:id="rId44"/>
    <p:sldId id="516" r:id="rId4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9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4" autoAdjust="0"/>
    <p:restoredTop sz="86519" autoAdjust="0"/>
  </p:normalViewPr>
  <p:slideViewPr>
    <p:cSldViewPr snapToGrid="0">
      <p:cViewPr>
        <p:scale>
          <a:sx n="60" d="100"/>
          <a:sy n="60" d="100"/>
        </p:scale>
        <p:origin x="-1160" y="-420"/>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s-PE" sz="1400" b="0" strike="noStrike" spc="-1">
                <a:solidFill>
                  <a:srgbClr val="000000"/>
                </a:solidFill>
                <a:latin typeface="Arial"/>
              </a:rPr>
              <a:t>Pulse para desplazar la página</a:t>
            </a:r>
          </a:p>
        </p:txBody>
      </p:sp>
      <p:sp>
        <p:nvSpPr>
          <p:cNvPr id="261" name="PlaceHolder 2"/>
          <p:cNvSpPr>
            <a:spLocks noGrp="1"/>
          </p:cNvSpPr>
          <p:nvPr>
            <p:ph type="body"/>
          </p:nvPr>
        </p:nvSpPr>
        <p:spPr>
          <a:xfrm>
            <a:off x="756000" y="5078520"/>
            <a:ext cx="6047640" cy="4811040"/>
          </a:xfrm>
          <a:prstGeom prst="rect">
            <a:avLst/>
          </a:prstGeom>
        </p:spPr>
        <p:txBody>
          <a:bodyPr lIns="0" tIns="0" rIns="0" bIns="0"/>
          <a:lstStyle/>
          <a:p>
            <a:r>
              <a:rPr lang="es-PE" sz="2000" b="0" strike="noStrike" spc="-1">
                <a:latin typeface="Arial"/>
              </a:rPr>
              <a:t>Pulse para editar el formato de las notas</a:t>
            </a:r>
          </a:p>
        </p:txBody>
      </p:sp>
      <p:sp>
        <p:nvSpPr>
          <p:cNvPr id="262" name="PlaceHolder 3"/>
          <p:cNvSpPr>
            <a:spLocks noGrp="1"/>
          </p:cNvSpPr>
          <p:nvPr>
            <p:ph type="hdr"/>
          </p:nvPr>
        </p:nvSpPr>
        <p:spPr>
          <a:xfrm>
            <a:off x="0" y="0"/>
            <a:ext cx="3280680" cy="534240"/>
          </a:xfrm>
          <a:prstGeom prst="rect">
            <a:avLst/>
          </a:prstGeom>
        </p:spPr>
        <p:txBody>
          <a:bodyPr lIns="0" tIns="0" rIns="0" bIns="0"/>
          <a:lstStyle/>
          <a:p>
            <a:r>
              <a:rPr lang="es-PE" sz="1400" b="0" strike="noStrike" spc="-1">
                <a:latin typeface="Times New Roman"/>
              </a:rPr>
              <a:t> </a:t>
            </a:r>
          </a:p>
        </p:txBody>
      </p:sp>
      <p:sp>
        <p:nvSpPr>
          <p:cNvPr id="263" name="PlaceHolder 4"/>
          <p:cNvSpPr>
            <a:spLocks noGrp="1"/>
          </p:cNvSpPr>
          <p:nvPr>
            <p:ph type="dt"/>
          </p:nvPr>
        </p:nvSpPr>
        <p:spPr>
          <a:xfrm>
            <a:off x="4278960" y="0"/>
            <a:ext cx="3280680" cy="534240"/>
          </a:xfrm>
          <a:prstGeom prst="rect">
            <a:avLst/>
          </a:prstGeom>
        </p:spPr>
        <p:txBody>
          <a:bodyPr lIns="0" tIns="0" rIns="0" bIns="0"/>
          <a:lstStyle/>
          <a:p>
            <a:pPr algn="r"/>
            <a:r>
              <a:rPr lang="es-PE" sz="1400" b="0" strike="noStrike" spc="-1">
                <a:latin typeface="Times New Roman"/>
              </a:rPr>
              <a:t> </a:t>
            </a:r>
          </a:p>
        </p:txBody>
      </p:sp>
      <p:sp>
        <p:nvSpPr>
          <p:cNvPr id="264" name="PlaceHolder 5"/>
          <p:cNvSpPr>
            <a:spLocks noGrp="1"/>
          </p:cNvSpPr>
          <p:nvPr>
            <p:ph type="ftr"/>
          </p:nvPr>
        </p:nvSpPr>
        <p:spPr>
          <a:xfrm>
            <a:off x="0" y="10157400"/>
            <a:ext cx="3280680" cy="534240"/>
          </a:xfrm>
          <a:prstGeom prst="rect">
            <a:avLst/>
          </a:prstGeom>
        </p:spPr>
        <p:txBody>
          <a:bodyPr lIns="0" tIns="0" rIns="0" bIns="0" anchor="b"/>
          <a:lstStyle/>
          <a:p>
            <a:r>
              <a:rPr lang="es-PE" sz="1400" b="0" strike="noStrike" spc="-1">
                <a:latin typeface="Times New Roman"/>
              </a:rPr>
              <a:t> </a:t>
            </a:r>
          </a:p>
        </p:txBody>
      </p:sp>
      <p:sp>
        <p:nvSpPr>
          <p:cNvPr id="265" name="PlaceHolder 6"/>
          <p:cNvSpPr>
            <a:spLocks noGrp="1"/>
          </p:cNvSpPr>
          <p:nvPr>
            <p:ph type="sldNum"/>
          </p:nvPr>
        </p:nvSpPr>
        <p:spPr>
          <a:xfrm>
            <a:off x="4278960" y="10157400"/>
            <a:ext cx="3280680" cy="534240"/>
          </a:xfrm>
          <a:prstGeom prst="rect">
            <a:avLst/>
          </a:prstGeom>
        </p:spPr>
        <p:txBody>
          <a:bodyPr lIns="0" tIns="0" rIns="0" bIns="0" anchor="b"/>
          <a:lstStyle/>
          <a:p>
            <a:pPr algn="r"/>
            <a:fld id="{DA749C11-6148-4C61-9B69-40326CE4D05C}" type="slidenum">
              <a:rPr lang="es-PE" sz="1400" b="0" strike="noStrike" spc="-1">
                <a:latin typeface="Times New Roman"/>
              </a:rPr>
              <a:t>‹Nº›</a:t>
            </a:fld>
            <a:endParaRPr lang="es-PE" sz="1400" b="0" strike="noStrike" spc="-1">
              <a:latin typeface="Times New Roman"/>
            </a:endParaRPr>
          </a:p>
        </p:txBody>
      </p:sp>
    </p:spTree>
    <p:extLst>
      <p:ext uri="{BB962C8B-B14F-4D97-AF65-F5344CB8AC3E}">
        <p14:creationId xmlns:p14="http://schemas.microsoft.com/office/powerpoint/2010/main" val="406067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7488" y="812800"/>
            <a:ext cx="7124700" cy="4008438"/>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4413E6D-A2EE-4270-BE16-E3C0C2FC7415}" type="slidenum">
              <a:rPr lang="es-PE" smtClean="0"/>
              <a:pPr/>
              <a:t>1</a:t>
            </a:fld>
            <a:endParaRPr lang="es-PE"/>
          </a:p>
        </p:txBody>
      </p:sp>
    </p:spTree>
    <p:extLst>
      <p:ext uri="{BB962C8B-B14F-4D97-AF65-F5344CB8AC3E}">
        <p14:creationId xmlns:p14="http://schemas.microsoft.com/office/powerpoint/2010/main" val="237813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58" name="PlaceHolder 2"/>
          <p:cNvSpPr>
            <a:spLocks noGrp="1"/>
          </p:cNvSpPr>
          <p:nvPr>
            <p:ph type="body"/>
          </p:nvPr>
        </p:nvSpPr>
        <p:spPr>
          <a:xfrm>
            <a:off x="609480" y="1600200"/>
            <a:ext cx="1097100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59" name="PlaceHolder 3"/>
          <p:cNvSpPr>
            <a:spLocks noGrp="1"/>
          </p:cNvSpPr>
          <p:nvPr>
            <p:ph type="body"/>
          </p:nvPr>
        </p:nvSpPr>
        <p:spPr>
          <a:xfrm>
            <a:off x="609480" y="3964320"/>
            <a:ext cx="1097100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61" name="PlaceHolder 2"/>
          <p:cNvSpPr>
            <a:spLocks noGrp="1"/>
          </p:cNvSpPr>
          <p:nvPr>
            <p:ph type="body"/>
          </p:nvPr>
        </p:nvSpPr>
        <p:spPr>
          <a:xfrm>
            <a:off x="60948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2" name="PlaceHolder 3"/>
          <p:cNvSpPr>
            <a:spLocks noGrp="1"/>
          </p:cNvSpPr>
          <p:nvPr>
            <p:ph type="body"/>
          </p:nvPr>
        </p:nvSpPr>
        <p:spPr>
          <a:xfrm>
            <a:off x="623124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3" name="PlaceHolder 4"/>
          <p:cNvSpPr>
            <a:spLocks noGrp="1"/>
          </p:cNvSpPr>
          <p:nvPr>
            <p:ph type="body"/>
          </p:nvPr>
        </p:nvSpPr>
        <p:spPr>
          <a:xfrm>
            <a:off x="609480" y="396432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4" name="PlaceHolder 5"/>
          <p:cNvSpPr>
            <a:spLocks noGrp="1"/>
          </p:cNvSpPr>
          <p:nvPr>
            <p:ph type="body"/>
          </p:nvPr>
        </p:nvSpPr>
        <p:spPr>
          <a:xfrm>
            <a:off x="6231240" y="396432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66" name="PlaceHolder 2"/>
          <p:cNvSpPr>
            <a:spLocks noGrp="1"/>
          </p:cNvSpPr>
          <p:nvPr>
            <p:ph type="body"/>
          </p:nvPr>
        </p:nvSpPr>
        <p:spPr>
          <a:xfrm>
            <a:off x="609480" y="160020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7" name="PlaceHolder 3"/>
          <p:cNvSpPr>
            <a:spLocks noGrp="1"/>
          </p:cNvSpPr>
          <p:nvPr>
            <p:ph type="body"/>
          </p:nvPr>
        </p:nvSpPr>
        <p:spPr>
          <a:xfrm>
            <a:off x="4318920" y="160020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8" name="PlaceHolder 4"/>
          <p:cNvSpPr>
            <a:spLocks noGrp="1"/>
          </p:cNvSpPr>
          <p:nvPr>
            <p:ph type="body"/>
          </p:nvPr>
        </p:nvSpPr>
        <p:spPr>
          <a:xfrm>
            <a:off x="8028000" y="160020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69" name="PlaceHolder 5"/>
          <p:cNvSpPr>
            <a:spLocks noGrp="1"/>
          </p:cNvSpPr>
          <p:nvPr>
            <p:ph type="body"/>
          </p:nvPr>
        </p:nvSpPr>
        <p:spPr>
          <a:xfrm>
            <a:off x="609480" y="396432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70" name="PlaceHolder 6"/>
          <p:cNvSpPr>
            <a:spLocks noGrp="1"/>
          </p:cNvSpPr>
          <p:nvPr>
            <p:ph type="body"/>
          </p:nvPr>
        </p:nvSpPr>
        <p:spPr>
          <a:xfrm>
            <a:off x="4318920" y="396432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71" name="PlaceHolder 7"/>
          <p:cNvSpPr>
            <a:spLocks noGrp="1"/>
          </p:cNvSpPr>
          <p:nvPr>
            <p:ph type="body"/>
          </p:nvPr>
        </p:nvSpPr>
        <p:spPr>
          <a:xfrm>
            <a:off x="8028000" y="3964320"/>
            <a:ext cx="353232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luvias">
    <p:spTree>
      <p:nvGrpSpPr>
        <p:cNvPr id="1" name=""/>
        <p:cNvGrpSpPr/>
        <p:nvPr/>
      </p:nvGrpSpPr>
      <p:grpSpPr>
        <a:xfrm>
          <a:off x="0" y="0"/>
          <a:ext cx="0" cy="0"/>
          <a:chOff x="0" y="0"/>
          <a:chExt cx="0" cy="0"/>
        </a:xfrm>
      </p:grpSpPr>
      <p:pic>
        <p:nvPicPr>
          <p:cNvPr id="6" name="6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r="38367"/>
          <a:stretch/>
        </p:blipFill>
        <p:spPr>
          <a:xfrm>
            <a:off x="355533" y="5203054"/>
            <a:ext cx="1108734" cy="282310"/>
          </a:xfrm>
          <a:prstGeom prst="rect">
            <a:avLst/>
          </a:prstGeom>
        </p:spPr>
      </p:pic>
      <p:cxnSp>
        <p:nvCxnSpPr>
          <p:cNvPr id="13" name="Conector recto 12"/>
          <p:cNvCxnSpPr/>
          <p:nvPr userDrawn="1"/>
        </p:nvCxnSpPr>
        <p:spPr>
          <a:xfrm>
            <a:off x="454512" y="739803"/>
            <a:ext cx="9038077" cy="0"/>
          </a:xfrm>
          <a:prstGeom prst="line">
            <a:avLst/>
          </a:prstGeom>
          <a:ln w="22225">
            <a:solidFill>
              <a:srgbClr val="005CA8"/>
            </a:solidFill>
            <a:prstDash val="sysDot"/>
          </a:ln>
        </p:spPr>
        <p:style>
          <a:lnRef idx="1">
            <a:schemeClr val="accent6"/>
          </a:lnRef>
          <a:fillRef idx="0">
            <a:schemeClr val="accent6"/>
          </a:fillRef>
          <a:effectRef idx="0">
            <a:schemeClr val="accent6"/>
          </a:effectRef>
          <a:fontRef idx="minor">
            <a:schemeClr val="tx1"/>
          </a:fontRef>
        </p:style>
      </p:cxnSp>
      <p:cxnSp>
        <p:nvCxnSpPr>
          <p:cNvPr id="10" name="Conector recto 9"/>
          <p:cNvCxnSpPr/>
          <p:nvPr userDrawn="1"/>
        </p:nvCxnSpPr>
        <p:spPr>
          <a:xfrm>
            <a:off x="0" y="5004260"/>
            <a:ext cx="10080625" cy="0"/>
          </a:xfrm>
          <a:prstGeom prst="line">
            <a:avLst/>
          </a:prstGeom>
          <a:ln>
            <a:solidFill>
              <a:srgbClr val="394CA9"/>
            </a:solidFill>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9520" y="5225551"/>
            <a:ext cx="1222003" cy="276598"/>
          </a:xfrm>
          <a:prstGeom prst="rect">
            <a:avLst/>
          </a:prstGeom>
        </p:spPr>
      </p:pic>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2164" y="5135225"/>
            <a:ext cx="916297" cy="417969"/>
          </a:xfrm>
          <a:prstGeom prst="rect">
            <a:avLst/>
          </a:prstGeom>
        </p:spPr>
      </p:pic>
    </p:spTree>
    <p:extLst>
      <p:ext uri="{BB962C8B-B14F-4D97-AF65-F5344CB8AC3E}">
        <p14:creationId xmlns:p14="http://schemas.microsoft.com/office/powerpoint/2010/main" val="15298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Diapositiva de título">
    <p:bg>
      <p:bgPr>
        <a:pattFill prst="pct5">
          <a:fgClr>
            <a:schemeClr val="bg2"/>
          </a:fgClr>
          <a:bgClr>
            <a:schemeClr val="bg1"/>
          </a:bgClr>
        </a:patt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65DFE622-4586-42A4-B1C4-E4D8FBB31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899" y="136129"/>
            <a:ext cx="1312263" cy="635093"/>
          </a:xfrm>
          <a:prstGeom prst="rect">
            <a:avLst/>
          </a:prstGeom>
        </p:spPr>
      </p:pic>
      <p:sp>
        <p:nvSpPr>
          <p:cNvPr id="5" name="Rectángulo 4">
            <a:extLst>
              <a:ext uri="{FF2B5EF4-FFF2-40B4-BE49-F238E27FC236}">
                <a16:creationId xmlns="" xmlns:a16="http://schemas.microsoft.com/office/drawing/2014/main" id="{2C8FC3E6-B591-499F-92B3-ED2EDDA6B78A}"/>
              </a:ext>
            </a:extLst>
          </p:cNvPr>
          <p:cNvSpPr/>
          <p:nvPr userDrawn="1"/>
        </p:nvSpPr>
        <p:spPr>
          <a:xfrm>
            <a:off x="0" y="-22644"/>
            <a:ext cx="10092914" cy="158773"/>
          </a:xfrm>
          <a:prstGeom prst="rect">
            <a:avLst/>
          </a:prstGeom>
          <a:solidFill>
            <a:srgbClr val="00499A"/>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s-PE"/>
          </a:p>
        </p:txBody>
      </p:sp>
      <p:sp>
        <p:nvSpPr>
          <p:cNvPr id="9" name="Rectángulo 8">
            <a:extLst>
              <a:ext uri="{FF2B5EF4-FFF2-40B4-BE49-F238E27FC236}">
                <a16:creationId xmlns="" xmlns:a16="http://schemas.microsoft.com/office/drawing/2014/main" id="{5603D97E-A915-414F-92BF-B7569DCCD825}"/>
              </a:ext>
            </a:extLst>
          </p:cNvPr>
          <p:cNvSpPr/>
          <p:nvPr userDrawn="1"/>
        </p:nvSpPr>
        <p:spPr>
          <a:xfrm>
            <a:off x="0" y="5511777"/>
            <a:ext cx="10092914" cy="158773"/>
          </a:xfrm>
          <a:prstGeom prst="rect">
            <a:avLst/>
          </a:prstGeom>
          <a:solidFill>
            <a:srgbClr val="F9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rtlCol="0" anchor="ctr"/>
          <a:lstStyle/>
          <a:p>
            <a:pPr algn="ctr"/>
            <a:endParaRPr lang="es-PE"/>
          </a:p>
        </p:txBody>
      </p:sp>
    </p:spTree>
    <p:extLst>
      <p:ext uri="{BB962C8B-B14F-4D97-AF65-F5344CB8AC3E}">
        <p14:creationId xmlns:p14="http://schemas.microsoft.com/office/powerpoint/2010/main" val="225847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37" name="PlaceHolder 2"/>
          <p:cNvSpPr>
            <a:spLocks noGrp="1"/>
          </p:cNvSpPr>
          <p:nvPr>
            <p:ph type="subTitle"/>
          </p:nvPr>
        </p:nvSpPr>
        <p:spPr>
          <a:xfrm>
            <a:off x="609480" y="1600200"/>
            <a:ext cx="10971000" cy="4525560"/>
          </a:xfrm>
          <a:prstGeom prst="rect">
            <a:avLst/>
          </a:prstGeom>
        </p:spPr>
        <p:txBody>
          <a:bodyPr lIns="0" tIns="0" rIns="0" bIns="0" anchor="ctr"/>
          <a:lstStyle/>
          <a:p>
            <a:pPr algn="ctr"/>
            <a:endParaRPr lang="es-P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39" name="PlaceHolder 2"/>
          <p:cNvSpPr>
            <a:spLocks noGrp="1"/>
          </p:cNvSpPr>
          <p:nvPr>
            <p:ph type="body"/>
          </p:nvPr>
        </p:nvSpPr>
        <p:spPr>
          <a:xfrm>
            <a:off x="609480" y="1600200"/>
            <a:ext cx="10971000" cy="4525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41" name="PlaceHolder 2"/>
          <p:cNvSpPr>
            <a:spLocks noGrp="1"/>
          </p:cNvSpPr>
          <p:nvPr>
            <p:ph type="body"/>
          </p:nvPr>
        </p:nvSpPr>
        <p:spPr>
          <a:xfrm>
            <a:off x="609480" y="1600200"/>
            <a:ext cx="5353560" cy="4525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42" name="PlaceHolder 3"/>
          <p:cNvSpPr>
            <a:spLocks noGrp="1"/>
          </p:cNvSpPr>
          <p:nvPr>
            <p:ph type="body"/>
          </p:nvPr>
        </p:nvSpPr>
        <p:spPr>
          <a:xfrm>
            <a:off x="6231240" y="1600200"/>
            <a:ext cx="5353560" cy="4525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09480" y="0"/>
            <a:ext cx="10971000" cy="7417080"/>
          </a:xfrm>
          <a:prstGeom prst="rect">
            <a:avLst/>
          </a:prstGeom>
        </p:spPr>
        <p:txBody>
          <a:bodyPr lIns="0" tIns="0" rIns="0" bIns="0" anchor="ctr"/>
          <a:lstStyle/>
          <a:p>
            <a:pPr algn="ctr"/>
            <a:endParaRPr lang="es-P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46" name="PlaceHolder 2"/>
          <p:cNvSpPr>
            <a:spLocks noGrp="1"/>
          </p:cNvSpPr>
          <p:nvPr>
            <p:ph type="body"/>
          </p:nvPr>
        </p:nvSpPr>
        <p:spPr>
          <a:xfrm>
            <a:off x="60948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47" name="PlaceHolder 3"/>
          <p:cNvSpPr>
            <a:spLocks noGrp="1"/>
          </p:cNvSpPr>
          <p:nvPr>
            <p:ph type="body"/>
          </p:nvPr>
        </p:nvSpPr>
        <p:spPr>
          <a:xfrm>
            <a:off x="6231240" y="1600200"/>
            <a:ext cx="5353560" cy="4525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48" name="PlaceHolder 4"/>
          <p:cNvSpPr>
            <a:spLocks noGrp="1"/>
          </p:cNvSpPr>
          <p:nvPr>
            <p:ph type="body"/>
          </p:nvPr>
        </p:nvSpPr>
        <p:spPr>
          <a:xfrm>
            <a:off x="609480" y="396432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50" name="PlaceHolder 2"/>
          <p:cNvSpPr>
            <a:spLocks noGrp="1"/>
          </p:cNvSpPr>
          <p:nvPr>
            <p:ph type="body"/>
          </p:nvPr>
        </p:nvSpPr>
        <p:spPr>
          <a:xfrm>
            <a:off x="609480" y="1600200"/>
            <a:ext cx="5353560" cy="4525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51" name="PlaceHolder 3"/>
          <p:cNvSpPr>
            <a:spLocks noGrp="1"/>
          </p:cNvSpPr>
          <p:nvPr>
            <p:ph type="body"/>
          </p:nvPr>
        </p:nvSpPr>
        <p:spPr>
          <a:xfrm>
            <a:off x="623124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52" name="PlaceHolder 4"/>
          <p:cNvSpPr>
            <a:spLocks noGrp="1"/>
          </p:cNvSpPr>
          <p:nvPr>
            <p:ph type="body"/>
          </p:nvPr>
        </p:nvSpPr>
        <p:spPr>
          <a:xfrm>
            <a:off x="6231240" y="396432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0"/>
            <a:ext cx="10971000" cy="1599840"/>
          </a:xfrm>
          <a:prstGeom prst="rect">
            <a:avLst/>
          </a:prstGeom>
        </p:spPr>
        <p:txBody>
          <a:bodyPr lIns="0" tIns="0" rIns="0" bIns="0" anchor="ctr"/>
          <a:lstStyle/>
          <a:p>
            <a:endParaRPr lang="es-MX" sz="5400" b="0" strike="noStrike" spc="-1">
              <a:solidFill>
                <a:srgbClr val="000000"/>
              </a:solidFill>
              <a:latin typeface="Arial"/>
            </a:endParaRPr>
          </a:p>
        </p:txBody>
      </p:sp>
      <p:sp>
        <p:nvSpPr>
          <p:cNvPr id="154" name="PlaceHolder 2"/>
          <p:cNvSpPr>
            <a:spLocks noGrp="1"/>
          </p:cNvSpPr>
          <p:nvPr>
            <p:ph type="body"/>
          </p:nvPr>
        </p:nvSpPr>
        <p:spPr>
          <a:xfrm>
            <a:off x="60948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55" name="PlaceHolder 3"/>
          <p:cNvSpPr>
            <a:spLocks noGrp="1"/>
          </p:cNvSpPr>
          <p:nvPr>
            <p:ph type="body"/>
          </p:nvPr>
        </p:nvSpPr>
        <p:spPr>
          <a:xfrm>
            <a:off x="6231240" y="1600200"/>
            <a:ext cx="535356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
        <p:nvSpPr>
          <p:cNvPr id="156" name="PlaceHolder 4"/>
          <p:cNvSpPr>
            <a:spLocks noGrp="1"/>
          </p:cNvSpPr>
          <p:nvPr>
            <p:ph type="body"/>
          </p:nvPr>
        </p:nvSpPr>
        <p:spPr>
          <a:xfrm>
            <a:off x="609480" y="3964320"/>
            <a:ext cx="10971000" cy="2158560"/>
          </a:xfrm>
          <a:prstGeom prst="rect">
            <a:avLst/>
          </a:prstGeom>
        </p:spPr>
        <p:txBody>
          <a:bodyPr lIns="0" tIns="0" rIns="0" bIns="0">
            <a:normAutofit/>
          </a:bodyPr>
          <a:lstStyle/>
          <a:p>
            <a:endParaRPr lang="es-MX" sz="2400" b="0" strike="noStrike" spc="-1">
              <a:solidFill>
                <a:srgbClr val="7F7F7F"/>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 name="CustomShape 1"/>
          <p:cNvSpPr/>
          <p:nvPr/>
        </p:nvSpPr>
        <p:spPr>
          <a:xfrm>
            <a:off x="0" y="165600"/>
            <a:ext cx="9143640" cy="171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31" name="PlaceHolder 2"/>
          <p:cNvSpPr>
            <a:spLocks noGrp="1"/>
          </p:cNvSpPr>
          <p:nvPr>
            <p:ph type="title"/>
          </p:nvPr>
        </p:nvSpPr>
        <p:spPr>
          <a:xfrm>
            <a:off x="685800" y="457200"/>
            <a:ext cx="7772040" cy="3200040"/>
          </a:xfrm>
          <a:prstGeom prst="rect">
            <a:avLst/>
          </a:prstGeom>
        </p:spPr>
        <p:txBody>
          <a:bodyPr anchor="ctr"/>
          <a:lstStyle/>
          <a:p>
            <a:r>
              <a:rPr lang="es-PE" sz="6000" b="0" strike="noStrike" spc="-1">
                <a:solidFill>
                  <a:srgbClr val="000000"/>
                </a:solidFill>
                <a:latin typeface="Arial"/>
              </a:rPr>
              <a:t>Pulse para editar el formato del texto de título</a:t>
            </a:r>
          </a:p>
        </p:txBody>
      </p:sp>
      <p:sp>
        <p:nvSpPr>
          <p:cNvPr id="132" name="PlaceHolder 3"/>
          <p:cNvSpPr>
            <a:spLocks noGrp="1"/>
          </p:cNvSpPr>
          <p:nvPr>
            <p:ph type="dt"/>
          </p:nvPr>
        </p:nvSpPr>
        <p:spPr>
          <a:xfrm>
            <a:off x="0" y="0"/>
            <a:ext cx="2999520" cy="2999520"/>
          </a:xfrm>
          <a:prstGeom prst="rect">
            <a:avLst/>
          </a:prstGeom>
        </p:spPr>
        <p:txBody>
          <a:bodyPr/>
          <a:lstStyle/>
          <a:p>
            <a:endParaRPr lang="es-PE" sz="2400" b="0" strike="noStrike" spc="-1">
              <a:latin typeface="Times New Roman"/>
            </a:endParaRPr>
          </a:p>
        </p:txBody>
      </p:sp>
      <p:sp>
        <p:nvSpPr>
          <p:cNvPr id="133" name="PlaceHolder 4"/>
          <p:cNvSpPr>
            <a:spLocks noGrp="1"/>
          </p:cNvSpPr>
          <p:nvPr>
            <p:ph type="ftr"/>
          </p:nvPr>
        </p:nvSpPr>
        <p:spPr>
          <a:xfrm>
            <a:off x="0" y="0"/>
            <a:ext cx="2999520" cy="2999520"/>
          </a:xfrm>
          <a:prstGeom prst="rect">
            <a:avLst/>
          </a:prstGeom>
        </p:spPr>
        <p:txBody>
          <a:bodyPr/>
          <a:lstStyle/>
          <a:p>
            <a:endParaRPr lang="es-PE" sz="2400" b="0" strike="noStrike" spc="-1">
              <a:latin typeface="Times New Roman"/>
            </a:endParaRPr>
          </a:p>
        </p:txBody>
      </p:sp>
      <p:sp>
        <p:nvSpPr>
          <p:cNvPr id="134" name="PlaceHolder 5"/>
          <p:cNvSpPr>
            <a:spLocks noGrp="1"/>
          </p:cNvSpPr>
          <p:nvPr>
            <p:ph type="sldNum"/>
          </p:nvPr>
        </p:nvSpPr>
        <p:spPr>
          <a:xfrm>
            <a:off x="0" y="0"/>
            <a:ext cx="2999520" cy="2999520"/>
          </a:xfrm>
          <a:prstGeom prst="rect">
            <a:avLst/>
          </a:prstGeom>
        </p:spPr>
        <p:txBody>
          <a:bodyPr/>
          <a:lstStyle/>
          <a:p>
            <a:pPr>
              <a:lnSpc>
                <a:spcPct val="100000"/>
              </a:lnSpc>
            </a:pPr>
            <a:fld id="{109E841A-C790-4EA9-A688-B3F03C7364AA}" type="slidenum">
              <a:rPr lang="es-PE" sz="1800" b="0" strike="noStrike" spc="-1">
                <a:solidFill>
                  <a:srgbClr val="000000"/>
                </a:solidFill>
                <a:latin typeface="Trebuchet MS"/>
                <a:ea typeface="Trebuchet MS"/>
              </a:rPr>
              <a:t>‹Nº›</a:t>
            </a:fld>
            <a:endParaRPr lang="es-PE" sz="1800" b="0" strike="noStrike" spc="-1">
              <a:latin typeface="Times New Roman"/>
            </a:endParaRPr>
          </a:p>
        </p:txBody>
      </p:sp>
      <p:sp>
        <p:nvSpPr>
          <p:cNvPr id="135"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PE"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PE"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PE"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PE"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PE"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PE"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PE"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27" r:id="rId13"/>
    <p:sldLayoutId id="21474837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www.esrl.noaa.gov/psd/data/climateindices/list/"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hyperlink" Target="https://www.esrl.noaa.gov/psd/data/climateindices/li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p:cNvSpPr txBox="1">
            <a:spLocks/>
          </p:cNvSpPr>
          <p:nvPr/>
        </p:nvSpPr>
        <p:spPr>
          <a:xfrm>
            <a:off x="2128028" y="1135744"/>
            <a:ext cx="6041324" cy="2082167"/>
          </a:xfrm>
          <a:prstGeom prst="rect">
            <a:avLst/>
          </a:prstGeom>
          <a:solidFill>
            <a:schemeClr val="bg1"/>
          </a:solidFill>
          <a:ln w="26425" cap="flat" cmpd="sng" algn="ctr">
            <a:noFill/>
            <a:prstDash val="solid"/>
          </a:ln>
          <a:effectLst/>
        </p:spPr>
        <p:txBody>
          <a:bodyPr vert="horz" lIns="100803" tIns="50402" rIns="100803" bIns="50402" rtlCol="0" anchor="ctr">
            <a:noAutofit/>
          </a:bodyPr>
          <a:lstStyle>
            <a:lvl1pPr marL="0" marR="0" indent="0" algn="ctr"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sz="1100" kern="1200" baseline="0">
                <a:solidFill>
                  <a:schemeClr val="tx1"/>
                </a:solidFill>
                <a:latin typeface="Myriad Pro" panose="020B0503030403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s-PE" sz="2600" b="1" dirty="0" smtClean="0">
                <a:solidFill>
                  <a:srgbClr val="005CA8"/>
                </a:solidFill>
                <a:effectLst>
                  <a:outerShdw blurRad="38100" dist="38100" dir="2700000" algn="tl">
                    <a:srgbClr val="000000">
                      <a:alpha val="43137"/>
                    </a:srgbClr>
                  </a:outerShdw>
                </a:effectLst>
              </a:rPr>
              <a:t>ESTADISTICA  EN CLIMATOLOGÍA</a:t>
            </a:r>
            <a:endParaRPr lang="es-PE" sz="2600" b="1" dirty="0">
              <a:solidFill>
                <a:srgbClr val="005CA8"/>
              </a:solidFill>
              <a:effectLst>
                <a:outerShdw blurRad="38100" dist="38100" dir="2700000" algn="tl">
                  <a:srgbClr val="000000">
                    <a:alpha val="43137"/>
                  </a:srgbClr>
                </a:outerShdw>
              </a:effectLst>
            </a:endParaRPr>
          </a:p>
        </p:txBody>
      </p:sp>
      <p:sp>
        <p:nvSpPr>
          <p:cNvPr id="11" name="3 Título"/>
          <p:cNvSpPr txBox="1">
            <a:spLocks/>
          </p:cNvSpPr>
          <p:nvPr/>
        </p:nvSpPr>
        <p:spPr>
          <a:xfrm>
            <a:off x="3102694" y="3390906"/>
            <a:ext cx="4069864" cy="501079"/>
          </a:xfrm>
          <a:prstGeom prst="rect">
            <a:avLst/>
          </a:prstGeom>
        </p:spPr>
        <p:txBody>
          <a:bodyPr vert="horz" lIns="100801" tIns="50401" rIns="100801" bIns="50401" rtlCol="0" anchor="t">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PE" sz="1500" b="1" spc="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SUBDIRECCIÓN DE PREDICCIÓN CLIMÁTICA</a:t>
            </a:r>
            <a:endParaRPr lang="es-PE" sz="1500" spc="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1 CuadroTexto"/>
          <p:cNvSpPr txBox="1"/>
          <p:nvPr/>
        </p:nvSpPr>
        <p:spPr>
          <a:xfrm>
            <a:off x="8158287" y="4592320"/>
            <a:ext cx="1625793" cy="369332"/>
          </a:xfrm>
          <a:prstGeom prst="rect">
            <a:avLst/>
          </a:prstGeom>
          <a:noFill/>
        </p:spPr>
        <p:txBody>
          <a:bodyPr wrap="square" rtlCol="0">
            <a:spAutoFit/>
          </a:bodyPr>
          <a:lstStyle/>
          <a:p>
            <a:r>
              <a:rPr lang="es-PE" dirty="0" smtClean="0"/>
              <a:t>DMA/SPC</a:t>
            </a:r>
            <a:endParaRPr lang="es-PE"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607" b="18865"/>
          <a:stretch/>
        </p:blipFill>
        <p:spPr bwMode="auto">
          <a:xfrm>
            <a:off x="7880222" y="5040355"/>
            <a:ext cx="2038938" cy="56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98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0B2163-6BAD-4908-9770-BF39A6A53254}"/>
              </a:ext>
            </a:extLst>
          </p:cNvPr>
          <p:cNvSpPr txBox="1">
            <a:spLocks/>
          </p:cNvSpPr>
          <p:nvPr/>
        </p:nvSpPr>
        <p:spPr>
          <a:xfrm>
            <a:off x="116049" y="209756"/>
            <a:ext cx="8616800" cy="645354"/>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200" b="1" dirty="0" smtClean="0">
                <a:ln>
                  <a:solidFill>
                    <a:schemeClr val="tx1">
                      <a:lumMod val="95000"/>
                      <a:lumOff val="5000"/>
                    </a:schemeClr>
                  </a:solidFill>
                </a:ln>
                <a:solidFill>
                  <a:schemeClr val="bg2"/>
                </a:solidFill>
              </a:rPr>
              <a:t>Pronóstico Estadístico</a:t>
            </a:r>
            <a:endParaRPr lang="es-PE" sz="3200" b="1" dirty="0">
              <a:ln>
                <a:solidFill>
                  <a:schemeClr val="tx1">
                    <a:lumMod val="95000"/>
                    <a:lumOff val="5000"/>
                  </a:schemeClr>
                </a:solidFill>
              </a:ln>
              <a:solidFill>
                <a:schemeClr val="bg2"/>
              </a:solidFill>
            </a:endParaRPr>
          </a:p>
        </p:txBody>
      </p:sp>
      <p:sp>
        <p:nvSpPr>
          <p:cNvPr id="3" name="CuadroTexto 2">
            <a:extLst>
              <a:ext uri="{FF2B5EF4-FFF2-40B4-BE49-F238E27FC236}">
                <a16:creationId xmlns:a16="http://schemas.microsoft.com/office/drawing/2014/main" xmlns="" id="{8D4DC00E-119E-40FA-89BB-6777BD484ED1}"/>
              </a:ext>
            </a:extLst>
          </p:cNvPr>
          <p:cNvSpPr txBox="1"/>
          <p:nvPr/>
        </p:nvSpPr>
        <p:spPr>
          <a:xfrm>
            <a:off x="116049" y="1008686"/>
            <a:ext cx="6308924" cy="1169551"/>
          </a:xfrm>
          <a:prstGeom prst="rect">
            <a:avLst/>
          </a:prstGeom>
          <a:noFill/>
        </p:spPr>
        <p:txBody>
          <a:bodyPr wrap="square">
            <a:spAutoFit/>
          </a:bodyPr>
          <a:lstStyle/>
          <a:p>
            <a:pPr algn="just"/>
            <a:r>
              <a:rPr lang="es-PE" sz="1600" b="1" dirty="0">
                <a:solidFill>
                  <a:schemeClr val="accent4"/>
                </a:solidFill>
                <a:latin typeface="Calibri" panose="020F0502020204030204" pitchFamily="34" charset="0"/>
                <a:cs typeface="Calibri" panose="020F0502020204030204" pitchFamily="34" charset="0"/>
              </a:rPr>
              <a:t>Objetivo:</a:t>
            </a:r>
          </a:p>
          <a:p>
            <a:pPr algn="just"/>
            <a:endParaRPr lang="es-PE" sz="600" b="1" dirty="0">
              <a:solidFill>
                <a:schemeClr val="tx2"/>
              </a:solidFill>
              <a:latin typeface="Calibri" panose="020F0502020204030204" pitchFamily="34" charset="0"/>
              <a:cs typeface="Calibri" panose="020F0502020204030204" pitchFamily="34" charset="0"/>
            </a:endParaRPr>
          </a:p>
          <a:p>
            <a:pPr algn="just"/>
            <a:r>
              <a:rPr lang="es-PE" sz="1600" dirty="0">
                <a:solidFill>
                  <a:schemeClr val="tx2">
                    <a:lumMod val="10000"/>
                  </a:schemeClr>
                </a:solidFill>
                <a:latin typeface="Calibri" panose="020F0502020204030204" pitchFamily="34" charset="0"/>
                <a:cs typeface="Calibri" panose="020F0502020204030204" pitchFamily="34" charset="0"/>
              </a:rPr>
              <a:t>Generar un modelo de pronóstico estadístico de sequías a partir </a:t>
            </a:r>
            <a:r>
              <a:rPr lang="en-US" sz="1600" dirty="0">
                <a:solidFill>
                  <a:schemeClr val="tx2">
                    <a:lumMod val="10000"/>
                  </a:schemeClr>
                </a:solidFill>
                <a:latin typeface="Calibri" panose="020F0502020204030204" pitchFamily="34" charset="0"/>
                <a:cs typeface="Calibri" panose="020F0502020204030204" pitchFamily="34" charset="0"/>
              </a:rPr>
              <a:t>del </a:t>
            </a:r>
            <a:r>
              <a:rPr lang="es-MX" sz="1600" dirty="0">
                <a:solidFill>
                  <a:schemeClr val="tx2">
                    <a:lumMod val="10000"/>
                  </a:schemeClr>
                </a:solidFill>
                <a:latin typeface="Calibri" panose="020F0502020204030204" pitchFamily="34" charset="0"/>
                <a:cs typeface="Calibri" panose="020F0502020204030204" pitchFamily="34" charset="0"/>
              </a:rPr>
              <a:t>Índice de Precipitación Estandarizado </a:t>
            </a:r>
            <a:r>
              <a:rPr lang="en-US" sz="1600" dirty="0">
                <a:solidFill>
                  <a:schemeClr val="tx2">
                    <a:lumMod val="10000"/>
                  </a:schemeClr>
                </a:solidFill>
                <a:latin typeface="Calibri" panose="020F0502020204030204" pitchFamily="34" charset="0"/>
                <a:cs typeface="Calibri" panose="020F0502020204030204" pitchFamily="34" charset="0"/>
              </a:rPr>
              <a:t>(SPI) para el </a:t>
            </a:r>
            <a:r>
              <a:rPr lang="es-PE" sz="1600" dirty="0">
                <a:solidFill>
                  <a:schemeClr val="tx2">
                    <a:lumMod val="10000"/>
                  </a:schemeClr>
                </a:solidFill>
                <a:latin typeface="Calibri" panose="020F0502020204030204" pitchFamily="34" charset="0"/>
                <a:cs typeface="Calibri" panose="020F0502020204030204" pitchFamily="34" charset="0"/>
              </a:rPr>
              <a:t>trimestre EFM y mensual en el departamento</a:t>
            </a:r>
            <a:r>
              <a:rPr lang="en-US" sz="1600" dirty="0">
                <a:solidFill>
                  <a:schemeClr val="tx2">
                    <a:lumMod val="10000"/>
                  </a:schemeClr>
                </a:solidFill>
                <a:latin typeface="Calibri" panose="020F0502020204030204" pitchFamily="34" charset="0"/>
                <a:cs typeface="Calibri" panose="020F0502020204030204" pitchFamily="34" charset="0"/>
              </a:rPr>
              <a:t> de Puno. </a:t>
            </a:r>
            <a:endParaRPr lang="es-MX" sz="1600" dirty="0">
              <a:solidFill>
                <a:schemeClr val="tx2">
                  <a:lumMod val="10000"/>
                </a:schemeClr>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xmlns="" id="{F1717962-3A73-46B4-A8C5-CA42C09F60AC}"/>
              </a:ext>
            </a:extLst>
          </p:cNvPr>
          <p:cNvSpPr txBox="1"/>
          <p:nvPr/>
        </p:nvSpPr>
        <p:spPr>
          <a:xfrm>
            <a:off x="116049" y="2885499"/>
            <a:ext cx="6664036" cy="2431435"/>
          </a:xfrm>
          <a:prstGeom prst="rect">
            <a:avLst/>
          </a:prstGeom>
          <a:noFill/>
        </p:spPr>
        <p:txBody>
          <a:bodyPr wrap="square">
            <a:spAutoFit/>
          </a:bodyPr>
          <a:lstStyle/>
          <a:p>
            <a:pPr algn="just"/>
            <a:r>
              <a:rPr lang="es-PE" sz="1600" b="1" dirty="0">
                <a:solidFill>
                  <a:schemeClr val="accent4"/>
                </a:solidFill>
                <a:latin typeface="Calibri" panose="020F0502020204030204" pitchFamily="34" charset="0"/>
                <a:cs typeface="Calibri" panose="020F0502020204030204" pitchFamily="34" charset="0"/>
              </a:rPr>
              <a:t>Metodología:</a:t>
            </a:r>
          </a:p>
          <a:p>
            <a:pPr algn="just"/>
            <a:endParaRPr lang="es-PE" sz="600" b="1"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sz="1600" dirty="0">
                <a:solidFill>
                  <a:schemeClr val="tx2">
                    <a:lumMod val="10000"/>
                  </a:schemeClr>
                </a:solidFill>
                <a:latin typeface="Calibri" panose="020F0502020204030204" pitchFamily="34" charset="0"/>
                <a:cs typeface="Calibri" panose="020F0502020204030204" pitchFamily="34" charset="0"/>
              </a:rPr>
              <a:t>Análisis de componentes principales aplicado al SPI de 78 estaciones convencionales.</a:t>
            </a:r>
          </a:p>
          <a:p>
            <a:pPr marL="285750" indent="-285750" algn="just">
              <a:buFont typeface="Arial" panose="020B0604020202020204" pitchFamily="34" charset="0"/>
              <a:buChar char="•"/>
            </a:pPr>
            <a:r>
              <a:rPr lang="es-PE" sz="1600" dirty="0">
                <a:solidFill>
                  <a:schemeClr val="tx2">
                    <a:lumMod val="10000"/>
                  </a:schemeClr>
                </a:solidFill>
                <a:latin typeface="Calibri" panose="020F0502020204030204" pitchFamily="34" charset="0"/>
                <a:cs typeface="Calibri" panose="020F0502020204030204" pitchFamily="34" charset="0"/>
              </a:rPr>
              <a:t>Revisión bibliográfica de predictores: ONI-ENSO, AMM, PSA, vientos zonales y meridionales, ATSM y HGT.</a:t>
            </a:r>
          </a:p>
          <a:p>
            <a:pPr marL="285750" indent="-285750" algn="just">
              <a:buFont typeface="Arial" panose="020B0604020202020204" pitchFamily="34" charset="0"/>
              <a:buChar char="•"/>
            </a:pPr>
            <a:r>
              <a:rPr lang="es-PE" sz="1600" dirty="0">
                <a:latin typeface="Calibri" panose="020F0502020204030204" pitchFamily="34" charset="0"/>
                <a:cs typeface="Calibri" panose="020F0502020204030204" pitchFamily="34" charset="0"/>
              </a:rPr>
              <a:t>Pruebas estadísticas a los predictores seleccionados: Análisis de correlación, Análisis de componentes principales, Stepwise, pruebas de coherencia, etc.</a:t>
            </a:r>
          </a:p>
          <a:p>
            <a:pPr marL="285750" indent="-285750" algn="just">
              <a:buFont typeface="Arial" panose="020B0604020202020204" pitchFamily="34" charset="0"/>
              <a:buChar char="•"/>
            </a:pPr>
            <a:r>
              <a:rPr lang="es-PE" sz="1600" dirty="0">
                <a:latin typeface="Calibri" panose="020F0502020204030204" pitchFamily="34" charset="0"/>
                <a:cs typeface="Calibri" panose="020F0502020204030204" pitchFamily="34" charset="0"/>
              </a:rPr>
              <a:t>Modelo de pronóstico </a:t>
            </a:r>
          </a:p>
        </p:txBody>
      </p:sp>
      <p:pic>
        <p:nvPicPr>
          <p:cNvPr id="5" name="Imagen 4">
            <a:extLst>
              <a:ext uri="{FF2B5EF4-FFF2-40B4-BE49-F238E27FC236}">
                <a16:creationId xmlns:a16="http://schemas.microsoft.com/office/drawing/2014/main" xmlns="" id="{C4F646D0-55E7-4382-AC74-B964C5553241}"/>
              </a:ext>
            </a:extLst>
          </p:cNvPr>
          <p:cNvPicPr/>
          <p:nvPr/>
        </p:nvPicPr>
        <p:blipFill rotWithShape="1">
          <a:blip r:embed="rId2">
            <a:extLst>
              <a:ext uri="{BEBA8EAE-BF5A-486C-A8C5-ECC9F3942E4B}">
                <a14:imgProps xmlns:a14="http://schemas.microsoft.com/office/drawing/2010/main">
                  <a14:imgLayer r:embed="rId3">
                    <a14:imgEffect>
                      <a14:backgroundRemoval t="13616" b="90402" l="9531" r="85779">
                        <a14:foregroundMark x1="38859" y1="37657" x2="38859" y2="37657"/>
                        <a14:foregroundMark x1="48663" y1="40680" x2="48663" y2="40680"/>
                        <a14:foregroundMark x1="48663" y1="40680" x2="48663" y2="40680"/>
                        <a14:foregroundMark x1="48663" y1="40680" x2="48663" y2="40680"/>
                        <a14:foregroundMark x1="67736" y1="58690" x2="62656" y2="51134"/>
                        <a14:foregroundMark x1="62656" y1="51134" x2="44474" y2="41310"/>
                        <a14:foregroundMark x1="44474" y1="41310" x2="40553" y2="46977"/>
                        <a14:foregroundMark x1="40553" y1="46977" x2="42959" y2="59446"/>
                        <a14:foregroundMark x1="42959" y1="59446" x2="47504" y2="65239"/>
                        <a14:foregroundMark x1="47504" y1="65239" x2="63815" y2="68514"/>
                        <a14:foregroundMark x1="63815" y1="68514" x2="66756" y2="63098"/>
                        <a14:foregroundMark x1="66756" y1="63098" x2="67201" y2="57431"/>
                        <a14:foregroundMark x1="38057" y1="36902" x2="35027" y2="43451"/>
                        <a14:foregroundMark x1="35027" y1="43451" x2="34581" y2="50630"/>
                        <a14:foregroundMark x1="34581" y1="50630" x2="38859" y2="53275"/>
                        <a14:foregroundMark x1="38859" y1="53275" x2="39305" y2="46474"/>
                        <a14:foregroundMark x1="40553" y1="28841" x2="40553" y2="28841"/>
                        <a14:foregroundMark x1="40553" y1="28841" x2="40553" y2="28841"/>
                        <a14:foregroundMark x1="39127" y1="20277" x2="39127" y2="20277"/>
                        <a14:foregroundMark x1="39127" y1="20277" x2="39127" y2="20277"/>
                        <a14:foregroundMark x1="39127" y1="20277" x2="39127" y2="20277"/>
                        <a14:foregroundMark x1="38592" y1="20277" x2="39305" y2="21159"/>
                        <a14:foregroundMark x1="61141" y1="68766" x2="60873" y2="76574"/>
                        <a14:foregroundMark x1="60873" y1="76574" x2="63815" y2="83123"/>
                        <a14:foregroundMark x1="63815" y1="83123" x2="68004" y2="77330"/>
                        <a14:foregroundMark x1="68004" y1="77330" x2="66399" y2="70403"/>
                        <a14:foregroundMark x1="66399" y1="70403" x2="61230" y2="68514"/>
                        <a14:foregroundMark x1="72460" y1="44584" x2="72816" y2="45466"/>
                        <a14:foregroundMark x1="71294" y1="44836" x2="72995" y2="51511"/>
                        <a14:foregroundMark x1="71198" y1="44458" x2="71294" y2="44836"/>
                        <a14:foregroundMark x1="71037" y1="43829" x2="71198" y2="44458"/>
                        <a14:foregroundMark x1="75535" y1="46836" x2="72906" y2="44458"/>
                        <a14:foregroundMark x1="72638" y1="64358" x2="72638" y2="64358"/>
                        <a14:foregroundMark x1="72638" y1="64358" x2="72638" y2="64358"/>
                        <a14:foregroundMark x1="72638" y1="65365" x2="72638" y2="65365"/>
                        <a14:foregroundMark x1="72638" y1="65365" x2="72638" y2="65365"/>
                        <a14:foregroundMark x1="72638" y1="65365" x2="72638" y2="65365"/>
                        <a14:foregroundMark x1="72638" y1="65365" x2="72638" y2="65365"/>
                        <a14:foregroundMark x1="71925" y1="63098" x2="71925" y2="63224"/>
                        <a14:foregroundMark x1="72816" y1="65113" x2="72995" y2="65743"/>
                        <a14:foregroundMark x1="72995" y1="66121" x2="72906" y2="65743"/>
                        <a14:foregroundMark x1="73262" y1="66877" x2="73529" y2="67003"/>
                        <a14:foregroundMark x1="74510" y1="67254" x2="74688" y2="68136"/>
                        <a14:foregroundMark x1="74510" y1="65743" x2="74421" y2="65743"/>
                        <a14:foregroundMark x1="75579" y1="67758" x2="75579" y2="67758"/>
                        <a14:foregroundMark x1="75579" y1="67758" x2="75579" y2="67758"/>
                        <a14:foregroundMark x1="73619" y1="63854" x2="73619" y2="63854"/>
                        <a14:foregroundMark x1="73619" y1="63854" x2="73619" y2="63854"/>
                        <a14:foregroundMark x1="74332" y1="64484" x2="74332" y2="64484"/>
                        <a14:foregroundMark x1="74332" y1="64484" x2="74332" y2="64484"/>
                        <a14:foregroundMark x1="75490" y1="69018" x2="75490" y2="69018"/>
                        <a14:foregroundMark x1="75490" y1="69018" x2="75490" y2="69018"/>
                        <a14:foregroundMark x1="75490" y1="69018" x2="75490" y2="69018"/>
                        <a14:foregroundMark x1="76114" y1="69018" x2="76114" y2="69018"/>
                        <a14:foregroundMark x1="76114" y1="69018" x2="76114" y2="69018"/>
                        <a14:foregroundMark x1="75936" y1="68010" x2="75936" y2="68010"/>
                        <a14:foregroundMark x1="75936" y1="68010" x2="75936" y2="68010"/>
                        <a14:foregroundMark x1="75847" y1="66499" x2="75847" y2="66499"/>
                        <a14:foregroundMark x1="75847" y1="66499" x2="75847" y2="66499"/>
                        <a14:foregroundMark x1="75312" y1="70277" x2="75312" y2="70277"/>
                        <a14:foregroundMark x1="75312" y1="70277" x2="75312" y2="70277"/>
                        <a14:foregroundMark x1="74866" y1="72292" x2="74866" y2="72292"/>
                        <a14:foregroundMark x1="74866" y1="72292" x2="74866" y2="72292"/>
                        <a14:foregroundMark x1="74955" y1="73426" x2="74955" y2="73426"/>
                        <a14:foregroundMark x1="74955" y1="73426" x2="74955" y2="73426"/>
                        <a14:foregroundMark x1="76381" y1="69521" x2="76381" y2="69521"/>
                        <a14:foregroundMark x1="76381" y1="69521" x2="76381" y2="69521"/>
                        <a14:foregroundMark x1="76649" y1="69144" x2="76649" y2="69144"/>
                        <a14:foregroundMark x1="76649" y1="69144" x2="76649" y2="69144"/>
                        <a14:foregroundMark x1="76471" y1="68514" x2="76471" y2="68514"/>
                        <a14:foregroundMark x1="76471" y1="68514" x2="76471" y2="68514"/>
                        <a14:foregroundMark x1="76827" y1="69144" x2="76827" y2="69144"/>
                        <a14:foregroundMark x1="76827" y1="69144" x2="76827" y2="69144"/>
                        <a14:foregroundMark x1="76827" y1="70151" x2="76827" y2="70151"/>
                        <a14:foregroundMark x1="76827" y1="70151" x2="76827" y2="70151"/>
                        <a14:foregroundMark x1="76649" y1="70655" x2="76649" y2="70655"/>
                        <a14:foregroundMark x1="76649" y1="70655" x2="76649" y2="70655"/>
                        <a14:foregroundMark x1="76381" y1="71159" x2="76381" y2="71159"/>
                        <a14:foregroundMark x1="76381" y1="71159" x2="76381" y2="71159"/>
                        <a14:foregroundMark x1="77094" y1="70025" x2="77094" y2="70025"/>
                        <a14:backgroundMark x1="27807" y1="68766" x2="27807" y2="68766"/>
                        <a14:backgroundMark x1="27807" y1="68766" x2="27807" y2="68766"/>
                        <a14:backgroundMark x1="27807" y1="68766" x2="27807" y2="68766"/>
                        <a14:backgroundMark x1="27807" y1="68766" x2="27807" y2="68766"/>
                        <a14:backgroundMark x1="27273" y1="67128" x2="22816" y2="64861"/>
                        <a14:backgroundMark x1="22816" y1="64861" x2="18182" y2="66751"/>
                        <a14:backgroundMark x1="18182" y1="66751" x2="18984" y2="75189"/>
                        <a14:backgroundMark x1="18984" y1="75189" x2="24242" y2="82368"/>
                        <a14:backgroundMark x1="24242" y1="82368" x2="30749" y2="82620"/>
                        <a14:backgroundMark x1="30749" y1="82620" x2="33690" y2="74937"/>
                        <a14:backgroundMark x1="33690" y1="74937" x2="31640" y2="67758"/>
                        <a14:backgroundMark x1="31640" y1="67758" x2="26827" y2="64861"/>
                        <a14:backgroundMark x1="26827" y1="64861" x2="24510" y2="64358"/>
                        <a14:backgroundMark x1="35740" y1="71788" x2="48128" y2="78338"/>
                        <a14:backgroundMark x1="48128" y1="78338" x2="50535" y2="84635"/>
                        <a14:backgroundMark x1="50535" y1="84635" x2="45811" y2="86146"/>
                        <a14:backgroundMark x1="45811" y1="86146" x2="39216" y2="82368"/>
                        <a14:backgroundMark x1="39216" y1="82368" x2="35829" y2="76574"/>
                        <a14:backgroundMark x1="35829" y1="76574" x2="34848" y2="68136"/>
                        <a14:backgroundMark x1="76916" y1="49748" x2="76649" y2="50378"/>
                        <a14:backgroundMark x1="75847" y1="50756" x2="75847" y2="50756"/>
                        <a14:backgroundMark x1="75847" y1="50756" x2="75847" y2="50756"/>
                        <a14:backgroundMark x1="75847" y1="53778" x2="75847" y2="53778"/>
                        <a14:backgroundMark x1="75847" y1="53778" x2="75847" y2="53778"/>
                        <a14:backgroundMark x1="75847" y1="51134" x2="75847" y2="51134"/>
                        <a14:backgroundMark x1="75847" y1="51134" x2="75847" y2="51134"/>
                        <a14:backgroundMark x1="68984" y1="42317" x2="69162" y2="42695"/>
                        <a14:backgroundMark x1="69964" y1="43451" x2="69964" y2="43451"/>
                        <a14:backgroundMark x1="69964" y1="43451" x2="69964" y2="43451"/>
                        <a14:backgroundMark x1="70321" y1="43451" x2="70321" y2="43451"/>
                        <a14:backgroundMark x1="70321" y1="43451" x2="70321" y2="43451"/>
                        <a14:backgroundMark x1="70321" y1="44836" x2="70321" y2="44836"/>
                        <a14:backgroundMark x1="70321" y1="44836" x2="70321" y2="44836"/>
                        <a14:backgroundMark x1="70856" y1="42695" x2="70856" y2="42695"/>
                        <a14:backgroundMark x1="70856" y1="42695" x2="70856" y2="42695"/>
                        <a14:backgroundMark x1="75758" y1="52771" x2="75758" y2="52771"/>
                        <a14:backgroundMark x1="75758" y1="52771" x2="75758" y2="52771"/>
                        <a14:backgroundMark x1="73529" y1="52897" x2="73529" y2="52897"/>
                        <a14:backgroundMark x1="73529" y1="52897" x2="73529" y2="52897"/>
                        <a14:backgroundMark x1="75758" y1="54156" x2="75758" y2="54156"/>
                        <a14:backgroundMark x1="75758" y1="54156" x2="75758" y2="54156"/>
                        <a14:backgroundMark x1="76381" y1="54660" x2="76381" y2="54660"/>
                        <a14:backgroundMark x1="76381" y1="54660" x2="76381" y2="54660"/>
                        <a14:backgroundMark x1="76649" y1="49370" x2="76649" y2="49370"/>
                        <a14:backgroundMark x1="76649" y1="49370" x2="76649" y2="49370"/>
                        <a14:backgroundMark x1="77184" y1="47985" x2="77184" y2="47985"/>
                        <a14:backgroundMark x1="77184" y1="47985" x2="77184" y2="47985"/>
                        <a14:backgroundMark x1="77184" y1="46474" x2="75847" y2="53149"/>
                        <a14:backgroundMark x1="75847" y1="53149" x2="78610" y2="47229"/>
                        <a14:backgroundMark x1="78610" y1="47229" x2="76916" y2="46222"/>
                        <a14:backgroundMark x1="75579" y1="51008" x2="75490" y2="52141"/>
                        <a14:backgroundMark x1="74510" y1="53275" x2="74510" y2="53275"/>
                        <a14:backgroundMark x1="74510" y1="53275" x2="74510" y2="53275"/>
                        <a14:backgroundMark x1="74510" y1="53275" x2="74510" y2="53275"/>
                        <a14:backgroundMark x1="74510" y1="53275" x2="74510" y2="53275"/>
                        <a14:backgroundMark x1="74510" y1="53275" x2="74510" y2="53275"/>
                        <a14:backgroundMark x1="75045" y1="54156" x2="75045" y2="54156"/>
                        <a14:backgroundMark x1="75045" y1="54156" x2="75045" y2="54156"/>
                        <a14:backgroundMark x1="75045" y1="54156" x2="75045" y2="54156"/>
                        <a14:backgroundMark x1="75758" y1="51511" x2="74421" y2="58564"/>
                        <a14:backgroundMark x1="74421" y1="58564" x2="78431" y2="54408"/>
                        <a14:backgroundMark x1="78431" y1="54408" x2="75312" y2="51763"/>
                        <a14:backgroundMark x1="74242" y1="51763" x2="74153" y2="52519"/>
                        <a14:backgroundMark x1="70499" y1="43829" x2="70499" y2="43829"/>
                        <a14:backgroundMark x1="70499" y1="43829" x2="70499" y2="43829"/>
                        <a14:backgroundMark x1="69786" y1="42695" x2="70053" y2="42317"/>
                        <a14:backgroundMark x1="69964" y1="41436" x2="70143" y2="41940"/>
                        <a14:backgroundMark x1="69964" y1="44584" x2="69964" y2="44584"/>
                        <a14:backgroundMark x1="69964" y1="44584" x2="69964" y2="44584"/>
                        <a14:backgroundMark x1="70321" y1="44081" x2="70321" y2="44081"/>
                        <a14:backgroundMark x1="70321" y1="44081" x2="70321" y2="44081"/>
                        <a14:backgroundMark x1="70321" y1="44081" x2="70321" y2="44081"/>
                        <a14:backgroundMark x1="70321" y1="44081" x2="70321" y2="44081"/>
                        <a14:backgroundMark x1="69875" y1="44458" x2="69875" y2="44458"/>
                        <a14:backgroundMark x1="69875" y1="44458" x2="69875" y2="44458"/>
                        <a14:backgroundMark x1="69608" y1="44332" x2="69608" y2="44332"/>
                        <a14:backgroundMark x1="69608" y1="44332" x2="69608" y2="44332"/>
                        <a14:backgroundMark x1="70766" y1="42695" x2="70766" y2="42695"/>
                        <a14:backgroundMark x1="70766" y1="42695" x2="70766" y2="42695"/>
                        <a14:backgroundMark x1="70766" y1="42695" x2="70766" y2="42695"/>
                        <a14:backgroundMark x1="70766" y1="42695" x2="70766" y2="42695"/>
                        <a14:backgroundMark x1="70766" y1="42695" x2="70766" y2="42695"/>
                        <a14:backgroundMark x1="70588" y1="42317" x2="70588" y2="42317"/>
                        <a14:backgroundMark x1="70588" y1="42317" x2="70588" y2="42317"/>
                        <a14:backgroundMark x1="70588" y1="41940" x2="70588" y2="41940"/>
                        <a14:backgroundMark x1="70588" y1="41940" x2="70588" y2="41940"/>
                        <a14:backgroundMark x1="70588" y1="42947" x2="70588" y2="42569"/>
                        <a14:backgroundMark x1="70945" y1="43577" x2="70945" y2="43577"/>
                        <a14:backgroundMark x1="70945" y1="43577" x2="70945" y2="43577"/>
                        <a14:backgroundMark x1="48307" y1="67254" x2="48307" y2="67254"/>
                        <a14:backgroundMark x1="48307" y1="67254" x2="48307" y2="67254"/>
                        <a14:backgroundMark x1="44207" y1="66373" x2="44207" y2="66373"/>
                        <a14:backgroundMark x1="44207" y1="66373" x2="44207" y2="66373"/>
                        <a14:backgroundMark x1="43583" y1="66373" x2="43583" y2="66373"/>
                        <a14:backgroundMark x1="43583" y1="66373" x2="43583" y2="66373"/>
                        <a14:backgroundMark x1="43226" y1="68388" x2="43226" y2="68388"/>
                        <a14:backgroundMark x1="43226" y1="68388" x2="43226" y2="68388"/>
                        <a14:backgroundMark x1="44029" y1="64861" x2="44029" y2="64861"/>
                        <a14:backgroundMark x1="44029" y1="64861" x2="44029" y2="64861"/>
                        <a14:backgroundMark x1="43761" y1="65491" x2="43761" y2="65491"/>
                        <a14:backgroundMark x1="43761" y1="65491" x2="43761" y2="65491"/>
                        <a14:backgroundMark x1="43939" y1="63854" x2="43939" y2="63854"/>
                        <a14:backgroundMark x1="43939" y1="63854" x2="43939" y2="63854"/>
                        <a14:backgroundMark x1="42781" y1="68010" x2="42781" y2="68010"/>
                        <a14:backgroundMark x1="42781" y1="68010" x2="42781" y2="68010"/>
                        <a14:backgroundMark x1="40463" y1="34257" x2="40463" y2="34257"/>
                        <a14:backgroundMark x1="40463" y1="34257" x2="40463" y2="34257"/>
                        <a14:backgroundMark x1="40820" y1="34887" x2="40820" y2="34887"/>
                        <a14:backgroundMark x1="40820" y1="34887" x2="40820" y2="34887"/>
                        <a14:backgroundMark x1="18895" y1="33627" x2="14528" y2="50126"/>
                        <a14:backgroundMark x1="14528" y1="50126" x2="14439" y2="60705"/>
                        <a14:backgroundMark x1="14439" y1="60705" x2="17380" y2="67758"/>
                        <a14:backgroundMark x1="17380" y1="67758" x2="22995" y2="59824"/>
                        <a14:backgroundMark x1="22995" y1="59824" x2="23440" y2="48363"/>
                        <a14:backgroundMark x1="23440" y1="48363" x2="19697" y2="32872"/>
                        <a14:backgroundMark x1="19697" y1="32872" x2="17647" y2="30856"/>
                      </a14:backgroundRemoval>
                    </a14:imgEffect>
                  </a14:imgLayer>
                </a14:imgProps>
              </a:ext>
              <a:ext uri="{28A0092B-C50C-407E-A947-70E740481C1C}">
                <a14:useLocalDpi xmlns:a14="http://schemas.microsoft.com/office/drawing/2010/main" val="0"/>
              </a:ext>
            </a:extLst>
          </a:blip>
          <a:srcRect l="26841" t="14460" r="21286" b="8219"/>
          <a:stretch/>
        </p:blipFill>
        <p:spPr bwMode="auto">
          <a:xfrm>
            <a:off x="6687256" y="927488"/>
            <a:ext cx="3144807" cy="3689780"/>
          </a:xfrm>
          <a:prstGeom prst="rect">
            <a:avLst/>
          </a:prstGeom>
          <a:noFill/>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055" t="17323" r="28633" b="31111"/>
          <a:stretch/>
        </p:blipFill>
        <p:spPr bwMode="auto">
          <a:xfrm>
            <a:off x="8962930" y="184374"/>
            <a:ext cx="1040794" cy="148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80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04" y="930360"/>
            <a:ext cx="4774305" cy="380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02" y="640649"/>
            <a:ext cx="3336976" cy="457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a16="http://schemas.microsoft.com/office/drawing/2014/main" xmlns="" id="{758D1733-B9CE-4B89-9384-36A8731EDCD3}"/>
              </a:ext>
            </a:extLst>
          </p:cNvPr>
          <p:cNvSpPr txBox="1">
            <a:spLocks/>
          </p:cNvSpPr>
          <p:nvPr/>
        </p:nvSpPr>
        <p:spPr>
          <a:xfrm>
            <a:off x="117304" y="139452"/>
            <a:ext cx="6283496" cy="754601"/>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smtClean="0">
                <a:solidFill>
                  <a:schemeClr val="accent1"/>
                </a:solidFill>
              </a:rPr>
              <a:t>Revisión bibliográfica</a:t>
            </a:r>
            <a:endParaRPr lang="es-PE" b="1" dirty="0">
              <a:solidFill>
                <a:schemeClr val="accent1"/>
              </a:solidFill>
            </a:endParaRPr>
          </a:p>
        </p:txBody>
      </p:sp>
    </p:spTree>
    <p:extLst>
      <p:ext uri="{BB962C8B-B14F-4D97-AF65-F5344CB8AC3E}">
        <p14:creationId xmlns:p14="http://schemas.microsoft.com/office/powerpoint/2010/main" val="223603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98" y="332081"/>
            <a:ext cx="9288855" cy="511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9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034" y="586616"/>
            <a:ext cx="7143186" cy="492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199992" y="217284"/>
            <a:ext cx="5821378" cy="369332"/>
          </a:xfrm>
          <a:prstGeom prst="rect">
            <a:avLst/>
          </a:prstGeom>
          <a:noFill/>
        </p:spPr>
        <p:txBody>
          <a:bodyPr wrap="square" rtlCol="0">
            <a:spAutoFit/>
          </a:bodyPr>
          <a:lstStyle/>
          <a:p>
            <a:pPr algn="ctr"/>
            <a:r>
              <a:rPr lang="es-PE" b="1" dirty="0" smtClean="0"/>
              <a:t>SPI-3 MARZO 2022 PRONOSTICADO</a:t>
            </a:r>
            <a:endParaRPr lang="es-PE" b="1" dirty="0"/>
          </a:p>
        </p:txBody>
      </p:sp>
    </p:spTree>
    <p:extLst>
      <p:ext uri="{BB962C8B-B14F-4D97-AF65-F5344CB8AC3E}">
        <p14:creationId xmlns:p14="http://schemas.microsoft.com/office/powerpoint/2010/main" val="1792378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646642" y="1910615"/>
            <a:ext cx="10727267" cy="1077218"/>
          </a:xfrm>
          <a:prstGeom prst="rect">
            <a:avLst/>
          </a:prstGeom>
          <a:noFill/>
        </p:spPr>
        <p:txBody>
          <a:bodyPr wrap="square" rtlCol="0">
            <a:spAutoFit/>
          </a:bodyPr>
          <a:lstStyle/>
          <a:p>
            <a:pPr marL="546100" lvl="0" algn="ctr">
              <a:buClr>
                <a:schemeClr val="dk1"/>
              </a:buClr>
              <a:buSzPct val="100000"/>
            </a:pPr>
            <a:r>
              <a:rPr lang="en-US" sz="3200" b="1" dirty="0" smtClean="0"/>
              <a:t>III.</a:t>
            </a:r>
            <a:r>
              <a:rPr lang="en-US" sz="3200" b="1" dirty="0" smtClean="0"/>
              <a:t> </a:t>
            </a:r>
            <a:r>
              <a:rPr lang="es-PE" sz="3200" b="1" dirty="0">
                <a:solidFill>
                  <a:schemeClr val="dk1"/>
                </a:solidFill>
                <a:latin typeface="Calibri"/>
                <a:ea typeface="Calibri"/>
                <a:cs typeface="Calibri"/>
                <a:sym typeface="Calibri"/>
              </a:rPr>
              <a:t>PREDICTABILIDAD, </a:t>
            </a:r>
            <a:r>
              <a:rPr lang="es-PE" sz="3200" b="1" dirty="0" smtClean="0">
                <a:solidFill>
                  <a:schemeClr val="dk1"/>
                </a:solidFill>
                <a:latin typeface="Calibri"/>
                <a:ea typeface="Calibri"/>
                <a:cs typeface="Calibri"/>
                <a:sym typeface="Calibri"/>
              </a:rPr>
              <a:t>PERSISTENCIA</a:t>
            </a:r>
            <a:endParaRPr lang="es-PE" sz="3200" b="1" dirty="0">
              <a:solidFill>
                <a:schemeClr val="dk1"/>
              </a:solidFill>
              <a:latin typeface="Calibri"/>
              <a:ea typeface="Calibri"/>
              <a:cs typeface="Calibri"/>
              <a:sym typeface="Calibri"/>
            </a:endParaRPr>
          </a:p>
          <a:p>
            <a:pPr algn="ctr"/>
            <a:r>
              <a:rPr lang="en-US" sz="3200" b="1" dirty="0" smtClean="0"/>
              <a:t> </a:t>
            </a:r>
            <a:endParaRPr lang="es-PE" sz="3200" b="1" dirty="0"/>
          </a:p>
        </p:txBody>
      </p:sp>
    </p:spTree>
    <p:extLst>
      <p:ext uri="{BB962C8B-B14F-4D97-AF65-F5344CB8AC3E}">
        <p14:creationId xmlns:p14="http://schemas.microsoft.com/office/powerpoint/2010/main" val="3460437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6142" y="90946"/>
            <a:ext cx="10800633" cy="198229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ct val="97714"/>
              <a:buFont typeface="Arial"/>
              <a:buNone/>
              <a:defRPr sz="2133" b="1" i="0" u="none" strike="noStrike" cap="none">
                <a:solidFill>
                  <a:schemeClr val="dk2"/>
                </a:solidFill>
                <a:latin typeface="Calibri"/>
                <a:ea typeface="Calibri"/>
                <a:cs typeface="Calibri"/>
                <a:sym typeface="Calibri"/>
              </a:defRPr>
            </a:lvl1pPr>
            <a:lvl2pPr marL="609585" marR="0" lvl="1" indent="-12684" algn="ctr" rtl="0">
              <a:lnSpc>
                <a:spcPct val="100000"/>
              </a:lnSpc>
              <a:spcBef>
                <a:spcPts val="320"/>
              </a:spcBef>
              <a:spcAft>
                <a:spcPts val="0"/>
              </a:spcAft>
              <a:buClr>
                <a:schemeClr val="dk2"/>
              </a:buClr>
              <a:buSzPct val="102697"/>
              <a:buFont typeface="Arial"/>
              <a:buNone/>
              <a:defRPr sz="1600" b="1" i="0" u="none" strike="noStrike" cap="none">
                <a:solidFill>
                  <a:schemeClr val="dk2"/>
                </a:solidFill>
                <a:latin typeface="PT Sans"/>
                <a:ea typeface="PT Sans"/>
                <a:cs typeface="PT Sans"/>
                <a:sym typeface="PT Sans"/>
              </a:defRPr>
            </a:lvl2pPr>
            <a:lvl3pPr marL="1219170" marR="0" lvl="2" indent="-12669" algn="ctr" rtl="0">
              <a:lnSpc>
                <a:spcPct val="100000"/>
              </a:lnSpc>
              <a:spcBef>
                <a:spcPts val="480"/>
              </a:spcBef>
              <a:spcAft>
                <a:spcPts val="0"/>
              </a:spcAft>
              <a:buClr>
                <a:schemeClr val="dk2"/>
              </a:buClr>
              <a:buSzPct val="100000"/>
              <a:buFont typeface="Arial"/>
              <a:buNone/>
              <a:defRPr sz="2400" b="1" i="0" u="none" strike="noStrike" cap="none">
                <a:solidFill>
                  <a:schemeClr val="dk2"/>
                </a:solidFill>
                <a:latin typeface="PT Sans"/>
                <a:ea typeface="PT Sans"/>
                <a:cs typeface="PT Sans"/>
                <a:sym typeface="PT Sans"/>
              </a:defRPr>
            </a:lvl3pPr>
            <a:lvl4pPr marL="1828754" marR="0" lvl="3" indent="-12654" algn="ctr" rtl="0">
              <a:lnSpc>
                <a:spcPct val="100000"/>
              </a:lnSpc>
              <a:spcBef>
                <a:spcPts val="480"/>
              </a:spcBef>
              <a:spcAft>
                <a:spcPts val="0"/>
              </a:spcAft>
              <a:buClr>
                <a:schemeClr val="dk2"/>
              </a:buClr>
              <a:buSzPct val="96376"/>
              <a:buFont typeface="Arial"/>
              <a:buNone/>
              <a:defRPr sz="2400" b="1" i="0" u="none" strike="noStrike" cap="none">
                <a:solidFill>
                  <a:schemeClr val="dk2"/>
                </a:solidFill>
                <a:latin typeface="PT Sans"/>
                <a:ea typeface="PT Sans"/>
                <a:cs typeface="PT Sans"/>
                <a:sym typeface="PT Sans"/>
              </a:defRPr>
            </a:lvl4pPr>
            <a:lvl5pPr marL="2438339" marR="0" lvl="4" indent="-12638" algn="ctr" rtl="0">
              <a:lnSpc>
                <a:spcPct val="100000"/>
              </a:lnSpc>
              <a:spcBef>
                <a:spcPts val="480"/>
              </a:spcBef>
              <a:spcAft>
                <a:spcPts val="0"/>
              </a:spcAft>
              <a:buClr>
                <a:schemeClr val="dk2"/>
              </a:buClr>
              <a:buSzPct val="96376"/>
              <a:buFont typeface="Arial"/>
              <a:buNone/>
              <a:defRPr sz="2400" b="1" i="0" u="none" strike="noStrike" cap="none">
                <a:solidFill>
                  <a:schemeClr val="dk2"/>
                </a:solidFill>
                <a:latin typeface="PT Sans"/>
                <a:ea typeface="PT Sans"/>
                <a:cs typeface="PT Sans"/>
                <a:sym typeface="PT Sans"/>
              </a:defRPr>
            </a:lvl5pPr>
            <a:lvl6pPr marL="3367682" marR="0" lvl="5"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6pPr>
            <a:lvl7pPr marL="3977282" marR="0" lvl="6"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7pPr>
            <a:lvl8pPr marL="4586883" marR="0" lvl="7"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8pPr>
            <a:lvl9pPr marL="5196483" marR="0" lvl="8"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9pPr>
          </a:lstStyle>
          <a:p>
            <a:pPr lvl="1">
              <a:buFont typeface="Arial" pitchFamily="34" charset="0"/>
              <a:buNone/>
            </a:pPr>
            <a:r>
              <a:rPr lang="es-AR" sz="3200" dirty="0" smtClean="0">
                <a:solidFill>
                  <a:schemeClr val="tx1"/>
                </a:solidFill>
              </a:rPr>
              <a:t> PREDICTABILIDAD </a:t>
            </a:r>
          </a:p>
          <a:p>
            <a:pPr lvl="2" algn="just"/>
            <a:r>
              <a:rPr lang="es-PE" sz="1600" b="0" dirty="0"/>
              <a:t>Esta predictibilidad es posible debido a que el estado de la atmósfera es sensible a otros componentes del sistema climático que varían en escalas de tiempo más lentas que el tiempo atmosférico y que, por lo tanto, condicionan la evolución de la atmósfera hacia un estado preferido. Estos componentes incluyen, por ejemplo, la temperatura de la superficie del mar, la humedad del suelo, la cobertura de nieve y la extensión del hielo marino. </a:t>
            </a:r>
            <a:r>
              <a:rPr lang="es-PE" sz="1600" b="0" dirty="0" smtClean="0"/>
              <a:t>(</a:t>
            </a:r>
            <a:r>
              <a:rPr lang="es-PE" sz="1100" b="0" dirty="0" err="1" smtClean="0"/>
              <a:t>Alexey</a:t>
            </a:r>
            <a:r>
              <a:rPr lang="es-PE" sz="1100" b="0" dirty="0" smtClean="0"/>
              <a:t> </a:t>
            </a:r>
            <a:r>
              <a:rPr lang="es-PE" sz="1100" b="0" dirty="0" err="1"/>
              <a:t>Karpechko</a:t>
            </a:r>
            <a:r>
              <a:rPr lang="es-PE" sz="1100" b="0" dirty="0"/>
              <a:t>, Fiona </a:t>
            </a:r>
            <a:r>
              <a:rPr lang="es-PE" sz="1100" b="0" dirty="0" err="1" smtClean="0"/>
              <a:t>Tummon</a:t>
            </a:r>
            <a:r>
              <a:rPr lang="es-PE" sz="1100" b="0" dirty="0" smtClean="0"/>
              <a:t>)</a:t>
            </a:r>
            <a:endParaRPr lang="en-US" sz="1100" dirty="0" smtClean="0">
              <a:solidFill>
                <a:schemeClr val="tx1"/>
              </a:solidFill>
            </a:endParaRPr>
          </a:p>
        </p:txBody>
      </p:sp>
      <p:pic>
        <p:nvPicPr>
          <p:cNvPr id="3" name="Picture 2"/>
          <p:cNvPicPr>
            <a:picLocks noChangeAspect="1" noChangeArrowheads="1"/>
          </p:cNvPicPr>
          <p:nvPr/>
        </p:nvPicPr>
        <p:blipFill>
          <a:blip r:embed="rId2"/>
          <a:srcRect l="26720" t="33334" r="43750" b="23334"/>
          <a:stretch>
            <a:fillRect/>
          </a:stretch>
        </p:blipFill>
        <p:spPr bwMode="auto">
          <a:xfrm>
            <a:off x="2501198" y="2325949"/>
            <a:ext cx="4000500" cy="3302000"/>
          </a:xfrm>
          <a:prstGeom prst="rect">
            <a:avLst/>
          </a:prstGeom>
          <a:noFill/>
          <a:ln w="9525">
            <a:noFill/>
            <a:miter lim="800000"/>
            <a:headEnd/>
            <a:tailEnd/>
          </a:ln>
        </p:spPr>
      </p:pic>
      <p:sp>
        <p:nvSpPr>
          <p:cNvPr id="4" name="4 Rectángulo"/>
          <p:cNvSpPr/>
          <p:nvPr/>
        </p:nvSpPr>
        <p:spPr>
          <a:xfrm>
            <a:off x="5644448" y="4556387"/>
            <a:ext cx="1428750" cy="10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tx1"/>
              </a:solidFill>
            </a:endParaRPr>
          </a:p>
        </p:txBody>
      </p:sp>
      <p:sp>
        <p:nvSpPr>
          <p:cNvPr id="5" name="8 Rectángulo"/>
          <p:cNvSpPr/>
          <p:nvPr/>
        </p:nvSpPr>
        <p:spPr>
          <a:xfrm>
            <a:off x="5287261" y="2270387"/>
            <a:ext cx="1428750" cy="207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tx1"/>
              </a:solidFill>
            </a:endParaRPr>
          </a:p>
        </p:txBody>
      </p:sp>
      <p:sp>
        <p:nvSpPr>
          <p:cNvPr id="6" name="9 Rectángulo"/>
          <p:cNvSpPr/>
          <p:nvPr/>
        </p:nvSpPr>
        <p:spPr>
          <a:xfrm rot="16200000">
            <a:off x="3554505" y="3895193"/>
            <a:ext cx="857250" cy="2608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chemeClr val="tx1"/>
              </a:solidFill>
            </a:endParaRPr>
          </a:p>
        </p:txBody>
      </p:sp>
      <p:sp>
        <p:nvSpPr>
          <p:cNvPr id="7" name="10 CuadroTexto"/>
          <p:cNvSpPr txBox="1"/>
          <p:nvPr/>
        </p:nvSpPr>
        <p:spPr>
          <a:xfrm>
            <a:off x="7721251" y="5191601"/>
            <a:ext cx="1928826" cy="338554"/>
          </a:xfrm>
          <a:prstGeom prst="rect">
            <a:avLst/>
          </a:prstGeom>
          <a:noFill/>
        </p:spPr>
        <p:txBody>
          <a:bodyPr wrap="square" rtlCol="0">
            <a:spAutoFit/>
          </a:bodyPr>
          <a:lstStyle/>
          <a:p>
            <a:r>
              <a:rPr lang="en-US" sz="1600" b="1" dirty="0" err="1" smtClean="0">
                <a:solidFill>
                  <a:schemeClr val="tx1"/>
                </a:solidFill>
              </a:rPr>
              <a:t>Knutti</a:t>
            </a:r>
            <a:r>
              <a:rPr lang="en-US" sz="1600" b="1" dirty="0" smtClean="0">
                <a:solidFill>
                  <a:schemeClr val="tx1"/>
                </a:solidFill>
              </a:rPr>
              <a:t>, ETH</a:t>
            </a:r>
            <a:endParaRPr lang="en-US" sz="1600" b="1" dirty="0">
              <a:solidFill>
                <a:schemeClr val="tx1"/>
              </a:solidFill>
            </a:endParaRPr>
          </a:p>
        </p:txBody>
      </p:sp>
      <p:sp>
        <p:nvSpPr>
          <p:cNvPr id="8" name="Rayo 13"/>
          <p:cNvSpPr/>
          <p:nvPr/>
        </p:nvSpPr>
        <p:spPr>
          <a:xfrm>
            <a:off x="2501198" y="3434024"/>
            <a:ext cx="377297" cy="54292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Nube 14"/>
          <p:cNvSpPr/>
          <p:nvPr/>
        </p:nvSpPr>
        <p:spPr>
          <a:xfrm>
            <a:off x="2144539" y="3767002"/>
            <a:ext cx="534460" cy="36076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15"/>
          <p:cNvSpPr txBox="1"/>
          <p:nvPr/>
        </p:nvSpPr>
        <p:spPr>
          <a:xfrm>
            <a:off x="7487826" y="2758468"/>
            <a:ext cx="2569757" cy="1384995"/>
          </a:xfrm>
          <a:prstGeom prst="rect">
            <a:avLst/>
          </a:prstGeom>
          <a:noFill/>
        </p:spPr>
        <p:txBody>
          <a:bodyPr wrap="square" rtlCol="0">
            <a:spAutoFit/>
          </a:bodyPr>
          <a:lstStyle/>
          <a:p>
            <a:pPr algn="ctr"/>
            <a:r>
              <a:rPr lang="es-PE" b="1" dirty="0" smtClean="0"/>
              <a:t>ENSO?</a:t>
            </a:r>
          </a:p>
          <a:p>
            <a:pPr algn="ctr"/>
            <a:r>
              <a:rPr lang="es-PE" b="1" dirty="0" smtClean="0"/>
              <a:t>SST 4?</a:t>
            </a:r>
          </a:p>
          <a:p>
            <a:pPr algn="ctr"/>
            <a:r>
              <a:rPr lang="es-PE" b="1" dirty="0" smtClean="0"/>
              <a:t>SST 3.4?</a:t>
            </a:r>
          </a:p>
          <a:p>
            <a:pPr algn="ctr"/>
            <a:r>
              <a:rPr lang="es-PE" b="1" dirty="0" smtClean="0"/>
              <a:t>SST 1+2?</a:t>
            </a:r>
          </a:p>
          <a:p>
            <a:pPr algn="ctr"/>
            <a:r>
              <a:rPr lang="es-PE" b="1" dirty="0" smtClean="0"/>
              <a:t>VIENTOS ZONALES?</a:t>
            </a:r>
          </a:p>
          <a:p>
            <a:pPr algn="ctr"/>
            <a:r>
              <a:rPr lang="es-PE" b="1" dirty="0" smtClean="0"/>
              <a:t>ALTURA GEOPOTENCAL?</a:t>
            </a:r>
            <a:endParaRPr lang="es-PE" b="1" dirty="0"/>
          </a:p>
        </p:txBody>
      </p:sp>
      <p:sp>
        <p:nvSpPr>
          <p:cNvPr id="11" name="Rectángulo 16"/>
          <p:cNvSpPr/>
          <p:nvPr/>
        </p:nvSpPr>
        <p:spPr>
          <a:xfrm>
            <a:off x="7833887" y="2353185"/>
            <a:ext cx="1483098" cy="307777"/>
          </a:xfrm>
          <a:prstGeom prst="rect">
            <a:avLst/>
          </a:prstGeom>
        </p:spPr>
        <p:txBody>
          <a:bodyPr wrap="none">
            <a:spAutoFit/>
          </a:bodyPr>
          <a:lstStyle/>
          <a:p>
            <a:r>
              <a:rPr lang="es-AR" b="1" dirty="0">
                <a:solidFill>
                  <a:srgbClr val="FF0000"/>
                </a:solidFill>
              </a:rPr>
              <a:t>PREDICTORES</a:t>
            </a:r>
            <a:endParaRPr lang="es-PE" dirty="0"/>
          </a:p>
        </p:txBody>
      </p:sp>
    </p:spTree>
    <p:extLst>
      <p:ext uri="{BB962C8B-B14F-4D97-AF65-F5344CB8AC3E}">
        <p14:creationId xmlns:p14="http://schemas.microsoft.com/office/powerpoint/2010/main" val="35115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5"/>
          <p:cNvSpPr txBox="1"/>
          <p:nvPr/>
        </p:nvSpPr>
        <p:spPr>
          <a:xfrm>
            <a:off x="1499155" y="260151"/>
            <a:ext cx="7327903" cy="707886"/>
          </a:xfrm>
          <a:prstGeom prst="rect">
            <a:avLst/>
          </a:prstGeom>
          <a:noFill/>
        </p:spPr>
        <p:txBody>
          <a:bodyPr wrap="square" rtlCol="0">
            <a:spAutoFit/>
          </a:bodyPr>
          <a:lstStyle/>
          <a:p>
            <a:pPr algn="ctr"/>
            <a:r>
              <a:rPr lang="es-PE" sz="4000" dirty="0" smtClean="0">
                <a:solidFill>
                  <a:srgbClr val="FF0000"/>
                </a:solidFill>
              </a:rPr>
              <a:t>PERSISTENCIA “MEMORIA”</a:t>
            </a:r>
            <a:endParaRPr lang="es-PE" sz="4000" dirty="0">
              <a:solidFill>
                <a:srgbClr val="FF0000"/>
              </a:solidFill>
            </a:endParaRPr>
          </a:p>
        </p:txBody>
      </p:sp>
      <p:sp>
        <p:nvSpPr>
          <p:cNvPr id="11" name="Rectángulo 6"/>
          <p:cNvSpPr/>
          <p:nvPr/>
        </p:nvSpPr>
        <p:spPr>
          <a:xfrm>
            <a:off x="2107947" y="4808877"/>
            <a:ext cx="6122189" cy="338554"/>
          </a:xfrm>
          <a:prstGeom prst="rect">
            <a:avLst/>
          </a:prstGeom>
        </p:spPr>
        <p:txBody>
          <a:bodyPr wrap="none">
            <a:spAutoFit/>
          </a:bodyPr>
          <a:lstStyle/>
          <a:p>
            <a:r>
              <a:rPr lang="es-PE" sz="1600" b="1" dirty="0" smtClean="0"/>
              <a:t>Autocorrelación : Temperatura superficial del mar ( NINO34</a:t>
            </a:r>
            <a:r>
              <a:rPr lang="es-PE" sz="1600" b="1" dirty="0"/>
              <a:t> </a:t>
            </a:r>
            <a:r>
              <a:rPr lang="es-PE" sz="1600" b="1" dirty="0" smtClean="0"/>
              <a:t>).</a:t>
            </a:r>
            <a:endParaRPr lang="es-PE" sz="1600" b="1" dirty="0"/>
          </a:p>
        </p:txBody>
      </p:sp>
      <p:sp>
        <p:nvSpPr>
          <p:cNvPr id="12" name="Rectángulo 7"/>
          <p:cNvSpPr/>
          <p:nvPr/>
        </p:nvSpPr>
        <p:spPr>
          <a:xfrm>
            <a:off x="178387" y="5070739"/>
            <a:ext cx="9902238" cy="492443"/>
          </a:xfrm>
          <a:prstGeom prst="rect">
            <a:avLst/>
          </a:prstGeom>
        </p:spPr>
        <p:txBody>
          <a:bodyPr wrap="square">
            <a:spAutoFit/>
          </a:bodyPr>
          <a:lstStyle/>
          <a:p>
            <a:r>
              <a:rPr lang="es-PE" sz="800" b="1" dirty="0" smtClean="0"/>
              <a:t>FUENTE</a:t>
            </a:r>
            <a:r>
              <a:rPr lang="es-PE" sz="600" dirty="0" smtClean="0"/>
              <a:t>: http</a:t>
            </a:r>
            <a:r>
              <a:rPr lang="es-PE" sz="600" dirty="0"/>
              <a:t>://iridl.ldeo.columbia.edu/expert/SOURCES/.Indices/.nino/.EXTENDED/.NINO34/T/%28Jan%201856%29%28Dec%201998%29RANGEEDGES/dup/T/-36/1/1/shiftdatashort%5BT%5Dcorrelate/figviewer.html?my.help=more+options&amp;map.correlation.units=unitless&amp;map.correlation.plotlast=0.9960159&amp;map.url=T_lag+fig-+line+-fig&amp;map.domainparam=+%2Fplotaxislength+432+psdef+%2Fplotborder+72+psdef&amp;map.zoom=Zoom&amp;map.correlation.plotfirst=-0.9960159&amp;map.T_lag.plotfirst=-1.&amp;map.T_lag.units=months&amp;map.T_lag.calendar=360&amp;map.T_lag.plotlast=-36.&amp;map.newurl.grid0=T_lag&amp;map.newurl.plot=line&amp;map.plotaxislength=432&amp;map.plotborder=72&amp;map.fnt=Helvetica&amp;map.fntsze=12&amp;map.XOVY=auto&amp;map.color_smoothing=1</a:t>
            </a:r>
          </a:p>
        </p:txBody>
      </p:sp>
      <p:grpSp>
        <p:nvGrpSpPr>
          <p:cNvPr id="13" name="Grupo 9"/>
          <p:cNvGrpSpPr/>
          <p:nvPr/>
        </p:nvGrpSpPr>
        <p:grpSpPr>
          <a:xfrm>
            <a:off x="1879339" y="968036"/>
            <a:ext cx="6252633" cy="3572933"/>
            <a:chOff x="2455325" y="1614084"/>
            <a:chExt cx="6252633" cy="3572933"/>
          </a:xfrm>
        </p:grpSpPr>
        <p:pic>
          <p:nvPicPr>
            <p:cNvPr id="14" name="Imagen 4"/>
            <p:cNvPicPr>
              <a:picLocks noChangeAspect="1"/>
            </p:cNvPicPr>
            <p:nvPr/>
          </p:nvPicPr>
          <p:blipFill>
            <a:blip r:embed="rId2"/>
            <a:stretch>
              <a:fillRect/>
            </a:stretch>
          </p:blipFill>
          <p:spPr>
            <a:xfrm>
              <a:off x="2455325" y="1614084"/>
              <a:ext cx="6252633" cy="3572933"/>
            </a:xfrm>
            <a:prstGeom prst="rect">
              <a:avLst/>
            </a:prstGeom>
            <a:ln>
              <a:noFill/>
            </a:ln>
            <a:effectLst>
              <a:outerShdw blurRad="292100" dist="139700" dir="2700000" algn="tl" rotWithShape="0">
                <a:srgbClr val="333333">
                  <a:alpha val="65000"/>
                </a:srgbClr>
              </a:outerShdw>
            </a:effectLst>
          </p:spPr>
        </p:pic>
        <p:sp>
          <p:nvSpPr>
            <p:cNvPr id="15" name="Rectángulo 8"/>
            <p:cNvSpPr/>
            <p:nvPr/>
          </p:nvSpPr>
          <p:spPr>
            <a:xfrm>
              <a:off x="2683933" y="1630472"/>
              <a:ext cx="397934" cy="232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6" name="CuadroTexto 10"/>
          <p:cNvSpPr txBox="1"/>
          <p:nvPr/>
        </p:nvSpPr>
        <p:spPr>
          <a:xfrm>
            <a:off x="2527039" y="4387081"/>
            <a:ext cx="5604933" cy="307777"/>
          </a:xfrm>
          <a:prstGeom prst="rect">
            <a:avLst/>
          </a:prstGeom>
          <a:solidFill>
            <a:schemeClr val="bg1"/>
          </a:solidFill>
          <a:ln>
            <a:solidFill>
              <a:schemeClr val="bg1"/>
            </a:solidFill>
          </a:ln>
        </p:spPr>
        <p:txBody>
          <a:bodyPr wrap="square" rtlCol="0">
            <a:spAutoFit/>
          </a:bodyPr>
          <a:lstStyle/>
          <a:p>
            <a:pPr algn="ctr"/>
            <a:r>
              <a:rPr lang="es-PE" dirty="0" smtClean="0"/>
              <a:t>MESES DE RETRASO (LAG)</a:t>
            </a:r>
            <a:endParaRPr lang="es-PE" dirty="0"/>
          </a:p>
        </p:txBody>
      </p:sp>
      <p:sp>
        <p:nvSpPr>
          <p:cNvPr id="9" name="8 CuadroTexto"/>
          <p:cNvSpPr txBox="1"/>
          <p:nvPr/>
        </p:nvSpPr>
        <p:spPr>
          <a:xfrm>
            <a:off x="2563251" y="1057903"/>
            <a:ext cx="488887" cy="215444"/>
          </a:xfrm>
          <a:prstGeom prst="rect">
            <a:avLst/>
          </a:prstGeom>
          <a:noFill/>
        </p:spPr>
        <p:txBody>
          <a:bodyPr wrap="square" rtlCol="0">
            <a:spAutoFit/>
          </a:bodyPr>
          <a:lstStyle/>
          <a:p>
            <a:r>
              <a:rPr lang="es-PE" sz="800" b="1" dirty="0" smtClean="0">
                <a:solidFill>
                  <a:srgbClr val="FF0000"/>
                </a:solidFill>
              </a:rPr>
              <a:t>mes 1</a:t>
            </a:r>
            <a:endParaRPr lang="es-PE" sz="800" b="1" dirty="0">
              <a:solidFill>
                <a:srgbClr val="FF0000"/>
              </a:solidFill>
            </a:endParaRPr>
          </a:p>
        </p:txBody>
      </p:sp>
      <p:sp>
        <p:nvSpPr>
          <p:cNvPr id="18" name="17 CuadroTexto"/>
          <p:cNvSpPr txBox="1"/>
          <p:nvPr/>
        </p:nvSpPr>
        <p:spPr>
          <a:xfrm>
            <a:off x="2727341" y="1162302"/>
            <a:ext cx="488887" cy="215444"/>
          </a:xfrm>
          <a:prstGeom prst="rect">
            <a:avLst/>
          </a:prstGeom>
          <a:noFill/>
        </p:spPr>
        <p:txBody>
          <a:bodyPr wrap="square" rtlCol="0">
            <a:spAutoFit/>
          </a:bodyPr>
          <a:lstStyle/>
          <a:p>
            <a:r>
              <a:rPr lang="es-PE" sz="800" b="1" dirty="0" smtClean="0">
                <a:solidFill>
                  <a:srgbClr val="FF0000"/>
                </a:solidFill>
              </a:rPr>
              <a:t>mes 2</a:t>
            </a:r>
            <a:endParaRPr lang="es-PE" sz="800" b="1" dirty="0">
              <a:solidFill>
                <a:srgbClr val="FF0000"/>
              </a:solidFill>
            </a:endParaRPr>
          </a:p>
        </p:txBody>
      </p:sp>
      <p:sp>
        <p:nvSpPr>
          <p:cNvPr id="19" name="18 CuadroTexto"/>
          <p:cNvSpPr txBox="1"/>
          <p:nvPr/>
        </p:nvSpPr>
        <p:spPr>
          <a:xfrm>
            <a:off x="2446678" y="974017"/>
            <a:ext cx="488887" cy="215444"/>
          </a:xfrm>
          <a:prstGeom prst="rect">
            <a:avLst/>
          </a:prstGeom>
          <a:noFill/>
        </p:spPr>
        <p:txBody>
          <a:bodyPr wrap="square" rtlCol="0">
            <a:spAutoFit/>
          </a:bodyPr>
          <a:lstStyle/>
          <a:p>
            <a:r>
              <a:rPr lang="es-PE" sz="800" b="1" dirty="0" smtClean="0">
                <a:solidFill>
                  <a:srgbClr val="FF0000"/>
                </a:solidFill>
              </a:rPr>
              <a:t>mes 0</a:t>
            </a:r>
            <a:endParaRPr lang="es-PE" sz="800" b="1" dirty="0">
              <a:solidFill>
                <a:srgbClr val="FF0000"/>
              </a:solidFill>
            </a:endParaRPr>
          </a:p>
        </p:txBody>
      </p:sp>
      <p:sp>
        <p:nvSpPr>
          <p:cNvPr id="20" name="19 CuadroTexto"/>
          <p:cNvSpPr txBox="1"/>
          <p:nvPr/>
        </p:nvSpPr>
        <p:spPr>
          <a:xfrm>
            <a:off x="2846154" y="1275297"/>
            <a:ext cx="488887" cy="215444"/>
          </a:xfrm>
          <a:prstGeom prst="rect">
            <a:avLst/>
          </a:prstGeom>
          <a:noFill/>
        </p:spPr>
        <p:txBody>
          <a:bodyPr wrap="square" rtlCol="0">
            <a:spAutoFit/>
          </a:bodyPr>
          <a:lstStyle/>
          <a:p>
            <a:r>
              <a:rPr lang="es-PE" sz="800" b="1" dirty="0" smtClean="0">
                <a:solidFill>
                  <a:srgbClr val="FF0000"/>
                </a:solidFill>
              </a:rPr>
              <a:t>mes 3</a:t>
            </a:r>
            <a:endParaRPr lang="es-PE" sz="800" b="1" dirty="0">
              <a:solidFill>
                <a:srgbClr val="FF0000"/>
              </a:solidFill>
            </a:endParaRPr>
          </a:p>
        </p:txBody>
      </p:sp>
      <p:sp>
        <p:nvSpPr>
          <p:cNvPr id="21" name="20 CuadroTexto"/>
          <p:cNvSpPr txBox="1"/>
          <p:nvPr/>
        </p:nvSpPr>
        <p:spPr>
          <a:xfrm>
            <a:off x="2982692" y="1379901"/>
            <a:ext cx="488887" cy="215444"/>
          </a:xfrm>
          <a:prstGeom prst="rect">
            <a:avLst/>
          </a:prstGeom>
          <a:noFill/>
        </p:spPr>
        <p:txBody>
          <a:bodyPr wrap="square" rtlCol="0">
            <a:spAutoFit/>
          </a:bodyPr>
          <a:lstStyle/>
          <a:p>
            <a:r>
              <a:rPr lang="es-PE" sz="800" b="1" dirty="0" smtClean="0">
                <a:solidFill>
                  <a:srgbClr val="FF0000"/>
                </a:solidFill>
              </a:rPr>
              <a:t>mes 4</a:t>
            </a:r>
            <a:endParaRPr lang="es-PE" sz="800" b="1" dirty="0">
              <a:solidFill>
                <a:srgbClr val="FF0000"/>
              </a:solidFill>
            </a:endParaRPr>
          </a:p>
        </p:txBody>
      </p:sp>
      <p:sp>
        <p:nvSpPr>
          <p:cNvPr id="22" name="21 Elipse"/>
          <p:cNvSpPr/>
          <p:nvPr/>
        </p:nvSpPr>
        <p:spPr>
          <a:xfrm>
            <a:off x="2492301" y="1111304"/>
            <a:ext cx="63374" cy="54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2617542" y="1191280"/>
            <a:ext cx="63374" cy="54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25 Elipse"/>
          <p:cNvSpPr/>
          <p:nvPr/>
        </p:nvSpPr>
        <p:spPr>
          <a:xfrm>
            <a:off x="2735231" y="1281810"/>
            <a:ext cx="63374" cy="54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26 Elipse"/>
          <p:cNvSpPr/>
          <p:nvPr/>
        </p:nvSpPr>
        <p:spPr>
          <a:xfrm>
            <a:off x="2834814" y="1381393"/>
            <a:ext cx="63374" cy="54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Elipse"/>
          <p:cNvSpPr/>
          <p:nvPr/>
        </p:nvSpPr>
        <p:spPr>
          <a:xfrm>
            <a:off x="2988715" y="1462870"/>
            <a:ext cx="63374" cy="543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22 CuadroTexto"/>
          <p:cNvSpPr txBox="1"/>
          <p:nvPr/>
        </p:nvSpPr>
        <p:spPr>
          <a:xfrm>
            <a:off x="2545145" y="3902042"/>
            <a:ext cx="5604933" cy="246221"/>
          </a:xfrm>
          <a:prstGeom prst="rect">
            <a:avLst/>
          </a:prstGeom>
          <a:solidFill>
            <a:schemeClr val="bg1"/>
          </a:solidFill>
        </p:spPr>
        <p:txBody>
          <a:bodyPr wrap="square" rtlCol="0">
            <a:spAutoFit/>
          </a:bodyPr>
          <a:lstStyle/>
          <a:p>
            <a:r>
              <a:rPr lang="es-PE" sz="1000" b="1" dirty="0" smtClean="0"/>
              <a:t>1 2  3  4  5  6 …………..</a:t>
            </a:r>
            <a:endParaRPr lang="es-PE" sz="1000" b="1" dirty="0"/>
          </a:p>
        </p:txBody>
      </p:sp>
      <p:cxnSp>
        <p:nvCxnSpPr>
          <p:cNvPr id="30" name="29 Conector recto"/>
          <p:cNvCxnSpPr>
            <a:stCxn id="25" idx="4"/>
          </p:cNvCxnSpPr>
          <p:nvPr/>
        </p:nvCxnSpPr>
        <p:spPr>
          <a:xfrm>
            <a:off x="2649229" y="1245601"/>
            <a:ext cx="0" cy="265644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2771026" y="1368711"/>
            <a:ext cx="0" cy="253333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2893660" y="1471923"/>
            <a:ext cx="0" cy="243917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7" name="36 Conector recto"/>
          <p:cNvCxnSpPr>
            <a:stCxn id="28" idx="7"/>
          </p:cNvCxnSpPr>
          <p:nvPr/>
        </p:nvCxnSpPr>
        <p:spPr>
          <a:xfrm>
            <a:off x="3042808" y="1470825"/>
            <a:ext cx="9330" cy="240405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6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208492" y="1414184"/>
            <a:ext cx="9872133" cy="1569660"/>
          </a:xfrm>
          <a:prstGeom prst="rect">
            <a:avLst/>
          </a:prstGeom>
          <a:noFill/>
        </p:spPr>
        <p:txBody>
          <a:bodyPr wrap="square" rtlCol="0">
            <a:spAutoFit/>
          </a:bodyPr>
          <a:lstStyle/>
          <a:p>
            <a:pPr algn="ctr"/>
            <a:r>
              <a:rPr lang="en-US" sz="3200" dirty="0" smtClean="0"/>
              <a:t>IV. </a:t>
            </a:r>
            <a:r>
              <a:rPr lang="es-PE" sz="3200" dirty="0">
                <a:solidFill>
                  <a:schemeClr val="dk1"/>
                </a:solidFill>
                <a:latin typeface="Calibri"/>
                <a:ea typeface="Calibri"/>
                <a:cs typeface="Calibri"/>
                <a:sym typeface="Calibri"/>
              </a:rPr>
              <a:t>PCA (ANALISIS DE COMPONENTES PRINCIPALES) &amp; CCA(CORREPACION CANONICA)</a:t>
            </a:r>
          </a:p>
          <a:p>
            <a:pPr algn="ctr"/>
            <a:r>
              <a:rPr lang="en-US" sz="3200" dirty="0" smtClean="0"/>
              <a:t> </a:t>
            </a:r>
            <a:endParaRPr lang="es-PE" sz="3200" dirty="0"/>
          </a:p>
        </p:txBody>
      </p:sp>
    </p:spTree>
    <p:extLst>
      <p:ext uri="{BB962C8B-B14F-4D97-AF65-F5344CB8AC3E}">
        <p14:creationId xmlns:p14="http://schemas.microsoft.com/office/powerpoint/2010/main" val="280956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162523" y="758382"/>
            <a:ext cx="96876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PE" altLang="es-PE" sz="2400" b="1" dirty="0" smtClean="0"/>
              <a:t>El problema con las regresiones!</a:t>
            </a:r>
          </a:p>
          <a:p>
            <a:pPr algn="just" eaLnBrk="1" hangingPunct="1">
              <a:spcBef>
                <a:spcPct val="0"/>
              </a:spcBef>
              <a:buFontTx/>
              <a:buNone/>
            </a:pPr>
            <a:endParaRPr lang="es-PE" altLang="es-PE" sz="2400" b="1" dirty="0"/>
          </a:p>
          <a:p>
            <a:pPr algn="just" eaLnBrk="1" hangingPunct="1">
              <a:spcBef>
                <a:spcPct val="0"/>
              </a:spcBef>
              <a:buFontTx/>
              <a:buNone/>
            </a:pPr>
            <a:r>
              <a:rPr lang="es-PE" altLang="es-PE" sz="1800" dirty="0"/>
              <a:t>Que una variable </a:t>
            </a:r>
            <a:r>
              <a:rPr lang="es-PE" altLang="es-PE" sz="1800" i="1" dirty="0"/>
              <a:t>X</a:t>
            </a:r>
            <a:r>
              <a:rPr lang="es-PE" altLang="es-PE" sz="1800" i="1" baseline="-25000" dirty="0"/>
              <a:t>1</a:t>
            </a:r>
            <a:r>
              <a:rPr lang="es-PE" altLang="es-PE" sz="1800" dirty="0"/>
              <a:t> sea combinación lineal de otra </a:t>
            </a:r>
            <a:r>
              <a:rPr lang="es-PE" altLang="es-PE" sz="1800" i="1" dirty="0"/>
              <a:t>X</a:t>
            </a:r>
            <a:r>
              <a:rPr lang="es-PE" altLang="es-PE" sz="1800" i="1" baseline="-25000" dirty="0"/>
              <a:t>2</a:t>
            </a:r>
            <a:r>
              <a:rPr lang="es-PE" altLang="es-PE" sz="1800" dirty="0"/>
              <a:t>, significa que ambas están relacionadas por la expresión X</a:t>
            </a:r>
            <a:r>
              <a:rPr lang="es-PE" altLang="es-PE" sz="1800" baseline="-25000" dirty="0"/>
              <a:t>1</a:t>
            </a:r>
            <a:r>
              <a:rPr lang="es-PE" altLang="es-PE" sz="1800" dirty="0"/>
              <a:t> = b</a:t>
            </a:r>
            <a:r>
              <a:rPr lang="es-PE" altLang="es-PE" sz="1800" baseline="-25000" dirty="0"/>
              <a:t>1</a:t>
            </a:r>
            <a:r>
              <a:rPr lang="es-PE" altLang="es-PE" sz="1800" dirty="0"/>
              <a:t> + b</a:t>
            </a:r>
            <a:r>
              <a:rPr lang="es-PE" altLang="es-PE" sz="1800" baseline="-25000" dirty="0"/>
              <a:t>2</a:t>
            </a:r>
            <a:r>
              <a:rPr lang="es-PE" altLang="es-PE" sz="1800" dirty="0"/>
              <a:t>X</a:t>
            </a:r>
            <a:r>
              <a:rPr lang="es-PE" altLang="es-PE" sz="1800" baseline="-25000" dirty="0"/>
              <a:t>2</a:t>
            </a:r>
            <a:r>
              <a:rPr lang="es-PE" altLang="es-PE" sz="1800" dirty="0"/>
              <a:t>,  A este fenómeno se le denomina </a:t>
            </a:r>
            <a:r>
              <a:rPr lang="es-PE" altLang="es-PE" sz="1800" i="1" dirty="0"/>
              <a:t>colinealidad.</a:t>
            </a:r>
          </a:p>
          <a:p>
            <a:pPr algn="just" eaLnBrk="1" hangingPunct="1">
              <a:spcBef>
                <a:spcPct val="0"/>
              </a:spcBef>
              <a:buFontTx/>
              <a:buNone/>
            </a:pPr>
            <a:r>
              <a:rPr lang="es-PE" altLang="es-PE" sz="1800" dirty="0"/>
              <a:t>La mejor solución a los problemas de colinealidad consiste en plantear </a:t>
            </a:r>
            <a:r>
              <a:rPr lang="es-PE" altLang="es-PE" sz="1800" dirty="0" smtClean="0"/>
              <a:t>otro modelo multivariado.</a:t>
            </a:r>
            <a:endParaRPr lang="es-PE" altLang="es-PE" sz="1800" dirty="0"/>
          </a:p>
        </p:txBody>
      </p:sp>
      <p:pic>
        <p:nvPicPr>
          <p:cNvPr id="3" name="Imagen 5"/>
          <p:cNvPicPr>
            <a:picLocks noChangeAspect="1"/>
          </p:cNvPicPr>
          <p:nvPr/>
        </p:nvPicPr>
        <p:blipFill>
          <a:blip r:embed="rId2"/>
          <a:stretch>
            <a:fillRect/>
          </a:stretch>
        </p:blipFill>
        <p:spPr>
          <a:xfrm>
            <a:off x="3929204" y="3051548"/>
            <a:ext cx="2273067" cy="2273067"/>
          </a:xfrm>
          <a:prstGeom prst="rect">
            <a:avLst/>
          </a:prstGeom>
        </p:spPr>
      </p:pic>
    </p:spTree>
    <p:extLst>
      <p:ext uri="{BB962C8B-B14F-4D97-AF65-F5344CB8AC3E}">
        <p14:creationId xmlns:p14="http://schemas.microsoft.com/office/powerpoint/2010/main" val="9595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711280"/>
            <a:ext cx="4395692" cy="182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a:spLocks noChangeArrowheads="1"/>
          </p:cNvSpPr>
          <p:nvPr/>
        </p:nvSpPr>
        <p:spPr bwMode="auto">
          <a:xfrm>
            <a:off x="1402725" y="487316"/>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s-PE" sz="2400">
                <a:solidFill>
                  <a:schemeClr val="bg1"/>
                </a:solidFill>
              </a:rPr>
              <a:t>Un ejemplo</a:t>
            </a:r>
          </a:p>
        </p:txBody>
      </p:sp>
      <p:sp>
        <p:nvSpPr>
          <p:cNvPr id="4" name="3 Rectángulo"/>
          <p:cNvSpPr/>
          <p:nvPr/>
        </p:nvSpPr>
        <p:spPr>
          <a:xfrm>
            <a:off x="1908609" y="1954992"/>
            <a:ext cx="2690551" cy="71734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5" name="7 Elipse"/>
          <p:cNvSpPr/>
          <p:nvPr/>
        </p:nvSpPr>
        <p:spPr>
          <a:xfrm>
            <a:off x="5260966" y="2519939"/>
            <a:ext cx="119062"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6" name="8 CuadroTexto"/>
          <p:cNvSpPr txBox="1">
            <a:spLocks noChangeArrowheads="1"/>
          </p:cNvSpPr>
          <p:nvPr/>
        </p:nvSpPr>
        <p:spPr bwMode="auto">
          <a:xfrm>
            <a:off x="6658938" y="2281190"/>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s-PE" sz="1800"/>
              <a:t>Precipitación</a:t>
            </a:r>
          </a:p>
        </p:txBody>
      </p:sp>
      <p:cxnSp>
        <p:nvCxnSpPr>
          <p:cNvPr id="7" name="10 Conector recto de flecha"/>
          <p:cNvCxnSpPr>
            <a:endCxn id="6" idx="1"/>
          </p:cNvCxnSpPr>
          <p:nvPr/>
        </p:nvCxnSpPr>
        <p:spPr>
          <a:xfrm flipV="1">
            <a:off x="5320497" y="2465340"/>
            <a:ext cx="1338441" cy="776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15 CuadroTexto"/>
          <p:cNvSpPr txBox="1">
            <a:spLocks noChangeArrowheads="1"/>
          </p:cNvSpPr>
          <p:nvPr/>
        </p:nvSpPr>
        <p:spPr bwMode="auto">
          <a:xfrm>
            <a:off x="982037" y="3727403"/>
            <a:ext cx="8351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s-PE" sz="1800" dirty="0"/>
              <a:t>Deseo obtener el grado de relación y/o encontrar un modelo de regresión.. </a:t>
            </a:r>
          </a:p>
        </p:txBody>
      </p:sp>
      <p:sp>
        <p:nvSpPr>
          <p:cNvPr id="9" name="17 CuadroTexto"/>
          <p:cNvSpPr txBox="1">
            <a:spLocks noChangeArrowheads="1"/>
          </p:cNvSpPr>
          <p:nvPr/>
        </p:nvSpPr>
        <p:spPr bwMode="auto">
          <a:xfrm>
            <a:off x="240146" y="4470221"/>
            <a:ext cx="96419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s-PE" sz="1800" dirty="0"/>
              <a:t>1)Modelo de regresión: Y(lluvia)=Grid1*A+grid2*B+….grid350*</a:t>
            </a:r>
            <a:r>
              <a:rPr lang="es-PE" altLang="es-PE" sz="1800" dirty="0" err="1"/>
              <a:t>n+cte</a:t>
            </a:r>
            <a:r>
              <a:rPr lang="es-PE" altLang="es-PE" sz="1800" dirty="0"/>
              <a:t> </a:t>
            </a:r>
            <a:r>
              <a:rPr lang="es-PE" altLang="es-PE" sz="1800" dirty="0">
                <a:sym typeface="Wingdings" panose="05000000000000000000" pitchFamily="2" charset="2"/>
              </a:rPr>
              <a:t>colinealidad</a:t>
            </a:r>
            <a:endParaRPr lang="es-PE" altLang="es-PE" sz="1800" dirty="0"/>
          </a:p>
          <a:p>
            <a:pPr eaLnBrk="1" hangingPunct="1">
              <a:spcBef>
                <a:spcPct val="0"/>
              </a:spcBef>
              <a:buFontTx/>
              <a:buNone/>
            </a:pPr>
            <a:r>
              <a:rPr lang="es-PE" altLang="es-PE" sz="1800" dirty="0"/>
              <a:t>2)Promediar el cuadrante? </a:t>
            </a:r>
            <a:endParaRPr lang="es-PE" altLang="es-PE" sz="1800" dirty="0" smtClean="0"/>
          </a:p>
          <a:p>
            <a:pPr eaLnBrk="1" hangingPunct="1">
              <a:spcBef>
                <a:spcPct val="0"/>
              </a:spcBef>
              <a:buFontTx/>
              <a:buNone/>
            </a:pPr>
            <a:r>
              <a:rPr lang="es-PE" altLang="es-PE" sz="1800" dirty="0" smtClean="0"/>
              <a:t>3)Componentes </a:t>
            </a:r>
            <a:r>
              <a:rPr lang="es-PE" altLang="es-PE" sz="1800" dirty="0"/>
              <a:t>principales, correlaciones canónicas?</a:t>
            </a:r>
          </a:p>
          <a:p>
            <a:pPr eaLnBrk="1" hangingPunct="1">
              <a:spcBef>
                <a:spcPct val="0"/>
              </a:spcBef>
              <a:buFontTx/>
              <a:buNone/>
            </a:pPr>
            <a:endParaRPr lang="es-PE" altLang="es-PE" sz="1800" dirty="0"/>
          </a:p>
        </p:txBody>
      </p:sp>
      <p:grpSp>
        <p:nvGrpSpPr>
          <p:cNvPr id="10" name="19 Grupo"/>
          <p:cNvGrpSpPr>
            <a:grpSpLocks/>
          </p:cNvGrpSpPr>
          <p:nvPr/>
        </p:nvGrpSpPr>
        <p:grpSpPr bwMode="auto">
          <a:xfrm>
            <a:off x="5793656" y="311896"/>
            <a:ext cx="2906711" cy="1271589"/>
            <a:chOff x="3923928" y="2690813"/>
            <a:chExt cx="3105150" cy="1476375"/>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690813"/>
              <a:ext cx="31051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8 Rectángulo"/>
            <p:cNvSpPr/>
            <p:nvPr/>
          </p:nvSpPr>
          <p:spPr>
            <a:xfrm>
              <a:off x="3923928" y="2690813"/>
              <a:ext cx="216319"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grpSp>
      <p:cxnSp>
        <p:nvCxnSpPr>
          <p:cNvPr id="13" name="Conector recto de flecha 18"/>
          <p:cNvCxnSpPr/>
          <p:nvPr/>
        </p:nvCxnSpPr>
        <p:spPr>
          <a:xfrm flipV="1">
            <a:off x="4304675" y="1041355"/>
            <a:ext cx="1429184" cy="91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5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74"/>
          <p:cNvSpPr txBox="1">
            <a:spLocks/>
          </p:cNvSpPr>
          <p:nvPr/>
        </p:nvSpPr>
        <p:spPr>
          <a:xfrm>
            <a:off x="-305747" y="795577"/>
            <a:ext cx="11137199" cy="431998"/>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2"/>
              </a:buClr>
              <a:buSzPct val="25000"/>
              <a:buFont typeface="Arial"/>
              <a:buNone/>
            </a:pPr>
            <a:r>
              <a:rPr lang="es-PE" sz="3466" b="1" smtClean="0">
                <a:solidFill>
                  <a:schemeClr val="dk2"/>
                </a:solidFill>
                <a:latin typeface="Calibri"/>
                <a:ea typeface="Calibri"/>
                <a:cs typeface="Calibri"/>
                <a:sym typeface="Calibri"/>
              </a:rPr>
              <a:t>CONTENIDO</a:t>
            </a:r>
            <a:endParaRPr lang="es-PE" sz="3466" b="1" dirty="0">
              <a:solidFill>
                <a:schemeClr val="dk2"/>
              </a:solidFill>
              <a:latin typeface="Calibri"/>
              <a:ea typeface="Calibri"/>
              <a:cs typeface="Calibri"/>
              <a:sym typeface="Calibri"/>
            </a:endParaRPr>
          </a:p>
        </p:txBody>
      </p:sp>
      <p:sp>
        <p:nvSpPr>
          <p:cNvPr id="28" name="Shape 75"/>
          <p:cNvSpPr txBox="1"/>
          <p:nvPr/>
        </p:nvSpPr>
        <p:spPr>
          <a:xfrm>
            <a:off x="-153686" y="1937775"/>
            <a:ext cx="10371899" cy="2024078"/>
          </a:xfrm>
          <a:prstGeom prst="rect">
            <a:avLst/>
          </a:prstGeom>
          <a:noFill/>
          <a:ln>
            <a:noFill/>
          </a:ln>
        </p:spPr>
        <p:txBody>
          <a:bodyPr lIns="91425" tIns="45700" rIns="91425" bIns="45700" anchor="t" anchorCtr="0">
            <a:noAutofit/>
          </a:bodyPr>
          <a:lstStyle/>
          <a:p>
            <a:pPr marL="914400" marR="0" lvl="0" indent="-368300" algn="l" rtl="0">
              <a:lnSpc>
                <a:spcPct val="100000"/>
              </a:lnSpc>
              <a:spcBef>
                <a:spcPts val="0"/>
              </a:spcBef>
              <a:spcAft>
                <a:spcPts val="0"/>
              </a:spcAft>
              <a:buClr>
                <a:schemeClr val="dk1"/>
              </a:buClr>
              <a:buSzPct val="100000"/>
              <a:buFont typeface="Calibri"/>
              <a:buAutoNum type="alphaLcPeriod"/>
            </a:pPr>
            <a:endParaRPr lang="es-PE" sz="2100" dirty="0">
              <a:solidFill>
                <a:schemeClr val="dk1"/>
              </a:solidFill>
              <a:latin typeface="Calibri"/>
              <a:ea typeface="Calibri"/>
              <a:cs typeface="Calibri"/>
              <a:sym typeface="Calibri"/>
            </a:endParaRPr>
          </a:p>
          <a:p>
            <a:pPr marL="1060450" marR="0" lvl="0" indent="-514350" rtl="0">
              <a:lnSpc>
                <a:spcPct val="100000"/>
              </a:lnSpc>
              <a:spcBef>
                <a:spcPts val="0"/>
              </a:spcBef>
              <a:spcAft>
                <a:spcPts val="0"/>
              </a:spcAft>
              <a:buClr>
                <a:schemeClr val="dk1"/>
              </a:buClr>
              <a:buSzPct val="100000"/>
              <a:buFont typeface="+mj-lt"/>
              <a:buAutoNum type="romanUcPeriod"/>
            </a:pPr>
            <a:r>
              <a:rPr lang="es-PE" sz="2100" dirty="0" smtClean="0">
                <a:solidFill>
                  <a:schemeClr val="dk1"/>
                </a:solidFill>
                <a:latin typeface="Calibri"/>
                <a:ea typeface="Calibri"/>
                <a:cs typeface="Calibri"/>
                <a:sym typeface="Calibri"/>
              </a:rPr>
              <a:t>BREVE REVISIÓN DE MEDIDAS DE TENDENCIA CENTRAL </a:t>
            </a:r>
            <a:endParaRPr lang="es-PE" sz="2100" b="0" i="0" u="none" strike="noStrike" cap="none" dirty="0">
              <a:solidFill>
                <a:schemeClr val="dk1"/>
              </a:solidFill>
              <a:latin typeface="Calibri"/>
              <a:ea typeface="Calibri"/>
              <a:cs typeface="Calibri"/>
              <a:sym typeface="Calibri"/>
            </a:endParaRPr>
          </a:p>
          <a:p>
            <a:pPr marL="914400" marR="0" lvl="0" indent="-368300" rtl="0">
              <a:lnSpc>
                <a:spcPct val="100000"/>
              </a:lnSpc>
              <a:spcBef>
                <a:spcPts val="0"/>
              </a:spcBef>
              <a:spcAft>
                <a:spcPts val="0"/>
              </a:spcAft>
              <a:buClr>
                <a:schemeClr val="dk1"/>
              </a:buClr>
              <a:buSzPct val="100000"/>
              <a:buFont typeface="Calibri"/>
              <a:buAutoNum type="romanUcPeriod"/>
            </a:pPr>
            <a:r>
              <a:rPr lang="es-PE" sz="2100" b="0" i="0" u="none" strike="noStrike" cap="none" dirty="0" smtClean="0">
                <a:solidFill>
                  <a:schemeClr val="dk1"/>
                </a:solidFill>
                <a:latin typeface="Calibri"/>
                <a:ea typeface="Calibri"/>
                <a:cs typeface="Calibri"/>
                <a:sym typeface="Calibri"/>
              </a:rPr>
              <a:t>REGRESIONES</a:t>
            </a:r>
            <a:endParaRPr lang="es-PE" sz="2100" b="0" i="0" u="none" strike="noStrike" cap="none" dirty="0">
              <a:solidFill>
                <a:schemeClr val="dk1"/>
              </a:solidFill>
              <a:latin typeface="Calibri"/>
              <a:ea typeface="Calibri"/>
              <a:cs typeface="Calibri"/>
              <a:sym typeface="Calibri"/>
            </a:endParaRPr>
          </a:p>
          <a:p>
            <a:pPr marL="914400" indent="-368300">
              <a:buClr>
                <a:schemeClr val="dk1"/>
              </a:buClr>
              <a:buSzPct val="100000"/>
              <a:buFont typeface="Calibri"/>
              <a:buAutoNum type="romanUcPeriod"/>
            </a:pPr>
            <a:r>
              <a:rPr lang="es-PE" sz="2100" dirty="0">
                <a:solidFill>
                  <a:schemeClr val="dk1"/>
                </a:solidFill>
                <a:latin typeface="Calibri"/>
                <a:ea typeface="Calibri"/>
                <a:cs typeface="Calibri"/>
                <a:sym typeface="Calibri"/>
              </a:rPr>
              <a:t>PREDICTABILIDAD (PREDICTORES), </a:t>
            </a:r>
            <a:r>
              <a:rPr lang="es-PE" sz="2100" dirty="0" smtClean="0">
                <a:solidFill>
                  <a:schemeClr val="dk1"/>
                </a:solidFill>
                <a:latin typeface="Calibri"/>
                <a:ea typeface="Calibri"/>
                <a:cs typeface="Calibri"/>
                <a:sym typeface="Calibri"/>
              </a:rPr>
              <a:t>PERSISTENCIA.  </a:t>
            </a:r>
          </a:p>
          <a:p>
            <a:pPr marL="914400" marR="0" lvl="0" indent="-368300" rtl="0">
              <a:lnSpc>
                <a:spcPct val="100000"/>
              </a:lnSpc>
              <a:spcBef>
                <a:spcPts val="0"/>
              </a:spcBef>
              <a:spcAft>
                <a:spcPts val="0"/>
              </a:spcAft>
              <a:buClr>
                <a:schemeClr val="dk1"/>
              </a:buClr>
              <a:buSzPct val="100000"/>
              <a:buFont typeface="Calibri"/>
              <a:buAutoNum type="romanUcPeriod"/>
            </a:pPr>
            <a:r>
              <a:rPr lang="es-PE" sz="2100" b="0" i="0" u="none" strike="noStrike" cap="none" dirty="0" smtClean="0">
                <a:solidFill>
                  <a:schemeClr val="dk1"/>
                </a:solidFill>
                <a:latin typeface="Calibri"/>
                <a:ea typeface="Calibri"/>
                <a:cs typeface="Calibri"/>
                <a:sym typeface="Calibri"/>
              </a:rPr>
              <a:t>PCA (ANALISIS DE COMPONENTES PRINCIPALES) &amp; CCA(CORREPACION CANONICA).</a:t>
            </a:r>
          </a:p>
          <a:p>
            <a:pPr marL="914400" marR="0" lvl="0" indent="-368300" rtl="0">
              <a:lnSpc>
                <a:spcPct val="100000"/>
              </a:lnSpc>
              <a:spcBef>
                <a:spcPts val="0"/>
              </a:spcBef>
              <a:spcAft>
                <a:spcPts val="0"/>
              </a:spcAft>
              <a:buClr>
                <a:schemeClr val="dk1"/>
              </a:buClr>
              <a:buSzPct val="100000"/>
              <a:buFont typeface="Calibri"/>
              <a:buAutoNum type="romanUcPeriod"/>
            </a:pPr>
            <a:r>
              <a:rPr lang="es-PE" sz="2100" dirty="0" smtClean="0">
                <a:solidFill>
                  <a:schemeClr val="dk1"/>
                </a:solidFill>
                <a:latin typeface="Calibri"/>
                <a:ea typeface="Calibri"/>
                <a:cs typeface="Calibri"/>
                <a:sym typeface="Calibri"/>
              </a:rPr>
              <a:t>CALIDAD DE DATOS.</a:t>
            </a:r>
            <a:endParaRPr lang="es-PE" sz="2100" b="0" i="0" u="none" strike="noStrike" cap="none" dirty="0" smtClean="0">
              <a:solidFill>
                <a:schemeClr val="dk1"/>
              </a:solidFill>
              <a:latin typeface="Calibri"/>
              <a:ea typeface="Calibri"/>
              <a:cs typeface="Calibri"/>
              <a:sym typeface="Calibri"/>
            </a:endParaRPr>
          </a:p>
          <a:p>
            <a:pPr marL="546100" marR="0" lvl="0" algn="l" rtl="0">
              <a:lnSpc>
                <a:spcPct val="100000"/>
              </a:lnSpc>
              <a:spcBef>
                <a:spcPts val="0"/>
              </a:spcBef>
              <a:spcAft>
                <a:spcPts val="0"/>
              </a:spcAft>
              <a:buClr>
                <a:schemeClr val="dk1"/>
              </a:buClr>
              <a:buSzPct val="100000"/>
            </a:pPr>
            <a:endParaRPr lang="es-PE" sz="21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7790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167745" y="4183420"/>
            <a:ext cx="3849506" cy="957955"/>
          </a:xfrm>
          <a:prstGeom prst="rect">
            <a:avLst/>
          </a:prstGeom>
          <a:noFill/>
          <a:ln w="9525">
            <a:noFill/>
            <a:miter lim="800000"/>
            <a:headEnd/>
            <a:tailEnd/>
          </a:ln>
        </p:spPr>
        <p:txBody>
          <a:bodyPr wrap="square">
            <a:spAutoFit/>
          </a:bodyPr>
          <a:lstStyle/>
          <a:p>
            <a:pPr eaLnBrk="0" hangingPunct="0"/>
            <a:r>
              <a:rPr lang="en-US" sz="1875" dirty="0" err="1" smtClean="0">
                <a:latin typeface="Arial" charset="0"/>
              </a:rPr>
              <a:t>Marcas</a:t>
            </a:r>
            <a:r>
              <a:rPr lang="en-US" sz="1875" dirty="0" smtClean="0">
                <a:latin typeface="Arial" charset="0"/>
              </a:rPr>
              <a:t> y </a:t>
            </a:r>
            <a:r>
              <a:rPr lang="en-US" sz="1875" dirty="0" err="1" smtClean="0">
                <a:latin typeface="Arial" charset="0"/>
              </a:rPr>
              <a:t>cargas</a:t>
            </a:r>
            <a:r>
              <a:rPr lang="en-US" sz="1875" dirty="0" smtClean="0">
                <a:latin typeface="Arial" charset="0"/>
              </a:rPr>
              <a:t> para el primer </a:t>
            </a:r>
            <a:r>
              <a:rPr lang="en-US" sz="1875" dirty="0" err="1" smtClean="0">
                <a:latin typeface="Arial" charset="0"/>
              </a:rPr>
              <a:t>componente</a:t>
            </a:r>
            <a:r>
              <a:rPr lang="en-US" sz="1875" dirty="0" smtClean="0">
                <a:latin typeface="Arial" charset="0"/>
              </a:rPr>
              <a:t> principal, de la SST  de Agosto </a:t>
            </a:r>
            <a:r>
              <a:rPr lang="en-US" sz="1875" dirty="0">
                <a:latin typeface="Arial" charset="0"/>
              </a:rPr>
              <a:t>1961 – </a:t>
            </a:r>
            <a:r>
              <a:rPr lang="en-US" sz="1875" dirty="0" smtClean="0">
                <a:latin typeface="Arial" charset="0"/>
              </a:rPr>
              <a:t>2010.</a:t>
            </a:r>
            <a:endParaRPr lang="en-US" sz="1875" dirty="0">
              <a:latin typeface="Arial" charset="0"/>
            </a:endParaRPr>
          </a:p>
        </p:txBody>
      </p:sp>
      <p:sp>
        <p:nvSpPr>
          <p:cNvPr id="3" name="Rectangle 6"/>
          <p:cNvSpPr>
            <a:spLocks noChangeArrowheads="1"/>
          </p:cNvSpPr>
          <p:nvPr/>
        </p:nvSpPr>
        <p:spPr bwMode="auto">
          <a:xfrm>
            <a:off x="1115899" y="439344"/>
            <a:ext cx="7715250" cy="871585"/>
          </a:xfrm>
          <a:prstGeom prst="rect">
            <a:avLst/>
          </a:prstGeom>
          <a:noFill/>
          <a:ln w="9525">
            <a:noFill/>
            <a:miter lim="800000"/>
            <a:headEnd/>
            <a:tailEnd/>
          </a:ln>
        </p:spPr>
        <p:txBody>
          <a:bodyPr>
            <a:spAutoFit/>
          </a:bodyPr>
          <a:lstStyle/>
          <a:p>
            <a:pPr>
              <a:spcBef>
                <a:spcPct val="50000"/>
              </a:spcBef>
            </a:pPr>
            <a:r>
              <a:rPr lang="en-US" sz="1688" dirty="0" smtClean="0">
                <a:latin typeface="Arial" charset="0"/>
              </a:rPr>
              <a:t>Un </a:t>
            </a:r>
            <a:r>
              <a:rPr lang="en-US" sz="1688" dirty="0" err="1" smtClean="0">
                <a:latin typeface="Arial" charset="0"/>
              </a:rPr>
              <a:t>componente</a:t>
            </a:r>
            <a:r>
              <a:rPr lang="en-US" sz="1688" dirty="0" smtClean="0">
                <a:latin typeface="Arial" charset="0"/>
              </a:rPr>
              <a:t> principal </a:t>
            </a:r>
            <a:r>
              <a:rPr lang="en-US" sz="1688" dirty="0" err="1" smtClean="0">
                <a:latin typeface="Arial" charset="0"/>
              </a:rPr>
              <a:t>es</a:t>
            </a:r>
            <a:r>
              <a:rPr lang="en-US" sz="1688" dirty="0" smtClean="0">
                <a:latin typeface="Arial" charset="0"/>
              </a:rPr>
              <a:t> un </a:t>
            </a:r>
            <a:r>
              <a:rPr lang="en-US" sz="1688" dirty="0" err="1" smtClean="0">
                <a:latin typeface="Arial" charset="0"/>
              </a:rPr>
              <a:t>promedio</a:t>
            </a:r>
            <a:r>
              <a:rPr lang="en-US" sz="1688" dirty="0" smtClean="0">
                <a:latin typeface="Arial" charset="0"/>
              </a:rPr>
              <a:t> </a:t>
            </a:r>
            <a:r>
              <a:rPr lang="en-US" sz="1688" dirty="0" err="1" smtClean="0">
                <a:latin typeface="Arial" charset="0"/>
              </a:rPr>
              <a:t>ponderado</a:t>
            </a:r>
            <a:r>
              <a:rPr lang="en-US" sz="1688" dirty="0" smtClean="0">
                <a:latin typeface="Arial" charset="0"/>
              </a:rPr>
              <a:t> de un </a:t>
            </a:r>
            <a:r>
              <a:rPr lang="en-US" sz="1688" dirty="0" err="1" smtClean="0">
                <a:latin typeface="Arial" charset="0"/>
              </a:rPr>
              <a:t>grupo</a:t>
            </a:r>
            <a:r>
              <a:rPr lang="en-US" sz="1688" dirty="0" smtClean="0">
                <a:latin typeface="Arial" charset="0"/>
              </a:rPr>
              <a:t> de variables </a:t>
            </a:r>
            <a:r>
              <a:rPr lang="en-US" sz="1688" dirty="0" err="1" smtClean="0">
                <a:latin typeface="Arial" charset="0"/>
              </a:rPr>
              <a:t>originales</a:t>
            </a:r>
            <a:r>
              <a:rPr lang="en-US" sz="1688" dirty="0" smtClean="0">
                <a:latin typeface="Arial" charset="0"/>
              </a:rPr>
              <a:t>. (</a:t>
            </a:r>
            <a:r>
              <a:rPr lang="en-US" sz="1688" dirty="0" err="1" smtClean="0">
                <a:latin typeface="Arial" charset="0"/>
              </a:rPr>
              <a:t>Más</a:t>
            </a:r>
            <a:r>
              <a:rPr lang="en-US" sz="1688" dirty="0" smtClean="0">
                <a:latin typeface="Arial" charset="0"/>
              </a:rPr>
              <a:t> </a:t>
            </a:r>
            <a:r>
              <a:rPr lang="en-US" sz="1688" dirty="0" err="1" smtClean="0">
                <a:latin typeface="Arial" charset="0"/>
              </a:rPr>
              <a:t>estrictamente</a:t>
            </a:r>
            <a:r>
              <a:rPr lang="en-US" sz="1688" dirty="0" smtClean="0">
                <a:latin typeface="Arial" charset="0"/>
              </a:rPr>
              <a:t>, </a:t>
            </a:r>
            <a:r>
              <a:rPr lang="en-US" sz="1688" dirty="0" err="1" smtClean="0">
                <a:latin typeface="Arial" charset="0"/>
              </a:rPr>
              <a:t>es</a:t>
            </a:r>
            <a:r>
              <a:rPr lang="en-US" sz="1688" dirty="0" smtClean="0">
                <a:latin typeface="Arial" charset="0"/>
              </a:rPr>
              <a:t> </a:t>
            </a:r>
            <a:r>
              <a:rPr lang="en-US" sz="1688" dirty="0" err="1" smtClean="0">
                <a:latin typeface="Arial" charset="0"/>
              </a:rPr>
              <a:t>una</a:t>
            </a:r>
            <a:r>
              <a:rPr lang="en-US" sz="1688" dirty="0" smtClean="0">
                <a:latin typeface="Arial" charset="0"/>
              </a:rPr>
              <a:t> </a:t>
            </a:r>
            <a:r>
              <a:rPr lang="en-US" sz="1688" dirty="0" err="1" smtClean="0">
                <a:latin typeface="Arial" charset="0"/>
              </a:rPr>
              <a:t>suma</a:t>
            </a:r>
            <a:r>
              <a:rPr lang="en-US" sz="1688" dirty="0" smtClean="0">
                <a:latin typeface="Arial" charset="0"/>
              </a:rPr>
              <a:t> de </a:t>
            </a:r>
            <a:r>
              <a:rPr lang="en-US" sz="1688" dirty="0" err="1" smtClean="0">
                <a:latin typeface="Arial" charset="0"/>
              </a:rPr>
              <a:t>ponderaciones</a:t>
            </a:r>
            <a:r>
              <a:rPr lang="en-US" sz="1688" dirty="0" smtClean="0">
                <a:latin typeface="Arial" charset="0"/>
              </a:rPr>
              <a:t>, </a:t>
            </a:r>
            <a:r>
              <a:rPr lang="en-US" sz="1688" dirty="0" err="1" smtClean="0">
                <a:latin typeface="Arial" charset="0"/>
              </a:rPr>
              <a:t>porque</a:t>
            </a:r>
            <a:r>
              <a:rPr lang="en-US" sz="1688" dirty="0" smtClean="0">
                <a:latin typeface="Arial" charset="0"/>
              </a:rPr>
              <a:t> el peso </a:t>
            </a:r>
            <a:r>
              <a:rPr lang="en-US" sz="1688" dirty="0" err="1" smtClean="0">
                <a:latin typeface="Arial" charset="0"/>
              </a:rPr>
              <a:t>suma</a:t>
            </a:r>
            <a:r>
              <a:rPr lang="en-US" sz="1688" dirty="0" smtClean="0">
                <a:latin typeface="Arial" charset="0"/>
              </a:rPr>
              <a:t> hasta 1.0</a:t>
            </a:r>
            <a:r>
              <a:rPr lang="en-US" sz="1688" dirty="0">
                <a:latin typeface="Arial" charset="0"/>
              </a:rPr>
              <a:t>).</a:t>
            </a:r>
          </a:p>
        </p:txBody>
      </p:sp>
      <p:pic>
        <p:nvPicPr>
          <p:cNvPr id="4" name="Picture 1" descr="C:\Documents and Settings\simon\Application Data\CPT\Output\SSTs_loadings.jpg"/>
          <p:cNvPicPr>
            <a:picLocks noChangeAspect="1" noChangeArrowheads="1"/>
          </p:cNvPicPr>
          <p:nvPr/>
        </p:nvPicPr>
        <p:blipFill>
          <a:blip r:embed="rId2"/>
          <a:srcRect l="12633" t="23158" r="3159" b="28421"/>
          <a:stretch>
            <a:fillRect/>
          </a:stretch>
        </p:blipFill>
        <p:spPr bwMode="auto">
          <a:xfrm>
            <a:off x="4973524" y="1723006"/>
            <a:ext cx="3891856" cy="2238375"/>
          </a:xfrm>
          <a:prstGeom prst="rect">
            <a:avLst/>
          </a:prstGeom>
          <a:noFill/>
          <a:ln w="9525">
            <a:noFill/>
            <a:miter lim="800000"/>
            <a:headEnd/>
            <a:tailEnd/>
          </a:ln>
        </p:spPr>
      </p:pic>
      <p:pic>
        <p:nvPicPr>
          <p:cNvPr id="5" name="Picture 2" descr="C:\Documents and Settings\simon\Application Data\CPT\Output\SSTs_scores.jpg"/>
          <p:cNvPicPr>
            <a:picLocks noChangeAspect="1" noChangeArrowheads="1"/>
          </p:cNvPicPr>
          <p:nvPr/>
        </p:nvPicPr>
        <p:blipFill>
          <a:blip r:embed="rId3"/>
          <a:srcRect/>
          <a:stretch>
            <a:fillRect/>
          </a:stretch>
        </p:blipFill>
        <p:spPr bwMode="auto">
          <a:xfrm>
            <a:off x="615837" y="1468114"/>
            <a:ext cx="4176464" cy="3790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99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l="8765" t="11577" r="28529" b="4433"/>
          <a:stretch>
            <a:fillRect/>
          </a:stretch>
        </p:blipFill>
        <p:spPr bwMode="auto">
          <a:xfrm>
            <a:off x="1192421" y="282742"/>
            <a:ext cx="7728295" cy="5200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92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581573" y="4195570"/>
            <a:ext cx="3849506" cy="957955"/>
          </a:xfrm>
          <a:prstGeom prst="rect">
            <a:avLst/>
          </a:prstGeom>
          <a:noFill/>
          <a:ln w="9525">
            <a:noFill/>
            <a:miter lim="800000"/>
            <a:headEnd/>
            <a:tailEnd/>
          </a:ln>
        </p:spPr>
        <p:txBody>
          <a:bodyPr wrap="square">
            <a:spAutoFit/>
          </a:bodyPr>
          <a:lstStyle/>
          <a:p>
            <a:pPr eaLnBrk="0" hangingPunct="0"/>
            <a:r>
              <a:rPr lang="en-US" sz="1875" dirty="0" err="1" smtClean="0">
                <a:latin typeface="Arial" charset="0"/>
              </a:rPr>
              <a:t>Marcas</a:t>
            </a:r>
            <a:r>
              <a:rPr lang="en-US" sz="1875" dirty="0" smtClean="0">
                <a:latin typeface="Arial" charset="0"/>
              </a:rPr>
              <a:t> y </a:t>
            </a:r>
            <a:r>
              <a:rPr lang="en-US" sz="1875" dirty="0" err="1" smtClean="0">
                <a:latin typeface="Arial" charset="0"/>
              </a:rPr>
              <a:t>cargas</a:t>
            </a:r>
            <a:r>
              <a:rPr lang="en-US" sz="1875" dirty="0" smtClean="0">
                <a:latin typeface="Arial" charset="0"/>
              </a:rPr>
              <a:t> para el primer </a:t>
            </a:r>
            <a:r>
              <a:rPr lang="en-US" sz="1875" dirty="0" err="1" smtClean="0">
                <a:latin typeface="Arial" charset="0"/>
              </a:rPr>
              <a:t>componente</a:t>
            </a:r>
            <a:r>
              <a:rPr lang="en-US" sz="1875" dirty="0" smtClean="0">
                <a:latin typeface="Arial" charset="0"/>
              </a:rPr>
              <a:t> principal, de la SST  de Agosto </a:t>
            </a:r>
            <a:r>
              <a:rPr lang="en-US" sz="1875" dirty="0">
                <a:latin typeface="Arial" charset="0"/>
              </a:rPr>
              <a:t>1961 – </a:t>
            </a:r>
            <a:r>
              <a:rPr lang="en-US" sz="1875" dirty="0" smtClean="0">
                <a:latin typeface="Arial" charset="0"/>
              </a:rPr>
              <a:t>2010.</a:t>
            </a:r>
            <a:endParaRPr lang="en-US" sz="1875" dirty="0">
              <a:latin typeface="Arial" charset="0"/>
            </a:endParaRPr>
          </a:p>
        </p:txBody>
      </p:sp>
      <p:sp>
        <p:nvSpPr>
          <p:cNvPr id="3" name="Rectangle 6"/>
          <p:cNvSpPr>
            <a:spLocks noChangeArrowheads="1"/>
          </p:cNvSpPr>
          <p:nvPr/>
        </p:nvSpPr>
        <p:spPr bwMode="auto">
          <a:xfrm>
            <a:off x="1529727" y="451494"/>
            <a:ext cx="7715250" cy="871585"/>
          </a:xfrm>
          <a:prstGeom prst="rect">
            <a:avLst/>
          </a:prstGeom>
          <a:noFill/>
          <a:ln w="9525">
            <a:noFill/>
            <a:miter lim="800000"/>
            <a:headEnd/>
            <a:tailEnd/>
          </a:ln>
        </p:spPr>
        <p:txBody>
          <a:bodyPr>
            <a:spAutoFit/>
          </a:bodyPr>
          <a:lstStyle/>
          <a:p>
            <a:pPr>
              <a:spcBef>
                <a:spcPct val="50000"/>
              </a:spcBef>
            </a:pPr>
            <a:r>
              <a:rPr lang="en-US" sz="1688" dirty="0" smtClean="0">
                <a:latin typeface="Arial" charset="0"/>
              </a:rPr>
              <a:t>Un </a:t>
            </a:r>
            <a:r>
              <a:rPr lang="en-US" sz="1688" dirty="0" err="1" smtClean="0">
                <a:latin typeface="Arial" charset="0"/>
              </a:rPr>
              <a:t>componente</a:t>
            </a:r>
            <a:r>
              <a:rPr lang="en-US" sz="1688" dirty="0" smtClean="0">
                <a:latin typeface="Arial" charset="0"/>
              </a:rPr>
              <a:t> principal </a:t>
            </a:r>
            <a:r>
              <a:rPr lang="en-US" sz="1688" dirty="0" err="1" smtClean="0">
                <a:latin typeface="Arial" charset="0"/>
              </a:rPr>
              <a:t>es</a:t>
            </a:r>
            <a:r>
              <a:rPr lang="en-US" sz="1688" dirty="0" smtClean="0">
                <a:latin typeface="Arial" charset="0"/>
              </a:rPr>
              <a:t> un </a:t>
            </a:r>
            <a:r>
              <a:rPr lang="en-US" sz="1688" dirty="0" err="1" smtClean="0">
                <a:latin typeface="Arial" charset="0"/>
              </a:rPr>
              <a:t>promedio</a:t>
            </a:r>
            <a:r>
              <a:rPr lang="en-US" sz="1688" dirty="0" smtClean="0">
                <a:latin typeface="Arial" charset="0"/>
              </a:rPr>
              <a:t> </a:t>
            </a:r>
            <a:r>
              <a:rPr lang="en-US" sz="1688" dirty="0" err="1" smtClean="0">
                <a:latin typeface="Arial" charset="0"/>
              </a:rPr>
              <a:t>ponderado</a:t>
            </a:r>
            <a:r>
              <a:rPr lang="en-US" sz="1688" dirty="0" smtClean="0">
                <a:latin typeface="Arial" charset="0"/>
              </a:rPr>
              <a:t> de un </a:t>
            </a:r>
            <a:r>
              <a:rPr lang="en-US" sz="1688" dirty="0" err="1" smtClean="0">
                <a:latin typeface="Arial" charset="0"/>
              </a:rPr>
              <a:t>grupo</a:t>
            </a:r>
            <a:r>
              <a:rPr lang="en-US" sz="1688" dirty="0" smtClean="0">
                <a:latin typeface="Arial" charset="0"/>
              </a:rPr>
              <a:t> de variables </a:t>
            </a:r>
            <a:r>
              <a:rPr lang="en-US" sz="1688" dirty="0" err="1" smtClean="0">
                <a:latin typeface="Arial" charset="0"/>
              </a:rPr>
              <a:t>originales</a:t>
            </a:r>
            <a:r>
              <a:rPr lang="en-US" sz="1688" dirty="0" smtClean="0">
                <a:latin typeface="Arial" charset="0"/>
              </a:rPr>
              <a:t>. (</a:t>
            </a:r>
            <a:r>
              <a:rPr lang="en-US" sz="1688" dirty="0" err="1" smtClean="0">
                <a:latin typeface="Arial" charset="0"/>
              </a:rPr>
              <a:t>Más</a:t>
            </a:r>
            <a:r>
              <a:rPr lang="en-US" sz="1688" dirty="0" smtClean="0">
                <a:latin typeface="Arial" charset="0"/>
              </a:rPr>
              <a:t> </a:t>
            </a:r>
            <a:r>
              <a:rPr lang="en-US" sz="1688" dirty="0" err="1" smtClean="0">
                <a:latin typeface="Arial" charset="0"/>
              </a:rPr>
              <a:t>estrictamente</a:t>
            </a:r>
            <a:r>
              <a:rPr lang="en-US" sz="1688" dirty="0" smtClean="0">
                <a:latin typeface="Arial" charset="0"/>
              </a:rPr>
              <a:t>, </a:t>
            </a:r>
            <a:r>
              <a:rPr lang="en-US" sz="1688" dirty="0" err="1" smtClean="0">
                <a:latin typeface="Arial" charset="0"/>
              </a:rPr>
              <a:t>es</a:t>
            </a:r>
            <a:r>
              <a:rPr lang="en-US" sz="1688" dirty="0" smtClean="0">
                <a:latin typeface="Arial" charset="0"/>
              </a:rPr>
              <a:t> </a:t>
            </a:r>
            <a:r>
              <a:rPr lang="en-US" sz="1688" dirty="0" err="1" smtClean="0">
                <a:latin typeface="Arial" charset="0"/>
              </a:rPr>
              <a:t>una</a:t>
            </a:r>
            <a:r>
              <a:rPr lang="en-US" sz="1688" dirty="0" smtClean="0">
                <a:latin typeface="Arial" charset="0"/>
              </a:rPr>
              <a:t> </a:t>
            </a:r>
            <a:r>
              <a:rPr lang="en-US" sz="1688" dirty="0" err="1" smtClean="0">
                <a:latin typeface="Arial" charset="0"/>
              </a:rPr>
              <a:t>suma</a:t>
            </a:r>
            <a:r>
              <a:rPr lang="en-US" sz="1688" dirty="0" smtClean="0">
                <a:latin typeface="Arial" charset="0"/>
              </a:rPr>
              <a:t> de </a:t>
            </a:r>
            <a:r>
              <a:rPr lang="en-US" sz="1688" dirty="0" err="1" smtClean="0">
                <a:latin typeface="Arial" charset="0"/>
              </a:rPr>
              <a:t>ponderaciones</a:t>
            </a:r>
            <a:r>
              <a:rPr lang="en-US" sz="1688" dirty="0" smtClean="0">
                <a:latin typeface="Arial" charset="0"/>
              </a:rPr>
              <a:t>, </a:t>
            </a:r>
            <a:r>
              <a:rPr lang="en-US" sz="1688" dirty="0" err="1" smtClean="0">
                <a:latin typeface="Arial" charset="0"/>
              </a:rPr>
              <a:t>porque</a:t>
            </a:r>
            <a:r>
              <a:rPr lang="en-US" sz="1688" dirty="0" smtClean="0">
                <a:latin typeface="Arial" charset="0"/>
              </a:rPr>
              <a:t> el peso </a:t>
            </a:r>
            <a:r>
              <a:rPr lang="en-US" sz="1688" dirty="0" err="1" smtClean="0">
                <a:latin typeface="Arial" charset="0"/>
              </a:rPr>
              <a:t>suma</a:t>
            </a:r>
            <a:r>
              <a:rPr lang="en-US" sz="1688" dirty="0" smtClean="0">
                <a:latin typeface="Arial" charset="0"/>
              </a:rPr>
              <a:t> hasta 1.0</a:t>
            </a:r>
            <a:r>
              <a:rPr lang="en-US" sz="1688" dirty="0">
                <a:latin typeface="Arial" charset="0"/>
              </a:rPr>
              <a:t>).</a:t>
            </a:r>
          </a:p>
        </p:txBody>
      </p:sp>
      <p:pic>
        <p:nvPicPr>
          <p:cNvPr id="4" name="Picture 1" descr="C:\Documents and Settings\simon\Application Data\CPT\Output\SSTs_loadings.jpg"/>
          <p:cNvPicPr>
            <a:picLocks noChangeAspect="1" noChangeArrowheads="1"/>
          </p:cNvPicPr>
          <p:nvPr/>
        </p:nvPicPr>
        <p:blipFill>
          <a:blip r:embed="rId2"/>
          <a:srcRect l="12633" t="23158" r="3159" b="28421"/>
          <a:stretch>
            <a:fillRect/>
          </a:stretch>
        </p:blipFill>
        <p:spPr bwMode="auto">
          <a:xfrm>
            <a:off x="5387352" y="1735156"/>
            <a:ext cx="3891856" cy="2238375"/>
          </a:xfrm>
          <a:prstGeom prst="rect">
            <a:avLst/>
          </a:prstGeom>
          <a:noFill/>
          <a:ln w="9525">
            <a:noFill/>
            <a:miter lim="800000"/>
            <a:headEnd/>
            <a:tailEnd/>
          </a:ln>
        </p:spPr>
      </p:pic>
      <p:pic>
        <p:nvPicPr>
          <p:cNvPr id="5" name="Picture 2" descr="C:\Documents and Settings\simon\Application Data\CPT\Output\SSTs_scores.jpg"/>
          <p:cNvPicPr>
            <a:picLocks noChangeAspect="1" noChangeArrowheads="1"/>
          </p:cNvPicPr>
          <p:nvPr/>
        </p:nvPicPr>
        <p:blipFill>
          <a:blip r:embed="rId3"/>
          <a:srcRect/>
          <a:stretch>
            <a:fillRect/>
          </a:stretch>
        </p:blipFill>
        <p:spPr bwMode="auto">
          <a:xfrm>
            <a:off x="1029665" y="1480264"/>
            <a:ext cx="4176464" cy="3790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61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283576" y="352212"/>
            <a:ext cx="8229600" cy="1143000"/>
          </a:xfrm>
          <a:prstGeom prst="rect">
            <a:avLst/>
          </a:prstGeom>
          <a:noFill/>
          <a:ln>
            <a:noFill/>
          </a:ln>
        </p:spPr>
        <p:txBody>
          <a:bodyPr lIns="91425" tIns="91425" rIns="91425" bIns="91425" anchor="ctr" anchorCtr="0">
            <a:normAutofit fontScale="60000" lnSpcReduction="20000"/>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dirty="0" smtClean="0"/>
              <a:t>Regresión de </a:t>
            </a:r>
            <a:r>
              <a:rPr lang="en-US" dirty="0" err="1" smtClean="0"/>
              <a:t>Componentes</a:t>
            </a:r>
            <a:r>
              <a:rPr lang="en-US" dirty="0" smtClean="0"/>
              <a:t>  </a:t>
            </a:r>
            <a:br>
              <a:rPr lang="en-US" dirty="0" smtClean="0"/>
            </a:br>
            <a:r>
              <a:rPr lang="en-US" dirty="0" err="1" smtClean="0"/>
              <a:t>Principales</a:t>
            </a:r>
            <a:endParaRPr lang="en-US" dirty="0" smtClean="0"/>
          </a:p>
        </p:txBody>
      </p:sp>
      <p:sp>
        <p:nvSpPr>
          <p:cNvPr id="3" name="Content Placeholder 9"/>
          <p:cNvSpPr txBox="1">
            <a:spLocks/>
          </p:cNvSpPr>
          <p:nvPr/>
        </p:nvSpPr>
        <p:spPr>
          <a:xfrm>
            <a:off x="138616" y="2022744"/>
            <a:ext cx="9547644" cy="3864903"/>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535573" marR="0" lvl="0" indent="175735" algn="l" rtl="0">
              <a:lnSpc>
                <a:spcPct val="100000"/>
              </a:lnSpc>
              <a:spcBef>
                <a:spcPts val="853"/>
              </a:spcBef>
              <a:spcAft>
                <a:spcPts val="0"/>
              </a:spcAft>
              <a:buClr>
                <a:schemeClr val="dk1"/>
              </a:buClr>
              <a:buSzPct val="97714"/>
              <a:buFont typeface="Arial"/>
              <a:buChar char="•"/>
              <a:defRPr sz="4267" b="0" i="0" u="none" strike="noStrike" cap="none">
                <a:solidFill>
                  <a:schemeClr val="dk1"/>
                </a:solidFill>
                <a:latin typeface="Calibri"/>
                <a:ea typeface="Calibri"/>
                <a:cs typeface="Calibri"/>
                <a:sym typeface="Calibri"/>
              </a:defRPr>
            </a:lvl1pPr>
            <a:lvl2pPr marL="1064657" marR="0" lvl="1" indent="154531" algn="l" rtl="0">
              <a:lnSpc>
                <a:spcPct val="100000"/>
              </a:lnSpc>
              <a:spcBef>
                <a:spcPts val="747"/>
              </a:spcBef>
              <a:spcAft>
                <a:spcPts val="0"/>
              </a:spcAft>
              <a:buClr>
                <a:schemeClr val="dk1"/>
              </a:buClr>
              <a:buSzPct val="102697"/>
              <a:buFont typeface="Arial"/>
              <a:buChar char="–"/>
              <a:defRPr sz="3733" b="0" i="0" u="none" strike="noStrike" cap="none">
                <a:solidFill>
                  <a:schemeClr val="dk1"/>
                </a:solidFill>
                <a:latin typeface="Calibri"/>
                <a:ea typeface="Calibri"/>
                <a:cs typeface="Calibri"/>
                <a:sym typeface="Calibri"/>
              </a:defRPr>
            </a:lvl2pPr>
            <a:lvl3pPr marL="1612899" marR="0" lvl="2" indent="1016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48483" marR="0" lvl="3"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4pPr>
            <a:lvl5pPr marL="2758083" marR="0" lvl="4"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5pPr>
            <a:lvl6pPr marL="3367682" marR="0" lvl="5"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6pPr>
            <a:lvl7pPr marL="3977282" marR="0" lvl="6"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7pPr>
            <a:lvl8pPr marL="4586883" marR="0" lvl="7"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8pPr>
            <a:lvl9pPr marL="5196483" marR="0" lvl="8"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9pPr>
          </a:lstStyle>
          <a:p>
            <a:pPr indent="0">
              <a:buNone/>
            </a:pPr>
            <a:endParaRPr lang="en-US" sz="1800" dirty="0" smtClean="0"/>
          </a:p>
          <a:p>
            <a:pPr algn="just"/>
            <a:r>
              <a:rPr lang="en-US" sz="2400" dirty="0" smtClean="0"/>
              <a:t>El objetivo </a:t>
            </a:r>
            <a:r>
              <a:rPr lang="en-US" sz="2400" dirty="0" err="1" smtClean="0"/>
              <a:t>es</a:t>
            </a:r>
            <a:r>
              <a:rPr lang="en-US" sz="2400" dirty="0" smtClean="0"/>
              <a:t> que </a:t>
            </a:r>
            <a:r>
              <a:rPr lang="en-US" sz="2400" dirty="0" err="1" smtClean="0"/>
              <a:t>los</a:t>
            </a:r>
            <a:r>
              <a:rPr lang="en-US" sz="2400" dirty="0" smtClean="0"/>
              <a:t> components principals </a:t>
            </a:r>
            <a:r>
              <a:rPr lang="en-US" sz="2400" dirty="0" err="1" smtClean="0"/>
              <a:t>tengan</a:t>
            </a:r>
            <a:r>
              <a:rPr lang="en-US" sz="2400" dirty="0" smtClean="0"/>
              <a:t> </a:t>
            </a:r>
            <a:r>
              <a:rPr lang="en-US" sz="2400" dirty="0" err="1" smtClean="0"/>
              <a:t>máxima</a:t>
            </a:r>
            <a:r>
              <a:rPr lang="en-US" sz="2400" dirty="0" smtClean="0"/>
              <a:t> </a:t>
            </a:r>
            <a:r>
              <a:rPr lang="en-US" sz="2400" dirty="0" err="1" smtClean="0"/>
              <a:t>varianza</a:t>
            </a:r>
            <a:r>
              <a:rPr lang="en-US" sz="2400" dirty="0" smtClean="0"/>
              <a:t> y no </a:t>
            </a:r>
            <a:r>
              <a:rPr lang="en-US" sz="2400" dirty="0" err="1" smtClean="0"/>
              <a:t>estén</a:t>
            </a:r>
            <a:r>
              <a:rPr lang="en-US" sz="2400" dirty="0" smtClean="0"/>
              <a:t> </a:t>
            </a:r>
            <a:r>
              <a:rPr lang="en-US" sz="2400" dirty="0" err="1" smtClean="0"/>
              <a:t>correlacionados</a:t>
            </a:r>
            <a:r>
              <a:rPr lang="en-US" sz="2400" dirty="0" smtClean="0"/>
              <a:t>.</a:t>
            </a:r>
          </a:p>
          <a:p>
            <a:pPr algn="just"/>
            <a:r>
              <a:rPr lang="en-US" sz="2400" dirty="0" err="1" smtClean="0"/>
              <a:t>Disponible</a:t>
            </a:r>
            <a:r>
              <a:rPr lang="en-US" sz="2400" dirty="0" smtClean="0"/>
              <a:t> </a:t>
            </a:r>
            <a:r>
              <a:rPr lang="en-US" sz="2400" dirty="0" smtClean="0"/>
              <a:t>para </a:t>
            </a:r>
            <a:r>
              <a:rPr lang="en-US" sz="2400" dirty="0" err="1" smtClean="0"/>
              <a:t>múltiples</a:t>
            </a:r>
            <a:r>
              <a:rPr lang="en-US" sz="2400" dirty="0" smtClean="0"/>
              <a:t> </a:t>
            </a:r>
            <a:r>
              <a:rPr lang="en-US" sz="2400" dirty="0" err="1" smtClean="0"/>
              <a:t>predictores</a:t>
            </a:r>
            <a:r>
              <a:rPr lang="en-US" sz="2400" dirty="0" smtClean="0"/>
              <a:t>, y </a:t>
            </a:r>
            <a:r>
              <a:rPr lang="en-US" sz="2400" dirty="0" err="1" smtClean="0"/>
              <a:t>uno</a:t>
            </a:r>
            <a:r>
              <a:rPr lang="en-US" sz="2400" dirty="0" smtClean="0"/>
              <a:t> o un </a:t>
            </a:r>
            <a:r>
              <a:rPr lang="en-US" sz="2400" dirty="0" err="1" smtClean="0"/>
              <a:t>pequeño</a:t>
            </a:r>
            <a:r>
              <a:rPr lang="en-US" sz="2400" dirty="0" smtClean="0"/>
              <a:t> </a:t>
            </a:r>
            <a:r>
              <a:rPr lang="en-US" sz="2400" dirty="0" err="1" smtClean="0"/>
              <a:t>número</a:t>
            </a:r>
            <a:r>
              <a:rPr lang="en-US" sz="2400" dirty="0" smtClean="0"/>
              <a:t> de </a:t>
            </a:r>
            <a:r>
              <a:rPr lang="en-US" sz="2400" dirty="0" err="1" smtClean="0"/>
              <a:t>predictandos</a:t>
            </a:r>
            <a:r>
              <a:rPr lang="en-US" sz="2400" dirty="0" smtClean="0"/>
              <a:t> no </a:t>
            </a:r>
            <a:r>
              <a:rPr lang="en-US" sz="2400" dirty="0" err="1" smtClean="0"/>
              <a:t>correlacionados</a:t>
            </a:r>
            <a:r>
              <a:rPr lang="en-US" sz="2400" dirty="0" smtClean="0"/>
              <a:t>.</a:t>
            </a:r>
          </a:p>
        </p:txBody>
      </p:sp>
      <p:graphicFrame>
        <p:nvGraphicFramePr>
          <p:cNvPr id="4" name="Object 12"/>
          <p:cNvGraphicFramePr>
            <a:graphicFrameLocks noChangeAspect="1"/>
          </p:cNvGraphicFramePr>
          <p:nvPr>
            <p:extLst>
              <p:ext uri="{D42A27DB-BD31-4B8C-83A1-F6EECF244321}">
                <p14:modId xmlns:p14="http://schemas.microsoft.com/office/powerpoint/2010/main" val="555436770"/>
              </p:ext>
            </p:extLst>
          </p:nvPr>
        </p:nvGraphicFramePr>
        <p:xfrm>
          <a:off x="3936681" y="1701469"/>
          <a:ext cx="2214563" cy="279797"/>
        </p:xfrm>
        <a:graphic>
          <a:graphicData uri="http://schemas.openxmlformats.org/presentationml/2006/ole">
            <mc:AlternateContent xmlns:mc="http://schemas.openxmlformats.org/markup-compatibility/2006">
              <mc:Choice xmlns:v="urn:schemas-microsoft-com:vml" Requires="v">
                <p:oleObj spid="_x0000_s8221" name="Equation" r:id="rId3" imgW="4494835" imgH="546215" progId="">
                  <p:embed/>
                </p:oleObj>
              </mc:Choice>
              <mc:Fallback>
                <p:oleObj name="Equation" r:id="rId3" imgW="4494835" imgH="54621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681" y="1701469"/>
                        <a:ext cx="2214563" cy="2797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328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1999" y="358754"/>
            <a:ext cx="8229600" cy="11430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smtClean="0"/>
              <a:t>PORQUÉ PCR?</a:t>
            </a:r>
            <a:endParaRPr lang="en-US" dirty="0" smtClean="0"/>
          </a:p>
        </p:txBody>
      </p:sp>
      <p:sp>
        <p:nvSpPr>
          <p:cNvPr id="3" name="Text Box 3"/>
          <p:cNvSpPr txBox="1">
            <a:spLocks noChangeArrowheads="1"/>
          </p:cNvSpPr>
          <p:nvPr/>
        </p:nvSpPr>
        <p:spPr bwMode="auto">
          <a:xfrm>
            <a:off x="166183" y="1501754"/>
            <a:ext cx="9658302" cy="3306739"/>
          </a:xfrm>
          <a:prstGeom prst="rect">
            <a:avLst/>
          </a:prstGeom>
          <a:noFill/>
          <a:ln w="9525">
            <a:noFill/>
            <a:miter lim="800000"/>
            <a:headEnd/>
            <a:tailEnd/>
          </a:ln>
          <a:effectLst/>
        </p:spPr>
        <p:txBody>
          <a:bodyPr wrap="square">
            <a:spAutoFit/>
          </a:bodyPr>
          <a:lstStyle/>
          <a:p>
            <a:pPr algn="just" eaLnBrk="0" hangingPunct="0">
              <a:defRPr/>
            </a:pPr>
            <a:r>
              <a:rPr lang="en-US" sz="2400" dirty="0" err="1" smtClean="0"/>
              <a:t>Cuando</a:t>
            </a:r>
            <a:r>
              <a:rPr lang="en-US" sz="2400" dirty="0" smtClean="0"/>
              <a:t> se </a:t>
            </a:r>
            <a:r>
              <a:rPr lang="en-US" sz="2400" dirty="0" err="1" smtClean="0"/>
              <a:t>usan</a:t>
            </a:r>
            <a:r>
              <a:rPr lang="en-US" sz="2400" dirty="0" smtClean="0"/>
              <a:t> </a:t>
            </a:r>
            <a:r>
              <a:rPr lang="en-US" sz="2400" dirty="0" err="1" smtClean="0"/>
              <a:t>los</a:t>
            </a:r>
            <a:r>
              <a:rPr lang="en-US" sz="2400" dirty="0" smtClean="0"/>
              <a:t> </a:t>
            </a:r>
            <a:r>
              <a:rPr lang="en-US" sz="2400" dirty="0" err="1" smtClean="0"/>
              <a:t>componentes</a:t>
            </a:r>
            <a:r>
              <a:rPr lang="en-US" sz="2400" dirty="0" smtClean="0"/>
              <a:t> </a:t>
            </a:r>
            <a:r>
              <a:rPr lang="en-US" sz="2400" dirty="0" err="1" smtClean="0"/>
              <a:t>principales</a:t>
            </a:r>
            <a:r>
              <a:rPr lang="en-US" sz="2400" dirty="0" smtClean="0"/>
              <a:t> de la SST, </a:t>
            </a:r>
            <a:r>
              <a:rPr lang="en-US" sz="2400" dirty="0" err="1" smtClean="0"/>
              <a:t>los</a:t>
            </a:r>
            <a:r>
              <a:rPr lang="en-US" sz="2400" dirty="0" smtClean="0"/>
              <a:t> components </a:t>
            </a:r>
            <a:r>
              <a:rPr lang="en-US" sz="2400" dirty="0" err="1" smtClean="0"/>
              <a:t>tienen</a:t>
            </a:r>
            <a:r>
              <a:rPr lang="en-US" sz="2400" dirty="0" smtClean="0"/>
              <a:t> </a:t>
            </a:r>
            <a:r>
              <a:rPr lang="en-US" sz="2400" dirty="0" err="1" smtClean="0"/>
              <a:t>características</a:t>
            </a:r>
            <a:r>
              <a:rPr lang="en-US" sz="2400" dirty="0" smtClean="0"/>
              <a:t> </a:t>
            </a:r>
            <a:r>
              <a:rPr lang="en-US" sz="2400" dirty="0" err="1" smtClean="0"/>
              <a:t>deseables</a:t>
            </a:r>
            <a:r>
              <a:rPr lang="en-US" sz="2400" dirty="0" smtClean="0"/>
              <a:t>:</a:t>
            </a:r>
          </a:p>
          <a:p>
            <a:pPr marL="321469" indent="-321469" algn="just" eaLnBrk="0" hangingPunct="0">
              <a:defRPr/>
            </a:pPr>
            <a:endParaRPr lang="en-US" sz="2400" dirty="0"/>
          </a:p>
          <a:p>
            <a:pPr marL="321469" indent="-321469" algn="just" eaLnBrk="0" hangingPunct="0">
              <a:buFontTx/>
              <a:buAutoNum type="arabicPeriod"/>
              <a:defRPr/>
            </a:pPr>
            <a:r>
              <a:rPr lang="en-US" sz="2400" dirty="0" err="1" smtClean="0"/>
              <a:t>Explican</a:t>
            </a:r>
            <a:r>
              <a:rPr lang="en-US" sz="2400" dirty="0" smtClean="0"/>
              <a:t> la </a:t>
            </a:r>
            <a:r>
              <a:rPr lang="en-US" sz="2400" dirty="0" err="1" smtClean="0"/>
              <a:t>cantidad</a:t>
            </a:r>
            <a:r>
              <a:rPr lang="en-US" sz="2400" dirty="0" smtClean="0"/>
              <a:t> </a:t>
            </a:r>
            <a:r>
              <a:rPr lang="en-US" sz="2400" dirty="0" err="1" smtClean="0"/>
              <a:t>máxima</a:t>
            </a:r>
            <a:r>
              <a:rPr lang="en-US" sz="2400" dirty="0" smtClean="0"/>
              <a:t> de </a:t>
            </a:r>
            <a:r>
              <a:rPr lang="en-US" sz="2400" dirty="0" err="1" smtClean="0"/>
              <a:t>varianza</a:t>
            </a:r>
            <a:r>
              <a:rPr lang="en-US" sz="2400" dirty="0" smtClean="0"/>
              <a:t>, y </a:t>
            </a:r>
            <a:r>
              <a:rPr lang="en-US" sz="2400" dirty="0" err="1" smtClean="0"/>
              <a:t>además</a:t>
            </a:r>
            <a:r>
              <a:rPr lang="en-US" sz="2400" dirty="0" smtClean="0"/>
              <a:t> son </a:t>
            </a:r>
            <a:r>
              <a:rPr lang="en-US" sz="2400" dirty="0" err="1" smtClean="0"/>
              <a:t>representativos</a:t>
            </a:r>
            <a:r>
              <a:rPr lang="en-US" sz="2400" dirty="0" smtClean="0"/>
              <a:t> de la </a:t>
            </a:r>
            <a:r>
              <a:rPr lang="en-US" sz="2400" dirty="0" err="1" smtClean="0"/>
              <a:t>variabilidad</a:t>
            </a:r>
            <a:r>
              <a:rPr lang="en-US" sz="2400" dirty="0" smtClean="0"/>
              <a:t> de la TSM </a:t>
            </a:r>
            <a:r>
              <a:rPr lang="en-US" sz="2400" dirty="0" err="1" smtClean="0"/>
              <a:t>en</a:t>
            </a:r>
            <a:r>
              <a:rPr lang="en-US" sz="2400" dirty="0" smtClean="0"/>
              <a:t> </a:t>
            </a:r>
            <a:r>
              <a:rPr lang="en-US" sz="2400" dirty="0" err="1" smtClean="0"/>
              <a:t>grandes</a:t>
            </a:r>
            <a:r>
              <a:rPr lang="en-US" sz="2400" dirty="0" smtClean="0"/>
              <a:t> </a:t>
            </a:r>
            <a:r>
              <a:rPr lang="en-US" sz="2400" dirty="0" err="1" smtClean="0"/>
              <a:t>áreas</a:t>
            </a:r>
            <a:r>
              <a:rPr lang="en-US" sz="2400" dirty="0" smtClean="0"/>
              <a:t>.</a:t>
            </a:r>
            <a:endParaRPr lang="en-US" sz="2400" dirty="0"/>
          </a:p>
          <a:p>
            <a:pPr marL="321469" indent="-321469" algn="just" eaLnBrk="0" hangingPunct="0">
              <a:buFontTx/>
              <a:buAutoNum type="arabicPeriod"/>
              <a:defRPr/>
            </a:pPr>
            <a:endParaRPr lang="en-US" sz="2400" dirty="0"/>
          </a:p>
          <a:p>
            <a:pPr marL="321469" indent="-321469" algn="just" eaLnBrk="0" hangingPunct="0">
              <a:buFontTx/>
              <a:buAutoNum type="arabicPeriod"/>
              <a:defRPr/>
            </a:pPr>
            <a:r>
              <a:rPr lang="en-US" sz="2400" dirty="0" smtClean="0"/>
              <a:t>No </a:t>
            </a:r>
            <a:r>
              <a:rPr lang="en-US" sz="2400" dirty="0" err="1" smtClean="0"/>
              <a:t>están</a:t>
            </a:r>
            <a:r>
              <a:rPr lang="en-US" sz="2400" dirty="0" smtClean="0"/>
              <a:t> </a:t>
            </a:r>
            <a:r>
              <a:rPr lang="en-US" sz="2400" dirty="0" err="1" smtClean="0"/>
              <a:t>correlacionados</a:t>
            </a:r>
            <a:r>
              <a:rPr lang="en-US" sz="2400" dirty="0" smtClean="0"/>
              <a:t>, y </a:t>
            </a:r>
            <a:r>
              <a:rPr lang="en-US" sz="2400" dirty="0" err="1" smtClean="0"/>
              <a:t>los</a:t>
            </a:r>
            <a:r>
              <a:rPr lang="en-US" sz="2400" dirty="0" smtClean="0"/>
              <a:t> </a:t>
            </a:r>
            <a:r>
              <a:rPr lang="en-US" sz="2400" dirty="0" err="1" smtClean="0"/>
              <a:t>errores</a:t>
            </a:r>
            <a:r>
              <a:rPr lang="en-US" sz="2400" dirty="0" smtClean="0"/>
              <a:t> </a:t>
            </a:r>
            <a:r>
              <a:rPr lang="en-US" sz="2400" dirty="0" err="1" smtClean="0"/>
              <a:t>en</a:t>
            </a:r>
            <a:r>
              <a:rPr lang="en-US" sz="2400" dirty="0" smtClean="0"/>
              <a:t> </a:t>
            </a:r>
            <a:r>
              <a:rPr lang="en-US" sz="2400" dirty="0" err="1" smtClean="0"/>
              <a:t>los</a:t>
            </a:r>
            <a:r>
              <a:rPr lang="en-US" sz="2400" dirty="0" smtClean="0"/>
              <a:t> </a:t>
            </a:r>
            <a:r>
              <a:rPr lang="en-US" sz="2400" dirty="0" err="1" smtClean="0"/>
              <a:t>parámetros</a:t>
            </a:r>
            <a:r>
              <a:rPr lang="en-US" sz="2400" dirty="0" smtClean="0"/>
              <a:t> de la regression se </a:t>
            </a:r>
            <a:r>
              <a:rPr lang="en-US" sz="2400" dirty="0" err="1" smtClean="0"/>
              <a:t>minimizan</a:t>
            </a:r>
            <a:r>
              <a:rPr lang="en-US" sz="2400" dirty="0" smtClean="0"/>
              <a:t>.</a:t>
            </a:r>
          </a:p>
          <a:p>
            <a:pPr eaLnBrk="0" hangingPunct="0">
              <a:defRPr/>
            </a:pPr>
            <a:endParaRPr lang="en-US" sz="1600" dirty="0"/>
          </a:p>
        </p:txBody>
      </p:sp>
    </p:spTree>
    <p:extLst>
      <p:ext uri="{BB962C8B-B14F-4D97-AF65-F5344CB8AC3E}">
        <p14:creationId xmlns:p14="http://schemas.microsoft.com/office/powerpoint/2010/main" val="265212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3283" y="4583248"/>
            <a:ext cx="9388549" cy="738664"/>
          </a:xfrm>
          <a:prstGeom prst="rect">
            <a:avLst/>
          </a:prstGeom>
        </p:spPr>
        <p:txBody>
          <a:bodyPr wrap="square">
            <a:spAutoFit/>
          </a:bodyPr>
          <a:lstStyle/>
          <a:p>
            <a:r>
              <a:rPr lang="es-PE" sz="1050" dirty="0"/>
              <a:t>https://senamhipe-my.sharepoint.com/personal/yescajadillo_senamhi_gob_pe/_layouts/15/onedrive.aspx?id=%2Fpersonal%2Fyescajadillo%5Fsenamhi%5Fgob%5Fpe%2FDocuments%2F2020%5F2019%2Finformes%2F2019%5FINFORME%20POI%5FPREDICTABILIDAD%2Epdf&amp;parent=%2Fpersonal%2Fyescajadillo%5Fsenamhi%5Fgob%5Fpe%2FDocuments%2F2020%5F2019%2Finformes&amp;ga=1</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48" t="18294" r="35901" b="8527"/>
          <a:stretch/>
        </p:blipFill>
        <p:spPr bwMode="auto">
          <a:xfrm>
            <a:off x="6124172" y="372140"/>
            <a:ext cx="3094255" cy="429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stomShape 1"/>
          <p:cNvSpPr/>
          <p:nvPr/>
        </p:nvSpPr>
        <p:spPr>
          <a:xfrm>
            <a:off x="414812" y="1749533"/>
            <a:ext cx="4975895" cy="88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PE" sz="2400" b="1" strike="noStrike" spc="-1" dirty="0">
                <a:solidFill>
                  <a:srgbClr val="000000"/>
                </a:solidFill>
                <a:uFill>
                  <a:solidFill>
                    <a:srgbClr val="FFFFFF"/>
                  </a:solidFill>
                </a:uFill>
                <a:latin typeface="Calibri"/>
                <a:ea typeface="DejaVu Sans"/>
              </a:rPr>
              <a:t>EVALUACION DE PREDCITABILIDAD DE LLUVIAS A NIVEL NACIONAL </a:t>
            </a:r>
            <a:r>
              <a:rPr lang="es-PE" sz="2800" b="1" strike="noStrike" spc="-1" dirty="0">
                <a:solidFill>
                  <a:srgbClr val="000000"/>
                </a:solidFill>
                <a:uFill>
                  <a:solidFill>
                    <a:srgbClr val="FFFFFF"/>
                  </a:solidFill>
                </a:uFill>
                <a:latin typeface="Calibri"/>
                <a:ea typeface="DejaVu Sans"/>
              </a:rPr>
              <a:t>PARA</a:t>
            </a:r>
            <a:r>
              <a:rPr lang="es-PE" sz="2400" b="1" strike="noStrike" spc="-1" dirty="0">
                <a:solidFill>
                  <a:srgbClr val="000000"/>
                </a:solidFill>
                <a:uFill>
                  <a:solidFill>
                    <a:srgbClr val="FFFFFF"/>
                  </a:solidFill>
                </a:uFill>
                <a:latin typeface="Calibri"/>
                <a:ea typeface="DejaVu Sans"/>
              </a:rPr>
              <a:t> EL VERANO </a:t>
            </a:r>
            <a:endParaRPr lang="es-P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960566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445740" y="188498"/>
            <a:ext cx="8208912" cy="51194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PE" sz="1800" b="1" strike="noStrike" spc="-1" dirty="0" smtClean="0">
                <a:solidFill>
                  <a:srgbClr val="000000"/>
                </a:solidFill>
                <a:uFill>
                  <a:solidFill>
                    <a:srgbClr val="FFFFFF"/>
                  </a:solidFill>
                </a:uFill>
                <a:latin typeface="Calibri"/>
                <a:ea typeface="DejaVu Sans"/>
              </a:rPr>
              <a:t>FUENTE:</a:t>
            </a:r>
            <a:endParaRPr lang="es-PE" sz="1800" b="0" strike="noStrike" spc="-1" dirty="0" smtClean="0">
              <a:solidFill>
                <a:srgbClr val="000000"/>
              </a:solidFill>
              <a:uFill>
                <a:solidFill>
                  <a:srgbClr val="FFFFFF"/>
                </a:solidFill>
              </a:uFill>
              <a:latin typeface="Arial"/>
            </a:endParaRPr>
          </a:p>
          <a:p>
            <a:pPr>
              <a:lnSpc>
                <a:spcPct val="100000"/>
              </a:lnSpc>
            </a:pPr>
            <a:r>
              <a:rPr lang="es-PE" sz="1800" b="1" strike="noStrike" spc="-1" dirty="0" smtClean="0">
                <a:solidFill>
                  <a:srgbClr val="000000"/>
                </a:solidFill>
                <a:uFill>
                  <a:solidFill>
                    <a:srgbClr val="FFFFFF"/>
                  </a:solidFill>
                </a:uFill>
                <a:latin typeface="Calibri"/>
                <a:ea typeface="DejaVu Sans"/>
              </a:rPr>
              <a:t>DATOS DE LLUVIA: </a:t>
            </a:r>
            <a:r>
              <a:rPr lang="es-PE" sz="1600" i="1" strike="noStrike" spc="-1" dirty="0" smtClean="0">
                <a:solidFill>
                  <a:srgbClr val="000000"/>
                </a:solidFill>
                <a:uFill>
                  <a:solidFill>
                    <a:srgbClr val="FFFFFF"/>
                  </a:solidFill>
                </a:uFill>
                <a:latin typeface="Calibri"/>
                <a:ea typeface="DejaVu Sans"/>
              </a:rPr>
              <a:t>PISCO V.2 , PISCO V.2.1</a:t>
            </a:r>
            <a:endParaRPr lang="es-PE" sz="1600" i="1" strike="noStrike" spc="-1" dirty="0" smtClean="0">
              <a:solidFill>
                <a:srgbClr val="000000"/>
              </a:solidFill>
              <a:uFill>
                <a:solidFill>
                  <a:srgbClr val="FFFFFF"/>
                </a:solidFill>
              </a:uFill>
              <a:latin typeface="Arial"/>
            </a:endParaRPr>
          </a:p>
          <a:p>
            <a:pPr>
              <a:lnSpc>
                <a:spcPct val="100000"/>
              </a:lnSpc>
            </a:pPr>
            <a:r>
              <a:rPr lang="es-PE" sz="1800" b="1" strike="noStrike" spc="-1" dirty="0" smtClean="0">
                <a:solidFill>
                  <a:srgbClr val="000000"/>
                </a:solidFill>
                <a:uFill>
                  <a:solidFill>
                    <a:srgbClr val="FFFFFF"/>
                  </a:solidFill>
                </a:uFill>
                <a:latin typeface="Calibri"/>
                <a:ea typeface="DejaVu Sans"/>
              </a:rPr>
              <a:t>INDICES:</a:t>
            </a:r>
          </a:p>
          <a:p>
            <a:pPr>
              <a:lnSpc>
                <a:spcPct val="100000"/>
              </a:lnSpc>
            </a:pPr>
            <a:endParaRPr lang="es-PE" sz="1800" b="1" strike="noStrike" spc="-1" dirty="0" smtClean="0">
              <a:solidFill>
                <a:srgbClr val="000000"/>
              </a:solidFill>
              <a:uFill>
                <a:solidFill>
                  <a:srgbClr val="FFFFFF"/>
                </a:solidFill>
              </a:uFill>
              <a:latin typeface="Calibri"/>
              <a:ea typeface="DejaVu Sans"/>
            </a:endParaRPr>
          </a:p>
          <a:p>
            <a:pPr marL="285750" indent="-285750">
              <a:lnSpc>
                <a:spcPct val="100000"/>
              </a:lnSpc>
              <a:buFont typeface="Arial" pitchFamily="34" charset="0"/>
              <a:buChar char="•"/>
            </a:pPr>
            <a:r>
              <a:rPr lang="es-PE" b="1" spc="-1" dirty="0" smtClean="0">
                <a:solidFill>
                  <a:srgbClr val="000000"/>
                </a:solidFill>
                <a:uFill>
                  <a:solidFill>
                    <a:srgbClr val="FFFFFF"/>
                  </a:solidFill>
                </a:uFill>
                <a:latin typeface="Calibri"/>
              </a:rPr>
              <a:t>"E" y "C</a:t>
            </a:r>
            <a:r>
              <a:rPr lang="es-PE" b="1" spc="-1" dirty="0">
                <a:solidFill>
                  <a:srgbClr val="000000"/>
                </a:solidFill>
                <a:uFill>
                  <a:solidFill>
                    <a:srgbClr val="FFFFFF"/>
                  </a:solidFill>
                </a:uFill>
              </a:rPr>
              <a:t>": </a:t>
            </a:r>
            <a:r>
              <a:rPr lang="es-PE" sz="1400" i="1" spc="-1" dirty="0">
                <a:solidFill>
                  <a:srgbClr val="000000"/>
                </a:solidFill>
                <a:uFill>
                  <a:solidFill>
                    <a:srgbClr val="FFFFFF"/>
                  </a:solidFill>
                </a:uFill>
              </a:rPr>
              <a:t>http://www.met.igp.gob.pe/variabclim/indices.html</a:t>
            </a:r>
          </a:p>
          <a:p>
            <a:pPr marL="285750" indent="-285750">
              <a:lnSpc>
                <a:spcPct val="100000"/>
              </a:lnSpc>
              <a:buFont typeface="Arial" pitchFamily="34" charset="0"/>
              <a:buChar char="•"/>
            </a:pPr>
            <a:r>
              <a:rPr lang="es-PE" b="1" spc="-1" dirty="0" smtClean="0">
                <a:solidFill>
                  <a:srgbClr val="000000"/>
                </a:solidFill>
                <a:uFill>
                  <a:solidFill>
                    <a:srgbClr val="FFFFFF"/>
                  </a:solidFill>
                </a:uFill>
                <a:latin typeface="Calibri"/>
              </a:rPr>
              <a:t>"</a:t>
            </a:r>
            <a:r>
              <a:rPr lang="es-PE" b="1" spc="-1" dirty="0" smtClean="0">
                <a:uFill>
                  <a:solidFill>
                    <a:srgbClr val="FFFFFF"/>
                  </a:solidFill>
                </a:uFill>
                <a:latin typeface="Calibri"/>
              </a:rPr>
              <a:t>PSA</a:t>
            </a:r>
            <a:r>
              <a:rPr lang="es-PE" b="1" spc="-1" dirty="0" smtClean="0">
                <a:solidFill>
                  <a:srgbClr val="000000"/>
                </a:solidFill>
                <a:uFill>
                  <a:solidFill>
                    <a:srgbClr val="FFFFFF"/>
                  </a:solidFill>
                </a:uFill>
                <a:latin typeface="Calibri"/>
              </a:rPr>
              <a:t>"</a:t>
            </a:r>
            <a:r>
              <a:rPr lang="es-PE" b="1" spc="-1" dirty="0" smtClean="0">
                <a:uFill>
                  <a:solidFill>
                    <a:srgbClr val="FFFFFF"/>
                  </a:solidFill>
                </a:uFill>
                <a:latin typeface="Calibri"/>
              </a:rPr>
              <a:t> : </a:t>
            </a:r>
            <a:r>
              <a:rPr lang="es-PE" sz="1400" b="1" spc="-1" dirty="0" smtClean="0">
                <a:uFill>
                  <a:solidFill>
                    <a:srgbClr val="FFFFFF"/>
                  </a:solidFill>
                </a:uFill>
                <a:latin typeface="Calibri"/>
              </a:rPr>
              <a:t>NCEP/GH500/MODO 1 (</a:t>
            </a:r>
            <a:r>
              <a:rPr lang="es-PE" sz="1200" i="1" spc="-1" dirty="0" err="1" smtClean="0">
                <a:uFill>
                  <a:solidFill>
                    <a:srgbClr val="FFFFFF"/>
                  </a:solidFill>
                </a:uFill>
                <a:latin typeface="Calibri"/>
              </a:rPr>
              <a:t>Ref</a:t>
            </a:r>
            <a:r>
              <a:rPr lang="es-PE" sz="1200" i="1" spc="-1" dirty="0" smtClean="0">
                <a:uFill>
                  <a:solidFill>
                    <a:srgbClr val="FFFFFF"/>
                  </a:solidFill>
                </a:uFill>
                <a:latin typeface="Calibri"/>
              </a:rPr>
              <a:t>:  </a:t>
            </a:r>
            <a:r>
              <a:rPr lang="en-US" sz="1200" i="1" spc="-1" dirty="0" smtClean="0">
                <a:uFill>
                  <a:solidFill>
                    <a:srgbClr val="FFFFFF"/>
                  </a:solidFill>
                </a:uFill>
                <a:latin typeface="Calibri"/>
              </a:rPr>
              <a:t>Mo K., </a:t>
            </a:r>
            <a:r>
              <a:rPr lang="en-US" sz="1200" i="1" spc="-1" dirty="0" err="1" smtClean="0">
                <a:uFill>
                  <a:solidFill>
                    <a:srgbClr val="FFFFFF"/>
                  </a:solidFill>
                </a:uFill>
                <a:latin typeface="Calibri"/>
              </a:rPr>
              <a:t>Paegle</a:t>
            </a:r>
            <a:r>
              <a:rPr lang="en-US" sz="1200" i="1" spc="-1" dirty="0" smtClean="0">
                <a:uFill>
                  <a:solidFill>
                    <a:srgbClr val="FFFFFF"/>
                  </a:solidFill>
                </a:uFill>
                <a:latin typeface="Calibri"/>
              </a:rPr>
              <a:t> 2001: The Pacific-South American modes and the downstream effects, Fonseca. I and Harumi. M (2012) Climate Fields over South America and Variability of SACZ and PSA in HadGEM2-ES</a:t>
            </a:r>
            <a:r>
              <a:rPr lang="es-PE" sz="1400" b="1" spc="-1" dirty="0" smtClean="0">
                <a:uFill>
                  <a:solidFill>
                    <a:srgbClr val="FFFFFF"/>
                  </a:solidFill>
                </a:uFill>
                <a:latin typeface="Calibri"/>
              </a:rPr>
              <a:t>).</a:t>
            </a:r>
          </a:p>
          <a:p>
            <a:pPr marL="285750" indent="-285750">
              <a:lnSpc>
                <a:spcPct val="100000"/>
              </a:lnSpc>
              <a:buFont typeface="Arial" pitchFamily="34" charset="0"/>
              <a:buChar char="•"/>
            </a:pPr>
            <a:r>
              <a:rPr lang="es-PE" sz="1400" b="1" spc="-1" dirty="0" smtClean="0">
                <a:uFill>
                  <a:solidFill>
                    <a:srgbClr val="FFFFFF"/>
                  </a:solidFill>
                </a:uFill>
                <a:latin typeface="Calibri"/>
              </a:rPr>
              <a:t>TwN1+2: </a:t>
            </a:r>
            <a:r>
              <a:rPr lang="es-PE" sz="1400" i="1" spc="-1" dirty="0" smtClean="0">
                <a:uFill>
                  <a:solidFill>
                    <a:srgbClr val="FFFFFF"/>
                  </a:solidFill>
                </a:uFill>
                <a:latin typeface="Calibri"/>
              </a:rPr>
              <a:t>ERSST v5</a:t>
            </a:r>
          </a:p>
          <a:p>
            <a:pPr marL="285750" indent="-285750" algn="just">
              <a:lnSpc>
                <a:spcPct val="100000"/>
              </a:lnSpc>
              <a:buFont typeface="Arial" pitchFamily="34" charset="0"/>
              <a:buChar char="•"/>
            </a:pPr>
            <a:r>
              <a:rPr lang="es-PE" b="1" spc="-1" dirty="0">
                <a:uFill>
                  <a:solidFill>
                    <a:srgbClr val="FFFFFF"/>
                  </a:solidFill>
                </a:uFill>
                <a:latin typeface="Calibri"/>
              </a:rPr>
              <a:t> </a:t>
            </a:r>
            <a:r>
              <a:rPr lang="es-PE" sz="1400" b="1" spc="-1" dirty="0" smtClean="0">
                <a:uFill>
                  <a:solidFill>
                    <a:srgbClr val="FFFFFF"/>
                  </a:solidFill>
                </a:uFill>
              </a:rPr>
              <a:t>WPA, WHWP, TSA, TNI, TNA, SOI, QBO, PNA, PDO, ONI, NTA, NAO, N4, N3, N3.4, N1.2, </a:t>
            </a:r>
            <a:r>
              <a:rPr lang="es-PE" sz="1400" b="1" spc="-1" dirty="0">
                <a:uFill>
                  <a:solidFill>
                    <a:srgbClr val="FFFFFF"/>
                  </a:solidFill>
                </a:uFill>
              </a:rPr>
              <a:t>, </a:t>
            </a:r>
            <a:r>
              <a:rPr lang="es-PE" sz="1400" b="1" spc="-1" dirty="0" smtClean="0">
                <a:uFill>
                  <a:solidFill>
                    <a:srgbClr val="FFFFFF"/>
                  </a:solidFill>
                </a:uFill>
              </a:rPr>
              <a:t>MEI, ICEN, C,E, CAR, BEST, AO y AMM :   </a:t>
            </a:r>
            <a:r>
              <a:rPr lang="es-PE" sz="1400" i="1" spc="-1" dirty="0" smtClean="0">
                <a:uFill>
                  <a:solidFill>
                    <a:srgbClr val="FFFFFF"/>
                  </a:solidFill>
                </a:uFill>
                <a:hlinkClick r:id="rId2"/>
              </a:rPr>
              <a:t>https://www.esrl.noaa.gov/psd/data/climateindices/list/</a:t>
            </a:r>
            <a:endParaRPr lang="es-PE" sz="1400" i="1" spc="-1" dirty="0" smtClean="0">
              <a:uFill>
                <a:solidFill>
                  <a:srgbClr val="FFFFFF"/>
                </a:solidFill>
              </a:uFill>
            </a:endParaRPr>
          </a:p>
          <a:p>
            <a:pPr marL="285750" indent="-285750" algn="just">
              <a:lnSpc>
                <a:spcPct val="100000"/>
              </a:lnSpc>
              <a:buFont typeface="Arial" pitchFamily="34" charset="0"/>
              <a:buChar char="•"/>
            </a:pPr>
            <a:endParaRPr lang="es-PE" sz="1400" i="1" spc="-1" dirty="0">
              <a:uFill>
                <a:solidFill>
                  <a:srgbClr val="FFFFFF"/>
                </a:solidFill>
              </a:uFill>
              <a:latin typeface="Calibri"/>
            </a:endParaRPr>
          </a:p>
          <a:p>
            <a:pPr algn="just">
              <a:lnSpc>
                <a:spcPct val="100000"/>
              </a:lnSpc>
            </a:pPr>
            <a:r>
              <a:rPr lang="es-PE" b="1" spc="-1" dirty="0" smtClean="0">
                <a:uFill>
                  <a:solidFill>
                    <a:srgbClr val="FFFFFF"/>
                  </a:solidFill>
                </a:uFill>
                <a:latin typeface="Calibri"/>
              </a:rPr>
              <a:t>PERIODO: </a:t>
            </a:r>
            <a:r>
              <a:rPr lang="es-PE" sz="1600" i="1" spc="-1" dirty="0" smtClean="0">
                <a:uFill>
                  <a:solidFill>
                    <a:srgbClr val="FFFFFF"/>
                  </a:solidFill>
                </a:uFill>
                <a:latin typeface="Calibri"/>
              </a:rPr>
              <a:t>ENERO-MARZO</a:t>
            </a:r>
          </a:p>
          <a:p>
            <a:pPr algn="just"/>
            <a:r>
              <a:rPr lang="es-PE" b="1" spc="-1" dirty="0" smtClean="0">
                <a:uFill>
                  <a:solidFill>
                    <a:srgbClr val="FFFFFF"/>
                  </a:solidFill>
                </a:uFill>
              </a:rPr>
              <a:t>METODOS: </a:t>
            </a:r>
            <a:r>
              <a:rPr lang="es-PE" sz="1400" i="1" spc="-1" dirty="0" smtClean="0">
                <a:uFill>
                  <a:solidFill>
                    <a:srgbClr val="FFFFFF"/>
                  </a:solidFill>
                </a:uFill>
              </a:rPr>
              <a:t>Singular  </a:t>
            </a:r>
            <a:r>
              <a:rPr lang="es-PE" sz="1400" i="1" spc="-1" dirty="0" err="1" smtClean="0">
                <a:uFill>
                  <a:solidFill>
                    <a:srgbClr val="FFFFFF"/>
                  </a:solidFill>
                </a:uFill>
              </a:rPr>
              <a:t>Values</a:t>
            </a:r>
            <a:r>
              <a:rPr lang="es-PE" sz="1400" i="1" spc="-1" dirty="0" smtClean="0">
                <a:uFill>
                  <a:solidFill>
                    <a:srgbClr val="FFFFFF"/>
                  </a:solidFill>
                </a:uFill>
              </a:rPr>
              <a:t>  </a:t>
            </a:r>
            <a:r>
              <a:rPr lang="es-PE" sz="1400" i="1" spc="-1" dirty="0" err="1" smtClean="0">
                <a:uFill>
                  <a:solidFill>
                    <a:srgbClr val="FFFFFF"/>
                  </a:solidFill>
                </a:uFill>
              </a:rPr>
              <a:t>Descomposition</a:t>
            </a:r>
            <a:r>
              <a:rPr lang="es-PE" sz="1400" i="1" spc="-1" dirty="0" smtClean="0">
                <a:uFill>
                  <a:solidFill>
                    <a:srgbClr val="FFFFFF"/>
                  </a:solidFill>
                </a:uFill>
              </a:rPr>
              <a:t>,  Correlaciones ,  Regresiones Lineales</a:t>
            </a:r>
            <a:r>
              <a:rPr lang="es-PE" sz="1400" i="1" spc="-1" dirty="0">
                <a:uFill>
                  <a:solidFill>
                    <a:srgbClr val="FFFFFF"/>
                  </a:solidFill>
                </a:uFill>
              </a:rPr>
              <a:t> </a:t>
            </a:r>
            <a:r>
              <a:rPr lang="es-PE" sz="1400" i="1" spc="-1" dirty="0" smtClean="0">
                <a:uFill>
                  <a:solidFill>
                    <a:srgbClr val="FFFFFF"/>
                  </a:solidFill>
                </a:uFill>
              </a:rPr>
              <a:t> y </a:t>
            </a:r>
            <a:r>
              <a:rPr lang="es-PE" sz="1400" i="1" spc="-1" dirty="0" err="1" smtClean="0">
                <a:uFill>
                  <a:solidFill>
                    <a:srgbClr val="FFFFFF"/>
                  </a:solidFill>
                </a:uFill>
              </a:rPr>
              <a:t>Stepwise</a:t>
            </a:r>
            <a:r>
              <a:rPr lang="es-PE" sz="1400" i="1" spc="-1" dirty="0" smtClean="0">
                <a:uFill>
                  <a:solidFill>
                    <a:srgbClr val="FFFFFF"/>
                  </a:solidFill>
                </a:uFill>
              </a:rPr>
              <a:t>.</a:t>
            </a:r>
          </a:p>
          <a:p>
            <a:pPr algn="just"/>
            <a:endParaRPr lang="es-PE" sz="1400" b="1" i="1" spc="-1" dirty="0">
              <a:uFill>
                <a:solidFill>
                  <a:srgbClr val="FFFFFF"/>
                </a:solidFill>
              </a:uFill>
            </a:endParaRPr>
          </a:p>
          <a:p>
            <a:pPr algn="just"/>
            <a:endParaRPr lang="es-PE" sz="1400" b="1" i="1" spc="-1" dirty="0" smtClean="0">
              <a:uFill>
                <a:solidFill>
                  <a:srgbClr val="FFFFFF"/>
                </a:solidFill>
              </a:uFill>
            </a:endParaRPr>
          </a:p>
          <a:p>
            <a:pPr algn="just"/>
            <a:endParaRPr lang="es-PE" sz="1400" b="1" i="1" spc="-1" dirty="0">
              <a:uFill>
                <a:solidFill>
                  <a:srgbClr val="FFFFFF"/>
                </a:solidFill>
              </a:uFill>
            </a:endParaRPr>
          </a:p>
          <a:p>
            <a:pPr algn="just"/>
            <a:endParaRPr lang="es-PE" sz="1400" b="1" i="1" spc="-1" dirty="0" smtClean="0">
              <a:uFill>
                <a:solidFill>
                  <a:srgbClr val="FFFFFF"/>
                </a:solidFill>
              </a:uFill>
            </a:endParaRPr>
          </a:p>
          <a:p>
            <a:pPr algn="just"/>
            <a:endParaRPr lang="es-PE" sz="1400" b="1" i="1" spc="-1" dirty="0">
              <a:uFill>
                <a:solidFill>
                  <a:srgbClr val="FFFFFF"/>
                </a:solidFill>
              </a:uFill>
            </a:endParaRPr>
          </a:p>
          <a:p>
            <a:pPr algn="just"/>
            <a:endParaRPr lang="es-PE" b="1" spc="-1" dirty="0" smtClean="0">
              <a:uFill>
                <a:solidFill>
                  <a:srgbClr val="FFFFFF"/>
                </a:solidFill>
              </a:uFill>
            </a:endParaRPr>
          </a:p>
          <a:p>
            <a:pPr algn="just"/>
            <a:r>
              <a:rPr lang="es-PE" sz="1400" i="1" spc="-1" dirty="0" smtClean="0">
                <a:uFill>
                  <a:solidFill>
                    <a:srgbClr val="FFFFFF"/>
                  </a:solidFill>
                </a:uFill>
              </a:rPr>
              <a:t>Scripts en </a:t>
            </a:r>
            <a:r>
              <a:rPr lang="es-PE" sz="1400" i="1" spc="-1" dirty="0" err="1" smtClean="0">
                <a:uFill>
                  <a:solidFill>
                    <a:srgbClr val="FFFFFF"/>
                  </a:solidFill>
                </a:uFill>
              </a:rPr>
              <a:t>Octave</a:t>
            </a:r>
            <a:r>
              <a:rPr lang="es-PE" sz="1400" i="1" spc="-1" dirty="0" smtClean="0">
                <a:uFill>
                  <a:solidFill>
                    <a:srgbClr val="FFFFFF"/>
                  </a:solidFill>
                </a:uFill>
              </a:rPr>
              <a:t> /Linux</a:t>
            </a:r>
          </a:p>
          <a:p>
            <a:pPr algn="just"/>
            <a:endParaRPr lang="es-PE" b="1" spc="-1" dirty="0">
              <a:uFill>
                <a:solidFill>
                  <a:srgbClr val="FFFFFF"/>
                </a:solidFill>
              </a:uFill>
            </a:endParaRPr>
          </a:p>
          <a:p>
            <a:pPr algn="just">
              <a:lnSpc>
                <a:spcPct val="100000"/>
              </a:lnSpc>
            </a:pPr>
            <a:endParaRPr lang="es-PE" b="1" spc="-1" dirty="0" smtClean="0">
              <a:uFill>
                <a:solidFill>
                  <a:srgbClr val="FFFFFF"/>
                </a:solidFill>
              </a:uFill>
              <a:latin typeface="Calibri"/>
            </a:endParaRPr>
          </a:p>
          <a:p>
            <a:pPr algn="just">
              <a:lnSpc>
                <a:spcPct val="100000"/>
              </a:lnSpc>
            </a:pPr>
            <a:endParaRPr lang="es-PE" sz="1800" b="0" strike="noStrike" spc="-1" dirty="0" smtClean="0">
              <a:uFill>
                <a:solidFill>
                  <a:srgbClr val="FFFFFF"/>
                </a:solidFill>
              </a:uFill>
              <a:latin typeface="Arial"/>
            </a:endParaRPr>
          </a:p>
          <a:p>
            <a:pPr>
              <a:lnSpc>
                <a:spcPct val="100000"/>
              </a:lnSpc>
            </a:pPr>
            <a:endParaRPr lang="es-PE" sz="1800" b="1" strike="noStrike" spc="-1" dirty="0" smtClean="0">
              <a:solidFill>
                <a:srgbClr val="000000"/>
              </a:solidFill>
              <a:uFill>
                <a:solidFill>
                  <a:srgbClr val="FFFFFF"/>
                </a:solidFill>
              </a:uFill>
              <a:latin typeface="Calibri"/>
              <a:ea typeface="DejaVu Sans"/>
            </a:endParaRPr>
          </a:p>
          <a:p>
            <a:pPr>
              <a:lnSpc>
                <a:spcPct val="100000"/>
              </a:lnSpc>
            </a:pPr>
            <a:endParaRPr lang="es-PE" b="1" spc="-1" dirty="0" smtClean="0">
              <a:solidFill>
                <a:srgbClr val="000000"/>
              </a:solidFill>
              <a:uFill>
                <a:solidFill>
                  <a:srgbClr val="FFFFFF"/>
                </a:solidFill>
              </a:uFill>
              <a:latin typeface="Calibri"/>
              <a:ea typeface="DejaVu Sans"/>
            </a:endParaRPr>
          </a:p>
          <a:p>
            <a:pPr>
              <a:lnSpc>
                <a:spcPct val="100000"/>
              </a:lnSpc>
            </a:pPr>
            <a:endParaRPr lang="es-PE" sz="1800" b="1" strike="noStrike" spc="-1" dirty="0" smtClean="0">
              <a:solidFill>
                <a:srgbClr val="000000"/>
              </a:solidFill>
              <a:uFill>
                <a:solidFill>
                  <a:srgbClr val="FFFFFF"/>
                </a:solidFill>
              </a:uFill>
              <a:latin typeface="Calibri"/>
              <a:ea typeface="DejaVu Sans"/>
            </a:endParaRPr>
          </a:p>
          <a:p>
            <a:pPr>
              <a:lnSpc>
                <a:spcPct val="100000"/>
              </a:lnSpc>
            </a:pPr>
            <a:endParaRPr lang="es-PE" b="1" spc="-1" dirty="0" smtClean="0">
              <a:solidFill>
                <a:srgbClr val="000000"/>
              </a:solidFill>
              <a:uFill>
                <a:solidFill>
                  <a:srgbClr val="FFFFFF"/>
                </a:solidFill>
              </a:uFill>
              <a:latin typeface="Calibri"/>
              <a:ea typeface="DejaVu Sans"/>
            </a:endParaRPr>
          </a:p>
          <a:p>
            <a:pPr>
              <a:lnSpc>
                <a:spcPct val="100000"/>
              </a:lnSpc>
            </a:pPr>
            <a:endParaRPr lang="es-PE" sz="1800" b="1" strike="noStrike" spc="-1" dirty="0" smtClean="0">
              <a:solidFill>
                <a:srgbClr val="000000"/>
              </a:solidFill>
              <a:uFill>
                <a:solidFill>
                  <a:srgbClr val="FFFFFF"/>
                </a:solidFill>
              </a:uFill>
              <a:latin typeface="Calibri"/>
              <a:ea typeface="DejaVu Sans"/>
            </a:endParaRPr>
          </a:p>
          <a:p>
            <a:pPr>
              <a:lnSpc>
                <a:spcPct val="100000"/>
              </a:lnSpc>
            </a:pPr>
            <a:endParaRPr lang="es-PE" sz="1800" b="0" strike="noStrike" spc="-1" dirty="0" smtClean="0">
              <a:solidFill>
                <a:srgbClr val="000000"/>
              </a:solidFill>
              <a:uFill>
                <a:solidFill>
                  <a:srgbClr val="FFFFFF"/>
                </a:solidFill>
              </a:uFill>
              <a:latin typeface="Arial"/>
            </a:endParaRPr>
          </a:p>
        </p:txBody>
      </p:sp>
    </p:spTree>
    <p:extLst>
      <p:ext uri="{BB962C8B-B14F-4D97-AF65-F5344CB8AC3E}">
        <p14:creationId xmlns:p14="http://schemas.microsoft.com/office/powerpoint/2010/main" val="2317615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25" y="262893"/>
            <a:ext cx="8464476" cy="532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5284381" y="262893"/>
            <a:ext cx="2860159" cy="369332"/>
          </a:xfrm>
          <a:prstGeom prst="rect">
            <a:avLst/>
          </a:prstGeom>
          <a:noFill/>
        </p:spPr>
        <p:txBody>
          <a:bodyPr wrap="square" rtlCol="0">
            <a:spAutoFit/>
          </a:bodyPr>
          <a:lstStyle/>
          <a:p>
            <a:pPr algn="ctr"/>
            <a:r>
              <a:rPr lang="es-PE" b="1" dirty="0" smtClean="0"/>
              <a:t>PLAN DE ANALISIS</a:t>
            </a:r>
            <a:endParaRPr lang="es-PE" b="1" dirty="0"/>
          </a:p>
        </p:txBody>
      </p:sp>
    </p:spTree>
    <p:extLst>
      <p:ext uri="{BB962C8B-B14F-4D97-AF65-F5344CB8AC3E}">
        <p14:creationId xmlns:p14="http://schemas.microsoft.com/office/powerpoint/2010/main" val="277585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467" y="503908"/>
            <a:ext cx="2651157" cy="497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3 Imagen"/>
          <p:cNvPicPr/>
          <p:nvPr/>
        </p:nvPicPr>
        <p:blipFill>
          <a:blip r:embed="rId3"/>
          <a:srcRect r="6654" b="4478"/>
          <a:stretch/>
        </p:blipFill>
        <p:spPr>
          <a:xfrm>
            <a:off x="3958853" y="1371862"/>
            <a:ext cx="3085116" cy="2575239"/>
          </a:xfrm>
          <a:prstGeom prst="rect">
            <a:avLst/>
          </a:prstGeom>
          <a:ln>
            <a:noFill/>
          </a:ln>
        </p:spPr>
      </p:pic>
      <p:pic>
        <p:nvPicPr>
          <p:cNvPr id="13" name="4 Imagen"/>
          <p:cNvPicPr/>
          <p:nvPr/>
        </p:nvPicPr>
        <p:blipFill>
          <a:blip r:embed="rId4"/>
          <a:srcRect l="5291" r="29422" b="25764"/>
          <a:stretch/>
        </p:blipFill>
        <p:spPr>
          <a:xfrm>
            <a:off x="0" y="1416817"/>
            <a:ext cx="3958853" cy="2485331"/>
          </a:xfrm>
          <a:prstGeom prst="rect">
            <a:avLst/>
          </a:prstGeom>
          <a:ln>
            <a:noFill/>
          </a:ln>
        </p:spPr>
      </p:pic>
      <p:sp>
        <p:nvSpPr>
          <p:cNvPr id="10" name="9 CuadroTexto"/>
          <p:cNvSpPr txBox="1"/>
          <p:nvPr/>
        </p:nvSpPr>
        <p:spPr>
          <a:xfrm>
            <a:off x="1010093" y="829340"/>
            <a:ext cx="2264735" cy="369332"/>
          </a:xfrm>
          <a:prstGeom prst="rect">
            <a:avLst/>
          </a:prstGeom>
          <a:noFill/>
        </p:spPr>
        <p:txBody>
          <a:bodyPr wrap="square" rtlCol="0">
            <a:spAutoFit/>
          </a:bodyPr>
          <a:lstStyle/>
          <a:p>
            <a:pPr algn="ctr"/>
            <a:r>
              <a:rPr lang="es-PE" b="1" dirty="0" smtClean="0"/>
              <a:t>VARIANZA</a:t>
            </a:r>
            <a:endParaRPr lang="es-PE" b="1" dirty="0"/>
          </a:p>
        </p:txBody>
      </p:sp>
      <p:sp>
        <p:nvSpPr>
          <p:cNvPr id="15" name="14 CuadroTexto"/>
          <p:cNvSpPr txBox="1"/>
          <p:nvPr/>
        </p:nvSpPr>
        <p:spPr>
          <a:xfrm>
            <a:off x="4369043" y="843517"/>
            <a:ext cx="2264735" cy="369332"/>
          </a:xfrm>
          <a:prstGeom prst="rect">
            <a:avLst/>
          </a:prstGeom>
          <a:noFill/>
        </p:spPr>
        <p:txBody>
          <a:bodyPr wrap="square" rtlCol="0">
            <a:spAutoFit/>
          </a:bodyPr>
          <a:lstStyle/>
          <a:p>
            <a:pPr algn="ctr"/>
            <a:r>
              <a:rPr lang="es-PE" b="1" dirty="0" smtClean="0"/>
              <a:t>COMP. PRINC.</a:t>
            </a:r>
            <a:endParaRPr lang="es-PE" b="1" dirty="0"/>
          </a:p>
        </p:txBody>
      </p:sp>
      <p:sp>
        <p:nvSpPr>
          <p:cNvPr id="16" name="15 CuadroTexto"/>
          <p:cNvSpPr txBox="1"/>
          <p:nvPr/>
        </p:nvSpPr>
        <p:spPr>
          <a:xfrm>
            <a:off x="7700578" y="319242"/>
            <a:ext cx="2264735" cy="369332"/>
          </a:xfrm>
          <a:prstGeom prst="rect">
            <a:avLst/>
          </a:prstGeom>
          <a:noFill/>
        </p:spPr>
        <p:txBody>
          <a:bodyPr wrap="square" rtlCol="0">
            <a:spAutoFit/>
          </a:bodyPr>
          <a:lstStyle/>
          <a:p>
            <a:pPr algn="ctr"/>
            <a:r>
              <a:rPr lang="es-PE" b="1" dirty="0" smtClean="0"/>
              <a:t>PATRONES</a:t>
            </a:r>
            <a:endParaRPr lang="es-PE" b="1" dirty="0"/>
          </a:p>
        </p:txBody>
      </p:sp>
    </p:spTree>
    <p:extLst>
      <p:ext uri="{BB962C8B-B14F-4D97-AF65-F5344CB8AC3E}">
        <p14:creationId xmlns:p14="http://schemas.microsoft.com/office/powerpoint/2010/main" val="695332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276" r="51722"/>
          <a:stretch/>
        </p:blipFill>
        <p:spPr bwMode="auto">
          <a:xfrm>
            <a:off x="1138648" y="557730"/>
            <a:ext cx="2819290" cy="40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5 Imagen"/>
          <p:cNvPicPr/>
          <p:nvPr/>
        </p:nvPicPr>
        <p:blipFill>
          <a:blip r:embed="rId3"/>
          <a:srcRect l="9913" t="6247" r="52573" b="67870"/>
          <a:stretch/>
        </p:blipFill>
        <p:spPr>
          <a:xfrm>
            <a:off x="2066400" y="4067330"/>
            <a:ext cx="389160" cy="503640"/>
          </a:xfrm>
          <a:prstGeom prst="rect">
            <a:avLst/>
          </a:prstGeom>
          <a:ln>
            <a:noFill/>
          </a:ln>
        </p:spPr>
      </p:pic>
      <p:pic>
        <p:nvPicPr>
          <p:cNvPr id="4" name="5 Imagen"/>
          <p:cNvPicPr/>
          <p:nvPr/>
        </p:nvPicPr>
        <p:blipFill>
          <a:blip r:embed="rId3"/>
          <a:srcRect l="51818" t="6247" r="6248" b="67877"/>
          <a:stretch/>
        </p:blipFill>
        <p:spPr>
          <a:xfrm>
            <a:off x="2419560" y="4067330"/>
            <a:ext cx="434520" cy="503280"/>
          </a:xfrm>
          <a:prstGeom prst="rect">
            <a:avLst/>
          </a:prstGeom>
          <a:ln>
            <a:noFill/>
          </a:ln>
        </p:spPr>
      </p:pic>
      <p:pic>
        <p:nvPicPr>
          <p:cNvPr id="5" name="5 Imagen"/>
          <p:cNvPicPr/>
          <p:nvPr/>
        </p:nvPicPr>
        <p:blipFill>
          <a:blip r:embed="rId3"/>
          <a:srcRect l="9913" t="35640" r="52573" b="37302"/>
          <a:stretch/>
        </p:blipFill>
        <p:spPr>
          <a:xfrm>
            <a:off x="2811600" y="4066970"/>
            <a:ext cx="372240" cy="503640"/>
          </a:xfrm>
          <a:prstGeom prst="rect">
            <a:avLst/>
          </a:prstGeom>
          <a:ln>
            <a:noFill/>
          </a:ln>
        </p:spPr>
      </p:pic>
      <p:pic>
        <p:nvPicPr>
          <p:cNvPr id="6" name="5 Imagen"/>
          <p:cNvPicPr/>
          <p:nvPr/>
        </p:nvPicPr>
        <p:blipFill>
          <a:blip r:embed="rId3"/>
          <a:srcRect l="54023" t="35640" r="6248" b="37302"/>
          <a:stretch/>
        </p:blipFill>
        <p:spPr>
          <a:xfrm>
            <a:off x="3183840" y="4066970"/>
            <a:ext cx="394560" cy="504360"/>
          </a:xfrm>
          <a:prstGeom prst="rect">
            <a:avLst/>
          </a:prstGeom>
          <a:ln>
            <a:noFill/>
          </a:ln>
        </p:spPr>
      </p:pic>
      <p:sp>
        <p:nvSpPr>
          <p:cNvPr id="7" name="TextShape 4"/>
          <p:cNvSpPr txBox="1"/>
          <p:nvPr/>
        </p:nvSpPr>
        <p:spPr>
          <a:xfrm>
            <a:off x="5670669" y="559237"/>
            <a:ext cx="3600000" cy="4416800"/>
          </a:xfrm>
          <a:prstGeom prst="rect">
            <a:avLst/>
          </a:prstGeom>
          <a:noFill/>
          <a:ln>
            <a:noFill/>
          </a:ln>
        </p:spPr>
        <p:txBody>
          <a:bodyPr lIns="90000" tIns="45000" rIns="90000" bIns="45000"/>
          <a:lstStyle/>
          <a:p>
            <a:r>
              <a:rPr lang="es-PE" sz="1100" b="0" strike="noStrike" spc="-1" dirty="0">
                <a:solidFill>
                  <a:srgbClr val="000000"/>
                </a:solidFill>
                <a:uFill>
                  <a:solidFill>
                    <a:srgbClr val="FFFFFF"/>
                  </a:solidFill>
                </a:uFill>
                <a:latin typeface="Arial"/>
              </a:rPr>
              <a:t>WPA: Western </a:t>
            </a:r>
            <a:r>
              <a:rPr lang="es-PE" sz="1100" b="0" strike="noStrike" spc="-1" dirty="0" err="1">
                <a:solidFill>
                  <a:srgbClr val="000000"/>
                </a:solidFill>
                <a:uFill>
                  <a:solidFill>
                    <a:srgbClr val="FFFFFF"/>
                  </a:solidFill>
                </a:uFill>
                <a:latin typeface="Arial"/>
              </a:rPr>
              <a:t>Pacific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WHWP: Western </a:t>
            </a:r>
            <a:r>
              <a:rPr lang="es-PE" sz="1100" b="0" strike="noStrike" spc="-1" dirty="0" err="1">
                <a:solidFill>
                  <a:srgbClr val="000000"/>
                </a:solidFill>
                <a:uFill>
                  <a:solidFill>
                    <a:srgbClr val="FFFFFF"/>
                  </a:solidFill>
                </a:uFill>
                <a:latin typeface="Arial"/>
              </a:rPr>
              <a:t>Hemisphere</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warm</a:t>
            </a:r>
            <a:r>
              <a:rPr lang="es-PE" sz="1100" b="0" strike="noStrike" spc="-1" dirty="0">
                <a:solidFill>
                  <a:srgbClr val="000000"/>
                </a:solidFill>
                <a:uFill>
                  <a:solidFill>
                    <a:srgbClr val="FFFFFF"/>
                  </a:solidFill>
                </a:uFill>
                <a:latin typeface="Arial"/>
              </a:rPr>
              <a:t> pool</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TSA: Tropical </a:t>
            </a:r>
            <a:r>
              <a:rPr lang="es-PE" sz="1100" b="0" strike="noStrike" spc="-1" dirty="0" err="1">
                <a:solidFill>
                  <a:srgbClr val="000000"/>
                </a:solidFill>
                <a:uFill>
                  <a:solidFill>
                    <a:srgbClr val="FFFFFF"/>
                  </a:solidFill>
                </a:uFill>
                <a:latin typeface="Arial"/>
              </a:rPr>
              <a:t>Southern</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Atlantic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TNI: </a:t>
            </a:r>
            <a:r>
              <a:rPr lang="es-PE" sz="1100" b="0" strike="noStrike" spc="-1" dirty="0" err="1">
                <a:solidFill>
                  <a:srgbClr val="000000"/>
                </a:solidFill>
                <a:uFill>
                  <a:solidFill>
                    <a:srgbClr val="FFFFFF"/>
                  </a:solidFill>
                </a:uFill>
                <a:latin typeface="Arial"/>
              </a:rPr>
              <a:t>Trans</a:t>
            </a:r>
            <a:r>
              <a:rPr lang="es-PE" sz="1100" b="0" strike="noStrike" spc="-1" dirty="0">
                <a:solidFill>
                  <a:srgbClr val="000000"/>
                </a:solidFill>
                <a:uFill>
                  <a:solidFill>
                    <a:srgbClr val="FFFFFF"/>
                  </a:solidFill>
                </a:uFill>
                <a:latin typeface="Arial"/>
              </a:rPr>
              <a:t>-Niño </a:t>
            </a:r>
            <a:r>
              <a:rPr lang="es-PE" sz="1100" b="0" strike="noStrike" spc="-1" dirty="0" err="1">
                <a:solidFill>
                  <a:srgbClr val="000000"/>
                </a:solidFill>
                <a:uFill>
                  <a:solidFill>
                    <a:srgbClr val="FFFFFF"/>
                  </a:solidFill>
                </a:uFill>
                <a:latin typeface="Arial"/>
              </a:rPr>
              <a:t>Index</a:t>
            </a:r>
            <a:r>
              <a:rPr lang="es-PE" sz="1100" b="0" strike="noStrike" spc="-1" dirty="0">
                <a:solidFill>
                  <a:srgbClr val="000000"/>
                </a:solidFill>
                <a:uFill>
                  <a:solidFill>
                    <a:srgbClr val="FFFFFF"/>
                  </a:solidFill>
                </a:uFill>
                <a:latin typeface="Arial"/>
              </a:rPr>
              <a:t> (</a:t>
            </a:r>
            <a:r>
              <a:rPr lang="es-PE" sz="800" b="0" strike="noStrike" spc="-1" dirty="0" err="1">
                <a:solidFill>
                  <a:srgbClr val="000000"/>
                </a:solidFill>
                <a:uFill>
                  <a:solidFill>
                    <a:srgbClr val="FFFFFF"/>
                  </a:solidFill>
                </a:uFill>
                <a:latin typeface="Arial"/>
              </a:rPr>
              <a:t>standardized</a:t>
            </a:r>
            <a:r>
              <a:rPr lang="es-PE" sz="800" b="0" strike="noStrike" spc="-1" dirty="0">
                <a:solidFill>
                  <a:srgbClr val="000000"/>
                </a:solidFill>
                <a:uFill>
                  <a:solidFill>
                    <a:srgbClr val="FFFFFF"/>
                  </a:solidFill>
                </a:uFill>
                <a:latin typeface="Arial"/>
              </a:rPr>
              <a:t> Nino 1+2 </a:t>
            </a:r>
            <a:r>
              <a:rPr lang="es-PE" sz="800" b="0" strike="noStrike" spc="-1" dirty="0" err="1">
                <a:solidFill>
                  <a:srgbClr val="000000"/>
                </a:solidFill>
                <a:uFill>
                  <a:solidFill>
                    <a:srgbClr val="FFFFFF"/>
                  </a:solidFill>
                </a:uFill>
                <a:latin typeface="Arial"/>
              </a:rPr>
              <a:t>minus</a:t>
            </a:r>
            <a:r>
              <a:rPr lang="es-PE" sz="800" b="0" strike="noStrike" spc="-1" dirty="0">
                <a:solidFill>
                  <a:srgbClr val="000000"/>
                </a:solidFill>
                <a:uFill>
                  <a:solidFill>
                    <a:srgbClr val="FFFFFF"/>
                  </a:solidFill>
                </a:uFill>
                <a:latin typeface="Arial"/>
              </a:rPr>
              <a:t> </a:t>
            </a:r>
            <a:r>
              <a:rPr lang="es-PE" sz="800" b="0" strike="noStrike" spc="-1" dirty="0" err="1">
                <a:solidFill>
                  <a:srgbClr val="000000"/>
                </a:solidFill>
                <a:uFill>
                  <a:solidFill>
                    <a:srgbClr val="FFFFFF"/>
                  </a:solidFill>
                </a:uFill>
                <a:latin typeface="Arial"/>
              </a:rPr>
              <a:t>the</a:t>
            </a:r>
            <a:r>
              <a:rPr lang="es-PE" sz="800" b="0" strike="noStrike" spc="-1" dirty="0">
                <a:solidFill>
                  <a:srgbClr val="000000"/>
                </a:solidFill>
                <a:uFill>
                  <a:solidFill>
                    <a:srgbClr val="FFFFFF"/>
                  </a:solidFill>
                </a:uFill>
                <a:latin typeface="Arial"/>
              </a:rPr>
              <a:t> Niño 4 </a:t>
            </a:r>
            <a:r>
              <a:rPr lang="es-PE" sz="800" b="0" strike="noStrike" spc="-1" dirty="0" err="1">
                <a:solidFill>
                  <a:srgbClr val="000000"/>
                </a:solidFill>
                <a:uFill>
                  <a:solidFill>
                    <a:srgbClr val="FFFFFF"/>
                  </a:solidFill>
                </a:uFill>
                <a:latin typeface="Arial"/>
              </a:rPr>
              <a:t>with</a:t>
            </a:r>
            <a:r>
              <a:rPr lang="es-PE" sz="800" b="0" strike="noStrike" spc="-1" dirty="0">
                <a:solidFill>
                  <a:srgbClr val="000000"/>
                </a:solidFill>
                <a:uFill>
                  <a:solidFill>
                    <a:srgbClr val="FFFFFF"/>
                  </a:solidFill>
                </a:uFill>
                <a:latin typeface="Arial"/>
              </a:rPr>
              <a:t> a 5 </a:t>
            </a:r>
            <a:r>
              <a:rPr lang="es-PE" sz="800" b="0" strike="noStrike" spc="-1" dirty="0" err="1">
                <a:solidFill>
                  <a:srgbClr val="000000"/>
                </a:solidFill>
                <a:uFill>
                  <a:solidFill>
                    <a:srgbClr val="FFFFFF"/>
                  </a:solidFill>
                </a:uFill>
                <a:latin typeface="Arial"/>
              </a:rPr>
              <a:t>month</a:t>
            </a:r>
            <a:r>
              <a:rPr lang="es-PE" sz="800" b="0" strike="noStrike" spc="-1" dirty="0">
                <a:solidFill>
                  <a:srgbClr val="000000"/>
                </a:solidFill>
                <a:uFill>
                  <a:solidFill>
                    <a:srgbClr val="FFFFFF"/>
                  </a:solidFill>
                </a:uFill>
                <a:latin typeface="Arial"/>
              </a:rPr>
              <a:t> </a:t>
            </a:r>
            <a:r>
              <a:rPr lang="es-PE" sz="800" b="0" strike="noStrike" spc="-1" dirty="0" err="1">
                <a:solidFill>
                  <a:srgbClr val="000000"/>
                </a:solidFill>
                <a:uFill>
                  <a:solidFill>
                    <a:srgbClr val="FFFFFF"/>
                  </a:solidFill>
                </a:uFill>
                <a:latin typeface="Arial"/>
              </a:rPr>
              <a:t>running</a:t>
            </a:r>
            <a:r>
              <a:rPr lang="es-PE" sz="800" b="0" strike="noStrike" spc="-1" dirty="0">
                <a:solidFill>
                  <a:srgbClr val="000000"/>
                </a:solidFill>
                <a:uFill>
                  <a:solidFill>
                    <a:srgbClr val="FFFFFF"/>
                  </a:solidFill>
                </a:uFill>
                <a:latin typeface="Arial"/>
              </a:rPr>
              <a:t> mean </a:t>
            </a:r>
            <a:r>
              <a:rPr lang="es-PE" sz="1100" b="0" strike="noStrike" spc="-1" dirty="0">
                <a:solidFill>
                  <a:srgbClr val="000000"/>
                </a:solidFill>
                <a:uFill>
                  <a:solidFill>
                    <a:srgbClr val="FFFFFF"/>
                  </a:solidFill>
                </a:uFill>
                <a:latin typeface="Arial"/>
              </a:rPr>
              <a:t>)</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TNA: Tropical </a:t>
            </a:r>
            <a:r>
              <a:rPr lang="es-PE" sz="1100" b="0" strike="noStrike" spc="-1" dirty="0" err="1">
                <a:solidFill>
                  <a:srgbClr val="000000"/>
                </a:solidFill>
                <a:uFill>
                  <a:solidFill>
                    <a:srgbClr val="FFFFFF"/>
                  </a:solidFill>
                </a:uFill>
                <a:latin typeface="Arial"/>
              </a:rPr>
              <a:t>Northern</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Atlantic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SOI: </a:t>
            </a:r>
            <a:r>
              <a:rPr lang="es-PE" sz="1100" b="0" strike="noStrike" spc="-1" dirty="0" err="1">
                <a:solidFill>
                  <a:srgbClr val="000000"/>
                </a:solidFill>
                <a:uFill>
                  <a:solidFill>
                    <a:srgbClr val="FFFFFF"/>
                  </a:solidFill>
                </a:uFill>
                <a:latin typeface="Arial"/>
              </a:rPr>
              <a:t>Southern</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Oscillation</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QBO: </a:t>
            </a:r>
            <a:r>
              <a:rPr lang="es-PE" sz="1100" b="0" strike="noStrike" spc="-1" dirty="0" err="1">
                <a:solidFill>
                  <a:srgbClr val="000000"/>
                </a:solidFill>
                <a:uFill>
                  <a:solidFill>
                    <a:srgbClr val="FFFFFF"/>
                  </a:solidFill>
                </a:uFill>
                <a:latin typeface="Arial"/>
              </a:rPr>
              <a:t>Quasi-Biennial</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Oscillation</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PNA: </a:t>
            </a:r>
            <a:r>
              <a:rPr lang="es-PE" sz="1100" b="0" strike="noStrike" spc="-1" dirty="0" err="1">
                <a:solidFill>
                  <a:srgbClr val="000000"/>
                </a:solidFill>
                <a:uFill>
                  <a:solidFill>
                    <a:srgbClr val="FFFFFF"/>
                  </a:solidFill>
                </a:uFill>
                <a:latin typeface="Arial"/>
              </a:rPr>
              <a:t>Pacific</a:t>
            </a:r>
            <a:r>
              <a:rPr lang="es-PE" sz="1100" b="0" strike="noStrike" spc="-1" dirty="0">
                <a:solidFill>
                  <a:srgbClr val="000000"/>
                </a:solidFill>
                <a:uFill>
                  <a:solidFill>
                    <a:srgbClr val="FFFFFF"/>
                  </a:solidFill>
                </a:uFill>
                <a:latin typeface="Arial"/>
              </a:rPr>
              <a:t> North American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PDO: </a:t>
            </a:r>
            <a:r>
              <a:rPr lang="es-PE" sz="1100" b="0" strike="noStrike" spc="-1" dirty="0" err="1">
                <a:solidFill>
                  <a:srgbClr val="000000"/>
                </a:solidFill>
                <a:uFill>
                  <a:solidFill>
                    <a:srgbClr val="FFFFFF"/>
                  </a:solidFill>
                </a:uFill>
                <a:latin typeface="Arial"/>
              </a:rPr>
              <a:t>Pacific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Decadal</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Oscillation</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ONI: </a:t>
            </a:r>
            <a:r>
              <a:rPr lang="es-PE" sz="1100" b="0" strike="noStrike" spc="-1" dirty="0" err="1">
                <a:solidFill>
                  <a:srgbClr val="000000"/>
                </a:solidFill>
                <a:uFill>
                  <a:solidFill>
                    <a:srgbClr val="FFFFFF"/>
                  </a:solidFill>
                </a:uFill>
                <a:latin typeface="Arial"/>
              </a:rPr>
              <a:t>Oceanic</a:t>
            </a:r>
            <a:r>
              <a:rPr lang="es-PE" sz="1100" b="0" strike="noStrike" spc="-1" dirty="0">
                <a:solidFill>
                  <a:srgbClr val="000000"/>
                </a:solidFill>
                <a:uFill>
                  <a:solidFill>
                    <a:srgbClr val="FFFFFF"/>
                  </a:solidFill>
                </a:uFill>
                <a:latin typeface="Arial"/>
              </a:rPr>
              <a:t> Nino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NTA: North Tropical </a:t>
            </a:r>
            <a:r>
              <a:rPr lang="es-PE" sz="1100" b="0" strike="noStrike" spc="-1" dirty="0" err="1">
                <a:solidFill>
                  <a:srgbClr val="000000"/>
                </a:solidFill>
                <a:uFill>
                  <a:solidFill>
                    <a:srgbClr val="FFFFFF"/>
                  </a:solidFill>
                </a:uFill>
                <a:latin typeface="Arial"/>
              </a:rPr>
              <a:t>Atlantic</a:t>
            </a:r>
            <a:r>
              <a:rPr lang="es-PE" sz="1100" b="0" strike="noStrike" spc="-1" dirty="0">
                <a:solidFill>
                  <a:srgbClr val="000000"/>
                </a:solidFill>
                <a:uFill>
                  <a:solidFill>
                    <a:srgbClr val="FFFFFF"/>
                  </a:solidFill>
                </a:uFill>
                <a:latin typeface="Arial"/>
              </a:rPr>
              <a:t> SST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NAO: North </a:t>
            </a:r>
            <a:r>
              <a:rPr lang="es-PE" sz="1100" b="0" strike="noStrike" spc="-1" dirty="0" err="1">
                <a:solidFill>
                  <a:srgbClr val="000000"/>
                </a:solidFill>
                <a:uFill>
                  <a:solidFill>
                    <a:srgbClr val="FFFFFF"/>
                  </a:solidFill>
                </a:uFill>
                <a:latin typeface="Arial"/>
              </a:rPr>
              <a:t>Atlantic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Oscillation</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N4: </a:t>
            </a:r>
            <a:r>
              <a:rPr lang="es-PE" sz="1000" b="0" strike="noStrike" spc="-1" dirty="0">
                <a:solidFill>
                  <a:srgbClr val="000000"/>
                </a:solidFill>
                <a:uFill>
                  <a:solidFill>
                    <a:srgbClr val="FFFFFF"/>
                  </a:solidFill>
                </a:uFill>
                <a:latin typeface="Arial"/>
              </a:rPr>
              <a:t>Central Tropical </a:t>
            </a:r>
            <a:r>
              <a:rPr lang="es-PE" sz="1000" b="0" strike="noStrike" spc="-1" dirty="0" err="1">
                <a:solidFill>
                  <a:srgbClr val="000000"/>
                </a:solidFill>
                <a:uFill>
                  <a:solidFill>
                    <a:srgbClr val="FFFFFF"/>
                  </a:solidFill>
                </a:uFill>
                <a:latin typeface="Arial"/>
              </a:rPr>
              <a:t>Pacific</a:t>
            </a:r>
            <a:r>
              <a:rPr lang="es-PE" sz="1000" b="0" strike="noStrike" spc="-1" dirty="0">
                <a:solidFill>
                  <a:srgbClr val="000000"/>
                </a:solidFill>
                <a:uFill>
                  <a:solidFill>
                    <a:srgbClr val="FFFFFF"/>
                  </a:solidFill>
                </a:uFill>
                <a:latin typeface="Arial"/>
              </a:rPr>
              <a:t> SST *(5N-5S) (160E-150W)</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N3: </a:t>
            </a:r>
            <a:r>
              <a:rPr lang="es-PE" sz="1000" b="0" strike="noStrike" spc="-1" dirty="0">
                <a:solidFill>
                  <a:srgbClr val="000000"/>
                </a:solidFill>
                <a:uFill>
                  <a:solidFill>
                    <a:srgbClr val="FFFFFF"/>
                  </a:solidFill>
                </a:uFill>
                <a:latin typeface="Arial"/>
              </a:rPr>
              <a:t>Eastern Tropical </a:t>
            </a:r>
            <a:r>
              <a:rPr lang="es-PE" sz="1000" b="0" strike="noStrike" spc="-1" dirty="0" err="1">
                <a:solidFill>
                  <a:srgbClr val="000000"/>
                </a:solidFill>
                <a:uFill>
                  <a:solidFill>
                    <a:srgbClr val="FFFFFF"/>
                  </a:solidFill>
                </a:uFill>
                <a:latin typeface="Arial"/>
              </a:rPr>
              <a:t>Pacific</a:t>
            </a:r>
            <a:r>
              <a:rPr lang="es-PE" sz="1000" b="0" strike="noStrike" spc="-1" dirty="0">
                <a:solidFill>
                  <a:srgbClr val="000000"/>
                </a:solidFill>
                <a:uFill>
                  <a:solidFill>
                    <a:srgbClr val="FFFFFF"/>
                  </a:solidFill>
                </a:uFill>
                <a:latin typeface="Arial"/>
              </a:rPr>
              <a:t> SST (5N-5S,150W-90W) </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N3.4: </a:t>
            </a:r>
            <a:r>
              <a:rPr lang="es-PE" sz="800" b="0" strike="noStrike" spc="-1" dirty="0">
                <a:solidFill>
                  <a:srgbClr val="000000"/>
                </a:solidFill>
                <a:uFill>
                  <a:solidFill>
                    <a:srgbClr val="FFFFFF"/>
                  </a:solidFill>
                </a:uFill>
                <a:latin typeface="Arial"/>
              </a:rPr>
              <a:t>East Central Tropical </a:t>
            </a:r>
            <a:r>
              <a:rPr lang="es-PE" sz="800" b="0" strike="noStrike" spc="-1" dirty="0" err="1">
                <a:solidFill>
                  <a:srgbClr val="000000"/>
                </a:solidFill>
                <a:uFill>
                  <a:solidFill>
                    <a:srgbClr val="FFFFFF"/>
                  </a:solidFill>
                </a:uFill>
                <a:latin typeface="Arial"/>
              </a:rPr>
              <a:t>Pacific</a:t>
            </a:r>
            <a:r>
              <a:rPr lang="es-PE" sz="800" b="0" strike="noStrike" spc="-1" dirty="0">
                <a:solidFill>
                  <a:srgbClr val="000000"/>
                </a:solidFill>
                <a:uFill>
                  <a:solidFill>
                    <a:srgbClr val="FFFFFF"/>
                  </a:solidFill>
                </a:uFill>
                <a:latin typeface="Arial"/>
              </a:rPr>
              <a:t> SST* (5N-5S)(170-120W)</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N1.2 : </a:t>
            </a:r>
            <a:r>
              <a:rPr lang="es-PE" sz="800" b="0" strike="noStrike" spc="-1" dirty="0">
                <a:solidFill>
                  <a:srgbClr val="000000"/>
                </a:solidFill>
                <a:uFill>
                  <a:solidFill>
                    <a:srgbClr val="FFFFFF"/>
                  </a:solidFill>
                </a:uFill>
                <a:latin typeface="Arial"/>
              </a:rPr>
              <a:t>Extreme Eastern Tropical </a:t>
            </a:r>
            <a:r>
              <a:rPr lang="es-PE" sz="800" b="0" strike="noStrike" spc="-1" dirty="0" err="1">
                <a:solidFill>
                  <a:srgbClr val="000000"/>
                </a:solidFill>
                <a:uFill>
                  <a:solidFill>
                    <a:srgbClr val="FFFFFF"/>
                  </a:solidFill>
                </a:uFill>
                <a:latin typeface="Arial"/>
              </a:rPr>
              <a:t>Pacific</a:t>
            </a:r>
            <a:r>
              <a:rPr lang="es-PE" sz="800" b="0" strike="noStrike" spc="-1" dirty="0">
                <a:solidFill>
                  <a:srgbClr val="000000"/>
                </a:solidFill>
                <a:uFill>
                  <a:solidFill>
                    <a:srgbClr val="FFFFFF"/>
                  </a:solidFill>
                </a:uFill>
                <a:latin typeface="Arial"/>
              </a:rPr>
              <a:t> SST *(0-10S, 90W-80W)</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MEI: </a:t>
            </a:r>
            <a:r>
              <a:rPr lang="es-PE" sz="1100" b="0" strike="noStrike" spc="-1" dirty="0" err="1">
                <a:solidFill>
                  <a:srgbClr val="000000"/>
                </a:solidFill>
                <a:uFill>
                  <a:solidFill>
                    <a:srgbClr val="FFFFFF"/>
                  </a:solidFill>
                </a:uFill>
                <a:latin typeface="Arial"/>
              </a:rPr>
              <a:t>Multivariate</a:t>
            </a:r>
            <a:r>
              <a:rPr lang="es-PE" sz="1100" b="0" strike="noStrike" spc="-1" dirty="0">
                <a:solidFill>
                  <a:srgbClr val="000000"/>
                </a:solidFill>
                <a:uFill>
                  <a:solidFill>
                    <a:srgbClr val="FFFFFF"/>
                  </a:solidFill>
                </a:uFill>
                <a:latin typeface="Arial"/>
              </a:rPr>
              <a:t> ENSO </a:t>
            </a:r>
            <a:r>
              <a:rPr lang="es-PE" sz="1100" b="0" strike="noStrike" spc="-1" dirty="0" err="1">
                <a:solidFill>
                  <a:srgbClr val="000000"/>
                </a:solidFill>
                <a:uFill>
                  <a:solidFill>
                    <a:srgbClr val="FFFFFF"/>
                  </a:solidFill>
                </a:uFill>
                <a:latin typeface="Arial"/>
              </a:rPr>
              <a:t>Index</a:t>
            </a:r>
            <a:r>
              <a:rPr lang="es-PE" sz="1100" b="0" strike="noStrike" spc="-1" dirty="0">
                <a:solidFill>
                  <a:srgbClr val="000000"/>
                </a:solidFill>
                <a:uFill>
                  <a:solidFill>
                    <a:srgbClr val="FFFFFF"/>
                  </a:solidFill>
                </a:uFill>
                <a:latin typeface="Arial"/>
              </a:rPr>
              <a:t> </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ICEN: </a:t>
            </a:r>
            <a:r>
              <a:rPr lang="es-PE" sz="1100" b="0" strike="noStrike" spc="-1" dirty="0" err="1">
                <a:solidFill>
                  <a:srgbClr val="000000"/>
                </a:solidFill>
                <a:uFill>
                  <a:solidFill>
                    <a:srgbClr val="FFFFFF"/>
                  </a:solidFill>
                </a:uFill>
                <a:latin typeface="Arial"/>
              </a:rPr>
              <a:t>Indice</a:t>
            </a:r>
            <a:r>
              <a:rPr lang="es-PE" sz="1100" b="0" strike="noStrike" spc="-1" dirty="0">
                <a:solidFill>
                  <a:srgbClr val="000000"/>
                </a:solidFill>
                <a:uFill>
                  <a:solidFill>
                    <a:srgbClr val="FFFFFF"/>
                  </a:solidFill>
                </a:uFill>
                <a:latin typeface="Arial"/>
              </a:rPr>
              <a:t> costero</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C: </a:t>
            </a:r>
            <a:r>
              <a:rPr lang="es-PE" sz="1100" b="0" strike="noStrike" spc="-1" dirty="0" err="1">
                <a:solidFill>
                  <a:srgbClr val="000000"/>
                </a:solidFill>
                <a:uFill>
                  <a:solidFill>
                    <a:srgbClr val="FFFFFF"/>
                  </a:solidFill>
                </a:uFill>
                <a:latin typeface="Arial"/>
              </a:rPr>
              <a:t>Indice</a:t>
            </a:r>
            <a:r>
              <a:rPr lang="es-PE" sz="1100" b="0" strike="noStrike" spc="-1" dirty="0">
                <a:solidFill>
                  <a:srgbClr val="000000"/>
                </a:solidFill>
                <a:uFill>
                  <a:solidFill>
                    <a:srgbClr val="FFFFFF"/>
                  </a:solidFill>
                </a:uFill>
                <a:latin typeface="Arial"/>
              </a:rPr>
              <a:t> (pacifico Central)</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E: </a:t>
            </a:r>
            <a:r>
              <a:rPr lang="es-PE" sz="1100" b="0" strike="noStrike" spc="-1" dirty="0" err="1">
                <a:solidFill>
                  <a:srgbClr val="000000"/>
                </a:solidFill>
                <a:uFill>
                  <a:solidFill>
                    <a:srgbClr val="FFFFFF"/>
                  </a:solidFill>
                </a:uFill>
                <a:latin typeface="Arial"/>
              </a:rPr>
              <a:t>Indice</a:t>
            </a:r>
            <a:r>
              <a:rPr lang="es-PE" sz="1100" b="0" strike="noStrike" spc="-1" dirty="0">
                <a:solidFill>
                  <a:srgbClr val="000000"/>
                </a:solidFill>
                <a:uFill>
                  <a:solidFill>
                    <a:srgbClr val="FFFFFF"/>
                  </a:solidFill>
                </a:uFill>
                <a:latin typeface="Arial"/>
              </a:rPr>
              <a:t> (pacifico Este)</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CAR: </a:t>
            </a:r>
            <a:r>
              <a:rPr lang="es-PE" sz="1100" b="0" strike="noStrike" spc="-1" dirty="0" err="1">
                <a:solidFill>
                  <a:srgbClr val="000000"/>
                </a:solidFill>
                <a:uFill>
                  <a:solidFill>
                    <a:srgbClr val="FFFFFF"/>
                  </a:solidFill>
                </a:uFill>
                <a:latin typeface="Arial"/>
              </a:rPr>
              <a:t>Caribbean</a:t>
            </a:r>
            <a:r>
              <a:rPr lang="es-PE" sz="1100" b="0" strike="noStrike" spc="-1" dirty="0">
                <a:solidFill>
                  <a:srgbClr val="000000"/>
                </a:solidFill>
                <a:uFill>
                  <a:solidFill>
                    <a:srgbClr val="FFFFFF"/>
                  </a:solidFill>
                </a:uFill>
                <a:latin typeface="Arial"/>
              </a:rPr>
              <a:t> SST </a:t>
            </a:r>
            <a:r>
              <a:rPr lang="es-PE" sz="1100" b="0" strike="noStrike" spc="-1" dirty="0" err="1">
                <a:solidFill>
                  <a:srgbClr val="000000"/>
                </a:solidFill>
                <a:uFill>
                  <a:solidFill>
                    <a:srgbClr val="FFFFFF"/>
                  </a:solidFill>
                </a:uFill>
                <a:latin typeface="Arial"/>
              </a:rPr>
              <a:t>Index</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BEST: </a:t>
            </a:r>
            <a:r>
              <a:rPr lang="es-PE" sz="1100" b="0" strike="noStrike" spc="-1" dirty="0" err="1">
                <a:solidFill>
                  <a:srgbClr val="000000"/>
                </a:solidFill>
                <a:uFill>
                  <a:solidFill>
                    <a:srgbClr val="FFFFFF"/>
                  </a:solidFill>
                </a:uFill>
                <a:latin typeface="Arial"/>
              </a:rPr>
              <a:t>Bivariate</a:t>
            </a:r>
            <a:r>
              <a:rPr lang="es-PE" sz="1100" b="0" strike="noStrike" spc="-1" dirty="0">
                <a:solidFill>
                  <a:srgbClr val="000000"/>
                </a:solidFill>
                <a:uFill>
                  <a:solidFill>
                    <a:srgbClr val="FFFFFF"/>
                  </a:solidFill>
                </a:uFill>
                <a:latin typeface="Arial"/>
              </a:rPr>
              <a:t> ENSO </a:t>
            </a:r>
            <a:r>
              <a:rPr lang="es-PE" sz="1100" b="0" strike="noStrike" spc="-1" dirty="0" err="1">
                <a:solidFill>
                  <a:srgbClr val="000000"/>
                </a:solidFill>
                <a:uFill>
                  <a:solidFill>
                    <a:srgbClr val="FFFFFF"/>
                  </a:solidFill>
                </a:uFill>
                <a:latin typeface="Arial"/>
              </a:rPr>
              <a:t>Timeseries</a:t>
            </a:r>
            <a:r>
              <a:rPr lang="es-PE" sz="1100" b="0" strike="noStrike" spc="-1" dirty="0">
                <a:solidFill>
                  <a:srgbClr val="000000"/>
                </a:solidFill>
                <a:uFill>
                  <a:solidFill>
                    <a:srgbClr val="FFFFFF"/>
                  </a:solidFill>
                </a:uFill>
                <a:latin typeface="Arial"/>
              </a:rPr>
              <a:t> (SOI/3.4)</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AO: </a:t>
            </a:r>
            <a:r>
              <a:rPr lang="es-PE" sz="1100" b="0" strike="noStrike" spc="-1" dirty="0" err="1">
                <a:solidFill>
                  <a:srgbClr val="000000"/>
                </a:solidFill>
                <a:uFill>
                  <a:solidFill>
                    <a:srgbClr val="FFFFFF"/>
                  </a:solidFill>
                </a:uFill>
                <a:latin typeface="Arial"/>
              </a:rPr>
              <a:t>Antartic</a:t>
            </a:r>
            <a:r>
              <a:rPr lang="es-PE" sz="1100" b="0" strike="noStrike" spc="-1" dirty="0">
                <a:solidFill>
                  <a:srgbClr val="000000"/>
                </a:solidFill>
                <a:uFill>
                  <a:solidFill>
                    <a:srgbClr val="FFFFFF"/>
                  </a:solidFill>
                </a:uFill>
                <a:latin typeface="Arial"/>
              </a:rPr>
              <a:t> </a:t>
            </a:r>
            <a:r>
              <a:rPr lang="es-PE" sz="1100" b="0" strike="noStrike" spc="-1" dirty="0" err="1">
                <a:solidFill>
                  <a:srgbClr val="000000"/>
                </a:solidFill>
                <a:uFill>
                  <a:solidFill>
                    <a:srgbClr val="FFFFFF"/>
                  </a:solidFill>
                </a:uFill>
                <a:latin typeface="Arial"/>
              </a:rPr>
              <a:t>Oscillation</a:t>
            </a:r>
            <a:endParaRPr lang="es-PE" sz="1800" b="0" strike="noStrike" spc="-1" dirty="0">
              <a:solidFill>
                <a:srgbClr val="000000"/>
              </a:solidFill>
              <a:uFill>
                <a:solidFill>
                  <a:srgbClr val="FFFFFF"/>
                </a:solidFill>
              </a:uFill>
              <a:latin typeface="Arial"/>
            </a:endParaRPr>
          </a:p>
          <a:p>
            <a:r>
              <a:rPr lang="es-PE" sz="1100" b="0" strike="noStrike" spc="-1" dirty="0">
                <a:solidFill>
                  <a:srgbClr val="000000"/>
                </a:solidFill>
                <a:uFill>
                  <a:solidFill>
                    <a:srgbClr val="FFFFFF"/>
                  </a:solidFill>
                </a:uFill>
                <a:latin typeface="Arial"/>
              </a:rPr>
              <a:t>AMM: </a:t>
            </a:r>
            <a:r>
              <a:rPr lang="es-PE" sz="1100" b="0" strike="noStrike" spc="-1" dirty="0" err="1">
                <a:solidFill>
                  <a:srgbClr val="000000"/>
                </a:solidFill>
                <a:uFill>
                  <a:solidFill>
                    <a:srgbClr val="FFFFFF"/>
                  </a:solidFill>
                </a:uFill>
                <a:latin typeface="Arial"/>
              </a:rPr>
              <a:t>Atlantic</a:t>
            </a:r>
            <a:r>
              <a:rPr lang="es-PE" sz="1100" b="0" strike="noStrike" spc="-1" dirty="0">
                <a:solidFill>
                  <a:srgbClr val="000000"/>
                </a:solidFill>
                <a:uFill>
                  <a:solidFill>
                    <a:srgbClr val="FFFFFF"/>
                  </a:solidFill>
                </a:uFill>
                <a:latin typeface="Arial"/>
              </a:rPr>
              <a:t> Meridional </a:t>
            </a:r>
            <a:r>
              <a:rPr lang="es-PE" sz="1100" b="0" strike="noStrike" spc="-1" dirty="0" err="1">
                <a:solidFill>
                  <a:srgbClr val="000000"/>
                </a:solidFill>
                <a:uFill>
                  <a:solidFill>
                    <a:srgbClr val="FFFFFF"/>
                  </a:solidFill>
                </a:uFill>
                <a:latin typeface="Arial"/>
              </a:rPr>
              <a:t>Mode</a:t>
            </a:r>
            <a:r>
              <a:rPr lang="es-PE" sz="1100" b="0" strike="noStrike" spc="-1" dirty="0">
                <a:solidFill>
                  <a:srgbClr val="000000"/>
                </a:solidFill>
                <a:uFill>
                  <a:solidFill>
                    <a:srgbClr val="FFFFFF"/>
                  </a:solidFill>
                </a:uFill>
                <a:latin typeface="Arial"/>
              </a:rPr>
              <a:t>.</a:t>
            </a:r>
            <a:endParaRPr lang="es-PE" sz="1800" b="0" strike="noStrike" spc="-1" dirty="0">
              <a:solidFill>
                <a:srgbClr val="000000"/>
              </a:solidFill>
              <a:uFill>
                <a:solidFill>
                  <a:srgbClr val="FFFFFF"/>
                </a:solidFill>
              </a:uFill>
              <a:latin typeface="Arial"/>
            </a:endParaRPr>
          </a:p>
        </p:txBody>
      </p:sp>
      <p:sp>
        <p:nvSpPr>
          <p:cNvPr id="9" name="TextShape 3"/>
          <p:cNvSpPr txBox="1"/>
          <p:nvPr/>
        </p:nvSpPr>
        <p:spPr>
          <a:xfrm>
            <a:off x="5397302" y="4885470"/>
            <a:ext cx="4352754" cy="620280"/>
          </a:xfrm>
          <a:prstGeom prst="rect">
            <a:avLst/>
          </a:prstGeom>
          <a:noFill/>
          <a:ln>
            <a:noFill/>
          </a:ln>
        </p:spPr>
        <p:txBody>
          <a:bodyPr lIns="90000" tIns="45000" rIns="90000" bIns="45000"/>
          <a:lstStyle/>
          <a:p>
            <a:pPr>
              <a:lnSpc>
                <a:spcPct val="100000"/>
              </a:lnSpc>
            </a:pPr>
            <a:r>
              <a:rPr lang="es-PE" sz="900" b="1" strike="noStrike" spc="-1" dirty="0" err="1">
                <a:solidFill>
                  <a:srgbClr val="000000"/>
                </a:solidFill>
                <a:uFill>
                  <a:solidFill>
                    <a:srgbClr val="FFFFFF"/>
                  </a:solidFill>
                </a:uFill>
                <a:latin typeface="Calibri"/>
                <a:ea typeface="DejaVu Sans"/>
              </a:rPr>
              <a:t>Climate</a:t>
            </a:r>
            <a:r>
              <a:rPr lang="es-PE" sz="900" b="1" strike="noStrike" spc="-1" dirty="0">
                <a:solidFill>
                  <a:srgbClr val="000000"/>
                </a:solidFill>
                <a:uFill>
                  <a:solidFill>
                    <a:srgbClr val="FFFFFF"/>
                  </a:solidFill>
                </a:uFill>
                <a:latin typeface="Calibri"/>
                <a:ea typeface="DejaVu Sans"/>
              </a:rPr>
              <a:t> </a:t>
            </a:r>
            <a:r>
              <a:rPr lang="es-PE" sz="900" b="1" strike="noStrike" spc="-1" dirty="0" err="1">
                <a:solidFill>
                  <a:srgbClr val="000000"/>
                </a:solidFill>
                <a:uFill>
                  <a:solidFill>
                    <a:srgbClr val="FFFFFF"/>
                  </a:solidFill>
                </a:uFill>
                <a:latin typeface="Calibri"/>
                <a:ea typeface="DejaVu Sans"/>
              </a:rPr>
              <a:t>Indices</a:t>
            </a:r>
            <a:r>
              <a:rPr lang="es-PE" sz="900" b="1" strike="noStrike" spc="-1" dirty="0">
                <a:solidFill>
                  <a:srgbClr val="000000"/>
                </a:solidFill>
                <a:uFill>
                  <a:solidFill>
                    <a:srgbClr val="FFFFFF"/>
                  </a:solidFill>
                </a:uFill>
                <a:latin typeface="Calibri"/>
                <a:ea typeface="DejaVu Sans"/>
              </a:rPr>
              <a:t>: </a:t>
            </a:r>
            <a:r>
              <a:rPr lang="es-PE" sz="900" b="1" strike="noStrike" spc="-1" dirty="0" err="1">
                <a:solidFill>
                  <a:srgbClr val="000000"/>
                </a:solidFill>
                <a:uFill>
                  <a:solidFill>
                    <a:srgbClr val="FFFFFF"/>
                  </a:solidFill>
                </a:uFill>
                <a:latin typeface="Calibri"/>
                <a:ea typeface="DejaVu Sans"/>
              </a:rPr>
              <a:t>Monthly</a:t>
            </a:r>
            <a:r>
              <a:rPr lang="es-PE" sz="900" b="1" strike="noStrike" spc="-1" dirty="0">
                <a:solidFill>
                  <a:srgbClr val="000000"/>
                </a:solidFill>
                <a:uFill>
                  <a:solidFill>
                    <a:srgbClr val="FFFFFF"/>
                  </a:solidFill>
                </a:uFill>
                <a:latin typeface="Calibri"/>
                <a:ea typeface="DejaVu Sans"/>
              </a:rPr>
              <a:t> </a:t>
            </a:r>
            <a:r>
              <a:rPr lang="es-PE" sz="900" b="1" strike="noStrike" spc="-1" dirty="0" err="1">
                <a:solidFill>
                  <a:srgbClr val="000000"/>
                </a:solidFill>
                <a:uFill>
                  <a:solidFill>
                    <a:srgbClr val="FFFFFF"/>
                  </a:solidFill>
                </a:uFill>
                <a:latin typeface="Calibri"/>
                <a:ea typeface="DejaVu Sans"/>
              </a:rPr>
              <a:t>Atmospheric</a:t>
            </a:r>
            <a:r>
              <a:rPr lang="es-PE" sz="900" b="1" strike="noStrike" spc="-1" dirty="0">
                <a:solidFill>
                  <a:srgbClr val="000000"/>
                </a:solidFill>
                <a:uFill>
                  <a:solidFill>
                    <a:srgbClr val="FFFFFF"/>
                  </a:solidFill>
                </a:uFill>
                <a:latin typeface="Calibri"/>
                <a:ea typeface="DejaVu Sans"/>
              </a:rPr>
              <a:t> and </a:t>
            </a:r>
            <a:r>
              <a:rPr lang="es-PE" sz="900" b="1" strike="noStrike" spc="-1" dirty="0" err="1">
                <a:solidFill>
                  <a:srgbClr val="000000"/>
                </a:solidFill>
                <a:uFill>
                  <a:solidFill>
                    <a:srgbClr val="FFFFFF"/>
                  </a:solidFill>
                </a:uFill>
                <a:latin typeface="Calibri"/>
                <a:ea typeface="DejaVu Sans"/>
              </a:rPr>
              <a:t>Ocean</a:t>
            </a:r>
            <a:r>
              <a:rPr lang="es-PE" sz="900" b="1" strike="noStrike" spc="-1" dirty="0">
                <a:solidFill>
                  <a:srgbClr val="000000"/>
                </a:solidFill>
                <a:uFill>
                  <a:solidFill>
                    <a:srgbClr val="FFFFFF"/>
                  </a:solidFill>
                </a:uFill>
                <a:latin typeface="Calibri"/>
                <a:ea typeface="DejaVu Sans"/>
              </a:rPr>
              <a:t> Time Series</a:t>
            </a:r>
            <a:endParaRPr lang="es-PE" sz="1400" b="0" strike="noStrike" spc="-1" dirty="0">
              <a:solidFill>
                <a:srgbClr val="000000"/>
              </a:solidFill>
              <a:uFill>
                <a:solidFill>
                  <a:srgbClr val="FFFFFF"/>
                </a:solidFill>
              </a:uFill>
              <a:latin typeface="Arial"/>
            </a:endParaRPr>
          </a:p>
          <a:p>
            <a:pPr>
              <a:lnSpc>
                <a:spcPct val="100000"/>
              </a:lnSpc>
            </a:pPr>
            <a:r>
              <a:rPr lang="es-PE" sz="900" b="1" strike="noStrike" spc="-1" dirty="0">
                <a:solidFill>
                  <a:srgbClr val="000000"/>
                </a:solidFill>
                <a:uFill>
                  <a:solidFill>
                    <a:srgbClr val="FFFFFF"/>
                  </a:solidFill>
                </a:uFill>
                <a:latin typeface="Calibri"/>
                <a:ea typeface="DejaVu Sans"/>
              </a:rPr>
              <a:t>“</a:t>
            </a:r>
            <a:r>
              <a:rPr lang="es-PE" sz="900" b="1" strike="noStrike" spc="-1" dirty="0">
                <a:solidFill>
                  <a:srgbClr val="000000"/>
                </a:solidFill>
                <a:uFill>
                  <a:solidFill>
                    <a:srgbClr val="FFFFFF"/>
                  </a:solidFill>
                </a:uFill>
                <a:latin typeface="Calibri"/>
                <a:ea typeface="DejaVu Sans"/>
                <a:hlinkClick r:id="rId4"/>
              </a:rPr>
              <a:t>https://www.esrl.noaa.gov/</a:t>
            </a:r>
            <a:r>
              <a:rPr lang="es-PE" sz="900" b="1" strike="noStrike" spc="-1" dirty="0" err="1">
                <a:solidFill>
                  <a:srgbClr val="000000"/>
                </a:solidFill>
                <a:uFill>
                  <a:solidFill>
                    <a:srgbClr val="FFFFFF"/>
                  </a:solidFill>
                </a:uFill>
                <a:latin typeface="Calibri"/>
                <a:ea typeface="DejaVu Sans"/>
                <a:hlinkClick r:id="rId4"/>
              </a:rPr>
              <a:t>psd</a:t>
            </a:r>
            <a:r>
              <a:rPr lang="es-PE" sz="900" b="1" strike="noStrike" spc="-1" dirty="0">
                <a:solidFill>
                  <a:srgbClr val="000000"/>
                </a:solidFill>
                <a:uFill>
                  <a:solidFill>
                    <a:srgbClr val="FFFFFF"/>
                  </a:solidFill>
                </a:uFill>
                <a:latin typeface="Calibri"/>
                <a:ea typeface="DejaVu Sans"/>
                <a:hlinkClick r:id="rId4"/>
              </a:rPr>
              <a:t>/data/</a:t>
            </a:r>
            <a:r>
              <a:rPr lang="es-PE" sz="900" b="1" strike="noStrike" spc="-1" dirty="0" err="1">
                <a:solidFill>
                  <a:srgbClr val="000000"/>
                </a:solidFill>
                <a:uFill>
                  <a:solidFill>
                    <a:srgbClr val="FFFFFF"/>
                  </a:solidFill>
                </a:uFill>
                <a:latin typeface="Calibri"/>
                <a:ea typeface="DejaVu Sans"/>
                <a:hlinkClick r:id="rId4"/>
              </a:rPr>
              <a:t>climateindices</a:t>
            </a:r>
            <a:r>
              <a:rPr lang="es-PE" sz="900" b="1" strike="noStrike" spc="-1" dirty="0">
                <a:solidFill>
                  <a:srgbClr val="000000"/>
                </a:solidFill>
                <a:uFill>
                  <a:solidFill>
                    <a:srgbClr val="FFFFFF"/>
                  </a:solidFill>
                </a:uFill>
                <a:latin typeface="Calibri"/>
                <a:ea typeface="DejaVu Sans"/>
                <a:hlinkClick r:id="rId4"/>
              </a:rPr>
              <a:t>/</a:t>
            </a:r>
            <a:r>
              <a:rPr lang="es-PE" sz="900" b="1" strike="noStrike" spc="-1" dirty="0" err="1">
                <a:solidFill>
                  <a:srgbClr val="000000"/>
                </a:solidFill>
                <a:uFill>
                  <a:solidFill>
                    <a:srgbClr val="FFFFFF"/>
                  </a:solidFill>
                </a:uFill>
                <a:latin typeface="Calibri"/>
                <a:ea typeface="DejaVu Sans"/>
                <a:hlinkClick r:id="rId4"/>
              </a:rPr>
              <a:t>list</a:t>
            </a:r>
            <a:r>
              <a:rPr lang="es-PE" sz="900" b="1" strike="noStrike" spc="-1" dirty="0">
                <a:solidFill>
                  <a:srgbClr val="000000"/>
                </a:solidFill>
                <a:uFill>
                  <a:solidFill>
                    <a:srgbClr val="FFFFFF"/>
                  </a:solidFill>
                </a:uFill>
                <a:latin typeface="Calibri"/>
                <a:ea typeface="DejaVu Sans"/>
                <a:hlinkClick r:id="rId4"/>
              </a:rPr>
              <a:t>/</a:t>
            </a:r>
            <a:r>
              <a:rPr lang="es-PE" sz="900" b="1" strike="noStrike" spc="-1" dirty="0">
                <a:solidFill>
                  <a:srgbClr val="000000"/>
                </a:solidFill>
                <a:uFill>
                  <a:solidFill>
                    <a:srgbClr val="FFFFFF"/>
                  </a:solidFill>
                </a:uFill>
                <a:latin typeface="Calibri"/>
                <a:ea typeface="DejaVu Sans"/>
              </a:rPr>
              <a:t>”</a:t>
            </a:r>
            <a:endParaRPr lang="es-PE" sz="1400" b="0" strike="noStrike" spc="-1" dirty="0">
              <a:solidFill>
                <a:srgbClr val="000000"/>
              </a:solidFill>
              <a:uFill>
                <a:solidFill>
                  <a:srgbClr val="FFFFFF"/>
                </a:solidFill>
              </a:uFill>
              <a:latin typeface="Arial"/>
            </a:endParaRPr>
          </a:p>
          <a:p>
            <a:pPr>
              <a:lnSpc>
                <a:spcPct val="100000"/>
              </a:lnSpc>
            </a:pPr>
            <a:r>
              <a:rPr lang="es-PE" sz="900" b="1" strike="noStrike" spc="-1" dirty="0">
                <a:solidFill>
                  <a:srgbClr val="800000"/>
                </a:solidFill>
                <a:uFill>
                  <a:solidFill>
                    <a:srgbClr val="FFFFFF"/>
                  </a:solidFill>
                </a:uFill>
                <a:latin typeface="Calibri"/>
                <a:ea typeface="DejaVu Sans"/>
              </a:rPr>
              <a:t>*Para el calculo de las correlaciones se usaron los </a:t>
            </a:r>
            <a:r>
              <a:rPr lang="es-PE" sz="900" b="1" strike="noStrike" spc="-1" dirty="0" err="1">
                <a:solidFill>
                  <a:srgbClr val="800000"/>
                </a:solidFill>
                <a:uFill>
                  <a:solidFill>
                    <a:srgbClr val="FFFFFF"/>
                  </a:solidFill>
                </a:uFill>
                <a:latin typeface="Calibri"/>
                <a:ea typeface="DejaVu Sans"/>
              </a:rPr>
              <a:t>indices</a:t>
            </a:r>
            <a:r>
              <a:rPr lang="es-PE" sz="900" b="1" strike="noStrike" spc="-1" dirty="0">
                <a:solidFill>
                  <a:srgbClr val="800000"/>
                </a:solidFill>
                <a:uFill>
                  <a:solidFill>
                    <a:srgbClr val="FFFFFF"/>
                  </a:solidFill>
                </a:uFill>
                <a:latin typeface="Calibri"/>
                <a:ea typeface="DejaVu Sans"/>
              </a:rPr>
              <a:t> del mes de </a:t>
            </a:r>
            <a:r>
              <a:rPr lang="es-PE" sz="900" b="1" strike="noStrike" spc="-1" dirty="0" err="1" smtClean="0">
                <a:solidFill>
                  <a:srgbClr val="800000"/>
                </a:solidFill>
                <a:uFill>
                  <a:solidFill>
                    <a:srgbClr val="FFFFFF"/>
                  </a:solidFill>
                </a:uFill>
                <a:latin typeface="Calibri"/>
                <a:ea typeface="DejaVu Sans"/>
              </a:rPr>
              <a:t>febrero.C</a:t>
            </a:r>
            <a:endParaRPr lang="es-PE" sz="1400" b="0" strike="noStrike" spc="-1" dirty="0">
              <a:solidFill>
                <a:srgbClr val="000000"/>
              </a:solidFill>
              <a:uFill>
                <a:solidFill>
                  <a:srgbClr val="FFFFFF"/>
                </a:solidFill>
              </a:uFill>
              <a:latin typeface="Arial"/>
            </a:endParaRPr>
          </a:p>
        </p:txBody>
      </p:sp>
      <p:sp>
        <p:nvSpPr>
          <p:cNvPr id="10" name="CustomShape 1"/>
          <p:cNvSpPr/>
          <p:nvPr/>
        </p:nvSpPr>
        <p:spPr>
          <a:xfrm>
            <a:off x="5487848" y="211770"/>
            <a:ext cx="338364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PE" sz="1800" b="1" strike="noStrike" spc="-1" dirty="0">
                <a:solidFill>
                  <a:srgbClr val="000000"/>
                </a:solidFill>
                <a:uFill>
                  <a:solidFill>
                    <a:srgbClr val="FFFFFF"/>
                  </a:solidFill>
                </a:uFill>
                <a:latin typeface="Arial"/>
              </a:rPr>
              <a:t>INDICES CLIMÁTICOS (IC)</a:t>
            </a:r>
            <a:endParaRPr lang="es-PE" sz="1800" b="0" strike="noStrike" spc="-1" dirty="0">
              <a:solidFill>
                <a:srgbClr val="000000"/>
              </a:solidFill>
              <a:uFill>
                <a:solidFill>
                  <a:srgbClr val="FFFFFF"/>
                </a:solidFill>
              </a:uFill>
              <a:latin typeface="Arial"/>
            </a:endParaRPr>
          </a:p>
        </p:txBody>
      </p:sp>
      <p:sp>
        <p:nvSpPr>
          <p:cNvPr id="11" name="TextShape 5"/>
          <p:cNvSpPr txBox="1"/>
          <p:nvPr/>
        </p:nvSpPr>
        <p:spPr>
          <a:xfrm>
            <a:off x="1370377" y="4562190"/>
            <a:ext cx="2967406" cy="943560"/>
          </a:xfrm>
          <a:prstGeom prst="rect">
            <a:avLst/>
          </a:prstGeom>
          <a:noFill/>
          <a:ln>
            <a:noFill/>
          </a:ln>
        </p:spPr>
        <p:txBody>
          <a:bodyPr lIns="90000" tIns="45000" rIns="90000" bIns="45000"/>
          <a:lstStyle/>
          <a:p>
            <a:r>
              <a:rPr lang="es-PE" sz="1000" b="0" strike="noStrike" spc="-1" dirty="0">
                <a:solidFill>
                  <a:srgbClr val="000000"/>
                </a:solidFill>
                <a:uFill>
                  <a:solidFill>
                    <a:srgbClr val="FFFFFF"/>
                  </a:solidFill>
                </a:uFill>
                <a:latin typeface="Arial"/>
              </a:rPr>
              <a:t>*Graficas solo muestran correlaciones significativas(95%)</a:t>
            </a:r>
          </a:p>
          <a:p>
            <a:r>
              <a:rPr lang="es-PE" sz="1000" b="0" strike="noStrike" spc="-1" dirty="0">
                <a:solidFill>
                  <a:srgbClr val="000000"/>
                </a:solidFill>
                <a:uFill>
                  <a:solidFill>
                    <a:srgbClr val="FFFFFF"/>
                  </a:solidFill>
                </a:uFill>
                <a:latin typeface="Arial"/>
              </a:rPr>
              <a:t>*circulo </a:t>
            </a:r>
            <a:r>
              <a:rPr lang="es-PE" sz="1000" b="0" strike="noStrike" spc="-1" dirty="0">
                <a:solidFill>
                  <a:srgbClr val="FF3333"/>
                </a:solidFill>
                <a:uFill>
                  <a:solidFill>
                    <a:srgbClr val="FFFFFF"/>
                  </a:solidFill>
                </a:uFill>
                <a:latin typeface="Arial"/>
              </a:rPr>
              <a:t>rojo</a:t>
            </a:r>
            <a:r>
              <a:rPr lang="es-PE" sz="1000" b="0" strike="noStrike" spc="-1" dirty="0">
                <a:solidFill>
                  <a:srgbClr val="000000"/>
                </a:solidFill>
                <a:uFill>
                  <a:solidFill>
                    <a:srgbClr val="FFFFFF"/>
                  </a:solidFill>
                </a:uFill>
                <a:latin typeface="Arial"/>
              </a:rPr>
              <a:t> : correlaciones +</a:t>
            </a:r>
          </a:p>
          <a:p>
            <a:r>
              <a:rPr lang="es-PE" sz="1000" b="0" strike="noStrike" spc="-1" dirty="0">
                <a:solidFill>
                  <a:srgbClr val="000000"/>
                </a:solidFill>
                <a:uFill>
                  <a:solidFill>
                    <a:srgbClr val="FFFFFF"/>
                  </a:solidFill>
                </a:uFill>
                <a:latin typeface="Arial"/>
              </a:rPr>
              <a:t>*circulo </a:t>
            </a:r>
            <a:r>
              <a:rPr lang="es-PE" sz="1000" b="0" strike="noStrike" spc="-1" dirty="0">
                <a:solidFill>
                  <a:srgbClr val="3333FF"/>
                </a:solidFill>
                <a:uFill>
                  <a:solidFill>
                    <a:srgbClr val="FFFFFF"/>
                  </a:solidFill>
                </a:uFill>
                <a:latin typeface="Arial"/>
              </a:rPr>
              <a:t>azul</a:t>
            </a:r>
            <a:r>
              <a:rPr lang="es-PE" sz="1000" b="0" strike="noStrike" spc="-1" dirty="0">
                <a:solidFill>
                  <a:srgbClr val="000000"/>
                </a:solidFill>
                <a:uFill>
                  <a:solidFill>
                    <a:srgbClr val="FFFFFF"/>
                  </a:solidFill>
                </a:uFill>
                <a:latin typeface="Arial"/>
              </a:rPr>
              <a:t>: correlaciones -</a:t>
            </a:r>
          </a:p>
          <a:p>
            <a:endParaRPr lang="es-PE" sz="1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9058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2"/>
          <p:cNvSpPr txBox="1">
            <a:spLocks/>
          </p:cNvSpPr>
          <p:nvPr/>
        </p:nvSpPr>
        <p:spPr>
          <a:xfrm>
            <a:off x="310100" y="2016740"/>
            <a:ext cx="9414345" cy="1559292"/>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0" indent="0" algn="ctr">
              <a:buClr>
                <a:schemeClr val="dk1"/>
              </a:buClr>
              <a:buSzPct val="100000"/>
              <a:buNone/>
            </a:pPr>
            <a:r>
              <a:rPr lang="es-PE" sz="2400" b="1" dirty="0" smtClean="0"/>
              <a:t>I. BREVE REVISIÓN DE MEDIDAS DE TENDENCIA CENTRAL </a:t>
            </a:r>
            <a:endParaRPr lang="es-PE" sz="2400" b="1" dirty="0"/>
          </a:p>
        </p:txBody>
      </p:sp>
    </p:spTree>
    <p:extLst>
      <p:ext uri="{BB962C8B-B14F-4D97-AF65-F5344CB8AC3E}">
        <p14:creationId xmlns:p14="http://schemas.microsoft.com/office/powerpoint/2010/main" val="293727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066" y="212651"/>
            <a:ext cx="7649585" cy="525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72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228" y="291679"/>
            <a:ext cx="6222668" cy="529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432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826" y="682772"/>
            <a:ext cx="7546716" cy="41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9462" y="2307908"/>
            <a:ext cx="2736304" cy="877163"/>
          </a:xfrm>
          <a:prstGeom prst="rect">
            <a:avLst/>
          </a:prstGeom>
          <a:noFill/>
        </p:spPr>
        <p:txBody>
          <a:bodyPr wrap="square" rtlCol="0">
            <a:spAutoFit/>
          </a:bodyPr>
          <a:lstStyle/>
          <a:p>
            <a:r>
              <a:rPr lang="es-PE" dirty="0" smtClean="0"/>
              <a:t>STEPWISE:</a:t>
            </a:r>
          </a:p>
          <a:p>
            <a:pPr algn="just"/>
            <a:r>
              <a:rPr lang="en-US" sz="1100" b="1" dirty="0"/>
              <a:t>Draper, N. R., and H. Smith. Applied Regression Analysis. Hoboken, NJ: Wiley-</a:t>
            </a:r>
            <a:r>
              <a:rPr lang="en-US" sz="1100" b="1" dirty="0" err="1"/>
              <a:t>Interscience</a:t>
            </a:r>
            <a:r>
              <a:rPr lang="en-US" sz="1100" b="1" dirty="0"/>
              <a:t>, 1998. pp. 307–312.</a:t>
            </a:r>
            <a:endParaRPr lang="es-PE" sz="1100" b="1" dirty="0"/>
          </a:p>
        </p:txBody>
      </p:sp>
    </p:spTree>
    <p:extLst>
      <p:ext uri="{BB962C8B-B14F-4D97-AF65-F5344CB8AC3E}">
        <p14:creationId xmlns:p14="http://schemas.microsoft.com/office/powerpoint/2010/main" val="2581533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54" y="151134"/>
            <a:ext cx="7681913" cy="551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87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7648" y="844160"/>
            <a:ext cx="5199321" cy="523220"/>
          </a:xfrm>
          <a:prstGeom prst="rect">
            <a:avLst/>
          </a:prstGeom>
          <a:noFill/>
        </p:spPr>
        <p:txBody>
          <a:bodyPr wrap="square" rtlCol="0">
            <a:spAutoFit/>
          </a:bodyPr>
          <a:lstStyle/>
          <a:p>
            <a:pPr algn="ctr"/>
            <a:r>
              <a:rPr lang="es-PE" sz="1400" b="1" dirty="0" smtClean="0">
                <a:solidFill>
                  <a:srgbClr val="FF0000"/>
                </a:solidFill>
              </a:rPr>
              <a:t>RMSE DE LOS VALORES STANDARIZADOS DE OBSERVADOS Y LOS DATOS REPRODUCIDOS </a:t>
            </a:r>
            <a:endParaRPr lang="es-PE" sz="1400" b="1" dirty="0">
              <a:solidFill>
                <a:srgbClr val="FF0000"/>
              </a:solidFill>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388" y="1367380"/>
            <a:ext cx="4047191" cy="3031916"/>
          </a:xfrm>
          <a:prstGeom prst="rect">
            <a:avLst/>
          </a:prstGeom>
        </p:spPr>
      </p:pic>
      <p:sp>
        <p:nvSpPr>
          <p:cNvPr id="4" name="3 CuadroTexto"/>
          <p:cNvSpPr txBox="1"/>
          <p:nvPr/>
        </p:nvSpPr>
        <p:spPr>
          <a:xfrm>
            <a:off x="5276969" y="844144"/>
            <a:ext cx="4889875" cy="523220"/>
          </a:xfrm>
          <a:prstGeom prst="rect">
            <a:avLst/>
          </a:prstGeom>
          <a:noFill/>
        </p:spPr>
        <p:txBody>
          <a:bodyPr wrap="square" rtlCol="0">
            <a:spAutoFit/>
          </a:bodyPr>
          <a:lstStyle/>
          <a:p>
            <a:pPr algn="ctr"/>
            <a:r>
              <a:rPr lang="es-PE" sz="1400" b="1" dirty="0" smtClean="0">
                <a:solidFill>
                  <a:srgbClr val="FF0000"/>
                </a:solidFill>
              </a:rPr>
              <a:t>RMSE DE LOS VALORES STANDARIZADOS DE OBSERVADOS Y LOS DATOS REPRODUCIDOS </a:t>
            </a:r>
            <a:endParaRPr lang="es-PE" sz="1400" b="1" dirty="0">
              <a:solidFill>
                <a:srgbClr val="FF0000"/>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556" y="1564178"/>
            <a:ext cx="2370699" cy="2410075"/>
          </a:xfrm>
          <a:prstGeom prst="rect">
            <a:avLst/>
          </a:prstGeom>
        </p:spPr>
      </p:pic>
    </p:spTree>
    <p:extLst>
      <p:ext uri="{BB962C8B-B14F-4D97-AF65-F5344CB8AC3E}">
        <p14:creationId xmlns:p14="http://schemas.microsoft.com/office/powerpoint/2010/main" val="26671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imon\Application Data\CPT\Output\Loadings_XCCA_1.jpg"/>
          <p:cNvPicPr>
            <a:picLocks noChangeAspect="1" noChangeArrowheads="1"/>
          </p:cNvPicPr>
          <p:nvPr/>
        </p:nvPicPr>
        <p:blipFill>
          <a:blip r:embed="rId2"/>
          <a:srcRect t="29721" b="30650"/>
          <a:stretch>
            <a:fillRect/>
          </a:stretch>
        </p:blipFill>
        <p:spPr bwMode="auto">
          <a:xfrm>
            <a:off x="772016" y="834897"/>
            <a:ext cx="4326434" cy="1714500"/>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simon\Application Data\CPT\Output\Loadings_YCCA_1.jpg"/>
          <p:cNvPicPr>
            <a:picLocks noChangeAspect="1" noChangeArrowheads="1"/>
          </p:cNvPicPr>
          <p:nvPr/>
        </p:nvPicPr>
        <p:blipFill>
          <a:blip r:embed="rId3"/>
          <a:srcRect/>
          <a:stretch>
            <a:fillRect/>
          </a:stretch>
        </p:blipFill>
        <p:spPr bwMode="auto">
          <a:xfrm>
            <a:off x="1150722" y="2640232"/>
            <a:ext cx="2942813" cy="2942813"/>
          </a:xfrm>
          <a:prstGeom prst="rect">
            <a:avLst/>
          </a:prstGeom>
          <a:ln>
            <a:noFill/>
          </a:ln>
          <a:effectLst>
            <a:outerShdw blurRad="292100" dist="139700" dir="2700000" algn="tl" rotWithShape="0">
              <a:srgbClr val="333333">
                <a:alpha val="65000"/>
              </a:srgbClr>
            </a:outerShdw>
          </a:effectLst>
        </p:spPr>
      </p:pic>
      <p:pic>
        <p:nvPicPr>
          <p:cNvPr id="4" name="Picture 4" descr="C:\Documents and Settings\simon\Application Data\CPT\Output\Scores_CCA_1.jpg"/>
          <p:cNvPicPr>
            <a:picLocks noChangeAspect="1" noChangeArrowheads="1"/>
          </p:cNvPicPr>
          <p:nvPr/>
        </p:nvPicPr>
        <p:blipFill>
          <a:blip r:embed="rId4"/>
          <a:srcRect/>
          <a:stretch>
            <a:fillRect/>
          </a:stretch>
        </p:blipFill>
        <p:spPr bwMode="auto">
          <a:xfrm>
            <a:off x="5508408" y="2059033"/>
            <a:ext cx="3857625" cy="3857625"/>
          </a:xfrm>
          <a:prstGeom prst="rect">
            <a:avLst/>
          </a:prstGeom>
          <a:ln>
            <a:noFill/>
          </a:ln>
          <a:effectLst>
            <a:outerShdw blurRad="292100" dist="139700" dir="2700000" algn="tl" rotWithShape="0">
              <a:srgbClr val="333333">
                <a:alpha val="65000"/>
              </a:srgbClr>
            </a:outerShdw>
          </a:effectLst>
        </p:spPr>
      </p:pic>
      <p:sp>
        <p:nvSpPr>
          <p:cNvPr id="5" name="TextBox 9"/>
          <p:cNvSpPr txBox="1"/>
          <p:nvPr/>
        </p:nvSpPr>
        <p:spPr>
          <a:xfrm>
            <a:off x="5834344" y="1410961"/>
            <a:ext cx="3000375" cy="307777"/>
          </a:xfrm>
          <a:prstGeom prst="rect">
            <a:avLst/>
          </a:prstGeom>
          <a:noFill/>
        </p:spPr>
        <p:txBody>
          <a:bodyPr>
            <a:spAutoFit/>
          </a:bodyPr>
          <a:lstStyle/>
          <a:p>
            <a:pPr eaLnBrk="0" hangingPunct="0">
              <a:defRPr/>
            </a:pPr>
            <a:r>
              <a:rPr lang="en-US" sz="1400" dirty="0"/>
              <a:t>r=0.60</a:t>
            </a:r>
          </a:p>
        </p:txBody>
      </p:sp>
      <p:sp>
        <p:nvSpPr>
          <p:cNvPr id="6" name="Rectangle 2"/>
          <p:cNvSpPr txBox="1">
            <a:spLocks noChangeArrowheads="1"/>
          </p:cNvSpPr>
          <p:nvPr/>
        </p:nvSpPr>
        <p:spPr>
          <a:xfrm>
            <a:off x="634205" y="56151"/>
            <a:ext cx="7574327" cy="918111"/>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sz="3200" dirty="0" smtClean="0"/>
              <a:t>IV. </a:t>
            </a:r>
            <a:r>
              <a:rPr lang="en-US" sz="2800" dirty="0" smtClean="0"/>
              <a:t>CORRELACIONES CANONICAS (CCA)</a:t>
            </a:r>
          </a:p>
        </p:txBody>
      </p:sp>
      <p:sp>
        <p:nvSpPr>
          <p:cNvPr id="7" name="CuadroTexto 10"/>
          <p:cNvSpPr txBox="1"/>
          <p:nvPr/>
        </p:nvSpPr>
        <p:spPr>
          <a:xfrm>
            <a:off x="772016" y="834897"/>
            <a:ext cx="378706" cy="276999"/>
          </a:xfrm>
          <a:prstGeom prst="rect">
            <a:avLst/>
          </a:prstGeom>
          <a:noFill/>
          <a:ln>
            <a:solidFill>
              <a:schemeClr val="tx1"/>
            </a:solidFill>
          </a:ln>
        </p:spPr>
        <p:txBody>
          <a:bodyPr wrap="square" rtlCol="0">
            <a:spAutoFit/>
          </a:bodyPr>
          <a:lstStyle/>
          <a:p>
            <a:r>
              <a:rPr lang="es-PE" sz="1200" b="1" i="1" dirty="0" smtClean="0">
                <a:solidFill>
                  <a:srgbClr val="FF0000"/>
                </a:solidFill>
              </a:rPr>
              <a:t>1</a:t>
            </a:r>
            <a:endParaRPr lang="es-PE" sz="1200" b="1" i="1" dirty="0">
              <a:solidFill>
                <a:srgbClr val="FF0000"/>
              </a:solidFill>
            </a:endParaRPr>
          </a:p>
        </p:txBody>
      </p:sp>
      <p:sp>
        <p:nvSpPr>
          <p:cNvPr id="8" name="CuadroTexto 11"/>
          <p:cNvSpPr txBox="1"/>
          <p:nvPr/>
        </p:nvSpPr>
        <p:spPr>
          <a:xfrm>
            <a:off x="1150722" y="2640232"/>
            <a:ext cx="378706" cy="276999"/>
          </a:xfrm>
          <a:prstGeom prst="rect">
            <a:avLst/>
          </a:prstGeom>
          <a:noFill/>
          <a:ln>
            <a:solidFill>
              <a:schemeClr val="tx1"/>
            </a:solidFill>
          </a:ln>
        </p:spPr>
        <p:txBody>
          <a:bodyPr wrap="square" rtlCol="0">
            <a:spAutoFit/>
          </a:bodyPr>
          <a:lstStyle/>
          <a:p>
            <a:r>
              <a:rPr lang="es-PE" sz="1200" b="1" i="1" dirty="0" smtClean="0">
                <a:solidFill>
                  <a:srgbClr val="FF0000"/>
                </a:solidFill>
              </a:rPr>
              <a:t>2</a:t>
            </a:r>
            <a:endParaRPr lang="es-PE" sz="1200" b="1" i="1" dirty="0">
              <a:solidFill>
                <a:srgbClr val="FF0000"/>
              </a:solidFill>
            </a:endParaRPr>
          </a:p>
        </p:txBody>
      </p:sp>
      <p:sp>
        <p:nvSpPr>
          <p:cNvPr id="9" name="CuadroTexto 12"/>
          <p:cNvSpPr txBox="1"/>
          <p:nvPr/>
        </p:nvSpPr>
        <p:spPr>
          <a:xfrm>
            <a:off x="5508408" y="2063946"/>
            <a:ext cx="378706" cy="276999"/>
          </a:xfrm>
          <a:prstGeom prst="rect">
            <a:avLst/>
          </a:prstGeom>
          <a:noFill/>
          <a:ln>
            <a:solidFill>
              <a:schemeClr val="tx1"/>
            </a:solidFill>
          </a:ln>
        </p:spPr>
        <p:txBody>
          <a:bodyPr wrap="square" rtlCol="0">
            <a:spAutoFit/>
          </a:bodyPr>
          <a:lstStyle/>
          <a:p>
            <a:r>
              <a:rPr lang="es-PE" sz="1200" b="1" i="1" dirty="0" smtClean="0">
                <a:solidFill>
                  <a:srgbClr val="FF0000"/>
                </a:solidFill>
              </a:rPr>
              <a:t>3</a:t>
            </a:r>
            <a:endParaRPr lang="es-PE" sz="1200" b="1" i="1" dirty="0">
              <a:solidFill>
                <a:srgbClr val="FF0000"/>
              </a:solidFill>
            </a:endParaRPr>
          </a:p>
        </p:txBody>
      </p:sp>
    </p:spTree>
    <p:extLst>
      <p:ext uri="{BB962C8B-B14F-4D97-AF65-F5344CB8AC3E}">
        <p14:creationId xmlns:p14="http://schemas.microsoft.com/office/powerpoint/2010/main" val="768858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95785" y="252432"/>
            <a:ext cx="7772400" cy="1470025"/>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altLang="es-CO" b="1" smtClean="0">
                <a:solidFill>
                  <a:srgbClr val="FF0000"/>
                </a:solidFill>
              </a:rPr>
              <a:t>CCA LO HACE FACIL</a:t>
            </a:r>
            <a:endParaRPr lang="en-US" altLang="es-CO" b="1" dirty="0" smtClean="0">
              <a:solidFill>
                <a:srgbClr val="FF0000"/>
              </a:solidFill>
            </a:endParaRPr>
          </a:p>
        </p:txBody>
      </p:sp>
      <p:sp>
        <p:nvSpPr>
          <p:cNvPr id="3" name="Rectangle 3"/>
          <p:cNvSpPr txBox="1">
            <a:spLocks noChangeArrowheads="1"/>
          </p:cNvSpPr>
          <p:nvPr/>
        </p:nvSpPr>
        <p:spPr>
          <a:xfrm>
            <a:off x="1553275" y="2103349"/>
            <a:ext cx="6953771" cy="2304256"/>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535573" marR="0" lvl="0" indent="175735" algn="l" rtl="0">
              <a:lnSpc>
                <a:spcPct val="100000"/>
              </a:lnSpc>
              <a:spcBef>
                <a:spcPts val="853"/>
              </a:spcBef>
              <a:spcAft>
                <a:spcPts val="0"/>
              </a:spcAft>
              <a:buClr>
                <a:schemeClr val="dk1"/>
              </a:buClr>
              <a:buSzPct val="97714"/>
              <a:buFont typeface="Arial"/>
              <a:buChar char="•"/>
              <a:defRPr sz="4267" b="0" i="0" u="none" strike="noStrike" cap="none">
                <a:solidFill>
                  <a:schemeClr val="dk1"/>
                </a:solidFill>
                <a:latin typeface="Calibri"/>
                <a:ea typeface="Calibri"/>
                <a:cs typeface="Calibri"/>
                <a:sym typeface="Calibri"/>
              </a:defRPr>
            </a:lvl1pPr>
            <a:lvl2pPr marL="1064657" marR="0" lvl="1" indent="154531" algn="l" rtl="0">
              <a:lnSpc>
                <a:spcPct val="100000"/>
              </a:lnSpc>
              <a:spcBef>
                <a:spcPts val="747"/>
              </a:spcBef>
              <a:spcAft>
                <a:spcPts val="0"/>
              </a:spcAft>
              <a:buClr>
                <a:schemeClr val="dk1"/>
              </a:buClr>
              <a:buSzPct val="102697"/>
              <a:buFont typeface="Arial"/>
              <a:buChar char="–"/>
              <a:defRPr sz="3733" b="0" i="0" u="none" strike="noStrike" cap="none">
                <a:solidFill>
                  <a:schemeClr val="dk1"/>
                </a:solidFill>
                <a:latin typeface="Calibri"/>
                <a:ea typeface="Calibri"/>
                <a:cs typeface="Calibri"/>
                <a:sym typeface="Calibri"/>
              </a:defRPr>
            </a:lvl2pPr>
            <a:lvl3pPr marL="1612899" marR="0" lvl="2" indent="1016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48483" marR="0" lvl="3"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4pPr>
            <a:lvl5pPr marL="2758083" marR="0" lvl="4"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5pPr>
            <a:lvl6pPr marL="3367682" marR="0" lvl="5"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6pPr>
            <a:lvl7pPr marL="3977282" marR="0" lvl="6"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7pPr>
            <a:lvl8pPr marL="4586883" marR="0" lvl="7"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8pPr>
            <a:lvl9pPr marL="5196483" marR="0" lvl="8"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9pPr>
          </a:lstStyle>
          <a:p>
            <a:pPr algn="just">
              <a:lnSpc>
                <a:spcPct val="80000"/>
              </a:lnSpc>
            </a:pPr>
            <a:r>
              <a:rPr lang="en-US" altLang="es-CO" sz="2000" i="1" dirty="0" smtClean="0"/>
              <a:t>La </a:t>
            </a:r>
            <a:r>
              <a:rPr lang="en-US" altLang="es-CO" sz="2000" i="1" dirty="0" err="1" smtClean="0"/>
              <a:t>ciencia</a:t>
            </a:r>
            <a:r>
              <a:rPr lang="en-US" altLang="es-CO" sz="2000" i="1" dirty="0" smtClean="0"/>
              <a:t> del </a:t>
            </a:r>
            <a:r>
              <a:rPr lang="en-US" altLang="es-CO" sz="2000" i="1" dirty="0" err="1" smtClean="0"/>
              <a:t>pronóstico</a:t>
            </a:r>
            <a:r>
              <a:rPr lang="en-US" altLang="es-CO" sz="2000" i="1" dirty="0" smtClean="0"/>
              <a:t> </a:t>
            </a:r>
            <a:r>
              <a:rPr lang="en-US" altLang="es-CO" sz="2000" i="1" dirty="0" err="1" smtClean="0"/>
              <a:t>climático</a:t>
            </a:r>
            <a:r>
              <a:rPr lang="en-US" altLang="es-CO" sz="2000" i="1" dirty="0" smtClean="0"/>
              <a:t> </a:t>
            </a:r>
            <a:r>
              <a:rPr lang="en-US" altLang="es-CO" sz="2000" i="1" dirty="0" err="1" smtClean="0"/>
              <a:t>estacional</a:t>
            </a:r>
            <a:r>
              <a:rPr lang="en-US" altLang="es-CO" sz="2000" i="1" dirty="0" smtClean="0"/>
              <a:t> </a:t>
            </a:r>
            <a:r>
              <a:rPr lang="en-US" altLang="es-CO" sz="2000" i="1" dirty="0" err="1" smtClean="0"/>
              <a:t>está</a:t>
            </a:r>
            <a:r>
              <a:rPr lang="en-US" altLang="es-CO" sz="2000" i="1" dirty="0" smtClean="0"/>
              <a:t> </a:t>
            </a:r>
            <a:r>
              <a:rPr lang="en-US" altLang="es-CO" sz="2000" i="1" dirty="0" err="1" smtClean="0"/>
              <a:t>en</a:t>
            </a:r>
            <a:r>
              <a:rPr lang="en-US" altLang="es-CO" sz="2000" i="1" dirty="0" smtClean="0"/>
              <a:t> </a:t>
            </a:r>
            <a:r>
              <a:rPr lang="en-US" altLang="es-CO" sz="2000" i="1" dirty="0" err="1" smtClean="0"/>
              <a:t>todas</a:t>
            </a:r>
            <a:r>
              <a:rPr lang="en-US" altLang="es-CO" sz="2000" i="1" dirty="0" smtClean="0"/>
              <a:t> las </a:t>
            </a:r>
            <a:r>
              <a:rPr lang="en-US" altLang="es-CO" sz="2000" i="1" dirty="0" err="1" smtClean="0"/>
              <a:t>conexiones</a:t>
            </a:r>
            <a:r>
              <a:rPr lang="en-US" altLang="es-CO" sz="2000" i="1" dirty="0" smtClean="0"/>
              <a:t> entre </a:t>
            </a:r>
            <a:r>
              <a:rPr lang="en-US" altLang="es-CO" sz="2000" i="1" dirty="0" err="1" smtClean="0"/>
              <a:t>los</a:t>
            </a:r>
            <a:r>
              <a:rPr lang="en-US" altLang="es-CO" sz="2000" i="1" dirty="0" smtClean="0"/>
              <a:t> </a:t>
            </a:r>
            <a:r>
              <a:rPr lang="en-US" altLang="es-CO" sz="2000" i="1" dirty="0" err="1" smtClean="0"/>
              <a:t>forzantes</a:t>
            </a:r>
            <a:r>
              <a:rPr lang="en-US" altLang="es-CO" sz="2000" i="1" dirty="0" smtClean="0"/>
              <a:t> y la variable de </a:t>
            </a:r>
            <a:r>
              <a:rPr lang="en-US" altLang="es-CO" sz="2000" i="1" dirty="0" err="1" smtClean="0"/>
              <a:t>respuesta</a:t>
            </a:r>
            <a:r>
              <a:rPr lang="en-US" altLang="es-CO" sz="2000" i="1" dirty="0" smtClean="0"/>
              <a:t>. Una </a:t>
            </a:r>
            <a:r>
              <a:rPr lang="en-US" altLang="es-CO" sz="2000" i="1" dirty="0" err="1" smtClean="0"/>
              <a:t>vez</a:t>
            </a:r>
            <a:r>
              <a:rPr lang="en-US" altLang="es-CO" sz="2000" i="1" dirty="0" smtClean="0"/>
              <a:t> que se ha </a:t>
            </a:r>
            <a:r>
              <a:rPr lang="en-US" altLang="es-CO" sz="2000" i="1" dirty="0" err="1" smtClean="0"/>
              <a:t>identificado</a:t>
            </a:r>
            <a:r>
              <a:rPr lang="en-US" altLang="es-CO" sz="2000" i="1" dirty="0" smtClean="0"/>
              <a:t> </a:t>
            </a:r>
            <a:r>
              <a:rPr lang="en-US" altLang="es-CO" sz="2000" i="1" dirty="0" err="1" smtClean="0"/>
              <a:t>plenamente</a:t>
            </a:r>
            <a:r>
              <a:rPr lang="en-US" altLang="es-CO" sz="2000" i="1" dirty="0" smtClean="0"/>
              <a:t> el </a:t>
            </a:r>
            <a:r>
              <a:rPr lang="en-US" altLang="es-CO" sz="2000" i="1" dirty="0" err="1" smtClean="0"/>
              <a:t>mecanismo</a:t>
            </a:r>
            <a:r>
              <a:rPr lang="en-US" altLang="es-CO" sz="2000" i="1" dirty="0" smtClean="0"/>
              <a:t> </a:t>
            </a:r>
            <a:r>
              <a:rPr lang="en-US" altLang="es-CO" sz="2000" i="1" dirty="0" err="1" smtClean="0"/>
              <a:t>forzante</a:t>
            </a:r>
            <a:r>
              <a:rPr lang="en-US" altLang="es-CO" sz="2000" i="1" dirty="0" smtClean="0"/>
              <a:t>, la </a:t>
            </a:r>
            <a:r>
              <a:rPr lang="en-US" altLang="es-CO" sz="2000" i="1" dirty="0" err="1" smtClean="0"/>
              <a:t>respuesta</a:t>
            </a:r>
            <a:r>
              <a:rPr lang="en-US" altLang="es-CO" sz="2000" i="1" dirty="0" smtClean="0"/>
              <a:t> </a:t>
            </a:r>
            <a:r>
              <a:rPr lang="en-US" altLang="es-CO" sz="2000" i="1" dirty="0" err="1" smtClean="0"/>
              <a:t>puede</a:t>
            </a:r>
            <a:r>
              <a:rPr lang="en-US" altLang="es-CO" sz="2000" i="1" dirty="0" smtClean="0"/>
              <a:t> </a:t>
            </a:r>
            <a:r>
              <a:rPr lang="en-US" altLang="es-CO" sz="2000" i="1" dirty="0" err="1" smtClean="0"/>
              <a:t>ser</a:t>
            </a:r>
            <a:r>
              <a:rPr lang="en-US" altLang="es-CO" sz="2000" i="1" dirty="0" smtClean="0"/>
              <a:t> </a:t>
            </a:r>
            <a:r>
              <a:rPr lang="en-US" altLang="es-CO" sz="2000" i="1" dirty="0" err="1" smtClean="0"/>
              <a:t>anticipada</a:t>
            </a:r>
            <a:r>
              <a:rPr lang="en-US" altLang="es-CO" sz="2000" i="1" dirty="0" smtClean="0"/>
              <a:t> y </a:t>
            </a:r>
            <a:r>
              <a:rPr lang="en-US" altLang="es-CO" sz="2000" i="1" dirty="0" err="1" smtClean="0"/>
              <a:t>podemos</a:t>
            </a:r>
            <a:r>
              <a:rPr lang="en-US" altLang="es-CO" sz="2000" i="1" dirty="0" smtClean="0"/>
              <a:t> </a:t>
            </a:r>
            <a:r>
              <a:rPr lang="en-US" altLang="es-CO" sz="2000" i="1" dirty="0" err="1" smtClean="0"/>
              <a:t>tener</a:t>
            </a:r>
            <a:r>
              <a:rPr lang="en-US" altLang="es-CO" sz="2000" i="1" dirty="0" smtClean="0"/>
              <a:t> un </a:t>
            </a:r>
            <a:r>
              <a:rPr lang="en-US" altLang="es-CO" sz="2000" i="1" dirty="0" err="1" smtClean="0"/>
              <a:t>pronostico</a:t>
            </a:r>
            <a:r>
              <a:rPr lang="en-US" altLang="es-CO" sz="2000" i="1" dirty="0" smtClean="0"/>
              <a:t>. El </a:t>
            </a:r>
            <a:r>
              <a:rPr lang="en-US" altLang="es-CO" sz="2000" i="1" dirty="0" err="1" smtClean="0"/>
              <a:t>Análisis</a:t>
            </a:r>
            <a:r>
              <a:rPr lang="en-US" altLang="es-CO" sz="2000" i="1" dirty="0" smtClean="0"/>
              <a:t> de </a:t>
            </a:r>
            <a:r>
              <a:rPr lang="en-US" altLang="es-CO" sz="2000" i="1" dirty="0" err="1" smtClean="0"/>
              <a:t>Correlación</a:t>
            </a:r>
            <a:r>
              <a:rPr lang="en-US" altLang="es-CO" sz="2000" i="1" dirty="0" smtClean="0"/>
              <a:t> </a:t>
            </a:r>
            <a:r>
              <a:rPr lang="en-US" altLang="es-CO" sz="2000" i="1" dirty="0" err="1" smtClean="0"/>
              <a:t>Canónica</a:t>
            </a:r>
            <a:r>
              <a:rPr lang="en-US" altLang="es-CO" sz="2000" i="1" dirty="0" smtClean="0"/>
              <a:t> – CCA, </a:t>
            </a:r>
            <a:r>
              <a:rPr lang="en-US" altLang="es-CO" sz="2000" i="1" dirty="0" err="1" smtClean="0"/>
              <a:t>es</a:t>
            </a:r>
            <a:r>
              <a:rPr lang="en-US" altLang="es-CO" sz="2000" i="1" dirty="0" smtClean="0"/>
              <a:t> </a:t>
            </a:r>
            <a:r>
              <a:rPr lang="en-US" altLang="es-CO" sz="2000" i="1" dirty="0" err="1" smtClean="0"/>
              <a:t>justamente</a:t>
            </a:r>
            <a:r>
              <a:rPr lang="en-US" altLang="es-CO" sz="2000" i="1" dirty="0" smtClean="0"/>
              <a:t> la </a:t>
            </a:r>
            <a:r>
              <a:rPr lang="en-US" altLang="es-CO" sz="2000" i="1" dirty="0" err="1" smtClean="0"/>
              <a:t>herramienta</a:t>
            </a:r>
            <a:r>
              <a:rPr lang="en-US" altLang="es-CO" sz="2000" i="1" dirty="0" smtClean="0"/>
              <a:t> que </a:t>
            </a:r>
            <a:r>
              <a:rPr lang="en-US" altLang="es-CO" sz="2000" i="1" dirty="0" err="1" smtClean="0"/>
              <a:t>conecta</a:t>
            </a:r>
            <a:r>
              <a:rPr lang="en-US" altLang="es-CO" sz="2000" i="1" dirty="0" smtClean="0"/>
              <a:t> el </a:t>
            </a:r>
            <a:r>
              <a:rPr lang="en-US" altLang="es-CO" sz="2000" i="1" dirty="0" err="1" smtClean="0"/>
              <a:t>forzante</a:t>
            </a:r>
            <a:r>
              <a:rPr lang="en-US" altLang="es-CO" sz="2000" i="1" dirty="0" smtClean="0"/>
              <a:t> y la </a:t>
            </a:r>
            <a:r>
              <a:rPr lang="en-US" altLang="es-CO" sz="2000" i="1" dirty="0" err="1" smtClean="0"/>
              <a:t>respuesta</a:t>
            </a:r>
            <a:r>
              <a:rPr lang="en-US" altLang="es-CO" sz="2000" i="1" dirty="0" smtClean="0"/>
              <a:t>.</a:t>
            </a:r>
          </a:p>
        </p:txBody>
      </p:sp>
      <p:sp>
        <p:nvSpPr>
          <p:cNvPr id="4" name="Text Box 4"/>
          <p:cNvSpPr txBox="1">
            <a:spLocks noChangeArrowheads="1"/>
          </p:cNvSpPr>
          <p:nvPr/>
        </p:nvSpPr>
        <p:spPr bwMode="auto">
          <a:xfrm>
            <a:off x="783010" y="4775457"/>
            <a:ext cx="8997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s-CO" sz="1400" dirty="0"/>
              <a:t>“</a:t>
            </a:r>
            <a:r>
              <a:rPr lang="en-US" altLang="es-CO" sz="1400" i="1" dirty="0">
                <a:solidFill>
                  <a:srgbClr val="0070C0"/>
                </a:solidFill>
              </a:rPr>
              <a:t>CCA is about pairing signal and response, the forecaster uses then the signal to anticipate the response</a:t>
            </a:r>
            <a:r>
              <a:rPr lang="en-US" altLang="es-CO" sz="1400" i="1" dirty="0" smtClean="0">
                <a:solidFill>
                  <a:srgbClr val="0070C0"/>
                </a:solidFill>
              </a:rPr>
              <a:t>.</a:t>
            </a:r>
            <a:r>
              <a:rPr lang="en-US" altLang="es-CO" sz="1400" dirty="0" smtClean="0">
                <a:solidFill>
                  <a:srgbClr val="0070C0"/>
                </a:solidFill>
              </a:rPr>
              <a:t>” </a:t>
            </a:r>
            <a:r>
              <a:rPr lang="en-US" sz="1400" b="1" i="1" dirty="0"/>
              <a:t>Simon J. Mason</a:t>
            </a:r>
            <a:endParaRPr lang="en-US" altLang="es-CO" sz="1400" dirty="0">
              <a:solidFill>
                <a:srgbClr val="0070C0"/>
              </a:solidFill>
            </a:endParaRPr>
          </a:p>
        </p:txBody>
      </p:sp>
    </p:spTree>
    <p:extLst>
      <p:ext uri="{BB962C8B-B14F-4D97-AF65-F5344CB8AC3E}">
        <p14:creationId xmlns:p14="http://schemas.microsoft.com/office/powerpoint/2010/main" val="247888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6107" y="705644"/>
            <a:ext cx="8763000" cy="1143000"/>
          </a:xfrm>
          <a:prstGeom prst="rect">
            <a:avLst/>
          </a:prstGeom>
          <a:noFill/>
          <a:ln>
            <a:noFill/>
          </a:ln>
        </p:spPr>
        <p:txBody>
          <a:bodyPr lIns="91425" tIns="91425" rIns="91425" bIns="91425" anchor="ctr" anchorCtr="0">
            <a:normAutofit fontScale="90000" lnSpcReduction="10000"/>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altLang="es-CO" sz="3600" smtClean="0">
                <a:solidFill>
                  <a:srgbClr val="FF0000"/>
                </a:solidFill>
              </a:rPr>
              <a:t>CCA consiste en encontrar correspondencia en los patrones entre el forzante y la respuesta</a:t>
            </a:r>
            <a:endParaRPr lang="en-US" altLang="es-CO" sz="3600" dirty="0" smtClean="0">
              <a:solidFill>
                <a:srgbClr val="FF0000"/>
              </a:solidFill>
            </a:endParaRPr>
          </a:p>
        </p:txBody>
      </p:sp>
      <p:sp>
        <p:nvSpPr>
          <p:cNvPr id="3" name="Text Box 5"/>
          <p:cNvSpPr txBox="1">
            <a:spLocks noChangeArrowheads="1"/>
          </p:cNvSpPr>
          <p:nvPr/>
        </p:nvSpPr>
        <p:spPr bwMode="auto">
          <a:xfrm>
            <a:off x="846147" y="2217812"/>
            <a:ext cx="93621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dirty="0" smtClean="0"/>
              <a:t>El </a:t>
            </a:r>
            <a:r>
              <a:rPr lang="en-US" altLang="es-CO" dirty="0" err="1" smtClean="0"/>
              <a:t>concepto</a:t>
            </a:r>
            <a:r>
              <a:rPr lang="en-US" altLang="es-CO" dirty="0" smtClean="0"/>
              <a:t> </a:t>
            </a:r>
            <a:r>
              <a:rPr lang="en-US" altLang="es-CO" dirty="0" err="1" smtClean="0"/>
              <a:t>básico</a:t>
            </a:r>
            <a:r>
              <a:rPr lang="en-US" altLang="es-CO" dirty="0"/>
              <a:t> </a:t>
            </a:r>
            <a:r>
              <a:rPr lang="en-US" altLang="es-CO" dirty="0" err="1" smtClean="0"/>
              <a:t>es</a:t>
            </a:r>
            <a:r>
              <a:rPr lang="en-US" altLang="es-CO" dirty="0" smtClean="0"/>
              <a:t> </a:t>
            </a:r>
            <a:r>
              <a:rPr lang="en-US" altLang="es-CO" dirty="0"/>
              <a:t>simple</a:t>
            </a:r>
            <a:r>
              <a:rPr lang="en-US" altLang="es-CO" dirty="0" smtClean="0"/>
              <a:t>:</a:t>
            </a:r>
          </a:p>
          <a:p>
            <a:pPr eaLnBrk="1" hangingPunct="1"/>
            <a:endParaRPr lang="en-US" altLang="es-CO" dirty="0"/>
          </a:p>
          <a:p>
            <a:pPr eaLnBrk="1" hangingPunct="1">
              <a:buFontTx/>
              <a:buAutoNum type="arabicParenR"/>
            </a:pPr>
            <a:r>
              <a:rPr lang="en-US" altLang="es-CO" dirty="0" err="1" smtClean="0"/>
              <a:t>Identificar</a:t>
            </a:r>
            <a:r>
              <a:rPr lang="en-US" altLang="es-CO" dirty="0" smtClean="0"/>
              <a:t> </a:t>
            </a:r>
            <a:r>
              <a:rPr lang="en-US" altLang="es-CO" dirty="0" err="1" smtClean="0"/>
              <a:t>patrones</a:t>
            </a:r>
            <a:r>
              <a:rPr lang="en-US" altLang="es-CO" dirty="0" smtClean="0"/>
              <a:t> </a:t>
            </a:r>
            <a:r>
              <a:rPr lang="en-US" altLang="es-CO" dirty="0" err="1" smtClean="0"/>
              <a:t>espaciales</a:t>
            </a:r>
            <a:r>
              <a:rPr lang="en-US" altLang="es-CO" dirty="0" smtClean="0"/>
              <a:t> </a:t>
            </a:r>
            <a:r>
              <a:rPr lang="en-US" altLang="es-CO" dirty="0" err="1" smtClean="0"/>
              <a:t>en</a:t>
            </a:r>
            <a:r>
              <a:rPr lang="en-US" altLang="es-CO" dirty="0" smtClean="0"/>
              <a:t> dos </a:t>
            </a:r>
            <a:r>
              <a:rPr lang="en-US" altLang="es-CO" dirty="0" err="1" smtClean="0"/>
              <a:t>grupos</a:t>
            </a:r>
            <a:r>
              <a:rPr lang="en-US" altLang="es-CO" dirty="0" smtClean="0"/>
              <a:t> de </a:t>
            </a:r>
            <a:r>
              <a:rPr lang="en-US" altLang="es-CO" dirty="0" err="1" smtClean="0"/>
              <a:t>datos</a:t>
            </a:r>
            <a:r>
              <a:rPr lang="en-US" altLang="es-CO" dirty="0" smtClean="0"/>
              <a:t>, </a:t>
            </a:r>
            <a:r>
              <a:rPr lang="en-US" altLang="es-CO" dirty="0"/>
              <a:t>X </a:t>
            </a:r>
            <a:r>
              <a:rPr lang="en-US" altLang="es-CO" dirty="0" smtClean="0"/>
              <a:t>(el </a:t>
            </a:r>
            <a:r>
              <a:rPr lang="en-US" altLang="es-CO" dirty="0" err="1" smtClean="0"/>
              <a:t>frozante</a:t>
            </a:r>
            <a:r>
              <a:rPr lang="en-US" altLang="es-CO" dirty="0" smtClean="0"/>
              <a:t>) y </a:t>
            </a:r>
            <a:r>
              <a:rPr lang="en-US" altLang="es-CO" dirty="0" err="1" smtClean="0"/>
              <a:t>Y</a:t>
            </a:r>
            <a:r>
              <a:rPr lang="en-US" altLang="es-CO" dirty="0" smtClean="0"/>
              <a:t> (la </a:t>
            </a:r>
            <a:r>
              <a:rPr lang="en-US" altLang="es-CO" dirty="0" err="1" smtClean="0"/>
              <a:t>respuesta</a:t>
            </a:r>
            <a:r>
              <a:rPr lang="en-US" altLang="es-CO" dirty="0" smtClean="0"/>
              <a:t>), que se </a:t>
            </a:r>
            <a:r>
              <a:rPr lang="en-US" altLang="es-CO" dirty="0" err="1" smtClean="0"/>
              <a:t>relacionen</a:t>
            </a:r>
            <a:r>
              <a:rPr lang="en-US" altLang="es-CO" dirty="0" smtClean="0"/>
              <a:t> </a:t>
            </a:r>
            <a:r>
              <a:rPr lang="en-US" altLang="es-CO" dirty="0" err="1" smtClean="0"/>
              <a:t>en</a:t>
            </a:r>
            <a:r>
              <a:rPr lang="en-US" altLang="es-CO" dirty="0" smtClean="0"/>
              <a:t> el </a:t>
            </a:r>
            <a:r>
              <a:rPr lang="en-US" altLang="es-CO" dirty="0" err="1" smtClean="0"/>
              <a:t>tiempo</a:t>
            </a:r>
            <a:r>
              <a:rPr lang="en-US" altLang="es-CO" dirty="0" smtClean="0"/>
              <a:t>. (</a:t>
            </a:r>
            <a:r>
              <a:rPr lang="en-US" altLang="es-CO" dirty="0"/>
              <a:t>CCA modes).</a:t>
            </a:r>
          </a:p>
          <a:p>
            <a:pPr eaLnBrk="1" hangingPunct="1">
              <a:buFontTx/>
              <a:buAutoNum type="arabicParenR"/>
            </a:pPr>
            <a:r>
              <a:rPr lang="en-US" altLang="es-CO" dirty="0"/>
              <a:t>Use </a:t>
            </a:r>
            <a:r>
              <a:rPr lang="en-US" altLang="es-CO" dirty="0" err="1" smtClean="0"/>
              <a:t>los</a:t>
            </a:r>
            <a:r>
              <a:rPr lang="en-US" altLang="es-CO" dirty="0" smtClean="0"/>
              <a:t> </a:t>
            </a:r>
            <a:r>
              <a:rPr lang="en-US" altLang="es-CO" dirty="0" err="1" smtClean="0"/>
              <a:t>patrones</a:t>
            </a:r>
            <a:r>
              <a:rPr lang="en-US" altLang="es-CO" dirty="0" smtClean="0"/>
              <a:t> </a:t>
            </a:r>
            <a:r>
              <a:rPr lang="en-US" altLang="es-CO" dirty="0" err="1" smtClean="0"/>
              <a:t>en</a:t>
            </a:r>
            <a:r>
              <a:rPr lang="en-US" altLang="es-CO" dirty="0" smtClean="0"/>
              <a:t> </a:t>
            </a:r>
            <a:r>
              <a:rPr lang="en-US" altLang="es-CO" dirty="0" err="1" smtClean="0"/>
              <a:t>los</a:t>
            </a:r>
            <a:r>
              <a:rPr lang="en-US" altLang="es-CO" dirty="0" smtClean="0"/>
              <a:t> </a:t>
            </a:r>
            <a:r>
              <a:rPr lang="en-US" altLang="es-CO" dirty="0" err="1" smtClean="0"/>
              <a:t>datos</a:t>
            </a:r>
            <a:r>
              <a:rPr lang="en-US" altLang="es-CO" dirty="0" smtClean="0"/>
              <a:t> X (</a:t>
            </a:r>
            <a:r>
              <a:rPr lang="en-US" altLang="es-CO" dirty="0" err="1" smtClean="0"/>
              <a:t>forzantes</a:t>
            </a:r>
            <a:r>
              <a:rPr lang="en-US" altLang="es-CO" dirty="0" smtClean="0"/>
              <a:t>) para </a:t>
            </a:r>
            <a:r>
              <a:rPr lang="en-US" altLang="es-CO" dirty="0" err="1" smtClean="0"/>
              <a:t>predecir</a:t>
            </a:r>
            <a:r>
              <a:rPr lang="en-US" altLang="es-CO" dirty="0" smtClean="0"/>
              <a:t> el patron </a:t>
            </a:r>
            <a:r>
              <a:rPr lang="en-US" altLang="es-CO" dirty="0" err="1" smtClean="0"/>
              <a:t>en</a:t>
            </a:r>
            <a:r>
              <a:rPr lang="en-US" altLang="es-CO" dirty="0" smtClean="0"/>
              <a:t> </a:t>
            </a:r>
            <a:r>
              <a:rPr lang="en-US" altLang="es-CO" dirty="0" err="1" smtClean="0"/>
              <a:t>los</a:t>
            </a:r>
            <a:r>
              <a:rPr lang="en-US" altLang="es-CO" dirty="0" smtClean="0"/>
              <a:t> </a:t>
            </a:r>
            <a:r>
              <a:rPr lang="en-US" altLang="es-CO" dirty="0" err="1" smtClean="0"/>
              <a:t>datos</a:t>
            </a:r>
            <a:r>
              <a:rPr lang="en-US" altLang="es-CO" dirty="0" smtClean="0"/>
              <a:t> Y (</a:t>
            </a:r>
            <a:r>
              <a:rPr lang="en-US" altLang="es-CO" dirty="0" err="1" smtClean="0"/>
              <a:t>respuesta</a:t>
            </a:r>
            <a:r>
              <a:rPr lang="en-US" altLang="es-CO" dirty="0" smtClean="0"/>
              <a:t>).</a:t>
            </a:r>
            <a:endParaRPr lang="en-US" altLang="es-CO" dirty="0"/>
          </a:p>
          <a:p>
            <a:pPr eaLnBrk="1" hangingPunct="1">
              <a:buFontTx/>
              <a:buAutoNum type="arabicParenR"/>
            </a:pPr>
            <a:r>
              <a:rPr lang="en-US" altLang="es-CO" dirty="0" err="1" smtClean="0"/>
              <a:t>Magiaaaa</a:t>
            </a:r>
            <a:r>
              <a:rPr lang="en-US" altLang="es-CO" dirty="0" smtClean="0"/>
              <a:t> !!!!!</a:t>
            </a:r>
            <a:endParaRPr lang="en-US" altLang="es-CO" dirty="0"/>
          </a:p>
        </p:txBody>
      </p:sp>
    </p:spTree>
    <p:extLst>
      <p:ext uri="{BB962C8B-B14F-4D97-AF65-F5344CB8AC3E}">
        <p14:creationId xmlns:p14="http://schemas.microsoft.com/office/powerpoint/2010/main" val="1621263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16000" y="9644"/>
            <a:ext cx="8229600" cy="1143000"/>
          </a:xfrm>
          <a:prstGeom prst="rect">
            <a:avLst/>
          </a:prstGeom>
          <a:noFill/>
          <a:ln>
            <a:noFill/>
          </a:ln>
        </p:spPr>
        <p:txBody>
          <a:bodyPr lIns="91425" tIns="91425" rIns="91425" bIns="91425" anchor="ctr" anchorCtr="0">
            <a:normAutofit fontScale="90000" lnSpcReduction="10000"/>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altLang="es-CO" sz="3600" smtClean="0">
                <a:solidFill>
                  <a:srgbClr val="FF0000"/>
                </a:solidFill>
              </a:rPr>
              <a:t>Ejemplo de CCA : </a:t>
            </a:r>
            <a:br>
              <a:rPr lang="en-US" altLang="es-CO" sz="3600" smtClean="0">
                <a:solidFill>
                  <a:srgbClr val="FF0000"/>
                </a:solidFill>
              </a:rPr>
            </a:br>
            <a:r>
              <a:rPr lang="en-US" altLang="es-CO" sz="3600" smtClean="0">
                <a:solidFill>
                  <a:srgbClr val="FF0000"/>
                </a:solidFill>
              </a:rPr>
              <a:t>Lluvia y SST en el Pacífico</a:t>
            </a:r>
            <a:endParaRPr lang="en-US" altLang="es-CO" sz="3600" dirty="0" smtClean="0">
              <a:solidFill>
                <a:srgbClr val="FF0000"/>
              </a:solidFill>
            </a:endParaRPr>
          </a:p>
        </p:txBody>
      </p:sp>
      <p:pic>
        <p:nvPicPr>
          <p:cNvPr id="3" name="Picture 4" descr="cca_x_load"/>
          <p:cNvPicPr>
            <a:picLocks noChangeAspect="1" noChangeArrowheads="1"/>
          </p:cNvPicPr>
          <p:nvPr/>
        </p:nvPicPr>
        <p:blipFill>
          <a:blip r:embed="rId2">
            <a:extLst>
              <a:ext uri="{28A0092B-C50C-407E-A947-70E740481C1C}">
                <a14:useLocalDpi xmlns:a14="http://schemas.microsoft.com/office/drawing/2010/main" val="0"/>
              </a:ext>
            </a:extLst>
          </a:blip>
          <a:srcRect l="10435" t="24348" b="25217"/>
          <a:stretch>
            <a:fillRect/>
          </a:stretch>
        </p:blipFill>
        <p:spPr bwMode="auto">
          <a:xfrm>
            <a:off x="1017591" y="1126070"/>
            <a:ext cx="3924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ca_y_load"/>
          <p:cNvPicPr>
            <a:picLocks noChangeAspect="1" noChangeArrowheads="1"/>
          </p:cNvPicPr>
          <p:nvPr/>
        </p:nvPicPr>
        <p:blipFill>
          <a:blip r:embed="rId3">
            <a:extLst>
              <a:ext uri="{28A0092B-C50C-407E-A947-70E740481C1C}">
                <a14:useLocalDpi xmlns:a14="http://schemas.microsoft.com/office/drawing/2010/main" val="0"/>
              </a:ext>
            </a:extLst>
          </a:blip>
          <a:srcRect l="10001" t="23914" b="25652"/>
          <a:stretch>
            <a:fillRect/>
          </a:stretch>
        </p:blipFill>
        <p:spPr bwMode="auto">
          <a:xfrm>
            <a:off x="5851525" y="1068919"/>
            <a:ext cx="3943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ca_sc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0" y="3156575"/>
            <a:ext cx="2876550" cy="263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720725" y="3991600"/>
            <a:ext cx="3225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u="sng" dirty="0" smtClean="0"/>
              <a:t>Nota </a:t>
            </a:r>
            <a:r>
              <a:rPr lang="en-US" altLang="es-CO" sz="1800" u="sng" dirty="0"/>
              <a:t>:</a:t>
            </a:r>
          </a:p>
          <a:p>
            <a:pPr eaLnBrk="1" hangingPunct="1"/>
            <a:r>
              <a:rPr lang="en-US" altLang="es-CO" sz="1800" dirty="0"/>
              <a:t>(1983;1998) </a:t>
            </a:r>
            <a:r>
              <a:rPr lang="en-US" altLang="es-CO" sz="1800" dirty="0" smtClean="0"/>
              <a:t>y </a:t>
            </a:r>
            <a:r>
              <a:rPr lang="en-US" altLang="es-CO" sz="1800" dirty="0"/>
              <a:t>(1989;1999) </a:t>
            </a:r>
            <a:r>
              <a:rPr lang="en-US" altLang="es-CO" sz="1800" dirty="0" err="1" smtClean="0"/>
              <a:t>fueron</a:t>
            </a:r>
            <a:r>
              <a:rPr lang="en-US" altLang="es-CO" sz="1800" dirty="0" smtClean="0"/>
              <a:t> </a:t>
            </a:r>
            <a:r>
              <a:rPr lang="en-US" altLang="es-CO" sz="1800" dirty="0" err="1" smtClean="0"/>
              <a:t>casos</a:t>
            </a:r>
            <a:r>
              <a:rPr lang="en-US" altLang="es-CO" sz="1800" dirty="0" smtClean="0"/>
              <a:t> de </a:t>
            </a:r>
            <a:r>
              <a:rPr lang="en-US" altLang="es-CO" sz="1800" dirty="0" err="1" smtClean="0"/>
              <a:t>fuerte</a:t>
            </a:r>
            <a:r>
              <a:rPr lang="en-US" altLang="es-CO" sz="1800" dirty="0" smtClean="0"/>
              <a:t>, </a:t>
            </a:r>
            <a:r>
              <a:rPr lang="en-US" altLang="es-CO" sz="1800" dirty="0" err="1" smtClean="0"/>
              <a:t>pero</a:t>
            </a:r>
            <a:r>
              <a:rPr lang="en-US" altLang="es-CO" sz="1800" dirty="0" smtClean="0"/>
              <a:t> </a:t>
            </a:r>
            <a:r>
              <a:rPr lang="en-US" altLang="es-CO" sz="1800" dirty="0" err="1" smtClean="0"/>
              <a:t>opuesta</a:t>
            </a:r>
            <a:r>
              <a:rPr lang="en-US" altLang="es-CO" sz="1800" dirty="0" smtClean="0"/>
              <a:t> </a:t>
            </a:r>
            <a:r>
              <a:rPr lang="en-US" altLang="es-CO" sz="1800" dirty="0" err="1" smtClean="0"/>
              <a:t>asociación</a:t>
            </a:r>
            <a:r>
              <a:rPr lang="en-US" altLang="es-CO" sz="1800" dirty="0" smtClean="0"/>
              <a:t>.</a:t>
            </a:r>
            <a:endParaRPr lang="en-US" altLang="es-CO" sz="1800" dirty="0"/>
          </a:p>
          <a:p>
            <a:pPr eaLnBrk="1" hangingPunct="1"/>
            <a:r>
              <a:rPr lang="en-US" altLang="es-CO" sz="1800" dirty="0"/>
              <a:t>1990 </a:t>
            </a:r>
            <a:r>
              <a:rPr lang="en-US" altLang="es-CO" sz="1800" dirty="0" err="1" smtClean="0"/>
              <a:t>fué</a:t>
            </a:r>
            <a:r>
              <a:rPr lang="en-US" altLang="es-CO" sz="1800" dirty="0" smtClean="0"/>
              <a:t> un </a:t>
            </a:r>
            <a:r>
              <a:rPr lang="en-US" altLang="es-CO" sz="1800" dirty="0" err="1" smtClean="0"/>
              <a:t>año</a:t>
            </a:r>
            <a:r>
              <a:rPr lang="en-US" altLang="es-CO" sz="1800" dirty="0" smtClean="0"/>
              <a:t> de patron </a:t>
            </a:r>
            <a:r>
              <a:rPr lang="en-US" altLang="es-CO" sz="1800" dirty="0" err="1" smtClean="0"/>
              <a:t>débil</a:t>
            </a:r>
            <a:r>
              <a:rPr lang="en-US" altLang="es-CO" sz="1800" dirty="0" smtClean="0"/>
              <a:t> o sin </a:t>
            </a:r>
            <a:r>
              <a:rPr lang="en-US" altLang="es-CO" sz="1800" dirty="0" err="1" smtClean="0"/>
              <a:t>asociación</a:t>
            </a:r>
            <a:r>
              <a:rPr lang="en-US" altLang="es-CO" sz="1800" dirty="0" smtClean="0"/>
              <a:t>..</a:t>
            </a:r>
            <a:endParaRPr lang="en-US" altLang="es-CO" sz="1800" dirty="0"/>
          </a:p>
        </p:txBody>
      </p:sp>
      <p:sp>
        <p:nvSpPr>
          <p:cNvPr id="7" name="Text Box 8"/>
          <p:cNvSpPr txBox="1">
            <a:spLocks noChangeArrowheads="1"/>
          </p:cNvSpPr>
          <p:nvPr/>
        </p:nvSpPr>
        <p:spPr bwMode="auto">
          <a:xfrm>
            <a:off x="4524375" y="34216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a:solidFill>
                  <a:srgbClr val="FF0000"/>
                </a:solidFill>
              </a:rPr>
              <a:t>83</a:t>
            </a:r>
          </a:p>
        </p:txBody>
      </p:sp>
      <p:sp>
        <p:nvSpPr>
          <p:cNvPr id="8" name="Text Box 9"/>
          <p:cNvSpPr txBox="1">
            <a:spLocks noChangeArrowheads="1"/>
          </p:cNvSpPr>
          <p:nvPr/>
        </p:nvSpPr>
        <p:spPr bwMode="auto">
          <a:xfrm>
            <a:off x="5667375" y="33454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a:solidFill>
                  <a:srgbClr val="FF0000"/>
                </a:solidFill>
              </a:rPr>
              <a:t>98</a:t>
            </a:r>
          </a:p>
        </p:txBody>
      </p:sp>
      <p:sp>
        <p:nvSpPr>
          <p:cNvPr id="9" name="Text Box 10"/>
          <p:cNvSpPr txBox="1">
            <a:spLocks noChangeArrowheads="1"/>
          </p:cNvSpPr>
          <p:nvPr/>
        </p:nvSpPr>
        <p:spPr bwMode="auto">
          <a:xfrm>
            <a:off x="4923727" y="5425907"/>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dirty="0">
                <a:solidFill>
                  <a:srgbClr val="0000FF"/>
                </a:solidFill>
              </a:rPr>
              <a:t>89</a:t>
            </a:r>
          </a:p>
        </p:txBody>
      </p:sp>
      <p:sp>
        <p:nvSpPr>
          <p:cNvPr id="10" name="Text Box 11"/>
          <p:cNvSpPr txBox="1">
            <a:spLocks noChangeArrowheads="1"/>
          </p:cNvSpPr>
          <p:nvPr/>
        </p:nvSpPr>
        <p:spPr bwMode="auto">
          <a:xfrm>
            <a:off x="5740031" y="5346531"/>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dirty="0">
                <a:solidFill>
                  <a:srgbClr val="0000FF"/>
                </a:solidFill>
              </a:rPr>
              <a:t>99</a:t>
            </a:r>
          </a:p>
        </p:txBody>
      </p:sp>
      <p:sp>
        <p:nvSpPr>
          <p:cNvPr id="11" name="Text Box 13"/>
          <p:cNvSpPr txBox="1">
            <a:spLocks noChangeArrowheads="1"/>
          </p:cNvSpPr>
          <p:nvPr/>
        </p:nvSpPr>
        <p:spPr bwMode="auto">
          <a:xfrm>
            <a:off x="5057775" y="44122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a:t>90</a:t>
            </a:r>
          </a:p>
        </p:txBody>
      </p:sp>
      <p:sp>
        <p:nvSpPr>
          <p:cNvPr id="12" name="Text Box 14"/>
          <p:cNvSpPr txBox="1">
            <a:spLocks noChangeArrowheads="1"/>
          </p:cNvSpPr>
          <p:nvPr/>
        </p:nvSpPr>
        <p:spPr bwMode="auto">
          <a:xfrm>
            <a:off x="7051675" y="3335869"/>
            <a:ext cx="212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a:t>Rainfall during DJF</a:t>
            </a:r>
          </a:p>
        </p:txBody>
      </p:sp>
      <p:sp>
        <p:nvSpPr>
          <p:cNvPr id="13" name="Text Box 15"/>
          <p:cNvSpPr txBox="1">
            <a:spLocks noChangeArrowheads="1"/>
          </p:cNvSpPr>
          <p:nvPr/>
        </p:nvSpPr>
        <p:spPr bwMode="auto">
          <a:xfrm>
            <a:off x="1866900" y="333587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dirty="0"/>
              <a:t>SST during DJF</a:t>
            </a:r>
          </a:p>
        </p:txBody>
      </p:sp>
      <p:grpSp>
        <p:nvGrpSpPr>
          <p:cNvPr id="14" name="Group 19"/>
          <p:cNvGrpSpPr>
            <a:grpSpLocks/>
          </p:cNvGrpSpPr>
          <p:nvPr/>
        </p:nvGrpSpPr>
        <p:grpSpPr bwMode="auto">
          <a:xfrm>
            <a:off x="6994525" y="4329737"/>
            <a:ext cx="2759075" cy="1200150"/>
            <a:chOff x="3888" y="3456"/>
            <a:chExt cx="1738" cy="756"/>
          </a:xfrm>
        </p:grpSpPr>
        <p:sp>
          <p:nvSpPr>
            <p:cNvPr id="15" name="Text Box 16"/>
            <p:cNvSpPr txBox="1">
              <a:spLocks noChangeArrowheads="1"/>
            </p:cNvSpPr>
            <p:nvPr/>
          </p:nvSpPr>
          <p:spPr bwMode="auto">
            <a:xfrm>
              <a:off x="3984" y="3456"/>
              <a:ext cx="1642" cy="7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s-CO" sz="1800" dirty="0" err="1" smtClean="0"/>
                <a:t>Grado</a:t>
              </a:r>
              <a:r>
                <a:rPr lang="en-US" altLang="es-CO" sz="1800" dirty="0" smtClean="0"/>
                <a:t> de </a:t>
              </a:r>
              <a:r>
                <a:rPr lang="en-US" altLang="es-CO" sz="1800" dirty="0" err="1" smtClean="0"/>
                <a:t>asociación</a:t>
              </a:r>
              <a:r>
                <a:rPr lang="en-US" altLang="es-CO" sz="1800" dirty="0" smtClean="0"/>
                <a:t> entre </a:t>
              </a:r>
              <a:r>
                <a:rPr lang="en-US" altLang="es-CO" sz="1800" dirty="0" err="1"/>
                <a:t>é</a:t>
              </a:r>
              <a:r>
                <a:rPr lang="en-US" altLang="es-CO" sz="1800" dirty="0" err="1" smtClean="0"/>
                <a:t>stos</a:t>
              </a:r>
              <a:r>
                <a:rPr lang="en-US" altLang="es-CO" sz="1800" dirty="0" smtClean="0"/>
                <a:t> dos </a:t>
              </a:r>
              <a:r>
                <a:rPr lang="en-US" altLang="es-CO" sz="1800" dirty="0" err="1" smtClean="0"/>
                <a:t>patrones</a:t>
              </a:r>
              <a:r>
                <a:rPr lang="en-US" altLang="es-CO" sz="1800" dirty="0" smtClean="0"/>
                <a:t> </a:t>
              </a:r>
              <a:r>
                <a:rPr lang="en-US" altLang="es-CO" sz="1800" dirty="0" err="1" smtClean="0"/>
                <a:t>desde</a:t>
              </a:r>
              <a:r>
                <a:rPr lang="en-US" altLang="es-CO" sz="1800" dirty="0" smtClean="0"/>
                <a:t> 1981 a </a:t>
              </a:r>
              <a:r>
                <a:rPr lang="en-US" altLang="es-CO" sz="1800" dirty="0"/>
                <a:t>2008.</a:t>
              </a:r>
            </a:p>
          </p:txBody>
        </p:sp>
        <p:sp>
          <p:nvSpPr>
            <p:cNvPr id="16" name="Line 17"/>
            <p:cNvSpPr>
              <a:spLocks noChangeShapeType="1"/>
            </p:cNvSpPr>
            <p:nvPr/>
          </p:nvSpPr>
          <p:spPr bwMode="auto">
            <a:xfrm flipH="1">
              <a:off x="3888" y="364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grpSp>
    </p:spTree>
    <p:extLst>
      <p:ext uri="{BB962C8B-B14F-4D97-AF65-F5344CB8AC3E}">
        <p14:creationId xmlns:p14="http://schemas.microsoft.com/office/powerpoint/2010/main" val="3745341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339323" y="300589"/>
            <a:ext cx="792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b="1">
                <a:solidFill>
                  <a:schemeClr val="bg1"/>
                </a:solidFill>
              </a:rPr>
              <a:t>COMO UTLIZAMOS  LOS EOF Y COMPONENTES PRINCIPALES?</a:t>
            </a:r>
          </a:p>
          <a:p>
            <a:pPr algn="ctr" eaLnBrk="1" hangingPunct="1">
              <a:spcBef>
                <a:spcPct val="0"/>
              </a:spcBef>
              <a:buFontTx/>
              <a:buNone/>
            </a:pPr>
            <a:r>
              <a:rPr lang="es-PE" altLang="en-US" sz="1800" b="1">
                <a:solidFill>
                  <a:schemeClr val="bg1"/>
                </a:solidFill>
              </a:rPr>
              <a:t>COMO FUNCIONA EL CPT!? </a:t>
            </a:r>
          </a:p>
        </p:txBody>
      </p:sp>
      <p:sp>
        <p:nvSpPr>
          <p:cNvPr id="3" name="4 CuadroTexto"/>
          <p:cNvSpPr txBox="1">
            <a:spLocks noChangeArrowheads="1"/>
          </p:cNvSpPr>
          <p:nvPr/>
        </p:nvSpPr>
        <p:spPr bwMode="auto">
          <a:xfrm>
            <a:off x="4347368" y="1070792"/>
            <a:ext cx="27368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b="1" u="sng" dirty="0"/>
              <a:t>PREDICTANTE</a:t>
            </a:r>
          </a:p>
          <a:p>
            <a:pPr eaLnBrk="1" hangingPunct="1">
              <a:spcBef>
                <a:spcPct val="0"/>
              </a:spcBef>
              <a:buFontTx/>
              <a:buNone/>
            </a:pPr>
            <a:r>
              <a:rPr lang="es-PE" altLang="en-US" sz="1800" dirty="0"/>
              <a:t>Una red de estaciones en el espacio, cada estación tiene una serie de tiempo(Y1,Y2…</a:t>
            </a:r>
            <a:r>
              <a:rPr lang="es-PE" altLang="en-US" sz="1800" dirty="0" err="1"/>
              <a:t>Yn</a:t>
            </a:r>
            <a:r>
              <a:rPr lang="es-PE" altLang="en-US" sz="1800" dirty="0"/>
              <a:t>)</a:t>
            </a:r>
          </a:p>
          <a:p>
            <a:pPr eaLnBrk="1" hangingPunct="1">
              <a:spcBef>
                <a:spcPct val="0"/>
              </a:spcBef>
              <a:buFontTx/>
              <a:buNone/>
            </a:pPr>
            <a:endParaRPr lang="es-PE" altLang="en-US" sz="1800" dirty="0"/>
          </a:p>
        </p:txBody>
      </p:sp>
      <p:sp>
        <p:nvSpPr>
          <p:cNvPr id="4" name="5 CuadroTexto"/>
          <p:cNvSpPr txBox="1">
            <a:spLocks noChangeArrowheads="1"/>
          </p:cNvSpPr>
          <p:nvPr/>
        </p:nvSpPr>
        <p:spPr bwMode="auto">
          <a:xfrm>
            <a:off x="377560" y="1018761"/>
            <a:ext cx="29892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b="1" u="sng" dirty="0"/>
              <a:t>PREDICTOR</a:t>
            </a:r>
          </a:p>
          <a:p>
            <a:pPr eaLnBrk="1" hangingPunct="1">
              <a:spcBef>
                <a:spcPct val="0"/>
              </a:spcBef>
              <a:buFontTx/>
              <a:buNone/>
            </a:pPr>
            <a:r>
              <a:rPr lang="es-PE" altLang="en-US" sz="1800" dirty="0"/>
              <a:t>Un grillado de </a:t>
            </a:r>
            <a:r>
              <a:rPr lang="es-PE" altLang="en-US" sz="1800" dirty="0" err="1"/>
              <a:t>reanalisis</a:t>
            </a:r>
            <a:r>
              <a:rPr lang="es-PE" altLang="en-US" sz="1800" dirty="0"/>
              <a:t> de altura geopotencial, cada punto de grilla tiene una serie de tiempo(X1,X2…</a:t>
            </a:r>
            <a:r>
              <a:rPr lang="es-PE" altLang="en-US" sz="1800" dirty="0" err="1"/>
              <a:t>Xn</a:t>
            </a:r>
            <a:r>
              <a:rPr lang="es-PE" altLang="en-US" sz="1800" dirty="0"/>
              <a:t>).</a:t>
            </a:r>
          </a:p>
          <a:p>
            <a:pPr eaLnBrk="1" hangingPunct="1">
              <a:spcBef>
                <a:spcPct val="0"/>
              </a:spcBef>
              <a:buFontTx/>
              <a:buNone/>
            </a:pPr>
            <a:endParaRPr lang="es-PE" altLang="en-US" sz="18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082" y="1212079"/>
            <a:ext cx="1347787"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642" y="2082027"/>
            <a:ext cx="12747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347368" y="1067616"/>
            <a:ext cx="3873500" cy="175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8" name="10 Rectángulo"/>
          <p:cNvSpPr/>
          <p:nvPr/>
        </p:nvSpPr>
        <p:spPr>
          <a:xfrm>
            <a:off x="160653" y="1082694"/>
            <a:ext cx="3871912" cy="1757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9" name="8 CuadroTexto"/>
          <p:cNvSpPr txBox="1">
            <a:spLocks noChangeArrowheads="1"/>
          </p:cNvSpPr>
          <p:nvPr/>
        </p:nvSpPr>
        <p:spPr bwMode="auto">
          <a:xfrm>
            <a:off x="5445918" y="2990078"/>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a:t>EOF(Y)</a:t>
            </a:r>
          </a:p>
        </p:txBody>
      </p:sp>
      <p:sp>
        <p:nvSpPr>
          <p:cNvPr id="10" name="12 CuadroTexto"/>
          <p:cNvSpPr txBox="1">
            <a:spLocks noChangeArrowheads="1"/>
          </p:cNvSpPr>
          <p:nvPr/>
        </p:nvSpPr>
        <p:spPr bwMode="auto">
          <a:xfrm>
            <a:off x="1454679" y="2991663"/>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a:t>EOF(X)</a:t>
            </a:r>
          </a:p>
        </p:txBody>
      </p:sp>
      <p:sp>
        <p:nvSpPr>
          <p:cNvPr id="11" name="9 CuadroTexto"/>
          <p:cNvSpPr txBox="1">
            <a:spLocks noChangeArrowheads="1"/>
          </p:cNvSpPr>
          <p:nvPr/>
        </p:nvSpPr>
        <p:spPr bwMode="auto">
          <a:xfrm>
            <a:off x="4445793" y="3506017"/>
            <a:ext cx="367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a:t>Comp1y,comp2y……compny</a:t>
            </a:r>
          </a:p>
        </p:txBody>
      </p:sp>
      <p:sp>
        <p:nvSpPr>
          <p:cNvPr id="12" name="14 CuadroTexto"/>
          <p:cNvSpPr txBox="1">
            <a:spLocks noChangeArrowheads="1"/>
          </p:cNvSpPr>
          <p:nvPr/>
        </p:nvSpPr>
        <p:spPr bwMode="auto">
          <a:xfrm>
            <a:off x="221191" y="3572688"/>
            <a:ext cx="3678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800"/>
              <a:t>Comp1x,comp2x……compnx</a:t>
            </a:r>
          </a:p>
        </p:txBody>
      </p:sp>
      <p:sp>
        <p:nvSpPr>
          <p:cNvPr id="13" name="11 Elipse"/>
          <p:cNvSpPr/>
          <p:nvPr/>
        </p:nvSpPr>
        <p:spPr>
          <a:xfrm>
            <a:off x="5288756" y="2990079"/>
            <a:ext cx="1223962" cy="373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4" name="13 Rectángulo"/>
          <p:cNvSpPr/>
          <p:nvPr/>
        </p:nvSpPr>
        <p:spPr>
          <a:xfrm>
            <a:off x="4347369" y="3506017"/>
            <a:ext cx="3198813"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5" name="17 Elipse"/>
          <p:cNvSpPr/>
          <p:nvPr/>
        </p:nvSpPr>
        <p:spPr>
          <a:xfrm>
            <a:off x="1232429" y="2988489"/>
            <a:ext cx="1223962" cy="373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 name="18 Rectángulo"/>
          <p:cNvSpPr/>
          <p:nvPr/>
        </p:nvSpPr>
        <p:spPr>
          <a:xfrm>
            <a:off x="187854" y="3504427"/>
            <a:ext cx="3198812"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7" name="16 Rectángulo"/>
          <p:cNvSpPr>
            <a:spLocks noChangeArrowheads="1"/>
          </p:cNvSpPr>
          <p:nvPr/>
        </p:nvSpPr>
        <p:spPr bwMode="auto">
          <a:xfrm>
            <a:off x="211667" y="4497410"/>
            <a:ext cx="7886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PE" altLang="en-US" sz="1400" dirty="0" smtClean="0"/>
              <a:t>comp1x+comp2x……+</a:t>
            </a:r>
            <a:r>
              <a:rPr lang="es-PE" altLang="en-US" sz="1400" dirty="0" err="1" smtClean="0"/>
              <a:t>compnx</a:t>
            </a:r>
            <a:r>
              <a:rPr lang="es-PE" altLang="en-US" sz="1400" dirty="0" smtClean="0"/>
              <a:t> </a:t>
            </a:r>
            <a:r>
              <a:rPr lang="es-PE" altLang="en-US" sz="1400" dirty="0"/>
              <a:t>= </a:t>
            </a:r>
            <a:r>
              <a:rPr lang="es-PE" altLang="en-US" sz="1400" dirty="0" smtClean="0"/>
              <a:t>Comp1y+comp2y+……+</a:t>
            </a:r>
            <a:r>
              <a:rPr lang="es-PE" altLang="en-US" sz="1400" dirty="0" err="1" smtClean="0"/>
              <a:t>compny</a:t>
            </a:r>
            <a:endParaRPr lang="es-PE" altLang="en-US" sz="1400" dirty="0"/>
          </a:p>
          <a:p>
            <a:pPr algn="ctr" eaLnBrk="1" hangingPunct="1">
              <a:spcBef>
                <a:spcPct val="0"/>
              </a:spcBef>
              <a:buFontTx/>
              <a:buNone/>
            </a:pPr>
            <a:r>
              <a:rPr lang="es-PE" altLang="en-US" sz="1400" dirty="0"/>
              <a:t> </a:t>
            </a:r>
          </a:p>
        </p:txBody>
      </p:sp>
      <p:sp>
        <p:nvSpPr>
          <p:cNvPr id="18" name="19 Rectángulo"/>
          <p:cNvSpPr/>
          <p:nvPr/>
        </p:nvSpPr>
        <p:spPr>
          <a:xfrm>
            <a:off x="1386417" y="4497410"/>
            <a:ext cx="5492750" cy="3762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9" name="20 CuadroTexto"/>
          <p:cNvSpPr txBox="1">
            <a:spLocks noChangeArrowheads="1"/>
          </p:cNvSpPr>
          <p:nvPr/>
        </p:nvSpPr>
        <p:spPr bwMode="auto">
          <a:xfrm>
            <a:off x="2754842" y="5241946"/>
            <a:ext cx="3113088"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PE" altLang="en-US" sz="1800" b="1"/>
              <a:t>PRONOSTICO</a:t>
            </a:r>
          </a:p>
        </p:txBody>
      </p:sp>
      <p:cxnSp>
        <p:nvCxnSpPr>
          <p:cNvPr id="20" name="22 Conector recto de flecha"/>
          <p:cNvCxnSpPr/>
          <p:nvPr/>
        </p:nvCxnSpPr>
        <p:spPr>
          <a:xfrm>
            <a:off x="5930106" y="2713853"/>
            <a:ext cx="0" cy="2174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26 Conector recto de flecha"/>
          <p:cNvCxnSpPr/>
          <p:nvPr/>
        </p:nvCxnSpPr>
        <p:spPr>
          <a:xfrm>
            <a:off x="1872191" y="2729726"/>
            <a:ext cx="0" cy="2159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27 Conector recto de flecha"/>
          <p:cNvCxnSpPr/>
          <p:nvPr/>
        </p:nvCxnSpPr>
        <p:spPr>
          <a:xfrm>
            <a:off x="5899943" y="3290116"/>
            <a:ext cx="0" cy="2159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28 Conector recto de flecha"/>
          <p:cNvCxnSpPr/>
          <p:nvPr/>
        </p:nvCxnSpPr>
        <p:spPr>
          <a:xfrm>
            <a:off x="1830916" y="3356788"/>
            <a:ext cx="0" cy="2159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29 Conector recto de flecha"/>
          <p:cNvCxnSpPr/>
          <p:nvPr/>
        </p:nvCxnSpPr>
        <p:spPr>
          <a:xfrm>
            <a:off x="1792818" y="4081485"/>
            <a:ext cx="549275" cy="415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31 Conector recto de flecha"/>
          <p:cNvCxnSpPr/>
          <p:nvPr/>
        </p:nvCxnSpPr>
        <p:spPr>
          <a:xfrm flipH="1">
            <a:off x="5359931" y="4095772"/>
            <a:ext cx="517525" cy="41751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33 Conector recto de flecha"/>
          <p:cNvCxnSpPr/>
          <p:nvPr/>
        </p:nvCxnSpPr>
        <p:spPr>
          <a:xfrm>
            <a:off x="4105805" y="4805384"/>
            <a:ext cx="0" cy="4365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32 CuadroTexto"/>
          <p:cNvSpPr txBox="1">
            <a:spLocks noChangeArrowheads="1"/>
          </p:cNvSpPr>
          <p:nvPr/>
        </p:nvSpPr>
        <p:spPr bwMode="auto">
          <a:xfrm>
            <a:off x="6918856" y="4470422"/>
            <a:ext cx="1639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100" b="1"/>
              <a:t>CORRELACION CANONICA</a:t>
            </a:r>
          </a:p>
        </p:txBody>
      </p:sp>
      <p:sp>
        <p:nvSpPr>
          <p:cNvPr id="28" name="36 CuadroTexto"/>
          <p:cNvSpPr txBox="1">
            <a:spLocks noChangeArrowheads="1"/>
          </p:cNvSpPr>
          <p:nvPr/>
        </p:nvSpPr>
        <p:spPr bwMode="auto">
          <a:xfrm>
            <a:off x="7339543" y="3316309"/>
            <a:ext cx="1641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PE" altLang="en-US" sz="1100" b="1"/>
              <a:t>ANALISIS  EOF</a:t>
            </a:r>
          </a:p>
        </p:txBody>
      </p:sp>
      <p:sp>
        <p:nvSpPr>
          <p:cNvPr id="29" name="Cerrar llave 29"/>
          <p:cNvSpPr/>
          <p:nvPr/>
        </p:nvSpPr>
        <p:spPr>
          <a:xfrm>
            <a:off x="8558743" y="3060721"/>
            <a:ext cx="422275" cy="1960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b="1" dirty="0"/>
          </a:p>
        </p:txBody>
      </p:sp>
      <p:sp>
        <p:nvSpPr>
          <p:cNvPr id="30" name="CuadroTexto 30"/>
          <p:cNvSpPr txBox="1"/>
          <p:nvPr/>
        </p:nvSpPr>
        <p:spPr>
          <a:xfrm>
            <a:off x="8812400" y="3753199"/>
            <a:ext cx="1365249" cy="523220"/>
          </a:xfrm>
          <a:prstGeom prst="rect">
            <a:avLst/>
          </a:prstGeom>
          <a:noFill/>
        </p:spPr>
        <p:txBody>
          <a:bodyPr wrap="square" rtlCol="0">
            <a:spAutoFit/>
          </a:bodyPr>
          <a:lstStyle/>
          <a:p>
            <a:pPr algn="ctr"/>
            <a:r>
              <a:rPr lang="es-PE" sz="1400" b="1" dirty="0" smtClean="0"/>
              <a:t>VALIDACION CRUZADA</a:t>
            </a:r>
            <a:endParaRPr lang="es-PE" sz="1400" b="1" dirty="0"/>
          </a:p>
        </p:txBody>
      </p:sp>
      <p:sp>
        <p:nvSpPr>
          <p:cNvPr id="31" name="CuadroTexto 34"/>
          <p:cNvSpPr txBox="1"/>
          <p:nvPr/>
        </p:nvSpPr>
        <p:spPr>
          <a:xfrm>
            <a:off x="1570567" y="312621"/>
            <a:ext cx="7114116" cy="523220"/>
          </a:xfrm>
          <a:prstGeom prst="rect">
            <a:avLst/>
          </a:prstGeom>
          <a:noFill/>
        </p:spPr>
        <p:txBody>
          <a:bodyPr wrap="square" rtlCol="0">
            <a:spAutoFit/>
          </a:bodyPr>
          <a:lstStyle/>
          <a:p>
            <a:pPr algn="ctr"/>
            <a:r>
              <a:rPr lang="es-PE" sz="2800" b="1" dirty="0" smtClean="0"/>
              <a:t>CPT: RESUMEN</a:t>
            </a:r>
            <a:endParaRPr lang="es-PE" sz="2400" b="1" dirty="0"/>
          </a:p>
        </p:txBody>
      </p:sp>
    </p:spTree>
    <p:extLst>
      <p:ext uri="{BB962C8B-B14F-4D97-AF65-F5344CB8AC3E}">
        <p14:creationId xmlns:p14="http://schemas.microsoft.com/office/powerpoint/2010/main" val="35780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par>
                                <p:cTn id="35" presetID="6"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par>
                                <p:cTn id="59" presetID="6" presetClass="entr" presetSubtype="16"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ircle(in)">
                                      <p:cBhvr>
                                        <p:cTn id="61" dur="2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par>
                                <p:cTn id="72" presetID="22" presetClass="entr" presetSubtype="4"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in)">
                                      <p:cBhvr>
                                        <p:cTn id="79" dur="2000"/>
                                        <p:tgtEl>
                                          <p:spTgt spid="12"/>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ircle(in)">
                                      <p:cBhvr>
                                        <p:cTn id="82" dur="2000"/>
                                        <p:tgtEl>
                                          <p:spTgt spid="16"/>
                                        </p:tgtEl>
                                      </p:cBhvr>
                                    </p:animEffect>
                                  </p:childTnLst>
                                </p:cTn>
                              </p:par>
                              <p:par>
                                <p:cTn id="83" presetID="6" presetClass="entr" presetSubtype="16"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circle(in)">
                                      <p:cBhvr>
                                        <p:cTn id="90" dur="2000"/>
                                        <p:tgtEl>
                                          <p:spTgt spid="18"/>
                                        </p:tgtEl>
                                      </p:cBhvr>
                                    </p:animEffect>
                                  </p:childTnLst>
                                </p:cTn>
                              </p:par>
                              <p:par>
                                <p:cTn id="91" presetID="6" presetClass="entr" presetSubtype="16"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circle(in)">
                                      <p:cBhvr>
                                        <p:cTn id="93" dur="2000"/>
                                        <p:tgtEl>
                                          <p:spTgt spid="26"/>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circle(in)">
                                      <p:cBhvr>
                                        <p:cTn id="96" dur="20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circle(in)">
                                      <p:cBhvr>
                                        <p:cTn id="101" dur="20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animBg="1"/>
      <p:bldP spid="19" grpId="0"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1758" y="746881"/>
            <a:ext cx="10876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s-PE" altLang="es-PE" sz="1400" b="1" dirty="0"/>
              <a:t>Al describir grupos de observaciones, con frecuencia es conveniente resumir la información con un solo número !!!!</a:t>
            </a:r>
          </a:p>
        </p:txBody>
      </p:sp>
      <p:sp>
        <p:nvSpPr>
          <p:cNvPr id="3" name="2 CuadroTexto"/>
          <p:cNvSpPr txBox="1"/>
          <p:nvPr/>
        </p:nvSpPr>
        <p:spPr>
          <a:xfrm>
            <a:off x="11758" y="1497917"/>
            <a:ext cx="10068867" cy="2677656"/>
          </a:xfrm>
          <a:prstGeom prst="rect">
            <a:avLst/>
          </a:prstGeom>
          <a:noFill/>
        </p:spPr>
        <p:txBody>
          <a:bodyPr wrap="square">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defRPr/>
            </a:pPr>
            <a:r>
              <a:rPr lang="es-PE" sz="1400" i="1" dirty="0">
                <a:latin typeface="Arial" charset="0"/>
                <a:cs typeface="Arial" charset="0"/>
              </a:rPr>
              <a:t>Este número que, para tal fin, suele situarse hacia el centro de la distribución de datos se denomina </a:t>
            </a:r>
            <a:r>
              <a:rPr lang="es-PE" sz="1400" b="1" i="1" dirty="0">
                <a:latin typeface="Arial" charset="0"/>
                <a:cs typeface="Arial" charset="0"/>
              </a:rPr>
              <a:t>medida</a:t>
            </a:r>
            <a:r>
              <a:rPr lang="es-PE" sz="1400" i="1" dirty="0">
                <a:latin typeface="Arial" charset="0"/>
                <a:cs typeface="Arial" charset="0"/>
              </a:rPr>
              <a:t> o </a:t>
            </a:r>
            <a:r>
              <a:rPr lang="es-PE" sz="1400" b="1" i="1" dirty="0">
                <a:latin typeface="Arial" charset="0"/>
                <a:cs typeface="Arial" charset="0"/>
              </a:rPr>
              <a:t>parámetro de tendencia central</a:t>
            </a:r>
            <a:r>
              <a:rPr lang="es-PE" sz="1400" i="1" dirty="0">
                <a:latin typeface="Arial" charset="0"/>
                <a:cs typeface="Arial" charset="0"/>
              </a:rPr>
              <a:t>.</a:t>
            </a:r>
          </a:p>
          <a:p>
            <a:pPr>
              <a:defRPr/>
            </a:pPr>
            <a:r>
              <a:rPr lang="es-PE" sz="1400" i="1" dirty="0">
                <a:latin typeface="Arial" charset="0"/>
                <a:cs typeface="Arial" charset="0"/>
              </a:rPr>
              <a:t>Entre las medidas de tendencia central tenemos:</a:t>
            </a:r>
          </a:p>
          <a:p>
            <a:pPr>
              <a:defRPr/>
            </a:pPr>
            <a:endParaRPr lang="es-PE" sz="1400" i="1" dirty="0">
              <a:latin typeface="Arial" charset="0"/>
              <a:cs typeface="Arial" charset="0"/>
            </a:endParaRPr>
          </a:p>
          <a:p>
            <a:pPr marL="285750" indent="-285750">
              <a:buFont typeface="Arial" panose="020B0604020202020204" pitchFamily="34" charset="0"/>
              <a:buChar char="•"/>
              <a:defRPr/>
            </a:pPr>
            <a:r>
              <a:rPr lang="es-PE" sz="1400" i="1" dirty="0">
                <a:latin typeface="Arial" charset="0"/>
                <a:cs typeface="Arial" charset="0"/>
              </a:rPr>
              <a:t>Media</a:t>
            </a:r>
          </a:p>
          <a:p>
            <a:pPr marL="285750" indent="-285750">
              <a:buFont typeface="Arial" panose="020B0604020202020204" pitchFamily="34" charset="0"/>
              <a:buChar char="•"/>
              <a:defRPr/>
            </a:pPr>
            <a:r>
              <a:rPr lang="es-PE" sz="1400" i="1" dirty="0">
                <a:latin typeface="Arial" charset="0"/>
                <a:cs typeface="Arial" charset="0"/>
              </a:rPr>
              <a:t>Media ponderada</a:t>
            </a:r>
          </a:p>
          <a:p>
            <a:pPr marL="285750" indent="-285750">
              <a:buFont typeface="Arial" panose="020B0604020202020204" pitchFamily="34" charset="0"/>
              <a:buChar char="•"/>
              <a:defRPr/>
            </a:pPr>
            <a:r>
              <a:rPr lang="es-PE" sz="1400" i="1" dirty="0">
                <a:latin typeface="Arial" charset="0"/>
                <a:cs typeface="Arial" charset="0"/>
              </a:rPr>
              <a:t>Media geométrica</a:t>
            </a:r>
          </a:p>
          <a:p>
            <a:pPr marL="285750" indent="-285750">
              <a:buFont typeface="Arial" panose="020B0604020202020204" pitchFamily="34" charset="0"/>
              <a:buChar char="•"/>
              <a:defRPr/>
            </a:pPr>
            <a:r>
              <a:rPr lang="es-PE" sz="1400" i="1" dirty="0">
                <a:latin typeface="Arial" charset="0"/>
                <a:cs typeface="Arial" charset="0"/>
              </a:rPr>
              <a:t>Media armónica</a:t>
            </a:r>
          </a:p>
          <a:p>
            <a:pPr marL="285750" indent="-285750">
              <a:buFont typeface="Arial" panose="020B0604020202020204" pitchFamily="34" charset="0"/>
              <a:buChar char="•"/>
              <a:defRPr/>
            </a:pPr>
            <a:r>
              <a:rPr lang="es-PE" sz="1400" i="1" dirty="0">
                <a:latin typeface="Arial" charset="0"/>
                <a:cs typeface="Arial" charset="0"/>
              </a:rPr>
              <a:t>Mediana</a:t>
            </a:r>
          </a:p>
          <a:p>
            <a:pPr marL="285750" indent="-285750">
              <a:buFont typeface="Arial" panose="020B0604020202020204" pitchFamily="34" charset="0"/>
              <a:buChar char="•"/>
              <a:defRPr/>
            </a:pPr>
            <a:r>
              <a:rPr lang="es-PE" sz="1400" i="1" dirty="0">
                <a:latin typeface="Arial" charset="0"/>
                <a:cs typeface="Arial" charset="0"/>
              </a:rPr>
              <a:t>Moda</a:t>
            </a:r>
          </a:p>
          <a:p>
            <a:pPr algn="just">
              <a:defRPr/>
            </a:pPr>
            <a:endParaRPr lang="es-PE" sz="1400" i="1" dirty="0">
              <a:latin typeface="Arial" charset="0"/>
              <a:cs typeface="Arial" charset="0"/>
            </a:endParaRPr>
          </a:p>
          <a:p>
            <a:pPr algn="just">
              <a:defRPr/>
            </a:pPr>
            <a:endParaRPr lang="es-PE" sz="1400" i="1" dirty="0">
              <a:latin typeface="Arial" charset="0"/>
              <a:cs typeface="Arial" charset="0"/>
            </a:endParaRPr>
          </a:p>
        </p:txBody>
      </p:sp>
      <p:sp>
        <p:nvSpPr>
          <p:cNvPr id="4" name="3 Rectángulo"/>
          <p:cNvSpPr/>
          <p:nvPr/>
        </p:nvSpPr>
        <p:spPr>
          <a:xfrm>
            <a:off x="11758" y="2313059"/>
            <a:ext cx="12954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PE" sz="1400"/>
          </a:p>
        </p:txBody>
      </p:sp>
      <p:sp>
        <p:nvSpPr>
          <p:cNvPr id="5" name="4 Rectángulo"/>
          <p:cNvSpPr/>
          <p:nvPr/>
        </p:nvSpPr>
        <p:spPr>
          <a:xfrm>
            <a:off x="11758" y="3202656"/>
            <a:ext cx="1295400" cy="302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PE" sz="1400"/>
          </a:p>
        </p:txBody>
      </p:sp>
      <p:sp>
        <p:nvSpPr>
          <p:cNvPr id="6" name="5 Rectángulo"/>
          <p:cNvSpPr/>
          <p:nvPr/>
        </p:nvSpPr>
        <p:spPr>
          <a:xfrm>
            <a:off x="11758" y="3505099"/>
            <a:ext cx="12969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PE" sz="1400"/>
          </a:p>
        </p:txBody>
      </p:sp>
      <p:pic>
        <p:nvPicPr>
          <p:cNvPr id="7" name="Imagen 2"/>
          <p:cNvPicPr>
            <a:picLocks noChangeAspect="1"/>
          </p:cNvPicPr>
          <p:nvPr/>
        </p:nvPicPr>
        <p:blipFill rotWithShape="1">
          <a:blip r:embed="rId2"/>
          <a:srcRect l="33473" t="32000" r="33404" b="35354"/>
          <a:stretch/>
        </p:blipFill>
        <p:spPr>
          <a:xfrm>
            <a:off x="4802820" y="1996822"/>
            <a:ext cx="4905160" cy="2719444"/>
          </a:xfrm>
          <a:prstGeom prst="rect">
            <a:avLst/>
          </a:prstGeom>
          <a:ln>
            <a:noFill/>
          </a:ln>
          <a:effectLst>
            <a:outerShdw blurRad="292100" dist="139700" dir="2700000" algn="tl" rotWithShape="0">
              <a:srgbClr val="333333">
                <a:alpha val="65000"/>
              </a:srgbClr>
            </a:outerShdw>
          </a:effectLst>
        </p:spPr>
      </p:pic>
      <p:sp>
        <p:nvSpPr>
          <p:cNvPr id="8" name="CuadroTexto 3"/>
          <p:cNvSpPr txBox="1"/>
          <p:nvPr/>
        </p:nvSpPr>
        <p:spPr>
          <a:xfrm>
            <a:off x="4802820" y="4809201"/>
            <a:ext cx="4905160" cy="538609"/>
          </a:xfrm>
          <a:prstGeom prst="rect">
            <a:avLst/>
          </a:prstGeom>
          <a:noFill/>
        </p:spPr>
        <p:txBody>
          <a:bodyPr wrap="square" rtlCol="0">
            <a:spAutoFit/>
          </a:bodyPr>
          <a:lstStyle/>
          <a:p>
            <a:r>
              <a:rPr lang="es-PE" sz="900" b="1" i="1" u="sng" dirty="0" smtClean="0">
                <a:solidFill>
                  <a:schemeClr val="tx1"/>
                </a:solidFill>
              </a:rPr>
              <a:t>FUENTE:</a:t>
            </a:r>
          </a:p>
          <a:p>
            <a:r>
              <a:rPr lang="es-PE" sz="1000" dirty="0" smtClean="0">
                <a:solidFill>
                  <a:schemeClr val="tx1"/>
                </a:solidFill>
              </a:rPr>
              <a:t>GUIA </a:t>
            </a:r>
            <a:r>
              <a:rPr lang="es-PE" sz="1000" dirty="0">
                <a:solidFill>
                  <a:schemeClr val="tx1"/>
                </a:solidFill>
              </a:rPr>
              <a:t>DE PRACTICAS CLIMATOLOGICAS</a:t>
            </a:r>
            <a:r>
              <a:rPr lang="es-PE" sz="1000" dirty="0" smtClean="0">
                <a:solidFill>
                  <a:schemeClr val="tx1"/>
                </a:solidFill>
              </a:rPr>
              <a:t>: https</a:t>
            </a:r>
            <a:r>
              <a:rPr lang="es-PE" sz="1000" dirty="0">
                <a:solidFill>
                  <a:schemeClr val="tx1"/>
                </a:solidFill>
              </a:rPr>
              <a:t>://library.wmo.int/pmb_ged/wmo_100_es.pdf  </a:t>
            </a:r>
          </a:p>
        </p:txBody>
      </p:sp>
      <p:sp>
        <p:nvSpPr>
          <p:cNvPr id="9" name="CuadroTexto 4"/>
          <p:cNvSpPr txBox="1"/>
          <p:nvPr/>
        </p:nvSpPr>
        <p:spPr>
          <a:xfrm>
            <a:off x="5391353" y="2659144"/>
            <a:ext cx="345989" cy="307777"/>
          </a:xfrm>
          <a:prstGeom prst="rect">
            <a:avLst/>
          </a:prstGeom>
          <a:noFill/>
        </p:spPr>
        <p:txBody>
          <a:bodyPr wrap="square" rtlCol="0">
            <a:spAutoFit/>
          </a:bodyPr>
          <a:lstStyle/>
          <a:p>
            <a:r>
              <a:rPr lang="es-PE" sz="1400" dirty="0" smtClean="0">
                <a:solidFill>
                  <a:srgbClr val="FF0000"/>
                </a:solidFill>
              </a:rPr>
              <a:t>1</a:t>
            </a:r>
            <a:endParaRPr lang="es-PE" sz="1400" dirty="0">
              <a:solidFill>
                <a:srgbClr val="FF0000"/>
              </a:solidFill>
            </a:endParaRPr>
          </a:p>
        </p:txBody>
      </p:sp>
      <p:sp>
        <p:nvSpPr>
          <p:cNvPr id="10" name="CuadroTexto 15"/>
          <p:cNvSpPr txBox="1"/>
          <p:nvPr/>
        </p:nvSpPr>
        <p:spPr>
          <a:xfrm>
            <a:off x="6746478" y="1996822"/>
            <a:ext cx="345989" cy="307777"/>
          </a:xfrm>
          <a:prstGeom prst="rect">
            <a:avLst/>
          </a:prstGeom>
          <a:noFill/>
        </p:spPr>
        <p:txBody>
          <a:bodyPr wrap="square" rtlCol="0">
            <a:spAutoFit/>
          </a:bodyPr>
          <a:lstStyle/>
          <a:p>
            <a:r>
              <a:rPr lang="es-PE" sz="1400" dirty="0" smtClean="0">
                <a:solidFill>
                  <a:srgbClr val="FF0000"/>
                </a:solidFill>
              </a:rPr>
              <a:t>2</a:t>
            </a:r>
            <a:endParaRPr lang="es-PE" sz="1400" dirty="0">
              <a:solidFill>
                <a:srgbClr val="FF0000"/>
              </a:solidFill>
            </a:endParaRPr>
          </a:p>
        </p:txBody>
      </p:sp>
      <p:sp>
        <p:nvSpPr>
          <p:cNvPr id="11" name="CuadroTexto 16"/>
          <p:cNvSpPr txBox="1"/>
          <p:nvPr/>
        </p:nvSpPr>
        <p:spPr>
          <a:xfrm>
            <a:off x="8956408" y="2754899"/>
            <a:ext cx="345989" cy="307777"/>
          </a:xfrm>
          <a:prstGeom prst="rect">
            <a:avLst/>
          </a:prstGeom>
          <a:noFill/>
        </p:spPr>
        <p:txBody>
          <a:bodyPr wrap="square" rtlCol="0">
            <a:spAutoFit/>
          </a:bodyPr>
          <a:lstStyle/>
          <a:p>
            <a:r>
              <a:rPr lang="es-PE" sz="1400" dirty="0" smtClean="0">
                <a:solidFill>
                  <a:srgbClr val="FF0000"/>
                </a:solidFill>
              </a:rPr>
              <a:t>3</a:t>
            </a:r>
            <a:endParaRPr lang="es-PE" sz="1400" dirty="0">
              <a:solidFill>
                <a:srgbClr val="FF0000"/>
              </a:solidFill>
            </a:endParaRPr>
          </a:p>
        </p:txBody>
      </p:sp>
    </p:spTree>
    <p:extLst>
      <p:ext uri="{BB962C8B-B14F-4D97-AF65-F5344CB8AC3E}">
        <p14:creationId xmlns:p14="http://schemas.microsoft.com/office/powerpoint/2010/main" val="417794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779231" y="1714037"/>
            <a:ext cx="8206328" cy="523220"/>
          </a:xfrm>
          <a:prstGeom prst="rect">
            <a:avLst/>
          </a:prstGeom>
          <a:noFill/>
        </p:spPr>
        <p:txBody>
          <a:bodyPr wrap="square" rtlCol="0">
            <a:spAutoFit/>
          </a:bodyPr>
          <a:lstStyle/>
          <a:p>
            <a:pPr marL="546100" lvl="0" algn="ctr">
              <a:buClr>
                <a:schemeClr val="dk1"/>
              </a:buClr>
              <a:buSzPct val="100000"/>
            </a:pPr>
            <a:r>
              <a:rPr lang="es-PE" sz="2800" b="1" dirty="0" smtClean="0"/>
              <a:t>V. </a:t>
            </a:r>
            <a:r>
              <a:rPr lang="es-PE" sz="2800" b="1" dirty="0" smtClean="0">
                <a:solidFill>
                  <a:schemeClr val="tx1"/>
                </a:solidFill>
              </a:rPr>
              <a:t>CALIDAD </a:t>
            </a:r>
            <a:r>
              <a:rPr lang="es-PE" sz="2800" b="1" dirty="0" smtClean="0">
                <a:solidFill>
                  <a:schemeClr val="tx1"/>
                </a:solidFill>
              </a:rPr>
              <a:t>DE DATOS.</a:t>
            </a:r>
            <a:endParaRPr lang="es-PE" sz="2800" b="1" dirty="0">
              <a:solidFill>
                <a:schemeClr val="tx1"/>
              </a:solidFill>
            </a:endParaRPr>
          </a:p>
        </p:txBody>
      </p:sp>
    </p:spTree>
    <p:extLst>
      <p:ext uri="{BB962C8B-B14F-4D97-AF65-F5344CB8AC3E}">
        <p14:creationId xmlns:p14="http://schemas.microsoft.com/office/powerpoint/2010/main" val="2374081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884" y="531225"/>
            <a:ext cx="6279818" cy="495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6"/>
          <p:cNvSpPr txBox="1"/>
          <p:nvPr/>
        </p:nvSpPr>
        <p:spPr>
          <a:xfrm>
            <a:off x="7874701" y="2991381"/>
            <a:ext cx="2205923" cy="1200329"/>
          </a:xfrm>
          <a:prstGeom prst="rect">
            <a:avLst/>
          </a:prstGeom>
          <a:noFill/>
        </p:spPr>
        <p:txBody>
          <a:bodyPr wrap="square" rtlCol="0">
            <a:spAutoFit/>
          </a:bodyPr>
          <a:lstStyle/>
          <a:p>
            <a:pPr algn="ctr"/>
            <a:r>
              <a:rPr lang="es-PE" b="1" dirty="0" smtClean="0"/>
              <a:t>Proyecto DEDACADE-SENAMHI</a:t>
            </a:r>
          </a:p>
          <a:p>
            <a:pPr algn="ctr"/>
            <a:endParaRPr lang="es-PE" b="1" dirty="0"/>
          </a:p>
        </p:txBody>
      </p:sp>
    </p:spTree>
    <p:extLst>
      <p:ext uri="{BB962C8B-B14F-4D97-AF65-F5344CB8AC3E}">
        <p14:creationId xmlns:p14="http://schemas.microsoft.com/office/powerpoint/2010/main" val="295007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
          <p:cNvGrpSpPr/>
          <p:nvPr/>
        </p:nvGrpSpPr>
        <p:grpSpPr>
          <a:xfrm>
            <a:off x="188177" y="857046"/>
            <a:ext cx="6719978" cy="4373593"/>
            <a:chOff x="3854450" y="1196975"/>
            <a:chExt cx="4168346" cy="3089330"/>
          </a:xfrm>
        </p:grpSpPr>
        <p:grpSp>
          <p:nvGrpSpPr>
            <p:cNvPr id="3" name="Grupo 5"/>
            <p:cNvGrpSpPr/>
            <p:nvPr/>
          </p:nvGrpSpPr>
          <p:grpSpPr>
            <a:xfrm>
              <a:off x="3854450" y="1196975"/>
              <a:ext cx="4168346" cy="3089330"/>
              <a:chOff x="5664200" y="3111500"/>
              <a:chExt cx="4168346" cy="3089330"/>
            </a:xfrm>
          </p:grpSpPr>
          <p:pic>
            <p:nvPicPr>
              <p:cNvPr id="6" name="Imagen 16"/>
              <p:cNvPicPr>
                <a:picLocks noChangeAspect="1"/>
              </p:cNvPicPr>
              <p:nvPr/>
            </p:nvPicPr>
            <p:blipFill rotWithShape="1">
              <a:blip r:embed="rId2"/>
              <a:srcRect l="17735" t="12508" r="26573" b="14115"/>
              <a:stretch/>
            </p:blipFill>
            <p:spPr>
              <a:xfrm>
                <a:off x="5664200" y="3111500"/>
                <a:ext cx="4168346" cy="3089330"/>
              </a:xfrm>
              <a:prstGeom prst="rect">
                <a:avLst/>
              </a:prstGeom>
              <a:ln>
                <a:noFill/>
              </a:ln>
              <a:effectLst>
                <a:outerShdw blurRad="292100" dist="139700" dir="2700000" algn="tl" rotWithShape="0">
                  <a:srgbClr val="333333">
                    <a:alpha val="65000"/>
                  </a:srgbClr>
                </a:outerShdw>
              </a:effectLst>
            </p:spPr>
          </p:pic>
          <p:grpSp>
            <p:nvGrpSpPr>
              <p:cNvPr id="7" name="Grupo 12"/>
              <p:cNvGrpSpPr/>
              <p:nvPr/>
            </p:nvGrpSpPr>
            <p:grpSpPr>
              <a:xfrm>
                <a:off x="6022738" y="4854353"/>
                <a:ext cx="1462989" cy="863600"/>
                <a:chOff x="4201211" y="2352675"/>
                <a:chExt cx="1462989" cy="863600"/>
              </a:xfrm>
            </p:grpSpPr>
            <p:cxnSp>
              <p:nvCxnSpPr>
                <p:cNvPr id="8" name="Conector recto 13"/>
                <p:cNvCxnSpPr/>
                <p:nvPr/>
              </p:nvCxnSpPr>
              <p:spPr>
                <a:xfrm flipV="1">
                  <a:off x="4201211" y="3022600"/>
                  <a:ext cx="681939" cy="2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14"/>
                <p:cNvCxnSpPr/>
                <p:nvPr/>
              </p:nvCxnSpPr>
              <p:spPr>
                <a:xfrm flipV="1">
                  <a:off x="4883150" y="2540000"/>
                  <a:ext cx="781050" cy="2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de flecha 15"/>
                <p:cNvCxnSpPr/>
                <p:nvPr/>
              </p:nvCxnSpPr>
              <p:spPr>
                <a:xfrm flipV="1">
                  <a:off x="4389437" y="2352675"/>
                  <a:ext cx="987425" cy="86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4" name="CuadroTexto 9"/>
            <p:cNvSpPr txBox="1"/>
            <p:nvPr/>
          </p:nvSpPr>
          <p:spPr>
            <a:xfrm>
              <a:off x="4928241" y="2877851"/>
              <a:ext cx="781051" cy="230832"/>
            </a:xfrm>
            <a:prstGeom prst="rect">
              <a:avLst/>
            </a:prstGeom>
            <a:noFill/>
          </p:spPr>
          <p:txBody>
            <a:bodyPr wrap="square" rtlCol="0">
              <a:spAutoFit/>
            </a:bodyPr>
            <a:lstStyle/>
            <a:p>
              <a:r>
                <a:rPr lang="es-PE" sz="900" b="1" i="1" dirty="0" smtClean="0"/>
                <a:t>NORMAL 1</a:t>
              </a:r>
              <a:endParaRPr lang="es-PE" sz="900" b="1" i="1" dirty="0"/>
            </a:p>
          </p:txBody>
        </p:sp>
        <p:sp>
          <p:nvSpPr>
            <p:cNvPr id="5" name="CuadroTexto 10"/>
            <p:cNvSpPr txBox="1"/>
            <p:nvPr/>
          </p:nvSpPr>
          <p:spPr>
            <a:xfrm>
              <a:off x="4207776" y="3394741"/>
              <a:ext cx="781051" cy="230832"/>
            </a:xfrm>
            <a:prstGeom prst="rect">
              <a:avLst/>
            </a:prstGeom>
            <a:noFill/>
          </p:spPr>
          <p:txBody>
            <a:bodyPr wrap="square" rtlCol="0">
              <a:spAutoFit/>
            </a:bodyPr>
            <a:lstStyle/>
            <a:p>
              <a:r>
                <a:rPr lang="es-PE" sz="900" b="1" i="1" dirty="0" smtClean="0"/>
                <a:t>NORMAL 2</a:t>
              </a:r>
              <a:endParaRPr lang="es-PE" sz="900" b="1" i="1" dirty="0"/>
            </a:p>
          </p:txBody>
        </p:sp>
      </p:grpSp>
      <p:sp>
        <p:nvSpPr>
          <p:cNvPr id="11" name="CuadroTexto 18"/>
          <p:cNvSpPr txBox="1"/>
          <p:nvPr/>
        </p:nvSpPr>
        <p:spPr>
          <a:xfrm>
            <a:off x="7101844" y="2624578"/>
            <a:ext cx="3363001" cy="954107"/>
          </a:xfrm>
          <a:prstGeom prst="rect">
            <a:avLst/>
          </a:prstGeom>
          <a:noFill/>
        </p:spPr>
        <p:txBody>
          <a:bodyPr wrap="square" rtlCol="0">
            <a:spAutoFit/>
          </a:bodyPr>
          <a:lstStyle/>
          <a:p>
            <a:pPr algn="ctr"/>
            <a:r>
              <a:rPr lang="es-PE" sz="2800" b="1" dirty="0" smtClean="0"/>
              <a:t>PRONÓSTICO EXITOSO?</a:t>
            </a:r>
            <a:endParaRPr lang="es-PE" sz="2800" b="1" dirty="0"/>
          </a:p>
        </p:txBody>
      </p:sp>
      <p:sp>
        <p:nvSpPr>
          <p:cNvPr id="12" name="Elipse 19"/>
          <p:cNvSpPr/>
          <p:nvPr/>
        </p:nvSpPr>
        <p:spPr>
          <a:xfrm>
            <a:off x="2232637" y="1426391"/>
            <a:ext cx="508958" cy="181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09075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848849"/>
            <a:ext cx="7488832" cy="3046988"/>
          </a:xfrm>
          <a:prstGeom prst="rect">
            <a:avLst/>
          </a:prstGeom>
        </p:spPr>
        <p:txBody>
          <a:bodyPr wrap="square">
            <a:spAutoFit/>
          </a:bodyPr>
          <a:lstStyle/>
          <a:p>
            <a:pPr algn="ctr"/>
            <a:r>
              <a:rPr lang="es-ES" sz="4800" b="1" dirty="0" smtClean="0"/>
              <a:t>Librería de datos climáticos Virtuales (</a:t>
            </a:r>
            <a:r>
              <a:rPr lang="es-ES" sz="4800" b="1" dirty="0" err="1" smtClean="0"/>
              <a:t>Interface,información</a:t>
            </a:r>
            <a:r>
              <a:rPr lang="es-ES" sz="4800" b="1" dirty="0" smtClean="0"/>
              <a:t> </a:t>
            </a:r>
            <a:r>
              <a:rPr lang="es-ES" sz="4800" b="1" dirty="0" err="1" smtClean="0"/>
              <a:t>disponile</a:t>
            </a:r>
            <a:r>
              <a:rPr lang="es-ES" sz="4800" b="1" dirty="0" smtClean="0"/>
              <a:t>, formatos)</a:t>
            </a:r>
            <a:endParaRPr lang="es-ES" sz="4800" b="1" dirty="0"/>
          </a:p>
        </p:txBody>
      </p:sp>
      <p:sp>
        <p:nvSpPr>
          <p:cNvPr id="3" name="2 Rectángulo"/>
          <p:cNvSpPr/>
          <p:nvPr/>
        </p:nvSpPr>
        <p:spPr>
          <a:xfrm>
            <a:off x="971600" y="4531099"/>
            <a:ext cx="8496944" cy="369332"/>
          </a:xfrm>
          <a:prstGeom prst="rect">
            <a:avLst/>
          </a:prstGeom>
        </p:spPr>
        <p:txBody>
          <a:bodyPr wrap="square">
            <a:spAutoFit/>
          </a:bodyPr>
          <a:lstStyle/>
          <a:p>
            <a:r>
              <a:rPr lang="es-PE" b="1" i="1" dirty="0" smtClean="0">
                <a:solidFill>
                  <a:srgbClr val="0070C0"/>
                </a:solidFill>
              </a:rPr>
              <a:t>https://iridl.ldeo.columbia.edu/?Set-Language=es</a:t>
            </a:r>
            <a:endParaRPr lang="es-PE" b="1" i="1" dirty="0">
              <a:solidFill>
                <a:srgbClr val="0070C0"/>
              </a:solidFill>
            </a:endParaRPr>
          </a:p>
        </p:txBody>
      </p:sp>
    </p:spTree>
    <p:extLst>
      <p:ext uri="{BB962C8B-B14F-4D97-AF65-F5344CB8AC3E}">
        <p14:creationId xmlns:p14="http://schemas.microsoft.com/office/powerpoint/2010/main" val="846576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3767" y="1499191"/>
            <a:ext cx="8091377" cy="1107996"/>
          </a:xfrm>
          <a:prstGeom prst="rect">
            <a:avLst/>
          </a:prstGeom>
          <a:noFill/>
        </p:spPr>
        <p:txBody>
          <a:bodyPr wrap="square" rtlCol="0">
            <a:spAutoFit/>
          </a:bodyPr>
          <a:lstStyle/>
          <a:p>
            <a:pPr algn="ctr"/>
            <a:r>
              <a:rPr lang="es-PE" sz="6600" b="1" dirty="0" smtClean="0"/>
              <a:t>GRACIAS</a:t>
            </a:r>
            <a:endParaRPr lang="es-PE" sz="6600" b="1" dirty="0"/>
          </a:p>
        </p:txBody>
      </p:sp>
    </p:spTree>
    <p:extLst>
      <p:ext uri="{BB962C8B-B14F-4D97-AF65-F5344CB8AC3E}">
        <p14:creationId xmlns:p14="http://schemas.microsoft.com/office/powerpoint/2010/main" val="48448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a:picLocks noChangeAspect="1"/>
          </p:cNvPicPr>
          <p:nvPr/>
        </p:nvPicPr>
        <p:blipFill rotWithShape="1">
          <a:blip r:embed="rId2"/>
          <a:srcRect l="31958" t="34345" r="33290" b="22331"/>
          <a:stretch/>
        </p:blipFill>
        <p:spPr>
          <a:xfrm>
            <a:off x="0" y="282488"/>
            <a:ext cx="6825366" cy="4786184"/>
          </a:xfrm>
          <a:prstGeom prst="rect">
            <a:avLst/>
          </a:prstGeom>
          <a:ln>
            <a:noFill/>
          </a:ln>
          <a:effectLst>
            <a:outerShdw blurRad="292100" dist="139700" dir="2700000" algn="tl" rotWithShape="0">
              <a:srgbClr val="333333">
                <a:alpha val="65000"/>
              </a:srgbClr>
            </a:outerShdw>
          </a:effectLst>
        </p:spPr>
      </p:pic>
      <p:pic>
        <p:nvPicPr>
          <p:cNvPr id="3" name="Imagen 5"/>
          <p:cNvPicPr>
            <a:picLocks noChangeAspect="1"/>
          </p:cNvPicPr>
          <p:nvPr/>
        </p:nvPicPr>
        <p:blipFill rotWithShape="1">
          <a:blip r:embed="rId3"/>
          <a:srcRect l="33473" t="32000" r="33404" b="35354"/>
          <a:stretch/>
        </p:blipFill>
        <p:spPr>
          <a:xfrm>
            <a:off x="7039600" y="282488"/>
            <a:ext cx="2968770" cy="1645900"/>
          </a:xfrm>
          <a:prstGeom prst="rect">
            <a:avLst/>
          </a:prstGeom>
          <a:ln>
            <a:noFill/>
          </a:ln>
          <a:effectLst>
            <a:outerShdw blurRad="292100" dist="139700" dir="2700000" algn="tl" rotWithShape="0">
              <a:srgbClr val="333333">
                <a:alpha val="65000"/>
              </a:srgbClr>
            </a:outerShdw>
          </a:effectLst>
        </p:spPr>
      </p:pic>
      <p:sp>
        <p:nvSpPr>
          <p:cNvPr id="4" name="Rectángulo 1"/>
          <p:cNvSpPr/>
          <p:nvPr/>
        </p:nvSpPr>
        <p:spPr>
          <a:xfrm>
            <a:off x="0" y="5201191"/>
            <a:ext cx="9343178" cy="469359"/>
          </a:xfrm>
          <a:prstGeom prst="rect">
            <a:avLst/>
          </a:prstGeom>
        </p:spPr>
        <p:txBody>
          <a:bodyPr wrap="square">
            <a:spAutoFit/>
          </a:bodyPr>
          <a:lstStyle/>
          <a:p>
            <a:r>
              <a:rPr lang="es-PE" sz="1050" b="1" i="1" u="sng" dirty="0">
                <a:solidFill>
                  <a:schemeClr val="tx1"/>
                </a:solidFill>
              </a:rPr>
              <a:t>FUENTE:</a:t>
            </a:r>
          </a:p>
          <a:p>
            <a:r>
              <a:rPr lang="es-PE" sz="1400" dirty="0">
                <a:solidFill>
                  <a:schemeClr val="tx1"/>
                </a:solidFill>
              </a:rPr>
              <a:t>GUIA DE PRACTICAS </a:t>
            </a:r>
            <a:r>
              <a:rPr lang="es-PE" sz="1400" dirty="0" smtClean="0">
                <a:solidFill>
                  <a:schemeClr val="tx1"/>
                </a:solidFill>
              </a:rPr>
              <a:t>CLIMATOLOGICAS (https</a:t>
            </a:r>
            <a:r>
              <a:rPr lang="es-PE" sz="1400" dirty="0">
                <a:solidFill>
                  <a:schemeClr val="tx1"/>
                </a:solidFill>
              </a:rPr>
              <a:t>://</a:t>
            </a:r>
            <a:r>
              <a:rPr lang="es-PE" sz="1400" dirty="0" smtClean="0">
                <a:solidFill>
                  <a:schemeClr val="tx1"/>
                </a:solidFill>
              </a:rPr>
              <a:t>library.wmo.int/pmb_ged/wmo_100_es.pdf)  </a:t>
            </a:r>
            <a:endParaRPr lang="es-PE" sz="1400" dirty="0">
              <a:solidFill>
                <a:schemeClr val="tx1"/>
              </a:solidFill>
            </a:endParaRPr>
          </a:p>
        </p:txBody>
      </p:sp>
    </p:spTree>
    <p:extLst>
      <p:ext uri="{BB962C8B-B14F-4D97-AF65-F5344CB8AC3E}">
        <p14:creationId xmlns:p14="http://schemas.microsoft.com/office/powerpoint/2010/main" val="92568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91336" y="721335"/>
            <a:ext cx="8077200" cy="31543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altLang="es-PE" sz="3200" b="1" dirty="0" smtClean="0">
                <a:solidFill>
                  <a:schemeClr val="tx1"/>
                </a:solidFill>
              </a:rPr>
              <a:t>El </a:t>
            </a:r>
            <a:r>
              <a:rPr lang="en-US" altLang="es-PE" sz="3200" b="1" dirty="0" err="1" smtClean="0">
                <a:solidFill>
                  <a:schemeClr val="tx1"/>
                </a:solidFill>
              </a:rPr>
              <a:t>modelo</a:t>
            </a:r>
            <a:r>
              <a:rPr lang="en-US" altLang="es-PE" sz="3200" b="1" dirty="0" smtClean="0">
                <a:solidFill>
                  <a:schemeClr val="tx1"/>
                </a:solidFill>
              </a:rPr>
              <a:t> de </a:t>
            </a:r>
            <a:r>
              <a:rPr lang="en-US" altLang="es-PE" sz="3200" b="1" dirty="0" err="1" smtClean="0">
                <a:solidFill>
                  <a:schemeClr val="tx1"/>
                </a:solidFill>
              </a:rPr>
              <a:t>Regresión</a:t>
            </a:r>
            <a:r>
              <a:rPr lang="en-US" altLang="es-PE" sz="3200" b="1" dirty="0" smtClean="0">
                <a:solidFill>
                  <a:schemeClr val="tx1"/>
                </a:solidFill>
              </a:rPr>
              <a:t>  Lineal </a:t>
            </a:r>
            <a:r>
              <a:rPr lang="en-US" altLang="es-PE" sz="3200" b="1" dirty="0" smtClean="0">
                <a:solidFill>
                  <a:schemeClr val="bg1"/>
                </a:solidFill>
              </a:rPr>
              <a:t>simple</a:t>
            </a:r>
            <a:r>
              <a:rPr lang="en-US" altLang="es-PE" sz="3200" b="1" dirty="0" smtClean="0"/>
              <a:t/>
            </a:r>
            <a:br>
              <a:rPr lang="en-US" altLang="es-PE" sz="3200" b="1" dirty="0" smtClean="0"/>
            </a:br>
            <a:r>
              <a:rPr lang="en-US" altLang="es-PE" sz="3200" b="1" dirty="0" smtClean="0"/>
              <a:t/>
            </a:r>
            <a:br>
              <a:rPr lang="en-US" altLang="es-PE" sz="3200" b="1" dirty="0" smtClean="0"/>
            </a:br>
            <a:r>
              <a:rPr lang="en-US" altLang="es-PE" sz="3200" b="1" dirty="0" smtClean="0"/>
              <a:t/>
            </a:r>
            <a:br>
              <a:rPr lang="en-US" altLang="es-PE" sz="3200" b="1" dirty="0" smtClean="0"/>
            </a:br>
            <a:r>
              <a:rPr lang="en-US" altLang="es-PE" sz="2400" dirty="0" err="1" smtClean="0"/>
              <a:t>Considerando</a:t>
            </a:r>
            <a:r>
              <a:rPr lang="en-US" altLang="es-PE" sz="2400" dirty="0" smtClean="0"/>
              <a:t>  la </a:t>
            </a:r>
            <a:r>
              <a:rPr lang="en-US" altLang="es-PE" sz="2400" dirty="0" err="1" smtClean="0"/>
              <a:t>muestra</a:t>
            </a:r>
            <a:r>
              <a:rPr lang="en-US" altLang="es-PE" sz="2400" dirty="0" smtClean="0"/>
              <a:t>  (</a:t>
            </a:r>
            <a:r>
              <a:rPr lang="en-US" altLang="es-PE" sz="2400" dirty="0" err="1" smtClean="0"/>
              <a:t>x</a:t>
            </a:r>
            <a:r>
              <a:rPr lang="en-US" altLang="es-PE" sz="2400" baseline="-25000" dirty="0" err="1" smtClean="0"/>
              <a:t>i</a:t>
            </a:r>
            <a:r>
              <a:rPr lang="en-US" altLang="es-PE" sz="2400" dirty="0" err="1" smtClean="0"/>
              <a:t>,y</a:t>
            </a:r>
            <a:r>
              <a:rPr lang="en-US" altLang="es-PE" sz="2400" baseline="-25000" dirty="0" err="1" smtClean="0"/>
              <a:t>i</a:t>
            </a:r>
            <a:r>
              <a:rPr lang="en-US" altLang="es-PE" sz="2400" dirty="0" smtClean="0"/>
              <a:t>)</a:t>
            </a:r>
            <a:r>
              <a:rPr lang="en-US" altLang="es-PE" sz="3200" b="1" dirty="0" smtClean="0"/>
              <a:t> </a:t>
            </a:r>
            <a:r>
              <a:rPr lang="en-US" altLang="es-PE" sz="2400" dirty="0" smtClean="0"/>
              <a:t>para </a:t>
            </a:r>
            <a:r>
              <a:rPr lang="en-US" altLang="es-PE" sz="2400" dirty="0" err="1" smtClean="0"/>
              <a:t>i</a:t>
            </a:r>
            <a:r>
              <a:rPr lang="en-US" altLang="es-PE" sz="2400" dirty="0" smtClean="0"/>
              <a:t>=1,…n</a:t>
            </a:r>
            <a:r>
              <a:rPr lang="en-US" altLang="es-PE" sz="3200" b="1" dirty="0" smtClean="0"/>
              <a:t> 						</a:t>
            </a:r>
            <a:endParaRPr lang="en-US" altLang="es-PE" sz="3200" b="1" dirty="0"/>
          </a:p>
        </p:txBody>
      </p:sp>
      <p:sp>
        <p:nvSpPr>
          <p:cNvPr id="3" name="Rectangle 3"/>
          <p:cNvSpPr txBox="1">
            <a:spLocks noChangeArrowheads="1"/>
          </p:cNvSpPr>
          <p:nvPr/>
        </p:nvSpPr>
        <p:spPr>
          <a:xfrm>
            <a:off x="667633" y="3633788"/>
            <a:ext cx="9873668" cy="2036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s-PE" sz="2400" b="1" dirty="0" err="1" smtClean="0"/>
              <a:t>Suposiciones</a:t>
            </a:r>
            <a:r>
              <a:rPr lang="en-US" altLang="es-PE" sz="2400" b="1" dirty="0" smtClean="0"/>
              <a:t> del </a:t>
            </a:r>
            <a:r>
              <a:rPr lang="en-US" altLang="es-PE" sz="2400" b="1" dirty="0" err="1" smtClean="0"/>
              <a:t>modelo</a:t>
            </a:r>
            <a:r>
              <a:rPr lang="en-US" altLang="es-PE" sz="2400" b="1" dirty="0" smtClean="0"/>
              <a:t>:</a:t>
            </a:r>
          </a:p>
          <a:p>
            <a:pPr>
              <a:buFontTx/>
              <a:buNone/>
            </a:pPr>
            <a:r>
              <a:rPr lang="es-ES" altLang="es-PE" sz="2000" dirty="0" smtClean="0"/>
              <a:t>	La variable X es no aleatoria </a:t>
            </a:r>
          </a:p>
          <a:p>
            <a:pPr>
              <a:buFontTx/>
              <a:buNone/>
            </a:pPr>
            <a:r>
              <a:rPr lang="en-US" altLang="es-PE" sz="2000" dirty="0" smtClean="0"/>
              <a:t>	Los </a:t>
            </a:r>
            <a:r>
              <a:rPr lang="en-US" altLang="es-PE" sz="2000" dirty="0" err="1" smtClean="0"/>
              <a:t>errores</a:t>
            </a:r>
            <a:r>
              <a:rPr lang="en-US" altLang="es-PE" sz="2000" dirty="0" smtClean="0"/>
              <a:t> </a:t>
            </a:r>
            <a:r>
              <a:rPr lang="en-US" altLang="es-PE" sz="2000" dirty="0" err="1" smtClean="0"/>
              <a:t>e</a:t>
            </a:r>
            <a:r>
              <a:rPr lang="en-US" altLang="es-PE" sz="2000" baseline="-25000" dirty="0" err="1" smtClean="0"/>
              <a:t>i</a:t>
            </a:r>
            <a:r>
              <a:rPr lang="en-US" altLang="es-PE" sz="2000" dirty="0" smtClean="0"/>
              <a:t> son variables </a:t>
            </a:r>
            <a:r>
              <a:rPr lang="en-US" altLang="es-PE" sz="2000" dirty="0" err="1" smtClean="0"/>
              <a:t>aleatorias</a:t>
            </a:r>
            <a:r>
              <a:rPr lang="en-US" altLang="es-PE" sz="2000" dirty="0" smtClean="0"/>
              <a:t> con media 0 y </a:t>
            </a:r>
            <a:r>
              <a:rPr lang="en-US" altLang="es-PE" sz="2000" dirty="0" err="1" smtClean="0"/>
              <a:t>varianza</a:t>
            </a:r>
            <a:r>
              <a:rPr lang="en-US" altLang="es-PE" sz="2000" dirty="0" smtClean="0"/>
              <a:t> </a:t>
            </a:r>
            <a:r>
              <a:rPr lang="en-US" altLang="es-PE" sz="2000" dirty="0" err="1" smtClean="0"/>
              <a:t>constante</a:t>
            </a:r>
            <a:r>
              <a:rPr lang="en-US" altLang="es-PE" sz="2000" dirty="0" smtClean="0"/>
              <a:t> </a:t>
            </a:r>
            <a:r>
              <a:rPr lang="en-US" altLang="es-PE" sz="2000" dirty="0" smtClean="0">
                <a:sym typeface="Symbol" panose="05050102010706020507" pitchFamily="18" charset="2"/>
              </a:rPr>
              <a:t></a:t>
            </a:r>
            <a:r>
              <a:rPr lang="en-US" altLang="es-PE" sz="2000" baseline="30000" dirty="0" smtClean="0">
                <a:sym typeface="Symbol" panose="05050102010706020507" pitchFamily="18" charset="2"/>
              </a:rPr>
              <a:t>2</a:t>
            </a:r>
            <a:r>
              <a:rPr lang="en-US" altLang="es-PE" sz="2000" dirty="0" smtClean="0"/>
              <a:t>.</a:t>
            </a:r>
          </a:p>
          <a:p>
            <a:pPr>
              <a:buFontTx/>
              <a:buNone/>
            </a:pPr>
            <a:r>
              <a:rPr lang="en-US" altLang="es-PE" sz="2000" dirty="0" smtClean="0"/>
              <a:t>	Los </a:t>
            </a:r>
            <a:r>
              <a:rPr lang="en-US" altLang="es-PE" sz="2000" dirty="0" err="1" smtClean="0"/>
              <a:t>errores</a:t>
            </a:r>
            <a:r>
              <a:rPr lang="en-US" altLang="es-PE" sz="2000" dirty="0" smtClean="0"/>
              <a:t>    y    (</a:t>
            </a:r>
            <a:r>
              <a:rPr lang="en-US" altLang="es-PE" sz="2000" dirty="0" err="1" smtClean="0"/>
              <a:t>i</a:t>
            </a:r>
            <a:r>
              <a:rPr lang="en-US" altLang="es-PE" sz="2000" dirty="0" err="1" smtClean="0">
                <a:sym typeface="Symbol" panose="05050102010706020507" pitchFamily="18" charset="2"/>
              </a:rPr>
              <a:t></a:t>
            </a:r>
            <a:r>
              <a:rPr lang="en-US" altLang="es-PE" sz="2000" dirty="0" err="1" smtClean="0"/>
              <a:t>j</a:t>
            </a:r>
            <a:r>
              <a:rPr lang="en-US" altLang="es-PE" sz="2000" dirty="0" smtClean="0"/>
              <a:t>=1…,n) son </a:t>
            </a:r>
            <a:r>
              <a:rPr lang="en-US" altLang="es-PE" sz="2000" dirty="0" err="1" smtClean="0"/>
              <a:t>independientes</a:t>
            </a:r>
            <a:r>
              <a:rPr lang="en-US" altLang="es-PE" sz="2000" dirty="0" smtClean="0"/>
              <a:t> entre </a:t>
            </a:r>
            <a:r>
              <a:rPr lang="en-US" altLang="es-PE" sz="2000" dirty="0" err="1" smtClean="0"/>
              <a:t>si</a:t>
            </a:r>
            <a:r>
              <a:rPr lang="en-US" altLang="es-PE" sz="2000" dirty="0" smtClean="0"/>
              <a:t>  </a:t>
            </a:r>
          </a:p>
          <a:p>
            <a:pPr>
              <a:buFontTx/>
              <a:buNone/>
            </a:pPr>
            <a:endParaRPr lang="en-US" altLang="es-PE" sz="2000" dirty="0"/>
          </a:p>
        </p:txBody>
      </p:sp>
      <p:graphicFrame>
        <p:nvGraphicFramePr>
          <p:cNvPr id="4" name="Object 4"/>
          <p:cNvGraphicFramePr>
            <a:graphicFrameLocks noChangeAspect="1"/>
          </p:cNvGraphicFramePr>
          <p:nvPr>
            <p:extLst>
              <p:ext uri="{D42A27DB-BD31-4B8C-83A1-F6EECF244321}">
                <p14:modId xmlns:p14="http://schemas.microsoft.com/office/powerpoint/2010/main" val="1231596467"/>
              </p:ext>
            </p:extLst>
          </p:nvPr>
        </p:nvGraphicFramePr>
        <p:xfrm>
          <a:off x="2544919" y="5153556"/>
          <a:ext cx="220662" cy="346075"/>
        </p:xfrm>
        <a:graphic>
          <a:graphicData uri="http://schemas.openxmlformats.org/presentationml/2006/ole">
            <mc:AlternateContent xmlns:mc="http://schemas.openxmlformats.org/markup-compatibility/2006">
              <mc:Choice xmlns:v="urn:schemas-microsoft-com:vml" Requires="v">
                <p:oleObj spid="_x0000_s1278" name="Equation" r:id="rId3" imgW="139700" imgH="228600" progId="Equation.3">
                  <p:embed/>
                </p:oleObj>
              </mc:Choice>
              <mc:Fallback>
                <p:oleObj name="Equation" r:id="rId3" imgW="139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919" y="5153556"/>
                        <a:ext cx="2206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PE" altLang="es-PE" sz="1800"/>
          </a:p>
        </p:txBody>
      </p:sp>
      <p:graphicFrame>
        <p:nvGraphicFramePr>
          <p:cNvPr id="6" name="Object 6"/>
          <p:cNvGraphicFramePr>
            <a:graphicFrameLocks noChangeAspect="1"/>
          </p:cNvGraphicFramePr>
          <p:nvPr>
            <p:extLst>
              <p:ext uri="{D42A27DB-BD31-4B8C-83A1-F6EECF244321}">
                <p14:modId xmlns:p14="http://schemas.microsoft.com/office/powerpoint/2010/main" val="3980998306"/>
              </p:ext>
            </p:extLst>
          </p:nvPr>
        </p:nvGraphicFramePr>
        <p:xfrm>
          <a:off x="3137850" y="1295401"/>
          <a:ext cx="3200400" cy="646113"/>
        </p:xfrm>
        <a:graphic>
          <a:graphicData uri="http://schemas.openxmlformats.org/presentationml/2006/ole">
            <mc:AlternateContent xmlns:mc="http://schemas.openxmlformats.org/markup-compatibility/2006">
              <mc:Choice xmlns:v="urn:schemas-microsoft-com:vml" Requires="v">
                <p:oleObj spid="_x0000_s1279" name="Equation" r:id="rId5" imgW="990170" imgH="203112" progId="Equation.3">
                  <p:embed/>
                </p:oleObj>
              </mc:Choice>
              <mc:Fallback>
                <p:oleObj name="Equation" r:id="rId5" imgW="990170"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850" y="1295401"/>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PE" altLang="es-PE" sz="1800"/>
          </a:p>
        </p:txBody>
      </p:sp>
      <p:graphicFrame>
        <p:nvGraphicFramePr>
          <p:cNvPr id="8" name="Object 8"/>
          <p:cNvGraphicFramePr>
            <a:graphicFrameLocks noChangeAspect="1"/>
          </p:cNvGraphicFramePr>
          <p:nvPr>
            <p:extLst>
              <p:ext uri="{D42A27DB-BD31-4B8C-83A1-F6EECF244321}">
                <p14:modId xmlns:p14="http://schemas.microsoft.com/office/powerpoint/2010/main" val="18470270"/>
              </p:ext>
            </p:extLst>
          </p:nvPr>
        </p:nvGraphicFramePr>
        <p:xfrm>
          <a:off x="3061650" y="2667000"/>
          <a:ext cx="3352800" cy="838200"/>
        </p:xfrm>
        <a:graphic>
          <a:graphicData uri="http://schemas.openxmlformats.org/presentationml/2006/ole">
            <mc:AlternateContent xmlns:mc="http://schemas.openxmlformats.org/markup-compatibility/2006">
              <mc:Choice xmlns:v="urn:schemas-microsoft-com:vml" Requires="v">
                <p:oleObj spid="_x0000_s1280" name="Equation" r:id="rId7" imgW="1002865" imgH="228501" progId="Equation.3">
                  <p:embed/>
                </p:oleObj>
              </mc:Choice>
              <mc:Fallback>
                <p:oleObj name="Equation" r:id="rId7" imgW="1002865"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1650" y="26670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2924651999"/>
              </p:ext>
            </p:extLst>
          </p:nvPr>
        </p:nvGraphicFramePr>
        <p:xfrm>
          <a:off x="2903694" y="5153555"/>
          <a:ext cx="315912" cy="373062"/>
        </p:xfrm>
        <a:graphic>
          <a:graphicData uri="http://schemas.openxmlformats.org/presentationml/2006/ole">
            <mc:AlternateContent xmlns:mc="http://schemas.openxmlformats.org/markup-compatibility/2006">
              <mc:Choice xmlns:v="urn:schemas-microsoft-com:vml" Requires="v">
                <p:oleObj spid="_x0000_s1281" name="Equation" r:id="rId9" imgW="164957" imgH="241091" progId="Equation.3">
                  <p:embed/>
                </p:oleObj>
              </mc:Choice>
              <mc:Fallback>
                <p:oleObj name="Equation" r:id="rId9" imgW="164957"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3694" y="5153555"/>
                        <a:ext cx="315912"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CuadroTexto 13"/>
          <p:cNvSpPr txBox="1"/>
          <p:nvPr/>
        </p:nvSpPr>
        <p:spPr>
          <a:xfrm>
            <a:off x="73293" y="208463"/>
            <a:ext cx="2410039" cy="400110"/>
          </a:xfrm>
          <a:prstGeom prst="rect">
            <a:avLst/>
          </a:prstGeom>
          <a:solidFill>
            <a:schemeClr val="bg1"/>
          </a:solidFill>
        </p:spPr>
        <p:txBody>
          <a:bodyPr wrap="square" rtlCol="0">
            <a:spAutoFit/>
          </a:bodyPr>
          <a:lstStyle/>
          <a:p>
            <a:r>
              <a:rPr lang="es-PE" sz="2000" dirty="0" smtClean="0"/>
              <a:t>Regresión : simple</a:t>
            </a:r>
            <a:endParaRPr lang="es-PE" sz="2000" dirty="0"/>
          </a:p>
        </p:txBody>
      </p:sp>
    </p:spTree>
    <p:extLst>
      <p:ext uri="{BB962C8B-B14F-4D97-AF65-F5344CB8AC3E}">
        <p14:creationId xmlns:p14="http://schemas.microsoft.com/office/powerpoint/2010/main" val="135311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simon\My Documents\Meetings\Dakar 201106\scatter.jpg"/>
          <p:cNvPicPr>
            <a:picLocks noChangeAspect="1" noChangeArrowheads="1"/>
          </p:cNvPicPr>
          <p:nvPr/>
        </p:nvPicPr>
        <p:blipFill>
          <a:blip r:embed="rId3"/>
          <a:srcRect/>
          <a:stretch>
            <a:fillRect/>
          </a:stretch>
        </p:blipFill>
        <p:spPr bwMode="auto">
          <a:xfrm>
            <a:off x="1391340" y="2327951"/>
            <a:ext cx="3668802" cy="2551867"/>
          </a:xfrm>
          <a:prstGeom prst="rect">
            <a:avLst/>
          </a:prstGeom>
          <a:noFill/>
          <a:ln w="9525">
            <a:noFill/>
            <a:miter lim="800000"/>
            <a:headEnd/>
            <a:tailEnd/>
          </a:ln>
        </p:spPr>
      </p:pic>
      <p:sp>
        <p:nvSpPr>
          <p:cNvPr id="3" name="Rectangle 3"/>
          <p:cNvSpPr txBox="1">
            <a:spLocks noChangeArrowheads="1"/>
          </p:cNvSpPr>
          <p:nvPr/>
        </p:nvSpPr>
        <p:spPr>
          <a:xfrm>
            <a:off x="20688" y="780232"/>
            <a:ext cx="9832063" cy="51435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535573" marR="0" lvl="0" indent="175735" algn="l" rtl="0">
              <a:lnSpc>
                <a:spcPct val="100000"/>
              </a:lnSpc>
              <a:spcBef>
                <a:spcPts val="853"/>
              </a:spcBef>
              <a:spcAft>
                <a:spcPts val="0"/>
              </a:spcAft>
              <a:buClr>
                <a:schemeClr val="dk1"/>
              </a:buClr>
              <a:buSzPct val="97714"/>
              <a:buFont typeface="Arial"/>
              <a:buChar char="•"/>
              <a:defRPr sz="4267" b="0" i="0" u="none" strike="noStrike" cap="none">
                <a:solidFill>
                  <a:schemeClr val="dk1"/>
                </a:solidFill>
                <a:latin typeface="Calibri"/>
                <a:ea typeface="Calibri"/>
                <a:cs typeface="Calibri"/>
                <a:sym typeface="Calibri"/>
              </a:defRPr>
            </a:lvl1pPr>
            <a:lvl2pPr marL="1064657" marR="0" lvl="1" indent="154531" algn="l" rtl="0">
              <a:lnSpc>
                <a:spcPct val="100000"/>
              </a:lnSpc>
              <a:spcBef>
                <a:spcPts val="747"/>
              </a:spcBef>
              <a:spcAft>
                <a:spcPts val="0"/>
              </a:spcAft>
              <a:buClr>
                <a:schemeClr val="dk1"/>
              </a:buClr>
              <a:buSzPct val="102697"/>
              <a:buFont typeface="Arial"/>
              <a:buChar char="–"/>
              <a:defRPr sz="3733" b="0" i="0" u="none" strike="noStrike" cap="none">
                <a:solidFill>
                  <a:schemeClr val="dk1"/>
                </a:solidFill>
                <a:latin typeface="Calibri"/>
                <a:ea typeface="Calibri"/>
                <a:cs typeface="Calibri"/>
                <a:sym typeface="Calibri"/>
              </a:defRPr>
            </a:lvl2pPr>
            <a:lvl3pPr marL="1612899" marR="0" lvl="2" indent="1016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48483" marR="0" lvl="3"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4pPr>
            <a:lvl5pPr marL="2758083" marR="0" lvl="4"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5pPr>
            <a:lvl6pPr marL="3367682" marR="0" lvl="5"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6pPr>
            <a:lvl7pPr marL="3977282" marR="0" lvl="6"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7pPr>
            <a:lvl8pPr marL="4586883" marR="0" lvl="7"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8pPr>
            <a:lvl9pPr marL="5196483" marR="0" lvl="8" indent="137654" algn="l" rtl="0">
              <a:lnSpc>
                <a:spcPct val="100000"/>
              </a:lnSpc>
              <a:spcBef>
                <a:spcPts val="533"/>
              </a:spcBef>
              <a:spcAft>
                <a:spcPts val="0"/>
              </a:spcAft>
              <a:buClr>
                <a:schemeClr val="dk1"/>
              </a:buClr>
              <a:buSzPct val="96376"/>
              <a:buFont typeface="Arial"/>
              <a:buChar char="•"/>
              <a:defRPr sz="2667" b="0" i="0" u="none" strike="noStrike" cap="none">
                <a:solidFill>
                  <a:schemeClr val="dk1"/>
                </a:solidFill>
                <a:latin typeface="Calibri"/>
                <a:ea typeface="Calibri"/>
                <a:cs typeface="Calibri"/>
                <a:sym typeface="Calibri"/>
              </a:defRPr>
            </a:lvl9pPr>
          </a:lstStyle>
          <a:p>
            <a:pPr marL="0" indent="0" algn="just">
              <a:buFont typeface="Arial"/>
              <a:buNone/>
            </a:pPr>
            <a:r>
              <a:rPr lang="en-US" sz="2800" dirty="0" err="1" smtClean="0"/>
              <a:t>Podemos</a:t>
            </a:r>
            <a:r>
              <a:rPr lang="en-US" sz="2800" dirty="0" smtClean="0"/>
              <a:t> </a:t>
            </a:r>
            <a:r>
              <a:rPr lang="en-US" sz="2800" dirty="0" err="1" smtClean="0"/>
              <a:t>usar</a:t>
            </a:r>
            <a:r>
              <a:rPr lang="en-US" sz="2800" dirty="0" smtClean="0"/>
              <a:t> </a:t>
            </a:r>
            <a:r>
              <a:rPr lang="en-US" sz="2800" dirty="0" err="1" smtClean="0"/>
              <a:t>regresión</a:t>
            </a:r>
            <a:r>
              <a:rPr lang="en-US" sz="2800" dirty="0" smtClean="0"/>
              <a:t> lineal simple para </a:t>
            </a:r>
            <a:r>
              <a:rPr lang="en-US" sz="2800" dirty="0" err="1" smtClean="0"/>
              <a:t>predecir</a:t>
            </a:r>
            <a:r>
              <a:rPr lang="en-US" sz="2800" dirty="0" smtClean="0"/>
              <a:t> la </a:t>
            </a:r>
            <a:r>
              <a:rPr lang="es-PE" sz="2800" dirty="0" smtClean="0"/>
              <a:t>precipitación</a:t>
            </a:r>
            <a:r>
              <a:rPr lang="en-US" sz="2800" dirty="0" smtClean="0"/>
              <a:t> </a:t>
            </a:r>
            <a:r>
              <a:rPr lang="en-US" sz="2800" dirty="0" err="1" smtClean="0"/>
              <a:t>usando</a:t>
            </a:r>
            <a:r>
              <a:rPr lang="en-US" sz="2800" dirty="0" smtClean="0"/>
              <a:t> un solo predictor, </a:t>
            </a:r>
            <a:r>
              <a:rPr lang="en-US" sz="2800" dirty="0" err="1" smtClean="0"/>
              <a:t>como</a:t>
            </a:r>
            <a:r>
              <a:rPr lang="en-US" sz="2800" dirty="0" smtClean="0"/>
              <a:t> el ONI Nino3.4.</a:t>
            </a:r>
          </a:p>
        </p:txBody>
      </p:sp>
      <p:sp>
        <p:nvSpPr>
          <p:cNvPr id="4" name="Title 6"/>
          <p:cNvSpPr txBox="1">
            <a:spLocks/>
          </p:cNvSpPr>
          <p:nvPr/>
        </p:nvSpPr>
        <p:spPr>
          <a:xfrm>
            <a:off x="821920" y="15849"/>
            <a:ext cx="8229600" cy="1143000"/>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sz="4400" dirty="0" smtClean="0"/>
              <a:t>EJEMPLO </a:t>
            </a:r>
          </a:p>
        </p:txBody>
      </p:sp>
      <p:sp>
        <p:nvSpPr>
          <p:cNvPr id="5" name="Rectangle 6"/>
          <p:cNvSpPr>
            <a:spLocks noChangeArrowheads="1"/>
          </p:cNvSpPr>
          <p:nvPr/>
        </p:nvSpPr>
        <p:spPr bwMode="auto">
          <a:xfrm>
            <a:off x="6230616" y="1841752"/>
            <a:ext cx="3937620" cy="1285875"/>
          </a:xfrm>
          <a:prstGeom prst="rect">
            <a:avLst/>
          </a:prstGeom>
          <a:noFill/>
          <a:ln w="9525">
            <a:noFill/>
            <a:miter lim="800000"/>
            <a:headEnd/>
            <a:tailEnd/>
          </a:ln>
        </p:spPr>
        <p:txBody>
          <a:bodyPr/>
          <a:lstStyle/>
          <a:p>
            <a:pPr eaLnBrk="0" hangingPunct="0">
              <a:spcBef>
                <a:spcPts val="1125"/>
              </a:spcBef>
              <a:spcAft>
                <a:spcPts val="281"/>
              </a:spcAft>
            </a:pPr>
            <a:r>
              <a:rPr lang="en-US" sz="1875" dirty="0" smtClean="0">
                <a:latin typeface="Arial" charset="0"/>
              </a:rPr>
              <a:t>ONI Agosto NIÑO3.4 </a:t>
            </a:r>
            <a:r>
              <a:rPr lang="en-US" sz="1875" dirty="0" err="1" smtClean="0">
                <a:latin typeface="Arial" charset="0"/>
              </a:rPr>
              <a:t>como</a:t>
            </a:r>
            <a:r>
              <a:rPr lang="en-US" sz="1875" dirty="0" smtClean="0">
                <a:latin typeface="Arial" charset="0"/>
              </a:rPr>
              <a:t> predictor de </a:t>
            </a:r>
            <a:r>
              <a:rPr lang="en-US" sz="1875" dirty="0" err="1" smtClean="0">
                <a:latin typeface="Arial" charset="0"/>
              </a:rPr>
              <a:t>lluvia</a:t>
            </a:r>
            <a:r>
              <a:rPr lang="en-US" sz="1875" dirty="0" smtClean="0">
                <a:latin typeface="Arial" charset="0"/>
              </a:rPr>
              <a:t> de Sep – Nov, </a:t>
            </a:r>
            <a:r>
              <a:rPr lang="en-US" sz="1875" dirty="0" err="1" smtClean="0">
                <a:latin typeface="Arial" charset="0"/>
              </a:rPr>
              <a:t>usando</a:t>
            </a:r>
            <a:r>
              <a:rPr lang="en-US" sz="1875" dirty="0" smtClean="0">
                <a:latin typeface="Arial" charset="0"/>
              </a:rPr>
              <a:t> el period de </a:t>
            </a:r>
            <a:r>
              <a:rPr lang="en-US" sz="1875" dirty="0" err="1" smtClean="0">
                <a:latin typeface="Arial" charset="0"/>
              </a:rPr>
              <a:t>lluvia</a:t>
            </a:r>
            <a:r>
              <a:rPr lang="en-US" sz="1875" dirty="0" smtClean="0">
                <a:latin typeface="Arial" charset="0"/>
              </a:rPr>
              <a:t> de 1971 </a:t>
            </a:r>
            <a:r>
              <a:rPr lang="en-US" sz="1875" dirty="0">
                <a:latin typeface="Arial" charset="0"/>
              </a:rPr>
              <a:t>– </a:t>
            </a:r>
            <a:r>
              <a:rPr lang="en-US" sz="1875" dirty="0" smtClean="0">
                <a:latin typeface="Arial" charset="0"/>
              </a:rPr>
              <a:t>2010, </a:t>
            </a:r>
            <a:r>
              <a:rPr lang="en-US" sz="1875" dirty="0" err="1" smtClean="0">
                <a:latin typeface="Arial" charset="0"/>
              </a:rPr>
              <a:t>en</a:t>
            </a:r>
            <a:r>
              <a:rPr lang="en-US" sz="1875" dirty="0" smtClean="0">
                <a:latin typeface="Arial" charset="0"/>
              </a:rPr>
              <a:t> </a:t>
            </a:r>
            <a:r>
              <a:rPr lang="en-US" sz="1875" dirty="0" err="1" smtClean="0">
                <a:latin typeface="Arial" charset="0"/>
              </a:rPr>
              <a:t>Cúcuta</a:t>
            </a:r>
            <a:r>
              <a:rPr lang="en-US" sz="1875" dirty="0">
                <a:latin typeface="Arial" charset="0"/>
              </a:rPr>
              <a:t>, Colombia</a:t>
            </a:r>
          </a:p>
        </p:txBody>
      </p:sp>
      <p:graphicFrame>
        <p:nvGraphicFramePr>
          <p:cNvPr id="6" name="Object 7"/>
          <p:cNvGraphicFramePr>
            <a:graphicFrameLocks noChangeAspect="1"/>
          </p:cNvGraphicFramePr>
          <p:nvPr>
            <p:extLst>
              <p:ext uri="{D42A27DB-BD31-4B8C-83A1-F6EECF244321}">
                <p14:modId xmlns:p14="http://schemas.microsoft.com/office/powerpoint/2010/main" val="2358702531"/>
              </p:ext>
            </p:extLst>
          </p:nvPr>
        </p:nvGraphicFramePr>
        <p:xfrm>
          <a:off x="3225741" y="4707096"/>
          <a:ext cx="1926057" cy="345444"/>
        </p:xfrm>
        <a:graphic>
          <a:graphicData uri="http://schemas.openxmlformats.org/presentationml/2006/ole">
            <mc:AlternateContent xmlns:mc="http://schemas.openxmlformats.org/markup-compatibility/2006">
              <mc:Choice xmlns:v="urn:schemas-microsoft-com:vml" Requires="v">
                <p:oleObj spid="_x0000_s2112" name="Equation" r:id="rId4" imgW="3453665" imgH="596923" progId="">
                  <p:embed/>
                </p:oleObj>
              </mc:Choice>
              <mc:Fallback>
                <p:oleObj name="Equation" r:id="rId4" imgW="3453665" imgH="59692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741" y="4707096"/>
                        <a:ext cx="1926057" cy="345444"/>
                      </a:xfrm>
                      <a:prstGeom prst="rect">
                        <a:avLst/>
                      </a:prstGeom>
                      <a:noFill/>
                    </p:spPr>
                  </p:pic>
                </p:oleObj>
              </mc:Fallback>
            </mc:AlternateContent>
          </a:graphicData>
        </a:graphic>
      </p:graphicFrame>
    </p:spTree>
    <p:extLst>
      <p:ext uri="{BB962C8B-B14F-4D97-AF65-F5344CB8AC3E}">
        <p14:creationId xmlns:p14="http://schemas.microsoft.com/office/powerpoint/2010/main" val="254898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290078" y="683926"/>
            <a:ext cx="4512581" cy="42818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sz="3200" dirty="0" smtClean="0"/>
              <a:t>Regresión Lineal Multiple</a:t>
            </a:r>
          </a:p>
        </p:txBody>
      </p:sp>
      <p:graphicFrame>
        <p:nvGraphicFramePr>
          <p:cNvPr id="3" name="Object 7"/>
          <p:cNvGraphicFramePr>
            <a:graphicFrameLocks noChangeAspect="1"/>
          </p:cNvGraphicFramePr>
          <p:nvPr>
            <p:extLst>
              <p:ext uri="{D42A27DB-BD31-4B8C-83A1-F6EECF244321}">
                <p14:modId xmlns:p14="http://schemas.microsoft.com/office/powerpoint/2010/main" val="2112485860"/>
              </p:ext>
            </p:extLst>
          </p:nvPr>
        </p:nvGraphicFramePr>
        <p:xfrm>
          <a:off x="1302988" y="1868282"/>
          <a:ext cx="6999341" cy="874918"/>
        </p:xfrm>
        <a:graphic>
          <a:graphicData uri="http://schemas.openxmlformats.org/presentationml/2006/ole">
            <mc:AlternateContent xmlns:mc="http://schemas.openxmlformats.org/markup-compatibility/2006">
              <mc:Choice xmlns:v="urn:schemas-microsoft-com:vml" Requires="v">
                <p:oleObj spid="_x0000_s3134" name="Equation" r:id="rId3" imgW="4545544" imgH="546215" progId="">
                  <p:embed/>
                </p:oleObj>
              </mc:Choice>
              <mc:Fallback>
                <p:oleObj name="Equation" r:id="rId3" imgW="4545544" imgH="54621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988" y="1868282"/>
                        <a:ext cx="6999341" cy="874918"/>
                      </a:xfrm>
                      <a:prstGeom prst="rect">
                        <a:avLst/>
                      </a:prstGeom>
                      <a:noFill/>
                      <a:extLst/>
                    </p:spPr>
                  </p:pic>
                </p:oleObj>
              </mc:Fallback>
            </mc:AlternateContent>
          </a:graphicData>
        </a:graphic>
      </p:graphicFrame>
      <p:sp>
        <p:nvSpPr>
          <p:cNvPr id="4" name="3 CuadroTexto"/>
          <p:cNvSpPr txBox="1"/>
          <p:nvPr/>
        </p:nvSpPr>
        <p:spPr>
          <a:xfrm>
            <a:off x="1430448" y="3576119"/>
            <a:ext cx="7116023" cy="923330"/>
          </a:xfrm>
          <a:prstGeom prst="rect">
            <a:avLst/>
          </a:prstGeom>
          <a:noFill/>
        </p:spPr>
        <p:txBody>
          <a:bodyPr wrap="square" rtlCol="0">
            <a:spAutoFit/>
          </a:bodyPr>
          <a:lstStyle/>
          <a:p>
            <a:r>
              <a:rPr lang="es-PE" dirty="0" smtClean="0"/>
              <a:t>OJO:</a:t>
            </a:r>
          </a:p>
          <a:p>
            <a:r>
              <a:rPr lang="es-PE" dirty="0" smtClean="0"/>
              <a:t>* No debe existir </a:t>
            </a:r>
            <a:r>
              <a:rPr lang="es-PE" dirty="0" err="1" smtClean="0"/>
              <a:t>colinealidad</a:t>
            </a:r>
            <a:r>
              <a:rPr lang="es-PE" dirty="0" smtClean="0"/>
              <a:t> entre las  variables independientes .</a:t>
            </a:r>
          </a:p>
          <a:p>
            <a:r>
              <a:rPr lang="es-PE" dirty="0" smtClean="0"/>
              <a:t>* No sobrestimar usando demasiadas variables independientes.</a:t>
            </a:r>
            <a:endParaRPr lang="es-PE" dirty="0"/>
          </a:p>
        </p:txBody>
      </p:sp>
    </p:spTree>
    <p:extLst>
      <p:ext uri="{BB962C8B-B14F-4D97-AF65-F5344CB8AC3E}">
        <p14:creationId xmlns:p14="http://schemas.microsoft.com/office/powerpoint/2010/main" val="113658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71100" y="698742"/>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PE" altLang="es-PE" sz="1800" dirty="0"/>
              <a:t>Posiciones-coordenadas</a:t>
            </a:r>
          </a:p>
        </p:txBody>
      </p:sp>
      <p:grpSp>
        <p:nvGrpSpPr>
          <p:cNvPr id="3" name="2 Grupo"/>
          <p:cNvGrpSpPr>
            <a:grpSpLocks/>
          </p:cNvGrpSpPr>
          <p:nvPr/>
        </p:nvGrpSpPr>
        <p:grpSpPr bwMode="auto">
          <a:xfrm>
            <a:off x="813181" y="1187236"/>
            <a:ext cx="2595562" cy="4319587"/>
            <a:chOff x="611560" y="1772816"/>
            <a:chExt cx="2595981" cy="431988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1728191" cy="431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87" y="1772817"/>
              <a:ext cx="527621" cy="431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772816"/>
              <a:ext cx="363733" cy="431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3 CuadroTexto"/>
          <p:cNvSpPr txBox="1">
            <a:spLocks noChangeArrowheads="1"/>
          </p:cNvSpPr>
          <p:nvPr/>
        </p:nvSpPr>
        <p:spPr bwMode="auto">
          <a:xfrm>
            <a:off x="4272970" y="1292226"/>
            <a:ext cx="4938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s-PE" altLang="es-PE" sz="1800"/>
          </a:p>
          <a:p>
            <a:pPr eaLnBrk="1" hangingPunct="1">
              <a:spcBef>
                <a:spcPct val="0"/>
              </a:spcBef>
              <a:buFontTx/>
              <a:buNone/>
            </a:pPr>
            <a:r>
              <a:rPr lang="es-PE" altLang="es-PE" sz="1800"/>
              <a:t>Y(comp1_lluvia)=(lat_Alt.B)*A+(Hum_300)+cte</a:t>
            </a:r>
          </a:p>
        </p:txBody>
      </p:sp>
      <p:sp>
        <p:nvSpPr>
          <p:cNvPr id="8" name="4 CuadroTexto"/>
          <p:cNvSpPr txBox="1">
            <a:spLocks noChangeArrowheads="1"/>
          </p:cNvSpPr>
          <p:nvPr/>
        </p:nvSpPr>
        <p:spPr bwMode="auto">
          <a:xfrm>
            <a:off x="4604758" y="1209676"/>
            <a:ext cx="410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PE" altLang="es-PE" sz="1800"/>
              <a:t>Y=X1*A+X2*B+cte</a:t>
            </a:r>
          </a:p>
        </p:txBody>
      </p:sp>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2970" y="2227263"/>
            <a:ext cx="53848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808" y="4556127"/>
            <a:ext cx="2905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6"/>
          <p:cNvSpPr txBox="1">
            <a:spLocks/>
          </p:cNvSpPr>
          <p:nvPr/>
        </p:nvSpPr>
        <p:spPr>
          <a:xfrm>
            <a:off x="1182415" y="250730"/>
            <a:ext cx="7967315" cy="655636"/>
          </a:xfrm>
          <a:prstGeom prst="rect">
            <a:avLst/>
          </a:prstGeom>
          <a:noFill/>
          <a:ln>
            <a:noFill/>
          </a:ln>
        </p:spPr>
        <p:txBody>
          <a:bodyPr lIns="91425" tIns="91425" rIns="91425" bIns="91425" anchor="ctr" anchorCtr="0">
            <a:normAutofit fontScale="85000" lnSpcReduction="20000"/>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5867"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r>
              <a:rPr lang="en-US" sz="3600" dirty="0" smtClean="0"/>
              <a:t>EJEMPLO</a:t>
            </a:r>
            <a:r>
              <a:rPr lang="en-US" sz="4400" dirty="0" smtClean="0"/>
              <a:t> </a:t>
            </a:r>
          </a:p>
        </p:txBody>
      </p:sp>
      <p:sp>
        <p:nvSpPr>
          <p:cNvPr id="12" name="CuadroTexto 14"/>
          <p:cNvSpPr txBox="1"/>
          <p:nvPr/>
        </p:nvSpPr>
        <p:spPr>
          <a:xfrm>
            <a:off x="8568267" y="6350000"/>
            <a:ext cx="2804930" cy="307777"/>
          </a:xfrm>
          <a:prstGeom prst="rect">
            <a:avLst/>
          </a:prstGeom>
          <a:noFill/>
        </p:spPr>
        <p:txBody>
          <a:bodyPr wrap="square" rtlCol="0">
            <a:spAutoFit/>
          </a:bodyPr>
          <a:lstStyle/>
          <a:p>
            <a:r>
              <a:rPr lang="es-PE" dirty="0" smtClean="0"/>
              <a:t>Elaborado por: </a:t>
            </a:r>
            <a:r>
              <a:rPr lang="es-PE" dirty="0" err="1" smtClean="0"/>
              <a:t>Kris</a:t>
            </a:r>
            <a:r>
              <a:rPr lang="es-PE" dirty="0" smtClean="0"/>
              <a:t> C. , </a:t>
            </a:r>
            <a:r>
              <a:rPr lang="es-PE" dirty="0" err="1" smtClean="0"/>
              <a:t>Yury</a:t>
            </a:r>
            <a:r>
              <a:rPr lang="es-PE" dirty="0" smtClean="0"/>
              <a:t> E.</a:t>
            </a:r>
            <a:endParaRPr lang="es-PE" dirty="0"/>
          </a:p>
        </p:txBody>
      </p:sp>
    </p:spTree>
    <p:extLst>
      <p:ext uri="{BB962C8B-B14F-4D97-AF65-F5344CB8AC3E}">
        <p14:creationId xmlns:p14="http://schemas.microsoft.com/office/powerpoint/2010/main" val="210477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23143</TotalTime>
  <Words>1543</Words>
  <Application>Microsoft Office PowerPoint</Application>
  <PresentationFormat>Personalizado</PresentationFormat>
  <Paragraphs>225</Paragraphs>
  <Slides>44</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Office Theme</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dc:creator>
  <cp:lastModifiedBy>usuario</cp:lastModifiedBy>
  <cp:revision>603</cp:revision>
  <dcterms:created xsi:type="dcterms:W3CDTF">2020-06-22T17:22:46Z</dcterms:created>
  <dcterms:modified xsi:type="dcterms:W3CDTF">2022-07-18T15:39:56Z</dcterms:modified>
  <dc:language>es-PE</dc:language>
</cp:coreProperties>
</file>