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4528" r:id="rId2"/>
    <p:sldMasterId id="2147484613" r:id="rId3"/>
    <p:sldMasterId id="2147484625" r:id="rId4"/>
    <p:sldMasterId id="2147484633" r:id="rId5"/>
    <p:sldMasterId id="2147484645" r:id="rId6"/>
    <p:sldMasterId id="2147484657" r:id="rId7"/>
    <p:sldMasterId id="2147484669" r:id="rId8"/>
  </p:sldMasterIdLst>
  <p:notesMasterIdLst>
    <p:notesMasterId r:id="rId43"/>
  </p:notesMasterIdLst>
  <p:sldIdLst>
    <p:sldId id="1323" r:id="rId9"/>
    <p:sldId id="1324" r:id="rId10"/>
    <p:sldId id="1325" r:id="rId11"/>
    <p:sldId id="1353" r:id="rId12"/>
    <p:sldId id="305" r:id="rId13"/>
    <p:sldId id="308" r:id="rId14"/>
    <p:sldId id="307" r:id="rId15"/>
    <p:sldId id="1356" r:id="rId16"/>
    <p:sldId id="1354" r:id="rId17"/>
    <p:sldId id="279" r:id="rId18"/>
    <p:sldId id="1338" r:id="rId19"/>
    <p:sldId id="309" r:id="rId20"/>
    <p:sldId id="337" r:id="rId21"/>
    <p:sldId id="1355" r:id="rId22"/>
    <p:sldId id="270" r:id="rId23"/>
    <p:sldId id="1358" r:id="rId24"/>
    <p:sldId id="277" r:id="rId25"/>
    <p:sldId id="269" r:id="rId26"/>
    <p:sldId id="275" r:id="rId27"/>
    <p:sldId id="304" r:id="rId28"/>
    <p:sldId id="1327" r:id="rId29"/>
    <p:sldId id="1359" r:id="rId30"/>
    <p:sldId id="1361" r:id="rId31"/>
    <p:sldId id="278" r:id="rId32"/>
    <p:sldId id="1352" r:id="rId33"/>
    <p:sldId id="1362" r:id="rId34"/>
    <p:sldId id="313" r:id="rId35"/>
    <p:sldId id="3382" r:id="rId36"/>
    <p:sldId id="3383" r:id="rId37"/>
    <p:sldId id="3384" r:id="rId38"/>
    <p:sldId id="1342" r:id="rId39"/>
    <p:sldId id="1343" r:id="rId40"/>
    <p:sldId id="294" r:id="rId41"/>
    <p:sldId id="3385" r:id="rId42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826"/>
    <a:srgbClr val="FF5353"/>
    <a:srgbClr val="E2F0D9"/>
    <a:srgbClr val="616161"/>
    <a:srgbClr val="CC4D5A"/>
    <a:srgbClr val="F9F9F9"/>
    <a:srgbClr val="C02433"/>
    <a:srgbClr val="3197BB"/>
    <a:srgbClr val="D12032"/>
    <a:srgbClr val="FDC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89796" autoAdjust="0"/>
  </p:normalViewPr>
  <p:slideViewPr>
    <p:cSldViewPr snapToGrid="0">
      <p:cViewPr varScale="1">
        <p:scale>
          <a:sx n="90" d="100"/>
          <a:sy n="90" d="100"/>
        </p:scale>
        <p:origin x="14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B2B9C-7E57-4A12-AA5B-E9242914B644}" type="doc">
      <dgm:prSet loTypeId="urn:microsoft.com/office/officeart/2005/8/layout/chart3" loCatId="relationship" qsTypeId="urn:microsoft.com/office/officeart/2005/8/quickstyle/simple2" qsCatId="simple" csTypeId="urn:microsoft.com/office/officeart/2005/8/colors/accent1_1" csCatId="accent1" phldr="1"/>
      <dgm:spPr/>
    </dgm:pt>
    <dgm:pt modelId="{6C699109-7F54-463D-8CF8-8E6BFF6E1985}">
      <dgm:prSet phldrT="[Texto]"/>
      <dgm:spPr>
        <a:ln w="38100">
          <a:solidFill>
            <a:schemeClr val="accent1"/>
          </a:solidFill>
        </a:ln>
      </dgm:spPr>
      <dgm:t>
        <a:bodyPr/>
        <a:lstStyle/>
        <a:p>
          <a:endParaRPr lang="es-PE" dirty="0"/>
        </a:p>
      </dgm:t>
    </dgm:pt>
    <dgm:pt modelId="{AE071EC2-1706-40EC-9673-98929D09BB73}" type="parTrans" cxnId="{70A0B77D-DAC3-439B-883B-F5746F25162B}">
      <dgm:prSet/>
      <dgm:spPr/>
      <dgm:t>
        <a:bodyPr/>
        <a:lstStyle/>
        <a:p>
          <a:endParaRPr lang="es-PE"/>
        </a:p>
      </dgm:t>
    </dgm:pt>
    <dgm:pt modelId="{FE004345-8F93-479F-AB96-7CCD96318C9F}" type="sibTrans" cxnId="{70A0B77D-DAC3-439B-883B-F5746F25162B}">
      <dgm:prSet/>
      <dgm:spPr/>
      <dgm:t>
        <a:bodyPr/>
        <a:lstStyle/>
        <a:p>
          <a:endParaRPr lang="es-PE"/>
        </a:p>
      </dgm:t>
    </dgm:pt>
    <dgm:pt modelId="{3303B42B-3880-42F2-93BC-10F1986F489D}">
      <dgm:prSet phldrT="[Texto]"/>
      <dgm:spPr>
        <a:ln w="38100">
          <a:solidFill>
            <a:schemeClr val="accent1"/>
          </a:solidFill>
        </a:ln>
      </dgm:spPr>
      <dgm:t>
        <a:bodyPr/>
        <a:lstStyle/>
        <a:p>
          <a:endParaRPr lang="es-PE" dirty="0"/>
        </a:p>
      </dgm:t>
    </dgm:pt>
    <dgm:pt modelId="{B6A83F3B-D859-4A74-91B1-9914B0DB5C85}" type="parTrans" cxnId="{7F00D196-A62E-4A65-9637-60B03B5EF7D7}">
      <dgm:prSet/>
      <dgm:spPr/>
      <dgm:t>
        <a:bodyPr/>
        <a:lstStyle/>
        <a:p>
          <a:endParaRPr lang="es-PE"/>
        </a:p>
      </dgm:t>
    </dgm:pt>
    <dgm:pt modelId="{AECC4DBF-8B4B-45CC-BEED-C6DC502472BC}" type="sibTrans" cxnId="{7F00D196-A62E-4A65-9637-60B03B5EF7D7}">
      <dgm:prSet/>
      <dgm:spPr/>
      <dgm:t>
        <a:bodyPr/>
        <a:lstStyle/>
        <a:p>
          <a:endParaRPr lang="es-PE"/>
        </a:p>
      </dgm:t>
    </dgm:pt>
    <dgm:pt modelId="{D148FA37-861A-4D7E-B539-DA667EE0D3B9}">
      <dgm:prSet phldrT="[Texto]"/>
      <dgm:spPr>
        <a:ln w="38100">
          <a:solidFill>
            <a:schemeClr val="accent1"/>
          </a:solidFill>
        </a:ln>
      </dgm:spPr>
      <dgm:t>
        <a:bodyPr/>
        <a:lstStyle/>
        <a:p>
          <a:endParaRPr lang="es-PE" dirty="0"/>
        </a:p>
      </dgm:t>
    </dgm:pt>
    <dgm:pt modelId="{23C8D7A7-A63C-43ED-A620-6A63F3BD34D5}" type="parTrans" cxnId="{D363BCFE-CAE2-43E0-8B00-5382E476B3B7}">
      <dgm:prSet/>
      <dgm:spPr/>
      <dgm:t>
        <a:bodyPr/>
        <a:lstStyle/>
        <a:p>
          <a:endParaRPr lang="es-PE"/>
        </a:p>
      </dgm:t>
    </dgm:pt>
    <dgm:pt modelId="{1E51E2C2-FB9A-4036-97D9-8328CB2AF871}" type="sibTrans" cxnId="{D363BCFE-CAE2-43E0-8B00-5382E476B3B7}">
      <dgm:prSet/>
      <dgm:spPr/>
      <dgm:t>
        <a:bodyPr/>
        <a:lstStyle/>
        <a:p>
          <a:endParaRPr lang="es-PE"/>
        </a:p>
      </dgm:t>
    </dgm:pt>
    <dgm:pt modelId="{68BCB7C2-0CD8-4FB3-893B-B9D5D54D4113}">
      <dgm:prSet/>
      <dgm:spPr>
        <a:ln w="38100">
          <a:solidFill>
            <a:schemeClr val="accent1"/>
          </a:solidFill>
        </a:ln>
      </dgm:spPr>
      <dgm:t>
        <a:bodyPr/>
        <a:lstStyle/>
        <a:p>
          <a:endParaRPr lang="es-PE"/>
        </a:p>
      </dgm:t>
    </dgm:pt>
    <dgm:pt modelId="{22D828B4-9E04-4559-B944-9DB532330BED}" type="parTrans" cxnId="{6EA4A376-1367-44C1-8810-A7783D965960}">
      <dgm:prSet/>
      <dgm:spPr/>
      <dgm:t>
        <a:bodyPr/>
        <a:lstStyle/>
        <a:p>
          <a:endParaRPr lang="es-PE"/>
        </a:p>
      </dgm:t>
    </dgm:pt>
    <dgm:pt modelId="{98345B98-FACF-4515-AAEB-42269271EC5A}" type="sibTrans" cxnId="{6EA4A376-1367-44C1-8810-A7783D965960}">
      <dgm:prSet/>
      <dgm:spPr/>
      <dgm:t>
        <a:bodyPr/>
        <a:lstStyle/>
        <a:p>
          <a:endParaRPr lang="es-PE"/>
        </a:p>
      </dgm:t>
    </dgm:pt>
    <dgm:pt modelId="{373AD9A6-A242-4944-9D8C-FBC2BAFB1633}" type="pres">
      <dgm:prSet presAssocID="{2F3B2B9C-7E57-4A12-AA5B-E9242914B644}" presName="compositeShape" presStyleCnt="0">
        <dgm:presLayoutVars>
          <dgm:chMax val="7"/>
          <dgm:dir/>
          <dgm:resizeHandles val="exact"/>
        </dgm:presLayoutVars>
      </dgm:prSet>
      <dgm:spPr/>
    </dgm:pt>
    <dgm:pt modelId="{0365F5BD-9D8A-4E23-A802-569B046F3AEA}" type="pres">
      <dgm:prSet presAssocID="{2F3B2B9C-7E57-4A12-AA5B-E9242914B644}" presName="wedge1" presStyleLbl="node1" presStyleIdx="0" presStyleCnt="4" custScaleX="120310" custScaleY="117792" custLinFactNeighborX="-4436" custLinFactNeighborY="3969"/>
      <dgm:spPr/>
    </dgm:pt>
    <dgm:pt modelId="{F1AD3484-9821-4C5F-9AE3-DB9D95C661CA}" type="pres">
      <dgm:prSet presAssocID="{2F3B2B9C-7E57-4A12-AA5B-E9242914B64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21EBC9E-CBFB-4948-9B48-FAAFBFC4F76E}" type="pres">
      <dgm:prSet presAssocID="{2F3B2B9C-7E57-4A12-AA5B-E9242914B644}" presName="wedge2" presStyleLbl="node1" presStyleIdx="1" presStyleCnt="4" custScaleX="120702" custScaleY="118638" custLinFactNeighborY="-295"/>
      <dgm:spPr/>
    </dgm:pt>
    <dgm:pt modelId="{98001240-81BC-4FA3-8FBD-AC2441FBD599}" type="pres">
      <dgm:prSet presAssocID="{2F3B2B9C-7E57-4A12-AA5B-E9242914B64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F6C4BA2-1866-4ECE-9AB3-9C3FC8CD52E4}" type="pres">
      <dgm:prSet presAssocID="{2F3B2B9C-7E57-4A12-AA5B-E9242914B644}" presName="wedge3" presStyleLbl="node1" presStyleIdx="2" presStyleCnt="4" custScaleX="118638" custScaleY="118638" custLinFactNeighborX="-463" custLinFactNeighborY="-33"/>
      <dgm:spPr/>
    </dgm:pt>
    <dgm:pt modelId="{75487720-AB48-4C21-9093-99A91A42D2F6}" type="pres">
      <dgm:prSet presAssocID="{2F3B2B9C-7E57-4A12-AA5B-E9242914B64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E065D43-5919-46E8-8C28-3A22919A90FE}" type="pres">
      <dgm:prSet presAssocID="{2F3B2B9C-7E57-4A12-AA5B-E9242914B644}" presName="wedge4" presStyleLbl="node1" presStyleIdx="3" presStyleCnt="4" custScaleX="118638" custScaleY="118638" custLinFactNeighborX="-89" custLinFactNeighborY="-48"/>
      <dgm:spPr/>
    </dgm:pt>
    <dgm:pt modelId="{084529CE-875A-400D-A9D3-45DCBEF1A38D}" type="pres">
      <dgm:prSet presAssocID="{2F3B2B9C-7E57-4A12-AA5B-E9242914B64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4D3A000-6B8C-489E-87EC-877B6ED0014E}" type="presOf" srcId="{3303B42B-3880-42F2-93BC-10F1986F489D}" destId="{75487720-AB48-4C21-9093-99A91A42D2F6}" srcOrd="1" destOrd="0" presId="urn:microsoft.com/office/officeart/2005/8/layout/chart3"/>
    <dgm:cxn modelId="{30947914-0BE9-45EB-BE1D-957D3D7F57F8}" type="presOf" srcId="{6C699109-7F54-463D-8CF8-8E6BFF6E1985}" destId="{F1AD3484-9821-4C5F-9AE3-DB9D95C661CA}" srcOrd="1" destOrd="0" presId="urn:microsoft.com/office/officeart/2005/8/layout/chart3"/>
    <dgm:cxn modelId="{FDF7DD2D-D08D-4046-BFA8-A9B43FCA1B5E}" type="presOf" srcId="{68BCB7C2-0CD8-4FB3-893B-B9D5D54D4113}" destId="{821EBC9E-CBFB-4948-9B48-FAAFBFC4F76E}" srcOrd="0" destOrd="0" presId="urn:microsoft.com/office/officeart/2005/8/layout/chart3"/>
    <dgm:cxn modelId="{96538733-8E55-4846-8D30-C8BEF30E6C4B}" type="presOf" srcId="{6C699109-7F54-463D-8CF8-8E6BFF6E1985}" destId="{0365F5BD-9D8A-4E23-A802-569B046F3AEA}" srcOrd="0" destOrd="0" presId="urn:microsoft.com/office/officeart/2005/8/layout/chart3"/>
    <dgm:cxn modelId="{D6B4A35C-0ADA-416D-A6AC-5D27D0F73378}" type="presOf" srcId="{3303B42B-3880-42F2-93BC-10F1986F489D}" destId="{3F6C4BA2-1866-4ECE-9AB3-9C3FC8CD52E4}" srcOrd="0" destOrd="0" presId="urn:microsoft.com/office/officeart/2005/8/layout/chart3"/>
    <dgm:cxn modelId="{EF161F64-823B-4B37-9613-7FAD0A0B5107}" type="presOf" srcId="{D148FA37-861A-4D7E-B539-DA667EE0D3B9}" destId="{5E065D43-5919-46E8-8C28-3A22919A90FE}" srcOrd="0" destOrd="0" presId="urn:microsoft.com/office/officeart/2005/8/layout/chart3"/>
    <dgm:cxn modelId="{A078756B-B7AF-42A1-80D0-9A3C592EB23E}" type="presOf" srcId="{2F3B2B9C-7E57-4A12-AA5B-E9242914B644}" destId="{373AD9A6-A242-4944-9D8C-FBC2BAFB1633}" srcOrd="0" destOrd="0" presId="urn:microsoft.com/office/officeart/2005/8/layout/chart3"/>
    <dgm:cxn modelId="{DD783E51-3BF1-437F-A111-26EE67C88AA5}" type="presOf" srcId="{68BCB7C2-0CD8-4FB3-893B-B9D5D54D4113}" destId="{98001240-81BC-4FA3-8FBD-AC2441FBD599}" srcOrd="1" destOrd="0" presId="urn:microsoft.com/office/officeart/2005/8/layout/chart3"/>
    <dgm:cxn modelId="{6EA4A376-1367-44C1-8810-A7783D965960}" srcId="{2F3B2B9C-7E57-4A12-AA5B-E9242914B644}" destId="{68BCB7C2-0CD8-4FB3-893B-B9D5D54D4113}" srcOrd="1" destOrd="0" parTransId="{22D828B4-9E04-4559-B944-9DB532330BED}" sibTransId="{98345B98-FACF-4515-AAEB-42269271EC5A}"/>
    <dgm:cxn modelId="{70A0B77D-DAC3-439B-883B-F5746F25162B}" srcId="{2F3B2B9C-7E57-4A12-AA5B-E9242914B644}" destId="{6C699109-7F54-463D-8CF8-8E6BFF6E1985}" srcOrd="0" destOrd="0" parTransId="{AE071EC2-1706-40EC-9673-98929D09BB73}" sibTransId="{FE004345-8F93-479F-AB96-7CCD96318C9F}"/>
    <dgm:cxn modelId="{7F00D196-A62E-4A65-9637-60B03B5EF7D7}" srcId="{2F3B2B9C-7E57-4A12-AA5B-E9242914B644}" destId="{3303B42B-3880-42F2-93BC-10F1986F489D}" srcOrd="2" destOrd="0" parTransId="{B6A83F3B-D859-4A74-91B1-9914B0DB5C85}" sibTransId="{AECC4DBF-8B4B-45CC-BEED-C6DC502472BC}"/>
    <dgm:cxn modelId="{1B2C4F9A-E18E-4673-B4DC-2A2B98869AA0}" type="presOf" srcId="{D148FA37-861A-4D7E-B539-DA667EE0D3B9}" destId="{084529CE-875A-400D-A9D3-45DCBEF1A38D}" srcOrd="1" destOrd="0" presId="urn:microsoft.com/office/officeart/2005/8/layout/chart3"/>
    <dgm:cxn modelId="{D363BCFE-CAE2-43E0-8B00-5382E476B3B7}" srcId="{2F3B2B9C-7E57-4A12-AA5B-E9242914B644}" destId="{D148FA37-861A-4D7E-B539-DA667EE0D3B9}" srcOrd="3" destOrd="0" parTransId="{23C8D7A7-A63C-43ED-A620-6A63F3BD34D5}" sibTransId="{1E51E2C2-FB9A-4036-97D9-8328CB2AF871}"/>
    <dgm:cxn modelId="{EE0FF3EE-D51E-4BF5-8072-50784C80E680}" type="presParOf" srcId="{373AD9A6-A242-4944-9D8C-FBC2BAFB1633}" destId="{0365F5BD-9D8A-4E23-A802-569B046F3AEA}" srcOrd="0" destOrd="0" presId="urn:microsoft.com/office/officeart/2005/8/layout/chart3"/>
    <dgm:cxn modelId="{63CAE85A-05D1-4735-A079-AE12E2BFC430}" type="presParOf" srcId="{373AD9A6-A242-4944-9D8C-FBC2BAFB1633}" destId="{F1AD3484-9821-4C5F-9AE3-DB9D95C661CA}" srcOrd="1" destOrd="0" presId="urn:microsoft.com/office/officeart/2005/8/layout/chart3"/>
    <dgm:cxn modelId="{BC0BB093-FD11-4B6B-98DC-5789687DE671}" type="presParOf" srcId="{373AD9A6-A242-4944-9D8C-FBC2BAFB1633}" destId="{821EBC9E-CBFB-4948-9B48-FAAFBFC4F76E}" srcOrd="2" destOrd="0" presId="urn:microsoft.com/office/officeart/2005/8/layout/chart3"/>
    <dgm:cxn modelId="{85F3CDDC-7AC8-4D5C-AFFF-B04101C7F894}" type="presParOf" srcId="{373AD9A6-A242-4944-9D8C-FBC2BAFB1633}" destId="{98001240-81BC-4FA3-8FBD-AC2441FBD599}" srcOrd="3" destOrd="0" presId="urn:microsoft.com/office/officeart/2005/8/layout/chart3"/>
    <dgm:cxn modelId="{8EC1564C-7DE3-4887-93C6-B2E67FF4AF01}" type="presParOf" srcId="{373AD9A6-A242-4944-9D8C-FBC2BAFB1633}" destId="{3F6C4BA2-1866-4ECE-9AB3-9C3FC8CD52E4}" srcOrd="4" destOrd="0" presId="urn:microsoft.com/office/officeart/2005/8/layout/chart3"/>
    <dgm:cxn modelId="{6E74DEA7-70EF-40CB-AADB-C9E63204467E}" type="presParOf" srcId="{373AD9A6-A242-4944-9D8C-FBC2BAFB1633}" destId="{75487720-AB48-4C21-9093-99A91A42D2F6}" srcOrd="5" destOrd="0" presId="urn:microsoft.com/office/officeart/2005/8/layout/chart3"/>
    <dgm:cxn modelId="{E11F2CA1-0F6F-403F-97E6-931B90B92D4A}" type="presParOf" srcId="{373AD9A6-A242-4944-9D8C-FBC2BAFB1633}" destId="{5E065D43-5919-46E8-8C28-3A22919A90FE}" srcOrd="6" destOrd="0" presId="urn:microsoft.com/office/officeart/2005/8/layout/chart3"/>
    <dgm:cxn modelId="{62357A9A-01C4-4107-801F-9981DE5CB8CA}" type="presParOf" srcId="{373AD9A6-A242-4944-9D8C-FBC2BAFB1633}" destId="{084529CE-875A-400D-A9D3-45DCBEF1A38D}" srcOrd="7" destOrd="0" presId="urn:microsoft.com/office/officeart/2005/8/layout/chart3"/>
  </dgm:cxnLst>
  <dgm:bg/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F28F92-D3AF-314A-8FF6-A928B6328911}" type="doc">
      <dgm:prSet loTypeId="urn:microsoft.com/office/officeart/2005/8/layout/chevron1" loCatId="" qsTypeId="urn:microsoft.com/office/officeart/2005/8/quickstyle/simple3" qsCatId="simple" csTypeId="urn:microsoft.com/office/officeart/2005/8/colors/accent0_1" csCatId="mainScheme" phldr="1"/>
      <dgm:spPr/>
    </dgm:pt>
    <dgm:pt modelId="{4D4FA3AD-0844-FF4F-8C2E-769B7551CCE4}">
      <dgm:prSet phldrT="[Texto]" custT="1"/>
      <dgm:spPr>
        <a:xfrm>
          <a:off x="508" y="0"/>
          <a:ext cx="3217062" cy="756400"/>
        </a:xfrm>
        <a:prstGeom prst="chevron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Planificación</a:t>
          </a:r>
        </a:p>
      </dgm:t>
    </dgm:pt>
    <dgm:pt modelId="{35777B37-40C3-6940-8CA0-40BAAF4ECCB2}" type="parTrans" cxnId="{176E0938-148D-DB40-904A-AB5E2D1F4207}">
      <dgm:prSet/>
      <dgm:spPr/>
      <dgm:t>
        <a:bodyPr/>
        <a:lstStyle/>
        <a:p>
          <a:pPr algn="ctr"/>
          <a:endParaRPr lang="es-ES" sz="2500" b="1"/>
        </a:p>
      </dgm:t>
    </dgm:pt>
    <dgm:pt modelId="{6125DAAB-4037-7649-979C-75E64AD147CC}" type="sibTrans" cxnId="{176E0938-148D-DB40-904A-AB5E2D1F4207}">
      <dgm:prSet/>
      <dgm:spPr/>
      <dgm:t>
        <a:bodyPr/>
        <a:lstStyle/>
        <a:p>
          <a:pPr algn="ctr"/>
          <a:endParaRPr lang="es-ES" sz="2500" b="1"/>
        </a:p>
      </dgm:t>
    </dgm:pt>
    <dgm:pt modelId="{F0C97E2D-BE5E-304D-BC3C-5DCCC2ED5A39}">
      <dgm:prSet phldrT="[Texto]" custT="1"/>
      <dgm:spPr>
        <a:xfrm>
          <a:off x="5791221" y="0"/>
          <a:ext cx="3854748" cy="756400"/>
        </a:xfrm>
        <a:prstGeom prst="chevron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Evaluación</a:t>
          </a:r>
        </a:p>
      </dgm:t>
    </dgm:pt>
    <dgm:pt modelId="{F5E16854-59EA-CB40-81BD-65F428E7913B}" type="parTrans" cxnId="{E6F00077-0BE6-3F49-8D8B-08C2E267013E}">
      <dgm:prSet/>
      <dgm:spPr/>
      <dgm:t>
        <a:bodyPr/>
        <a:lstStyle/>
        <a:p>
          <a:pPr algn="ctr"/>
          <a:endParaRPr lang="es-ES" sz="2500" b="1"/>
        </a:p>
      </dgm:t>
    </dgm:pt>
    <dgm:pt modelId="{D4E44C95-CF5F-DD4A-B85C-DCB0598A9F4E}" type="sibTrans" cxnId="{E6F00077-0BE6-3F49-8D8B-08C2E267013E}">
      <dgm:prSet/>
      <dgm:spPr/>
      <dgm:t>
        <a:bodyPr/>
        <a:lstStyle/>
        <a:p>
          <a:pPr algn="ctr"/>
          <a:endParaRPr lang="es-ES" sz="2500" b="1"/>
        </a:p>
      </dgm:t>
    </dgm:pt>
    <dgm:pt modelId="{EEC0862F-9B20-0C40-8738-5F759FEAD22A}">
      <dgm:prSet phldrT="[Texto]" custT="1"/>
      <dgm:spPr>
        <a:xfrm>
          <a:off x="2895864" y="0"/>
          <a:ext cx="3217062" cy="756400"/>
        </a:xfrm>
        <a:prstGeom prst="chevron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s-ES" sz="25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Seguimiento</a:t>
          </a:r>
        </a:p>
      </dgm:t>
    </dgm:pt>
    <dgm:pt modelId="{0C7853C2-AA32-7C4C-BD9D-03D626EE0845}" type="parTrans" cxnId="{EEA590C6-ED41-2C49-900E-A8BD0407DC2C}">
      <dgm:prSet/>
      <dgm:spPr/>
      <dgm:t>
        <a:bodyPr/>
        <a:lstStyle/>
        <a:p>
          <a:pPr algn="ctr"/>
          <a:endParaRPr lang="es-ES" sz="2500" b="1"/>
        </a:p>
      </dgm:t>
    </dgm:pt>
    <dgm:pt modelId="{623F7154-CB22-CE44-BCCF-AF88B7A1D1CB}" type="sibTrans" cxnId="{EEA590C6-ED41-2C49-900E-A8BD0407DC2C}">
      <dgm:prSet/>
      <dgm:spPr/>
      <dgm:t>
        <a:bodyPr/>
        <a:lstStyle/>
        <a:p>
          <a:pPr algn="ctr"/>
          <a:endParaRPr lang="es-ES" sz="2500" b="1"/>
        </a:p>
      </dgm:t>
    </dgm:pt>
    <dgm:pt modelId="{4E082991-5DC7-314F-AB62-86AE5C0A69FC}" type="pres">
      <dgm:prSet presAssocID="{86F28F92-D3AF-314A-8FF6-A928B6328911}" presName="Name0" presStyleCnt="0">
        <dgm:presLayoutVars>
          <dgm:dir/>
          <dgm:animLvl val="lvl"/>
          <dgm:resizeHandles val="exact"/>
        </dgm:presLayoutVars>
      </dgm:prSet>
      <dgm:spPr/>
    </dgm:pt>
    <dgm:pt modelId="{E893E2A3-5D81-AC48-A0DB-12D855D81209}" type="pres">
      <dgm:prSet presAssocID="{4D4FA3AD-0844-FF4F-8C2E-769B7551CCE4}" presName="parTxOnly" presStyleLbl="node1" presStyleIdx="0" presStyleCnt="3" custLinFactNeighborX="19" custLinFactNeighborY="15504">
        <dgm:presLayoutVars>
          <dgm:chMax val="0"/>
          <dgm:chPref val="0"/>
          <dgm:bulletEnabled val="1"/>
        </dgm:presLayoutVars>
      </dgm:prSet>
      <dgm:spPr/>
    </dgm:pt>
    <dgm:pt modelId="{FAFB9101-F6D6-6240-9787-61C84323712B}" type="pres">
      <dgm:prSet presAssocID="{6125DAAB-4037-7649-979C-75E64AD147CC}" presName="parTxOnlySpace" presStyleCnt="0"/>
      <dgm:spPr/>
    </dgm:pt>
    <dgm:pt modelId="{B6E0045E-1534-134D-A02B-DED640B2389C}" type="pres">
      <dgm:prSet presAssocID="{EEC0862F-9B20-0C40-8738-5F759FEAD22A}" presName="parTxOnly" presStyleLbl="node1" presStyleIdx="1" presStyleCnt="3" custLinFactNeighborX="4998" custLinFactNeighborY="17455">
        <dgm:presLayoutVars>
          <dgm:chMax val="0"/>
          <dgm:chPref val="0"/>
          <dgm:bulletEnabled val="1"/>
        </dgm:presLayoutVars>
      </dgm:prSet>
      <dgm:spPr/>
    </dgm:pt>
    <dgm:pt modelId="{776E9290-0E45-7D48-877F-798F294F8BBB}" type="pres">
      <dgm:prSet presAssocID="{623F7154-CB22-CE44-BCCF-AF88B7A1D1CB}" presName="parTxOnlySpace" presStyleCnt="0"/>
      <dgm:spPr/>
    </dgm:pt>
    <dgm:pt modelId="{06E0B213-E307-2C47-BC3C-FD813AE1CF77}" type="pres">
      <dgm:prSet presAssocID="{F0C97E2D-BE5E-304D-BC3C-5DCCC2ED5A39}" presName="parTxOnly" presStyleLbl="node1" presStyleIdx="2" presStyleCnt="3" custScaleX="119822">
        <dgm:presLayoutVars>
          <dgm:chMax val="0"/>
          <dgm:chPref val="0"/>
          <dgm:bulletEnabled val="1"/>
        </dgm:presLayoutVars>
      </dgm:prSet>
      <dgm:spPr/>
    </dgm:pt>
  </dgm:ptLst>
  <dgm:cxnLst>
    <dgm:cxn modelId="{4A36F90B-5F7F-4E67-9DB1-EE6B76A9A998}" type="presOf" srcId="{4D4FA3AD-0844-FF4F-8C2E-769B7551CCE4}" destId="{E893E2A3-5D81-AC48-A0DB-12D855D81209}" srcOrd="0" destOrd="0" presId="urn:microsoft.com/office/officeart/2005/8/layout/chevron1"/>
    <dgm:cxn modelId="{176E0938-148D-DB40-904A-AB5E2D1F4207}" srcId="{86F28F92-D3AF-314A-8FF6-A928B6328911}" destId="{4D4FA3AD-0844-FF4F-8C2E-769B7551CCE4}" srcOrd="0" destOrd="0" parTransId="{35777B37-40C3-6940-8CA0-40BAAF4ECCB2}" sibTransId="{6125DAAB-4037-7649-979C-75E64AD147CC}"/>
    <dgm:cxn modelId="{84DB4970-EFFC-4962-B5B9-866858095ECF}" type="presOf" srcId="{EEC0862F-9B20-0C40-8738-5F759FEAD22A}" destId="{B6E0045E-1534-134D-A02B-DED640B2389C}" srcOrd="0" destOrd="0" presId="urn:microsoft.com/office/officeart/2005/8/layout/chevron1"/>
    <dgm:cxn modelId="{E6F00077-0BE6-3F49-8D8B-08C2E267013E}" srcId="{86F28F92-D3AF-314A-8FF6-A928B6328911}" destId="{F0C97E2D-BE5E-304D-BC3C-5DCCC2ED5A39}" srcOrd="2" destOrd="0" parTransId="{F5E16854-59EA-CB40-81BD-65F428E7913B}" sibTransId="{D4E44C95-CF5F-DD4A-B85C-DCB0598A9F4E}"/>
    <dgm:cxn modelId="{302CC2BA-C98C-4F55-BDC0-C127E8E66FED}" type="presOf" srcId="{86F28F92-D3AF-314A-8FF6-A928B6328911}" destId="{4E082991-5DC7-314F-AB62-86AE5C0A69FC}" srcOrd="0" destOrd="0" presId="urn:microsoft.com/office/officeart/2005/8/layout/chevron1"/>
    <dgm:cxn modelId="{EEA590C6-ED41-2C49-900E-A8BD0407DC2C}" srcId="{86F28F92-D3AF-314A-8FF6-A928B6328911}" destId="{EEC0862F-9B20-0C40-8738-5F759FEAD22A}" srcOrd="1" destOrd="0" parTransId="{0C7853C2-AA32-7C4C-BD9D-03D626EE0845}" sibTransId="{623F7154-CB22-CE44-BCCF-AF88B7A1D1CB}"/>
    <dgm:cxn modelId="{CCA3ACF9-600A-42F5-9C34-967BC3B6C9B6}" type="presOf" srcId="{F0C97E2D-BE5E-304D-BC3C-5DCCC2ED5A39}" destId="{06E0B213-E307-2C47-BC3C-FD813AE1CF77}" srcOrd="0" destOrd="0" presId="urn:microsoft.com/office/officeart/2005/8/layout/chevron1"/>
    <dgm:cxn modelId="{E9F7878C-71BB-4934-91E2-E57B8B80F515}" type="presParOf" srcId="{4E082991-5DC7-314F-AB62-86AE5C0A69FC}" destId="{E893E2A3-5D81-AC48-A0DB-12D855D81209}" srcOrd="0" destOrd="0" presId="urn:microsoft.com/office/officeart/2005/8/layout/chevron1"/>
    <dgm:cxn modelId="{4A54AC05-F123-4EE0-B05C-EB3FEBEB1DB4}" type="presParOf" srcId="{4E082991-5DC7-314F-AB62-86AE5C0A69FC}" destId="{FAFB9101-F6D6-6240-9787-61C84323712B}" srcOrd="1" destOrd="0" presId="urn:microsoft.com/office/officeart/2005/8/layout/chevron1"/>
    <dgm:cxn modelId="{9EF2C085-FD51-4AA1-8FE7-5DE084899B53}" type="presParOf" srcId="{4E082991-5DC7-314F-AB62-86AE5C0A69FC}" destId="{B6E0045E-1534-134D-A02B-DED640B2389C}" srcOrd="2" destOrd="0" presId="urn:microsoft.com/office/officeart/2005/8/layout/chevron1"/>
    <dgm:cxn modelId="{5A2A3E93-8DC2-4D78-884C-97FFA160C5FE}" type="presParOf" srcId="{4E082991-5DC7-314F-AB62-86AE5C0A69FC}" destId="{776E9290-0E45-7D48-877F-798F294F8BBB}" srcOrd="3" destOrd="0" presId="urn:microsoft.com/office/officeart/2005/8/layout/chevron1"/>
    <dgm:cxn modelId="{A5E2F955-9633-4F38-BD7D-D241704A0FBC}" type="presParOf" srcId="{4E082991-5DC7-314F-AB62-86AE5C0A69FC}" destId="{06E0B213-E307-2C47-BC3C-FD813AE1CF7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8D41F8-449D-428E-B186-D893B1EE1FA9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12CFE35C-B9DB-493E-96CC-69F9A660A914}">
      <dgm:prSet phldrT="[Texto]"/>
      <dgm:spPr/>
      <dgm:t>
        <a:bodyPr/>
        <a:lstStyle/>
        <a:p>
          <a:r>
            <a:rPr lang="es-PE" dirty="0"/>
            <a:t>DESAPROBADO</a:t>
          </a:r>
        </a:p>
      </dgm:t>
    </dgm:pt>
    <dgm:pt modelId="{FB852625-8EBE-4F0B-B635-A32139FFB213}" type="parTrans" cxnId="{EF5A3962-1F8E-4834-97B0-484576EC649F}">
      <dgm:prSet/>
      <dgm:spPr/>
      <dgm:t>
        <a:bodyPr/>
        <a:lstStyle/>
        <a:p>
          <a:endParaRPr lang="es-PE"/>
        </a:p>
      </dgm:t>
    </dgm:pt>
    <dgm:pt modelId="{9B4CB7FF-31BD-4DA9-9B2A-002EEA48E6F9}" type="sibTrans" cxnId="{EF5A3962-1F8E-4834-97B0-484576EC649F}">
      <dgm:prSet/>
      <dgm:spPr/>
      <dgm:t>
        <a:bodyPr/>
        <a:lstStyle/>
        <a:p>
          <a:endParaRPr lang="es-PE"/>
        </a:p>
      </dgm:t>
    </dgm:pt>
    <dgm:pt modelId="{9C364A47-73B6-4CA5-B233-D3EE0A4C83A9}">
      <dgm:prSet phldrT="[Texto]"/>
      <dgm:spPr/>
      <dgm:t>
        <a:bodyPr/>
        <a:lstStyle/>
        <a:p>
          <a:r>
            <a:rPr lang="es-PE" u="none" dirty="0"/>
            <a:t>Rendimiento sujeto a observación por segunda vez consecutiva</a:t>
          </a:r>
        </a:p>
      </dgm:t>
    </dgm:pt>
    <dgm:pt modelId="{ECF94BD7-F8BB-410E-8EC3-F2721D5DFB0C}" type="parTrans" cxnId="{14AA0A40-AEC5-4F58-9ED5-C1C6B0366A85}">
      <dgm:prSet/>
      <dgm:spPr/>
      <dgm:t>
        <a:bodyPr/>
        <a:lstStyle/>
        <a:p>
          <a:endParaRPr lang="es-PE"/>
        </a:p>
      </dgm:t>
    </dgm:pt>
    <dgm:pt modelId="{18CBF115-F9B9-4B41-AEB7-2B323FA8D8CC}" type="sibTrans" cxnId="{14AA0A40-AEC5-4F58-9ED5-C1C6B0366A85}">
      <dgm:prSet/>
      <dgm:spPr/>
      <dgm:t>
        <a:bodyPr/>
        <a:lstStyle/>
        <a:p>
          <a:endParaRPr lang="es-PE"/>
        </a:p>
      </dgm:t>
    </dgm:pt>
    <dgm:pt modelId="{3126D5B0-BDE1-417F-A19F-482D74019EA7}">
      <dgm:prSet phldrT="[Texto]"/>
      <dgm:spPr/>
      <dgm:t>
        <a:bodyPr/>
        <a:lstStyle/>
        <a:p>
          <a:r>
            <a:rPr lang="es-PE" u="none" dirty="0"/>
            <a:t>Rendimiento sujeto a observación en 2 oportunidades en 5 años calendario en el mismo puesto</a:t>
          </a:r>
        </a:p>
      </dgm:t>
    </dgm:pt>
    <dgm:pt modelId="{06DC29D9-0024-4935-971F-4398BA924B10}" type="parTrans" cxnId="{492E5C8B-42DC-4769-B672-A3ABB210236E}">
      <dgm:prSet/>
      <dgm:spPr/>
      <dgm:t>
        <a:bodyPr/>
        <a:lstStyle/>
        <a:p>
          <a:endParaRPr lang="es-PE"/>
        </a:p>
      </dgm:t>
    </dgm:pt>
    <dgm:pt modelId="{EB081A73-310D-46B4-AAC4-9A725F123859}" type="sibTrans" cxnId="{492E5C8B-42DC-4769-B672-A3ABB210236E}">
      <dgm:prSet/>
      <dgm:spPr/>
      <dgm:t>
        <a:bodyPr/>
        <a:lstStyle/>
        <a:p>
          <a:endParaRPr lang="es-PE"/>
        </a:p>
      </dgm:t>
    </dgm:pt>
    <dgm:pt modelId="{F35318DE-47F3-43C6-855B-4A9096B560E8}">
      <dgm:prSet phldrT="[Texto]"/>
      <dgm:spPr/>
      <dgm:t>
        <a:bodyPr/>
        <a:lstStyle/>
        <a:p>
          <a:r>
            <a:rPr lang="es-ES" u="none" dirty="0"/>
            <a:t>No haber participado por motivos atribuibles a su exclusiva responsabilidad</a:t>
          </a:r>
          <a:endParaRPr lang="es-PE" dirty="0"/>
        </a:p>
      </dgm:t>
    </dgm:pt>
    <dgm:pt modelId="{69794F71-A21E-4FFE-A5E9-A87B0611662A}" type="parTrans" cxnId="{E27B9178-7DD5-4317-9ED9-B085BFD4AC1B}">
      <dgm:prSet/>
      <dgm:spPr/>
      <dgm:t>
        <a:bodyPr/>
        <a:lstStyle/>
        <a:p>
          <a:endParaRPr lang="es-PE"/>
        </a:p>
      </dgm:t>
    </dgm:pt>
    <dgm:pt modelId="{BAAE9B7B-BC99-404D-ADDD-66B13FDB133C}" type="sibTrans" cxnId="{E27B9178-7DD5-4317-9ED9-B085BFD4AC1B}">
      <dgm:prSet/>
      <dgm:spPr/>
      <dgm:t>
        <a:bodyPr/>
        <a:lstStyle/>
        <a:p>
          <a:endParaRPr lang="es-PE"/>
        </a:p>
      </dgm:t>
    </dgm:pt>
    <dgm:pt modelId="{C7F0B52D-7E6B-423F-A428-6CE4E78AD8A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No asistir a la reunión para la definición y formalización de los factores de evaluación.</a:t>
          </a:r>
          <a:endParaRPr lang="es-PE" dirty="0"/>
        </a:p>
      </dgm:t>
    </dgm:pt>
    <dgm:pt modelId="{BF11E44A-B1F0-4FA9-8DA1-E6ECE6964DC0}" type="parTrans" cxnId="{D4BB2D8D-38FB-4BA1-BBF7-60BEB292AEB7}">
      <dgm:prSet/>
      <dgm:spPr/>
      <dgm:t>
        <a:bodyPr/>
        <a:lstStyle/>
        <a:p>
          <a:endParaRPr lang="es-PE"/>
        </a:p>
      </dgm:t>
    </dgm:pt>
    <dgm:pt modelId="{7FAB6748-CA24-47E3-B442-3CEBB8A52C13}" type="sibTrans" cxnId="{D4BB2D8D-38FB-4BA1-BBF7-60BEB292AEB7}">
      <dgm:prSet/>
      <dgm:spPr/>
      <dgm:t>
        <a:bodyPr/>
        <a:lstStyle/>
        <a:p>
          <a:endParaRPr lang="es-PE"/>
        </a:p>
      </dgm:t>
    </dgm:pt>
    <dgm:pt modelId="{ECA3AC1A-F0BA-40F4-AFD3-E2B2A9337E7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No presentar las evidencias que permitan ejecutar la evaluación.</a:t>
          </a:r>
          <a:endParaRPr lang="es-PE" dirty="0"/>
        </a:p>
      </dgm:t>
    </dgm:pt>
    <dgm:pt modelId="{36F85B9B-F692-46FD-94A9-18923DD63C5D}" type="parTrans" cxnId="{B83DD5BE-9184-4CB2-8601-737729F91C04}">
      <dgm:prSet/>
      <dgm:spPr/>
      <dgm:t>
        <a:bodyPr/>
        <a:lstStyle/>
        <a:p>
          <a:endParaRPr lang="es-PE"/>
        </a:p>
      </dgm:t>
    </dgm:pt>
    <dgm:pt modelId="{90105541-5137-454D-B515-F71981A4EE07}" type="sibTrans" cxnId="{B83DD5BE-9184-4CB2-8601-737729F91C04}">
      <dgm:prSet/>
      <dgm:spPr/>
      <dgm:t>
        <a:bodyPr/>
        <a:lstStyle/>
        <a:p>
          <a:endParaRPr lang="es-PE"/>
        </a:p>
      </dgm:t>
    </dgm:pt>
    <dgm:pt modelId="{34B6CC2A-F64C-4657-8751-B9FD0FA2B2BF}" type="pres">
      <dgm:prSet presAssocID="{7A8D41F8-449D-428E-B186-D893B1EE1F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63F8B8-13C9-48AE-BD27-AE467EB12537}" type="pres">
      <dgm:prSet presAssocID="{12CFE35C-B9DB-493E-96CC-69F9A660A914}" presName="hierRoot1" presStyleCnt="0">
        <dgm:presLayoutVars>
          <dgm:hierBranch val="init"/>
        </dgm:presLayoutVars>
      </dgm:prSet>
      <dgm:spPr/>
    </dgm:pt>
    <dgm:pt modelId="{CFBF892F-2A7E-451B-A93A-5FF5289EF83E}" type="pres">
      <dgm:prSet presAssocID="{12CFE35C-B9DB-493E-96CC-69F9A660A914}" presName="rootComposite1" presStyleCnt="0"/>
      <dgm:spPr/>
    </dgm:pt>
    <dgm:pt modelId="{74B8EDB5-B2E2-40F4-B2C3-2ACC8843C5E3}" type="pres">
      <dgm:prSet presAssocID="{12CFE35C-B9DB-493E-96CC-69F9A660A914}" presName="rootText1" presStyleLbl="node0" presStyleIdx="0" presStyleCnt="1">
        <dgm:presLayoutVars>
          <dgm:chPref val="3"/>
        </dgm:presLayoutVars>
      </dgm:prSet>
      <dgm:spPr/>
    </dgm:pt>
    <dgm:pt modelId="{CD2B5FF3-32E1-434A-971D-1635570C85B3}" type="pres">
      <dgm:prSet presAssocID="{12CFE35C-B9DB-493E-96CC-69F9A660A914}" presName="rootConnector1" presStyleLbl="node1" presStyleIdx="0" presStyleCnt="0"/>
      <dgm:spPr/>
    </dgm:pt>
    <dgm:pt modelId="{9311D942-C09D-4479-8627-1FEBF57E3697}" type="pres">
      <dgm:prSet presAssocID="{12CFE35C-B9DB-493E-96CC-69F9A660A914}" presName="hierChild2" presStyleCnt="0"/>
      <dgm:spPr/>
    </dgm:pt>
    <dgm:pt modelId="{E34D964F-1965-4C21-80E8-BDD453217C04}" type="pres">
      <dgm:prSet presAssocID="{ECF94BD7-F8BB-410E-8EC3-F2721D5DFB0C}" presName="Name37" presStyleLbl="parChTrans1D2" presStyleIdx="0" presStyleCnt="3"/>
      <dgm:spPr/>
    </dgm:pt>
    <dgm:pt modelId="{56D515A9-4A07-4019-8CF4-50B7EAF77E86}" type="pres">
      <dgm:prSet presAssocID="{9C364A47-73B6-4CA5-B233-D3EE0A4C83A9}" presName="hierRoot2" presStyleCnt="0">
        <dgm:presLayoutVars>
          <dgm:hierBranch val="init"/>
        </dgm:presLayoutVars>
      </dgm:prSet>
      <dgm:spPr/>
    </dgm:pt>
    <dgm:pt modelId="{8366A6D4-4BAF-4D5B-87A9-464053169B13}" type="pres">
      <dgm:prSet presAssocID="{9C364A47-73B6-4CA5-B233-D3EE0A4C83A9}" presName="rootComposite" presStyleCnt="0"/>
      <dgm:spPr/>
    </dgm:pt>
    <dgm:pt modelId="{9BE65E99-E094-4FAE-80D6-3B6CF6C2B2C8}" type="pres">
      <dgm:prSet presAssocID="{9C364A47-73B6-4CA5-B233-D3EE0A4C83A9}" presName="rootText" presStyleLbl="node2" presStyleIdx="0" presStyleCnt="3" custScaleX="143975">
        <dgm:presLayoutVars>
          <dgm:chPref val="3"/>
        </dgm:presLayoutVars>
      </dgm:prSet>
      <dgm:spPr/>
    </dgm:pt>
    <dgm:pt modelId="{53C2849C-053A-4770-B081-DF9F523B721C}" type="pres">
      <dgm:prSet presAssocID="{9C364A47-73B6-4CA5-B233-D3EE0A4C83A9}" presName="rootConnector" presStyleLbl="node2" presStyleIdx="0" presStyleCnt="3"/>
      <dgm:spPr/>
    </dgm:pt>
    <dgm:pt modelId="{1F5C579F-7F9A-4DE7-9D66-46DCDD793190}" type="pres">
      <dgm:prSet presAssocID="{9C364A47-73B6-4CA5-B233-D3EE0A4C83A9}" presName="hierChild4" presStyleCnt="0"/>
      <dgm:spPr/>
    </dgm:pt>
    <dgm:pt modelId="{89C6C14C-0F0F-4614-BA2F-24031D62438F}" type="pres">
      <dgm:prSet presAssocID="{9C364A47-73B6-4CA5-B233-D3EE0A4C83A9}" presName="hierChild5" presStyleCnt="0"/>
      <dgm:spPr/>
    </dgm:pt>
    <dgm:pt modelId="{4D14198F-4F72-4A15-AABC-7ECDAB1CE4A6}" type="pres">
      <dgm:prSet presAssocID="{06DC29D9-0024-4935-971F-4398BA924B10}" presName="Name37" presStyleLbl="parChTrans1D2" presStyleIdx="1" presStyleCnt="3"/>
      <dgm:spPr/>
    </dgm:pt>
    <dgm:pt modelId="{C772E8B1-3E94-419E-8A22-9785086705F7}" type="pres">
      <dgm:prSet presAssocID="{3126D5B0-BDE1-417F-A19F-482D74019EA7}" presName="hierRoot2" presStyleCnt="0">
        <dgm:presLayoutVars>
          <dgm:hierBranch val="init"/>
        </dgm:presLayoutVars>
      </dgm:prSet>
      <dgm:spPr/>
    </dgm:pt>
    <dgm:pt modelId="{C641B221-E4C4-4DC5-B6E3-088C45905457}" type="pres">
      <dgm:prSet presAssocID="{3126D5B0-BDE1-417F-A19F-482D74019EA7}" presName="rootComposite" presStyleCnt="0"/>
      <dgm:spPr/>
    </dgm:pt>
    <dgm:pt modelId="{03B1225E-1E3F-43F5-AD67-A5309F21A10F}" type="pres">
      <dgm:prSet presAssocID="{3126D5B0-BDE1-417F-A19F-482D74019EA7}" presName="rootText" presStyleLbl="node2" presStyleIdx="1" presStyleCnt="3" custScaleX="143975">
        <dgm:presLayoutVars>
          <dgm:chPref val="3"/>
        </dgm:presLayoutVars>
      </dgm:prSet>
      <dgm:spPr/>
    </dgm:pt>
    <dgm:pt modelId="{00A07327-BE40-4A7B-A986-4094AB398F41}" type="pres">
      <dgm:prSet presAssocID="{3126D5B0-BDE1-417F-A19F-482D74019EA7}" presName="rootConnector" presStyleLbl="node2" presStyleIdx="1" presStyleCnt="3"/>
      <dgm:spPr/>
    </dgm:pt>
    <dgm:pt modelId="{F8710069-A0A0-4AC0-8EB6-A2B799AF938C}" type="pres">
      <dgm:prSet presAssocID="{3126D5B0-BDE1-417F-A19F-482D74019EA7}" presName="hierChild4" presStyleCnt="0"/>
      <dgm:spPr/>
    </dgm:pt>
    <dgm:pt modelId="{8DA82774-6AE0-46AA-B2BE-3DC640ED3265}" type="pres">
      <dgm:prSet presAssocID="{3126D5B0-BDE1-417F-A19F-482D74019EA7}" presName="hierChild5" presStyleCnt="0"/>
      <dgm:spPr/>
    </dgm:pt>
    <dgm:pt modelId="{599D5394-B811-416C-AD6B-1878A46AA961}" type="pres">
      <dgm:prSet presAssocID="{69794F71-A21E-4FFE-A5E9-A87B0611662A}" presName="Name37" presStyleLbl="parChTrans1D2" presStyleIdx="2" presStyleCnt="3"/>
      <dgm:spPr/>
    </dgm:pt>
    <dgm:pt modelId="{370ED414-9B8F-49F7-8765-847C920599D0}" type="pres">
      <dgm:prSet presAssocID="{F35318DE-47F3-43C6-855B-4A9096B560E8}" presName="hierRoot2" presStyleCnt="0">
        <dgm:presLayoutVars>
          <dgm:hierBranch val="init"/>
        </dgm:presLayoutVars>
      </dgm:prSet>
      <dgm:spPr/>
    </dgm:pt>
    <dgm:pt modelId="{3C93C4F1-2779-489B-B38C-3D7359FED29E}" type="pres">
      <dgm:prSet presAssocID="{F35318DE-47F3-43C6-855B-4A9096B560E8}" presName="rootComposite" presStyleCnt="0"/>
      <dgm:spPr/>
    </dgm:pt>
    <dgm:pt modelId="{255ECFF2-2138-48D7-8C2A-A48E2D830DA2}" type="pres">
      <dgm:prSet presAssocID="{F35318DE-47F3-43C6-855B-4A9096B560E8}" presName="rootText" presStyleLbl="node2" presStyleIdx="2" presStyleCnt="3" custScaleX="143975">
        <dgm:presLayoutVars>
          <dgm:chPref val="3"/>
        </dgm:presLayoutVars>
      </dgm:prSet>
      <dgm:spPr/>
    </dgm:pt>
    <dgm:pt modelId="{1C3E463A-CE6A-490D-9E41-FE7B2510F5C8}" type="pres">
      <dgm:prSet presAssocID="{F35318DE-47F3-43C6-855B-4A9096B560E8}" presName="rootConnector" presStyleLbl="node2" presStyleIdx="2" presStyleCnt="3"/>
      <dgm:spPr/>
    </dgm:pt>
    <dgm:pt modelId="{0526C094-7E57-4B8E-B4A2-2695A70B7D13}" type="pres">
      <dgm:prSet presAssocID="{F35318DE-47F3-43C6-855B-4A9096B560E8}" presName="hierChild4" presStyleCnt="0"/>
      <dgm:spPr/>
    </dgm:pt>
    <dgm:pt modelId="{122F7909-7BCF-47F8-AC5E-B40B941B4E70}" type="pres">
      <dgm:prSet presAssocID="{BF11E44A-B1F0-4FA9-8DA1-E6ECE6964DC0}" presName="Name37" presStyleLbl="parChTrans1D3" presStyleIdx="0" presStyleCnt="2"/>
      <dgm:spPr/>
    </dgm:pt>
    <dgm:pt modelId="{3706678C-9762-4D94-A295-69ED0B4311D8}" type="pres">
      <dgm:prSet presAssocID="{C7F0B52D-7E6B-423F-A428-6CE4E78AD8A0}" presName="hierRoot2" presStyleCnt="0">
        <dgm:presLayoutVars>
          <dgm:hierBranch val="init"/>
        </dgm:presLayoutVars>
      </dgm:prSet>
      <dgm:spPr/>
    </dgm:pt>
    <dgm:pt modelId="{660E0F34-2D89-42E3-95C0-271C260B9493}" type="pres">
      <dgm:prSet presAssocID="{C7F0B52D-7E6B-423F-A428-6CE4E78AD8A0}" presName="rootComposite" presStyleCnt="0"/>
      <dgm:spPr/>
    </dgm:pt>
    <dgm:pt modelId="{E1722A74-006C-4372-818D-966978BF23AF}" type="pres">
      <dgm:prSet presAssocID="{C7F0B52D-7E6B-423F-A428-6CE4E78AD8A0}" presName="rootText" presStyleLbl="node3" presStyleIdx="0" presStyleCnt="2" custScaleX="136595" custScaleY="76706">
        <dgm:presLayoutVars>
          <dgm:chPref val="3"/>
        </dgm:presLayoutVars>
      </dgm:prSet>
      <dgm:spPr/>
    </dgm:pt>
    <dgm:pt modelId="{DFE9EC7F-C886-4A5E-993B-AEEF386FBF65}" type="pres">
      <dgm:prSet presAssocID="{C7F0B52D-7E6B-423F-A428-6CE4E78AD8A0}" presName="rootConnector" presStyleLbl="node3" presStyleIdx="0" presStyleCnt="2"/>
      <dgm:spPr/>
    </dgm:pt>
    <dgm:pt modelId="{ADFA6B15-C2A5-4875-B4B8-6020592BA0B4}" type="pres">
      <dgm:prSet presAssocID="{C7F0B52D-7E6B-423F-A428-6CE4E78AD8A0}" presName="hierChild4" presStyleCnt="0"/>
      <dgm:spPr/>
    </dgm:pt>
    <dgm:pt modelId="{758271BD-A99B-4326-92B6-EEBCD7C5CB37}" type="pres">
      <dgm:prSet presAssocID="{C7F0B52D-7E6B-423F-A428-6CE4E78AD8A0}" presName="hierChild5" presStyleCnt="0"/>
      <dgm:spPr/>
    </dgm:pt>
    <dgm:pt modelId="{B7909D1A-254B-44DA-A5BA-F92D2018963C}" type="pres">
      <dgm:prSet presAssocID="{36F85B9B-F692-46FD-94A9-18923DD63C5D}" presName="Name37" presStyleLbl="parChTrans1D3" presStyleIdx="1" presStyleCnt="2"/>
      <dgm:spPr/>
    </dgm:pt>
    <dgm:pt modelId="{177847C7-869E-47C5-89F1-8461D55A3C55}" type="pres">
      <dgm:prSet presAssocID="{ECA3AC1A-F0BA-40F4-AFD3-E2B2A9337E76}" presName="hierRoot2" presStyleCnt="0">
        <dgm:presLayoutVars>
          <dgm:hierBranch val="init"/>
        </dgm:presLayoutVars>
      </dgm:prSet>
      <dgm:spPr/>
    </dgm:pt>
    <dgm:pt modelId="{4FFA78A8-00D8-4078-BDFA-68B575DD1810}" type="pres">
      <dgm:prSet presAssocID="{ECA3AC1A-F0BA-40F4-AFD3-E2B2A9337E76}" presName="rootComposite" presStyleCnt="0"/>
      <dgm:spPr/>
    </dgm:pt>
    <dgm:pt modelId="{AEAF4B04-6BFE-4F6C-B21F-4E2DC0A8D1B4}" type="pres">
      <dgm:prSet presAssocID="{ECA3AC1A-F0BA-40F4-AFD3-E2B2A9337E76}" presName="rootText" presStyleLbl="node3" presStyleIdx="1" presStyleCnt="2" custScaleX="136595" custScaleY="67669">
        <dgm:presLayoutVars>
          <dgm:chPref val="3"/>
        </dgm:presLayoutVars>
      </dgm:prSet>
      <dgm:spPr/>
    </dgm:pt>
    <dgm:pt modelId="{F636CD6E-171A-47F8-A2E9-F1D2A3A102AC}" type="pres">
      <dgm:prSet presAssocID="{ECA3AC1A-F0BA-40F4-AFD3-E2B2A9337E76}" presName="rootConnector" presStyleLbl="node3" presStyleIdx="1" presStyleCnt="2"/>
      <dgm:spPr/>
    </dgm:pt>
    <dgm:pt modelId="{E0FD3B84-8B45-4DF8-9D92-81133FAF6023}" type="pres">
      <dgm:prSet presAssocID="{ECA3AC1A-F0BA-40F4-AFD3-E2B2A9337E76}" presName="hierChild4" presStyleCnt="0"/>
      <dgm:spPr/>
    </dgm:pt>
    <dgm:pt modelId="{2B4FA901-9EC7-4199-A1E1-FE2AE12AEC21}" type="pres">
      <dgm:prSet presAssocID="{ECA3AC1A-F0BA-40F4-AFD3-E2B2A9337E76}" presName="hierChild5" presStyleCnt="0"/>
      <dgm:spPr/>
    </dgm:pt>
    <dgm:pt modelId="{60F1D0DA-F4CA-44D7-A4B7-2B9E146E26D3}" type="pres">
      <dgm:prSet presAssocID="{F35318DE-47F3-43C6-855B-4A9096B560E8}" presName="hierChild5" presStyleCnt="0"/>
      <dgm:spPr/>
    </dgm:pt>
    <dgm:pt modelId="{365E5678-0B1E-4A53-BDCD-F6CA9790B9C2}" type="pres">
      <dgm:prSet presAssocID="{12CFE35C-B9DB-493E-96CC-69F9A660A914}" presName="hierChild3" presStyleCnt="0"/>
      <dgm:spPr/>
    </dgm:pt>
  </dgm:ptLst>
  <dgm:cxnLst>
    <dgm:cxn modelId="{7AC3FD02-6B9F-4477-A0E1-0BE91B5A8F30}" type="presOf" srcId="{F35318DE-47F3-43C6-855B-4A9096B560E8}" destId="{1C3E463A-CE6A-490D-9E41-FE7B2510F5C8}" srcOrd="1" destOrd="0" presId="urn:microsoft.com/office/officeart/2005/8/layout/orgChart1"/>
    <dgm:cxn modelId="{45458E03-E4F2-46C1-9C01-4F7CE9DF8816}" type="presOf" srcId="{12CFE35C-B9DB-493E-96CC-69F9A660A914}" destId="{74B8EDB5-B2E2-40F4-B2C3-2ACC8843C5E3}" srcOrd="0" destOrd="0" presId="urn:microsoft.com/office/officeart/2005/8/layout/orgChart1"/>
    <dgm:cxn modelId="{FACC820D-0FE2-43A4-9C3B-7164B054B7E1}" type="presOf" srcId="{ECF94BD7-F8BB-410E-8EC3-F2721D5DFB0C}" destId="{E34D964F-1965-4C21-80E8-BDD453217C04}" srcOrd="0" destOrd="0" presId="urn:microsoft.com/office/officeart/2005/8/layout/orgChart1"/>
    <dgm:cxn modelId="{16C09426-678C-424F-898A-44AC8C8F48F5}" type="presOf" srcId="{7A8D41F8-449D-428E-B186-D893B1EE1FA9}" destId="{34B6CC2A-F64C-4657-8751-B9FD0FA2B2BF}" srcOrd="0" destOrd="0" presId="urn:microsoft.com/office/officeart/2005/8/layout/orgChart1"/>
    <dgm:cxn modelId="{BE49E637-06D0-4F95-B97D-DC6918C2A54E}" type="presOf" srcId="{9C364A47-73B6-4CA5-B233-D3EE0A4C83A9}" destId="{9BE65E99-E094-4FAE-80D6-3B6CF6C2B2C8}" srcOrd="0" destOrd="0" presId="urn:microsoft.com/office/officeart/2005/8/layout/orgChart1"/>
    <dgm:cxn modelId="{14AA0A40-AEC5-4F58-9ED5-C1C6B0366A85}" srcId="{12CFE35C-B9DB-493E-96CC-69F9A660A914}" destId="{9C364A47-73B6-4CA5-B233-D3EE0A4C83A9}" srcOrd="0" destOrd="0" parTransId="{ECF94BD7-F8BB-410E-8EC3-F2721D5DFB0C}" sibTransId="{18CBF115-F9B9-4B41-AEB7-2B323FA8D8CC}"/>
    <dgm:cxn modelId="{EF5A3962-1F8E-4834-97B0-484576EC649F}" srcId="{7A8D41F8-449D-428E-B186-D893B1EE1FA9}" destId="{12CFE35C-B9DB-493E-96CC-69F9A660A914}" srcOrd="0" destOrd="0" parTransId="{FB852625-8EBE-4F0B-B635-A32139FFB213}" sibTransId="{9B4CB7FF-31BD-4DA9-9B2A-002EEA48E6F9}"/>
    <dgm:cxn modelId="{23FEC157-0DD5-40FA-97CE-91DDC775D744}" type="presOf" srcId="{3126D5B0-BDE1-417F-A19F-482D74019EA7}" destId="{00A07327-BE40-4A7B-A986-4094AB398F41}" srcOrd="1" destOrd="0" presId="urn:microsoft.com/office/officeart/2005/8/layout/orgChart1"/>
    <dgm:cxn modelId="{E27B9178-7DD5-4317-9ED9-B085BFD4AC1B}" srcId="{12CFE35C-B9DB-493E-96CC-69F9A660A914}" destId="{F35318DE-47F3-43C6-855B-4A9096B560E8}" srcOrd="2" destOrd="0" parTransId="{69794F71-A21E-4FFE-A5E9-A87B0611662A}" sibTransId="{BAAE9B7B-BC99-404D-ADDD-66B13FDB133C}"/>
    <dgm:cxn modelId="{A4B2AC85-5914-470F-A0B8-0D28D8BF49B1}" type="presOf" srcId="{C7F0B52D-7E6B-423F-A428-6CE4E78AD8A0}" destId="{DFE9EC7F-C886-4A5E-993B-AEEF386FBF65}" srcOrd="1" destOrd="0" presId="urn:microsoft.com/office/officeart/2005/8/layout/orgChart1"/>
    <dgm:cxn modelId="{BABF9789-B678-4E90-9643-7FF18FC40EDD}" type="presOf" srcId="{9C364A47-73B6-4CA5-B233-D3EE0A4C83A9}" destId="{53C2849C-053A-4770-B081-DF9F523B721C}" srcOrd="1" destOrd="0" presId="urn:microsoft.com/office/officeart/2005/8/layout/orgChart1"/>
    <dgm:cxn modelId="{492E5C8B-42DC-4769-B672-A3ABB210236E}" srcId="{12CFE35C-B9DB-493E-96CC-69F9A660A914}" destId="{3126D5B0-BDE1-417F-A19F-482D74019EA7}" srcOrd="1" destOrd="0" parTransId="{06DC29D9-0024-4935-971F-4398BA924B10}" sibTransId="{EB081A73-310D-46B4-AAC4-9A725F123859}"/>
    <dgm:cxn modelId="{D4BB2D8D-38FB-4BA1-BBF7-60BEB292AEB7}" srcId="{F35318DE-47F3-43C6-855B-4A9096B560E8}" destId="{C7F0B52D-7E6B-423F-A428-6CE4E78AD8A0}" srcOrd="0" destOrd="0" parTransId="{BF11E44A-B1F0-4FA9-8DA1-E6ECE6964DC0}" sibTransId="{7FAB6748-CA24-47E3-B442-3CEBB8A52C13}"/>
    <dgm:cxn modelId="{C707F58E-05D8-4DE6-9B53-53E8F4E70CDE}" type="presOf" srcId="{BF11E44A-B1F0-4FA9-8DA1-E6ECE6964DC0}" destId="{122F7909-7BCF-47F8-AC5E-B40B941B4E70}" srcOrd="0" destOrd="0" presId="urn:microsoft.com/office/officeart/2005/8/layout/orgChart1"/>
    <dgm:cxn modelId="{2F047490-1AF2-4E17-9F7E-A1F1AFFD4830}" type="presOf" srcId="{ECA3AC1A-F0BA-40F4-AFD3-E2B2A9337E76}" destId="{F636CD6E-171A-47F8-A2E9-F1D2A3A102AC}" srcOrd="1" destOrd="0" presId="urn:microsoft.com/office/officeart/2005/8/layout/orgChart1"/>
    <dgm:cxn modelId="{A0A3B6A0-9B5C-4214-A5E2-4675F0755919}" type="presOf" srcId="{F35318DE-47F3-43C6-855B-4A9096B560E8}" destId="{255ECFF2-2138-48D7-8C2A-A48E2D830DA2}" srcOrd="0" destOrd="0" presId="urn:microsoft.com/office/officeart/2005/8/layout/orgChart1"/>
    <dgm:cxn modelId="{CC182DB3-24EE-4157-9385-3BD474F1787B}" type="presOf" srcId="{06DC29D9-0024-4935-971F-4398BA924B10}" destId="{4D14198F-4F72-4A15-AABC-7ECDAB1CE4A6}" srcOrd="0" destOrd="0" presId="urn:microsoft.com/office/officeart/2005/8/layout/orgChart1"/>
    <dgm:cxn modelId="{5C71E6B5-094C-4807-A93F-6D9672B2924A}" type="presOf" srcId="{3126D5B0-BDE1-417F-A19F-482D74019EA7}" destId="{03B1225E-1E3F-43F5-AD67-A5309F21A10F}" srcOrd="0" destOrd="0" presId="urn:microsoft.com/office/officeart/2005/8/layout/orgChart1"/>
    <dgm:cxn modelId="{B83DD5BE-9184-4CB2-8601-737729F91C04}" srcId="{F35318DE-47F3-43C6-855B-4A9096B560E8}" destId="{ECA3AC1A-F0BA-40F4-AFD3-E2B2A9337E76}" srcOrd="1" destOrd="0" parTransId="{36F85B9B-F692-46FD-94A9-18923DD63C5D}" sibTransId="{90105541-5137-454D-B515-F71981A4EE07}"/>
    <dgm:cxn modelId="{CC466CC8-089A-49D3-B77B-6FDAB09DF475}" type="presOf" srcId="{36F85B9B-F692-46FD-94A9-18923DD63C5D}" destId="{B7909D1A-254B-44DA-A5BA-F92D2018963C}" srcOrd="0" destOrd="0" presId="urn:microsoft.com/office/officeart/2005/8/layout/orgChart1"/>
    <dgm:cxn modelId="{7829ECCA-A192-449B-A29F-32716F090DE7}" type="presOf" srcId="{ECA3AC1A-F0BA-40F4-AFD3-E2B2A9337E76}" destId="{AEAF4B04-6BFE-4F6C-B21F-4E2DC0A8D1B4}" srcOrd="0" destOrd="0" presId="urn:microsoft.com/office/officeart/2005/8/layout/orgChart1"/>
    <dgm:cxn modelId="{681433D7-85AF-4995-8EFC-D7BCF256A49B}" type="presOf" srcId="{C7F0B52D-7E6B-423F-A428-6CE4E78AD8A0}" destId="{E1722A74-006C-4372-818D-966978BF23AF}" srcOrd="0" destOrd="0" presId="urn:microsoft.com/office/officeart/2005/8/layout/orgChart1"/>
    <dgm:cxn modelId="{7CC65DD7-C762-4CC8-95A8-1420B4B5D614}" type="presOf" srcId="{69794F71-A21E-4FFE-A5E9-A87B0611662A}" destId="{599D5394-B811-416C-AD6B-1878A46AA961}" srcOrd="0" destOrd="0" presId="urn:microsoft.com/office/officeart/2005/8/layout/orgChart1"/>
    <dgm:cxn modelId="{C11DAAD7-8C0D-4EC3-AF74-C72738668BF6}" type="presOf" srcId="{12CFE35C-B9DB-493E-96CC-69F9A660A914}" destId="{CD2B5FF3-32E1-434A-971D-1635570C85B3}" srcOrd="1" destOrd="0" presId="urn:microsoft.com/office/officeart/2005/8/layout/orgChart1"/>
    <dgm:cxn modelId="{48296E38-DD18-4730-9FB4-A494A2D2B721}" type="presParOf" srcId="{34B6CC2A-F64C-4657-8751-B9FD0FA2B2BF}" destId="{7C63F8B8-13C9-48AE-BD27-AE467EB12537}" srcOrd="0" destOrd="0" presId="urn:microsoft.com/office/officeart/2005/8/layout/orgChart1"/>
    <dgm:cxn modelId="{164BC0E3-A308-42DA-A2D9-50145761CC82}" type="presParOf" srcId="{7C63F8B8-13C9-48AE-BD27-AE467EB12537}" destId="{CFBF892F-2A7E-451B-A93A-5FF5289EF83E}" srcOrd="0" destOrd="0" presId="urn:microsoft.com/office/officeart/2005/8/layout/orgChart1"/>
    <dgm:cxn modelId="{247C849B-D8BD-4F5F-B1B1-59DD5A89D60B}" type="presParOf" srcId="{CFBF892F-2A7E-451B-A93A-5FF5289EF83E}" destId="{74B8EDB5-B2E2-40F4-B2C3-2ACC8843C5E3}" srcOrd="0" destOrd="0" presId="urn:microsoft.com/office/officeart/2005/8/layout/orgChart1"/>
    <dgm:cxn modelId="{BD6B95F1-3426-4D08-BDCF-2DB424D21FE1}" type="presParOf" srcId="{CFBF892F-2A7E-451B-A93A-5FF5289EF83E}" destId="{CD2B5FF3-32E1-434A-971D-1635570C85B3}" srcOrd="1" destOrd="0" presId="urn:microsoft.com/office/officeart/2005/8/layout/orgChart1"/>
    <dgm:cxn modelId="{6FAD6B14-8DBF-435E-935D-30B97F348497}" type="presParOf" srcId="{7C63F8B8-13C9-48AE-BD27-AE467EB12537}" destId="{9311D942-C09D-4479-8627-1FEBF57E3697}" srcOrd="1" destOrd="0" presId="urn:microsoft.com/office/officeart/2005/8/layout/orgChart1"/>
    <dgm:cxn modelId="{967D5EBF-1033-46A3-99F7-878E5AC915BA}" type="presParOf" srcId="{9311D942-C09D-4479-8627-1FEBF57E3697}" destId="{E34D964F-1965-4C21-80E8-BDD453217C04}" srcOrd="0" destOrd="0" presId="urn:microsoft.com/office/officeart/2005/8/layout/orgChart1"/>
    <dgm:cxn modelId="{52AD1115-4D97-431D-AC47-DB5377203AB1}" type="presParOf" srcId="{9311D942-C09D-4479-8627-1FEBF57E3697}" destId="{56D515A9-4A07-4019-8CF4-50B7EAF77E86}" srcOrd="1" destOrd="0" presId="urn:microsoft.com/office/officeart/2005/8/layout/orgChart1"/>
    <dgm:cxn modelId="{7D8FA20A-100A-424A-9957-7D4FB89E4B64}" type="presParOf" srcId="{56D515A9-4A07-4019-8CF4-50B7EAF77E86}" destId="{8366A6D4-4BAF-4D5B-87A9-464053169B13}" srcOrd="0" destOrd="0" presId="urn:microsoft.com/office/officeart/2005/8/layout/orgChart1"/>
    <dgm:cxn modelId="{CC1719C5-44F0-4AA7-88A2-098A0438A899}" type="presParOf" srcId="{8366A6D4-4BAF-4D5B-87A9-464053169B13}" destId="{9BE65E99-E094-4FAE-80D6-3B6CF6C2B2C8}" srcOrd="0" destOrd="0" presId="urn:microsoft.com/office/officeart/2005/8/layout/orgChart1"/>
    <dgm:cxn modelId="{98376F96-9BED-4E2A-9E1F-CB10958C1C52}" type="presParOf" srcId="{8366A6D4-4BAF-4D5B-87A9-464053169B13}" destId="{53C2849C-053A-4770-B081-DF9F523B721C}" srcOrd="1" destOrd="0" presId="urn:microsoft.com/office/officeart/2005/8/layout/orgChart1"/>
    <dgm:cxn modelId="{DD62A455-7B9D-42CA-A314-474E62DC2629}" type="presParOf" srcId="{56D515A9-4A07-4019-8CF4-50B7EAF77E86}" destId="{1F5C579F-7F9A-4DE7-9D66-46DCDD793190}" srcOrd="1" destOrd="0" presId="urn:microsoft.com/office/officeart/2005/8/layout/orgChart1"/>
    <dgm:cxn modelId="{1D57E878-B5AE-4E18-B903-92E53F643C9D}" type="presParOf" srcId="{56D515A9-4A07-4019-8CF4-50B7EAF77E86}" destId="{89C6C14C-0F0F-4614-BA2F-24031D62438F}" srcOrd="2" destOrd="0" presId="urn:microsoft.com/office/officeart/2005/8/layout/orgChart1"/>
    <dgm:cxn modelId="{9E2FC0DB-5B3E-4B74-A373-1227951B9200}" type="presParOf" srcId="{9311D942-C09D-4479-8627-1FEBF57E3697}" destId="{4D14198F-4F72-4A15-AABC-7ECDAB1CE4A6}" srcOrd="2" destOrd="0" presId="urn:microsoft.com/office/officeart/2005/8/layout/orgChart1"/>
    <dgm:cxn modelId="{5230085F-2C14-4443-9960-E16F7F297685}" type="presParOf" srcId="{9311D942-C09D-4479-8627-1FEBF57E3697}" destId="{C772E8B1-3E94-419E-8A22-9785086705F7}" srcOrd="3" destOrd="0" presId="urn:microsoft.com/office/officeart/2005/8/layout/orgChart1"/>
    <dgm:cxn modelId="{04332137-D763-4B11-A34B-3793A042E10F}" type="presParOf" srcId="{C772E8B1-3E94-419E-8A22-9785086705F7}" destId="{C641B221-E4C4-4DC5-B6E3-088C45905457}" srcOrd="0" destOrd="0" presId="urn:microsoft.com/office/officeart/2005/8/layout/orgChart1"/>
    <dgm:cxn modelId="{59F549B3-7F99-4E13-BF45-1A139151671D}" type="presParOf" srcId="{C641B221-E4C4-4DC5-B6E3-088C45905457}" destId="{03B1225E-1E3F-43F5-AD67-A5309F21A10F}" srcOrd="0" destOrd="0" presId="urn:microsoft.com/office/officeart/2005/8/layout/orgChart1"/>
    <dgm:cxn modelId="{DEFB619B-4ECA-403B-A528-4BEC66FF77D6}" type="presParOf" srcId="{C641B221-E4C4-4DC5-B6E3-088C45905457}" destId="{00A07327-BE40-4A7B-A986-4094AB398F41}" srcOrd="1" destOrd="0" presId="urn:microsoft.com/office/officeart/2005/8/layout/orgChart1"/>
    <dgm:cxn modelId="{29869EC4-06D5-4BB7-B28B-58DBF5C5C0DE}" type="presParOf" srcId="{C772E8B1-3E94-419E-8A22-9785086705F7}" destId="{F8710069-A0A0-4AC0-8EB6-A2B799AF938C}" srcOrd="1" destOrd="0" presId="urn:microsoft.com/office/officeart/2005/8/layout/orgChart1"/>
    <dgm:cxn modelId="{49893C0F-1BA2-484D-88D0-886AD9B8CF18}" type="presParOf" srcId="{C772E8B1-3E94-419E-8A22-9785086705F7}" destId="{8DA82774-6AE0-46AA-B2BE-3DC640ED3265}" srcOrd="2" destOrd="0" presId="urn:microsoft.com/office/officeart/2005/8/layout/orgChart1"/>
    <dgm:cxn modelId="{55C69B6D-24C1-4033-BFB3-4608818911DA}" type="presParOf" srcId="{9311D942-C09D-4479-8627-1FEBF57E3697}" destId="{599D5394-B811-416C-AD6B-1878A46AA961}" srcOrd="4" destOrd="0" presId="urn:microsoft.com/office/officeart/2005/8/layout/orgChart1"/>
    <dgm:cxn modelId="{4B2B42FD-E9E1-42F1-B7DB-2269AE6F3773}" type="presParOf" srcId="{9311D942-C09D-4479-8627-1FEBF57E3697}" destId="{370ED414-9B8F-49F7-8765-847C920599D0}" srcOrd="5" destOrd="0" presId="urn:microsoft.com/office/officeart/2005/8/layout/orgChart1"/>
    <dgm:cxn modelId="{FEFA2BD4-92EC-41CC-86AD-97787C486F9F}" type="presParOf" srcId="{370ED414-9B8F-49F7-8765-847C920599D0}" destId="{3C93C4F1-2779-489B-B38C-3D7359FED29E}" srcOrd="0" destOrd="0" presId="urn:microsoft.com/office/officeart/2005/8/layout/orgChart1"/>
    <dgm:cxn modelId="{1BA4B65D-ECCC-415E-A674-A762330D572C}" type="presParOf" srcId="{3C93C4F1-2779-489B-B38C-3D7359FED29E}" destId="{255ECFF2-2138-48D7-8C2A-A48E2D830DA2}" srcOrd="0" destOrd="0" presId="urn:microsoft.com/office/officeart/2005/8/layout/orgChart1"/>
    <dgm:cxn modelId="{2410DD46-DF01-466A-A811-E21B4FDA0770}" type="presParOf" srcId="{3C93C4F1-2779-489B-B38C-3D7359FED29E}" destId="{1C3E463A-CE6A-490D-9E41-FE7B2510F5C8}" srcOrd="1" destOrd="0" presId="urn:microsoft.com/office/officeart/2005/8/layout/orgChart1"/>
    <dgm:cxn modelId="{253ABB55-67FC-4902-B49C-0863A6FD5B54}" type="presParOf" srcId="{370ED414-9B8F-49F7-8765-847C920599D0}" destId="{0526C094-7E57-4B8E-B4A2-2695A70B7D13}" srcOrd="1" destOrd="0" presId="urn:microsoft.com/office/officeart/2005/8/layout/orgChart1"/>
    <dgm:cxn modelId="{BED14748-D889-4147-AAAE-03B2DB389D5C}" type="presParOf" srcId="{0526C094-7E57-4B8E-B4A2-2695A70B7D13}" destId="{122F7909-7BCF-47F8-AC5E-B40B941B4E70}" srcOrd="0" destOrd="0" presId="urn:microsoft.com/office/officeart/2005/8/layout/orgChart1"/>
    <dgm:cxn modelId="{5F7EA397-8726-43C0-8B0F-A5EE81CFFFB6}" type="presParOf" srcId="{0526C094-7E57-4B8E-B4A2-2695A70B7D13}" destId="{3706678C-9762-4D94-A295-69ED0B4311D8}" srcOrd="1" destOrd="0" presId="urn:microsoft.com/office/officeart/2005/8/layout/orgChart1"/>
    <dgm:cxn modelId="{AFC86AA3-A19E-4C22-8015-97BA3A4ECE4C}" type="presParOf" srcId="{3706678C-9762-4D94-A295-69ED0B4311D8}" destId="{660E0F34-2D89-42E3-95C0-271C260B9493}" srcOrd="0" destOrd="0" presId="urn:microsoft.com/office/officeart/2005/8/layout/orgChart1"/>
    <dgm:cxn modelId="{CFD5DE50-1DBF-4C41-A796-30D2610B6317}" type="presParOf" srcId="{660E0F34-2D89-42E3-95C0-271C260B9493}" destId="{E1722A74-006C-4372-818D-966978BF23AF}" srcOrd="0" destOrd="0" presId="urn:microsoft.com/office/officeart/2005/8/layout/orgChart1"/>
    <dgm:cxn modelId="{BD355F31-6BDF-457F-8CDF-2F09341CADFB}" type="presParOf" srcId="{660E0F34-2D89-42E3-95C0-271C260B9493}" destId="{DFE9EC7F-C886-4A5E-993B-AEEF386FBF65}" srcOrd="1" destOrd="0" presId="urn:microsoft.com/office/officeart/2005/8/layout/orgChart1"/>
    <dgm:cxn modelId="{C5E0281D-C142-4A94-9306-28B4C289D300}" type="presParOf" srcId="{3706678C-9762-4D94-A295-69ED0B4311D8}" destId="{ADFA6B15-C2A5-4875-B4B8-6020592BA0B4}" srcOrd="1" destOrd="0" presId="urn:microsoft.com/office/officeart/2005/8/layout/orgChart1"/>
    <dgm:cxn modelId="{D05862DD-9252-43C9-80D9-C97C1F6CF488}" type="presParOf" srcId="{3706678C-9762-4D94-A295-69ED0B4311D8}" destId="{758271BD-A99B-4326-92B6-EEBCD7C5CB37}" srcOrd="2" destOrd="0" presId="urn:microsoft.com/office/officeart/2005/8/layout/orgChart1"/>
    <dgm:cxn modelId="{C63E9227-2738-482E-96FC-017838E6D00E}" type="presParOf" srcId="{0526C094-7E57-4B8E-B4A2-2695A70B7D13}" destId="{B7909D1A-254B-44DA-A5BA-F92D2018963C}" srcOrd="2" destOrd="0" presId="urn:microsoft.com/office/officeart/2005/8/layout/orgChart1"/>
    <dgm:cxn modelId="{751ABBBC-90B1-479F-B4EA-ABA9C95C3706}" type="presParOf" srcId="{0526C094-7E57-4B8E-B4A2-2695A70B7D13}" destId="{177847C7-869E-47C5-89F1-8461D55A3C55}" srcOrd="3" destOrd="0" presId="urn:microsoft.com/office/officeart/2005/8/layout/orgChart1"/>
    <dgm:cxn modelId="{5C59C832-8088-4F02-B55C-54CC286E61A2}" type="presParOf" srcId="{177847C7-869E-47C5-89F1-8461D55A3C55}" destId="{4FFA78A8-00D8-4078-BDFA-68B575DD1810}" srcOrd="0" destOrd="0" presId="urn:microsoft.com/office/officeart/2005/8/layout/orgChart1"/>
    <dgm:cxn modelId="{6C9089D9-1595-41E9-A6EF-9B6438DBE0A0}" type="presParOf" srcId="{4FFA78A8-00D8-4078-BDFA-68B575DD1810}" destId="{AEAF4B04-6BFE-4F6C-B21F-4E2DC0A8D1B4}" srcOrd="0" destOrd="0" presId="urn:microsoft.com/office/officeart/2005/8/layout/orgChart1"/>
    <dgm:cxn modelId="{2483BB8F-71CC-4A56-B2DE-3BAA6C7AB768}" type="presParOf" srcId="{4FFA78A8-00D8-4078-BDFA-68B575DD1810}" destId="{F636CD6E-171A-47F8-A2E9-F1D2A3A102AC}" srcOrd="1" destOrd="0" presId="urn:microsoft.com/office/officeart/2005/8/layout/orgChart1"/>
    <dgm:cxn modelId="{0E7D6AE5-DF6E-4C83-9CC4-01C2B51561D1}" type="presParOf" srcId="{177847C7-869E-47C5-89F1-8461D55A3C55}" destId="{E0FD3B84-8B45-4DF8-9D92-81133FAF6023}" srcOrd="1" destOrd="0" presId="urn:microsoft.com/office/officeart/2005/8/layout/orgChart1"/>
    <dgm:cxn modelId="{794B36FA-F709-4354-AA0C-734B3FBF71AE}" type="presParOf" srcId="{177847C7-869E-47C5-89F1-8461D55A3C55}" destId="{2B4FA901-9EC7-4199-A1E1-FE2AE12AEC21}" srcOrd="2" destOrd="0" presId="urn:microsoft.com/office/officeart/2005/8/layout/orgChart1"/>
    <dgm:cxn modelId="{30A09413-3D33-4575-85FC-A9D70CD04789}" type="presParOf" srcId="{370ED414-9B8F-49F7-8765-847C920599D0}" destId="{60F1D0DA-F4CA-44D7-A4B7-2B9E146E26D3}" srcOrd="2" destOrd="0" presId="urn:microsoft.com/office/officeart/2005/8/layout/orgChart1"/>
    <dgm:cxn modelId="{9A22ECAE-68D6-4409-8601-9911CE23A68E}" type="presParOf" srcId="{7C63F8B8-13C9-48AE-BD27-AE467EB12537}" destId="{365E5678-0B1E-4A53-BDCD-F6CA9790B9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5F5BD-9D8A-4E23-A802-569B046F3AEA}">
      <dsp:nvSpPr>
        <dsp:cNvPr id="0" name=""/>
        <dsp:cNvSpPr/>
      </dsp:nvSpPr>
      <dsp:spPr>
        <a:xfrm>
          <a:off x="953633" y="94128"/>
          <a:ext cx="4970907" cy="4866869"/>
        </a:xfrm>
        <a:prstGeom prst="pie">
          <a:avLst>
            <a:gd name="adj1" fmla="val 162000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6500" kern="1200" dirty="0"/>
        </a:p>
      </dsp:txBody>
      <dsp:txXfrm>
        <a:off x="3495897" y="994499"/>
        <a:ext cx="1834501" cy="1448473"/>
      </dsp:txXfrm>
    </dsp:sp>
    <dsp:sp modelId="{821EBC9E-CBFB-4948-9B48-FAAFBFC4F76E}">
      <dsp:nvSpPr>
        <dsp:cNvPr id="0" name=""/>
        <dsp:cNvSpPr/>
      </dsp:nvSpPr>
      <dsp:spPr>
        <a:xfrm>
          <a:off x="954696" y="74596"/>
          <a:ext cx="4987103" cy="4901824"/>
        </a:xfrm>
        <a:prstGeom prst="pie">
          <a:avLst>
            <a:gd name="adj1" fmla="val 0"/>
            <a:gd name="adj2" fmla="val 54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6500" kern="1200"/>
        </a:p>
      </dsp:txBody>
      <dsp:txXfrm>
        <a:off x="3537303" y="2613041"/>
        <a:ext cx="1840478" cy="1458876"/>
      </dsp:txXfrm>
    </dsp:sp>
    <dsp:sp modelId="{3F6C4BA2-1866-4ECE-9AB3-9C3FC8CD52E4}">
      <dsp:nvSpPr>
        <dsp:cNvPr id="0" name=""/>
        <dsp:cNvSpPr/>
      </dsp:nvSpPr>
      <dsp:spPr>
        <a:xfrm>
          <a:off x="978205" y="85421"/>
          <a:ext cx="4901824" cy="4901824"/>
        </a:xfrm>
        <a:prstGeom prst="pie">
          <a:avLst>
            <a:gd name="adj1" fmla="val 5400000"/>
            <a:gd name="adj2" fmla="val 10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6500" kern="1200" dirty="0"/>
        </a:p>
      </dsp:txBody>
      <dsp:txXfrm>
        <a:off x="1532578" y="2623866"/>
        <a:ext cx="1809006" cy="1458876"/>
      </dsp:txXfrm>
    </dsp:sp>
    <dsp:sp modelId="{5E065D43-5919-46E8-8C28-3A22919A90FE}">
      <dsp:nvSpPr>
        <dsp:cNvPr id="0" name=""/>
        <dsp:cNvSpPr/>
      </dsp:nvSpPr>
      <dsp:spPr>
        <a:xfrm>
          <a:off x="993658" y="84802"/>
          <a:ext cx="4901824" cy="4901824"/>
        </a:xfrm>
        <a:prstGeom prst="pie">
          <a:avLst>
            <a:gd name="adj1" fmla="val 108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6500" kern="1200" dirty="0"/>
        </a:p>
      </dsp:txBody>
      <dsp:txXfrm>
        <a:off x="1548031" y="989305"/>
        <a:ext cx="1809006" cy="1458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3E2A3-5D81-AC48-A0DB-12D855D81209}">
      <dsp:nvSpPr>
        <dsp:cNvPr id="0" name=""/>
        <dsp:cNvSpPr/>
      </dsp:nvSpPr>
      <dsp:spPr>
        <a:xfrm>
          <a:off x="426" y="0"/>
          <a:ext cx="2412797" cy="567300"/>
        </a:xfrm>
        <a:prstGeom prst="chevron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Planificación</a:t>
          </a:r>
        </a:p>
      </dsp:txBody>
      <dsp:txXfrm>
        <a:off x="284076" y="0"/>
        <a:ext cx="1845497" cy="567300"/>
      </dsp:txXfrm>
    </dsp:sp>
    <dsp:sp modelId="{B6E0045E-1534-134D-A02B-DED640B2389C}">
      <dsp:nvSpPr>
        <dsp:cNvPr id="0" name=""/>
        <dsp:cNvSpPr/>
      </dsp:nvSpPr>
      <dsp:spPr>
        <a:xfrm>
          <a:off x="2183957" y="0"/>
          <a:ext cx="2412797" cy="567300"/>
        </a:xfrm>
        <a:prstGeom prst="chevron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Seguimiento</a:t>
          </a:r>
        </a:p>
      </dsp:txBody>
      <dsp:txXfrm>
        <a:off x="2467607" y="0"/>
        <a:ext cx="1845497" cy="567300"/>
      </dsp:txXfrm>
    </dsp:sp>
    <dsp:sp modelId="{06E0B213-E307-2C47-BC3C-FD813AE1CF77}">
      <dsp:nvSpPr>
        <dsp:cNvPr id="0" name=""/>
        <dsp:cNvSpPr/>
      </dsp:nvSpPr>
      <dsp:spPr>
        <a:xfrm>
          <a:off x="4343416" y="0"/>
          <a:ext cx="2891061" cy="567300"/>
        </a:xfrm>
        <a:prstGeom prst="chevron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Evaluación</a:t>
          </a:r>
        </a:p>
      </dsp:txBody>
      <dsp:txXfrm>
        <a:off x="4627066" y="0"/>
        <a:ext cx="2323761" cy="5673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09D1A-254B-44DA-A5BA-F92D2018963C}">
      <dsp:nvSpPr>
        <dsp:cNvPr id="0" name=""/>
        <dsp:cNvSpPr/>
      </dsp:nvSpPr>
      <dsp:spPr>
        <a:xfrm>
          <a:off x="5096659" y="2082412"/>
          <a:ext cx="319626" cy="1439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09"/>
              </a:lnTo>
              <a:lnTo>
                <a:pt x="319626" y="143960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F7909-7BCF-47F8-AC5E-B40B941B4E70}">
      <dsp:nvSpPr>
        <dsp:cNvPr id="0" name=""/>
        <dsp:cNvSpPr/>
      </dsp:nvSpPr>
      <dsp:spPr>
        <a:xfrm>
          <a:off x="5096659" y="2082412"/>
          <a:ext cx="319626" cy="594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616"/>
              </a:lnTo>
              <a:lnTo>
                <a:pt x="319626" y="5946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9D5394-B811-416C-AD6B-1878A46AA961}">
      <dsp:nvSpPr>
        <dsp:cNvPr id="0" name=""/>
        <dsp:cNvSpPr/>
      </dsp:nvSpPr>
      <dsp:spPr>
        <a:xfrm>
          <a:off x="3507350" y="1031605"/>
          <a:ext cx="2441647" cy="310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401"/>
              </a:lnTo>
              <a:lnTo>
                <a:pt x="2441647" y="155401"/>
              </a:lnTo>
              <a:lnTo>
                <a:pt x="2441647" y="3108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4198F-4F72-4A15-AABC-7ECDAB1CE4A6}">
      <dsp:nvSpPr>
        <dsp:cNvPr id="0" name=""/>
        <dsp:cNvSpPr/>
      </dsp:nvSpPr>
      <dsp:spPr>
        <a:xfrm>
          <a:off x="3461630" y="1031605"/>
          <a:ext cx="91440" cy="3108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08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D964F-1965-4C21-80E8-BDD453217C04}">
      <dsp:nvSpPr>
        <dsp:cNvPr id="0" name=""/>
        <dsp:cNvSpPr/>
      </dsp:nvSpPr>
      <dsp:spPr>
        <a:xfrm>
          <a:off x="1065703" y="1031605"/>
          <a:ext cx="2441647" cy="310802"/>
        </a:xfrm>
        <a:custGeom>
          <a:avLst/>
          <a:gdLst/>
          <a:ahLst/>
          <a:cxnLst/>
          <a:rect l="0" t="0" r="0" b="0"/>
          <a:pathLst>
            <a:path>
              <a:moveTo>
                <a:pt x="2441647" y="0"/>
              </a:moveTo>
              <a:lnTo>
                <a:pt x="2441647" y="155401"/>
              </a:lnTo>
              <a:lnTo>
                <a:pt x="0" y="155401"/>
              </a:lnTo>
              <a:lnTo>
                <a:pt x="0" y="31080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8EDB5-B2E2-40F4-B2C3-2ACC8843C5E3}">
      <dsp:nvSpPr>
        <dsp:cNvPr id="0" name=""/>
        <dsp:cNvSpPr/>
      </dsp:nvSpPr>
      <dsp:spPr>
        <a:xfrm>
          <a:off x="2767345" y="291600"/>
          <a:ext cx="1480010" cy="740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DESAPROBADO</a:t>
          </a:r>
        </a:p>
      </dsp:txBody>
      <dsp:txXfrm>
        <a:off x="2767345" y="291600"/>
        <a:ext cx="1480010" cy="740005"/>
      </dsp:txXfrm>
    </dsp:sp>
    <dsp:sp modelId="{9BE65E99-E094-4FAE-80D6-3B6CF6C2B2C8}">
      <dsp:nvSpPr>
        <dsp:cNvPr id="0" name=""/>
        <dsp:cNvSpPr/>
      </dsp:nvSpPr>
      <dsp:spPr>
        <a:xfrm>
          <a:off x="280" y="1342407"/>
          <a:ext cx="2130844" cy="7400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u="none" kern="1200" dirty="0"/>
            <a:t>Rendimiento sujeto a observación por segunda vez consecutiva</a:t>
          </a:r>
        </a:p>
      </dsp:txBody>
      <dsp:txXfrm>
        <a:off x="280" y="1342407"/>
        <a:ext cx="2130844" cy="740005"/>
      </dsp:txXfrm>
    </dsp:sp>
    <dsp:sp modelId="{03B1225E-1E3F-43F5-AD67-A5309F21A10F}">
      <dsp:nvSpPr>
        <dsp:cNvPr id="0" name=""/>
        <dsp:cNvSpPr/>
      </dsp:nvSpPr>
      <dsp:spPr>
        <a:xfrm>
          <a:off x="2441927" y="1342407"/>
          <a:ext cx="2130844" cy="7400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u="none" kern="1200" dirty="0"/>
            <a:t>Rendimiento sujeto a observación en 2 oportunidades en 5 años calendario en el mismo puesto</a:t>
          </a:r>
        </a:p>
      </dsp:txBody>
      <dsp:txXfrm>
        <a:off x="2441927" y="1342407"/>
        <a:ext cx="2130844" cy="740005"/>
      </dsp:txXfrm>
    </dsp:sp>
    <dsp:sp modelId="{255ECFF2-2138-48D7-8C2A-A48E2D830DA2}">
      <dsp:nvSpPr>
        <dsp:cNvPr id="0" name=""/>
        <dsp:cNvSpPr/>
      </dsp:nvSpPr>
      <dsp:spPr>
        <a:xfrm>
          <a:off x="4883574" y="1342407"/>
          <a:ext cx="2130844" cy="7400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u="none" kern="1200" dirty="0"/>
            <a:t>No haber participado por motivos atribuibles a su exclusiva responsabilidad</a:t>
          </a:r>
          <a:endParaRPr lang="es-PE" sz="1200" kern="1200" dirty="0"/>
        </a:p>
      </dsp:txBody>
      <dsp:txXfrm>
        <a:off x="4883574" y="1342407"/>
        <a:ext cx="2130844" cy="740005"/>
      </dsp:txXfrm>
    </dsp:sp>
    <dsp:sp modelId="{E1722A74-006C-4372-818D-966978BF23AF}">
      <dsp:nvSpPr>
        <dsp:cNvPr id="0" name=""/>
        <dsp:cNvSpPr/>
      </dsp:nvSpPr>
      <dsp:spPr>
        <a:xfrm>
          <a:off x="5416286" y="2393215"/>
          <a:ext cx="2021620" cy="5676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200" kern="1200" dirty="0"/>
            <a:t>No asistir a la reunión para la definición y formalización de los factores de evaluación.</a:t>
          </a:r>
          <a:endParaRPr lang="es-PE" sz="1200" kern="1200" dirty="0"/>
        </a:p>
      </dsp:txBody>
      <dsp:txXfrm>
        <a:off x="5416286" y="2393215"/>
        <a:ext cx="2021620" cy="567628"/>
      </dsp:txXfrm>
    </dsp:sp>
    <dsp:sp modelId="{AEAF4B04-6BFE-4F6C-B21F-4E2DC0A8D1B4}">
      <dsp:nvSpPr>
        <dsp:cNvPr id="0" name=""/>
        <dsp:cNvSpPr/>
      </dsp:nvSpPr>
      <dsp:spPr>
        <a:xfrm>
          <a:off x="5416286" y="3271645"/>
          <a:ext cx="2021620" cy="5007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200" kern="1200" dirty="0"/>
            <a:t>No presentar las evidencias que permitan ejecutar la evaluación.</a:t>
          </a:r>
          <a:endParaRPr lang="es-PE" sz="1200" kern="1200" dirty="0"/>
        </a:p>
      </dsp:txBody>
      <dsp:txXfrm>
        <a:off x="5416286" y="3271645"/>
        <a:ext cx="2021620" cy="500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A598E-D002-435C-B1DD-C2C662EA25F3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A72B6-4279-44F2-8A3A-10B32C048FA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313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rcador de imagen de diapositiva 1">
            <a:extLst>
              <a:ext uri="{FF2B5EF4-FFF2-40B4-BE49-F238E27FC236}">
                <a16:creationId xmlns:a16="http://schemas.microsoft.com/office/drawing/2014/main" id="{E67AFEFA-F25B-46C5-9938-B3C8FD6318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Marcador de notas 2">
            <a:extLst>
              <a:ext uri="{FF2B5EF4-FFF2-40B4-BE49-F238E27FC236}">
                <a16:creationId xmlns:a16="http://schemas.microsoft.com/office/drawing/2014/main" id="{D7E31CE1-E49D-4B5E-AB9E-0D634ED3CA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0180" name="Marcador de número de diapositiva 3">
            <a:extLst>
              <a:ext uri="{FF2B5EF4-FFF2-40B4-BE49-F238E27FC236}">
                <a16:creationId xmlns:a16="http://schemas.microsoft.com/office/drawing/2014/main" id="{FE9CBDE1-CACC-4E8E-BBD2-01385F1F3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A41D15-0DEB-42AB-9614-A72E9D0E3EBD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39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A72B6-4279-44F2-8A3A-10B32C048FAF}" type="slidenum">
              <a:rPr lang="es-PE" smtClean="0"/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349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>
            <a:extLst>
              <a:ext uri="{FF2B5EF4-FFF2-40B4-BE49-F238E27FC236}">
                <a16:creationId xmlns:a16="http://schemas.microsoft.com/office/drawing/2014/main" id="{60F95DBE-F128-4408-9E69-2446B8E6C9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Marcador de notas 2">
            <a:extLst>
              <a:ext uri="{FF2B5EF4-FFF2-40B4-BE49-F238E27FC236}">
                <a16:creationId xmlns:a16="http://schemas.microsoft.com/office/drawing/2014/main" id="{72011628-4ABB-4C12-B02E-29ACD20F4F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2228" name="Marcador de número de diapositiva 3">
            <a:extLst>
              <a:ext uri="{FF2B5EF4-FFF2-40B4-BE49-F238E27FC236}">
                <a16:creationId xmlns:a16="http://schemas.microsoft.com/office/drawing/2014/main" id="{57DBDB84-9617-40F4-A35B-FCF54E325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FF270E-33F9-4EF4-954E-1C0504A1F630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7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>
            <a:extLst>
              <a:ext uri="{FF2B5EF4-FFF2-40B4-BE49-F238E27FC236}">
                <a16:creationId xmlns:a16="http://schemas.microsoft.com/office/drawing/2014/main" id="{60F95DBE-F128-4408-9E69-2446B8E6C9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Marcador de notas 2">
            <a:extLst>
              <a:ext uri="{FF2B5EF4-FFF2-40B4-BE49-F238E27FC236}">
                <a16:creationId xmlns:a16="http://schemas.microsoft.com/office/drawing/2014/main" id="{72011628-4ABB-4C12-B02E-29ACD20F4F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52228" name="Marcador de número de diapositiva 3">
            <a:extLst>
              <a:ext uri="{FF2B5EF4-FFF2-40B4-BE49-F238E27FC236}">
                <a16:creationId xmlns:a16="http://schemas.microsoft.com/office/drawing/2014/main" id="{57DBDB84-9617-40F4-A35B-FCF54E325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FF270E-33F9-4EF4-954E-1C0504A1F630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7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PE" dirty="0"/>
          </a:p>
        </p:txBody>
      </p:sp>
      <p:sp>
        <p:nvSpPr>
          <p:cNvPr id="460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2F2C4-56D3-4488-9B10-ECBCB0A81557}" type="slidenum">
              <a:rPr kumimoji="0" lang="en-US" altLang="es-P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4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A72B6-4279-44F2-8A3A-10B32C048FAF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365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PE"/>
          </a:p>
        </p:txBody>
      </p:sp>
      <p:sp>
        <p:nvSpPr>
          <p:cNvPr id="583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5DCC55-3B05-4779-9122-E63F0BA06C54}" type="slidenum">
              <a:rPr lang="en-US" altLang="es-PE" smtClean="0">
                <a:latin typeface="Calibri" panose="020F0502020204030204" pitchFamily="34" charset="0"/>
              </a:rPr>
              <a:pPr/>
              <a:t>20</a:t>
            </a:fld>
            <a:endParaRPr lang="en-US" altLang="es-P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0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Ejemplo</a:t>
            </a:r>
            <a:r>
              <a:rPr lang="es-PE" baseline="0" dirty="0"/>
              <a:t> de General Motors y Toyota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A72B6-4279-44F2-8A3A-10B32C048FAF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191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6A72B6-4279-44F2-8A3A-10B32C048FAF}" type="slidenum">
              <a:rPr lang="es-PE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5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es-ES" sz="1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F581-EC66-428E-A68C-EF6A3140060A}" type="slidenum">
              <a:rPr lang="es-PE" smtClean="0">
                <a:solidFill>
                  <a:prstClr val="black"/>
                </a:solidFill>
              </a:rPr>
              <a:pPr/>
              <a:t>31</a:t>
            </a:fld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6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708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553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099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655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617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591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9378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469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784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435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622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559407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559407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02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7848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2933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8087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656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433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4670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9929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3611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1684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639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516" y="104776"/>
            <a:ext cx="5184968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15494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15494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3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3978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3BEEAE-F705-4895-A4C4-3FC3EC7D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04415-563E-4E67-A58C-25D5628736FB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CCAD2-0C14-4CEF-BDF2-878BB785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A80AD-5981-41C1-A0E9-9FBA3753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70F06-5408-4FBE-BBFF-3D26F444D196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87909557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7BB9C803-495A-48B4-BA59-09809694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78EC-DE43-4E70-87EA-C1FD25A4DDF2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87CE582-E296-4901-8542-D8F477D9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B1BB1B6-3C70-4EFF-8070-1CF2990E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0C1E9-FDBD-4C46-AA02-123667063D0E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69090868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46AF465B-5CF3-4F9B-89AC-4293859A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935C-F529-4C3C-86C2-E7D3F08A9817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60359137-C67F-4642-AB6E-9FBCACE2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BECC793E-B330-45C1-8F6E-B5955DC5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ADEB4-7877-41DD-8930-A4E4589292E3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09457044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2C717413-F066-492C-B52B-C6279AEC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8731-C33C-4DC0-AF05-7BD23A22628F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839A083E-0DDF-4A6C-8455-715DC975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52B4EA0-F6F7-4643-B9C3-242D7F37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0743D-6A43-4BAE-82D3-F42E0FED200C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28116335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6A119E4E-5B00-4D59-B14D-007C0F4D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8A0F0-F5FF-4D24-8ECC-B6CB9A586B1D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3CC5C747-954D-4F97-9615-AFCD50CF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8EEDBBA-2F83-4BF7-88B3-E0B19C14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DE1B0-D37E-4D90-B0A7-9B4FB409A9BA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94661343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6173" y="457200"/>
            <a:ext cx="2949178" cy="1600200"/>
          </a:xfrm>
        </p:spPr>
        <p:txBody>
          <a:bodyPr anchor="b"/>
          <a:lstStyle>
            <a:lvl1pPr algn="r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566173" y="2057400"/>
            <a:ext cx="2949178" cy="3811588"/>
          </a:xfrm>
        </p:spPr>
        <p:txBody>
          <a:bodyPr/>
          <a:lstStyle>
            <a:lvl1pPr marL="0" indent="0" algn="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DB246A0-ECA4-4680-B672-7C0E2FDE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E334-5430-47D7-9EC3-B22B3083C0A3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4CF7493C-2DA5-4178-BBC7-2ECE3F91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37F9BDD6-9CAC-4B09-BBDB-52B000E2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071D2-1F88-4753-A355-F0AA9FAD957B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24982456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6173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566173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3BD142B-F61D-4487-BA31-CD791DCE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592CD-6130-44E4-9F2E-19B020FEF78C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C138271-1A41-4718-9CA2-C2E5007F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0C2C4FB-7B71-4BAB-8FBA-4547AC5A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0F472-EBDE-43A3-AB76-FE22D8ACA2C4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4785688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64115-96E2-4D01-A8C4-DC594091A5B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5B00-6DD2-48C9-8C67-EFB9E10D26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18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920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41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2635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4788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8560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4713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249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4088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7480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0379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70743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33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27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5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6830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06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3927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13723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5965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0067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57936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5736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826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-92597"/>
            <a:ext cx="9144000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931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5432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32624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6112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59343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4183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8955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01260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800028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9086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199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-92597"/>
            <a:ext cx="9144000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72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15674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16166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998-9D3F-422A-8751-71C79A3F58B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35F9-1AAD-44FA-A166-2197A1282F9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9147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24114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8025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6714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3886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0408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6488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546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9660" y="1802337"/>
            <a:ext cx="5296563" cy="121865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099660" y="3188484"/>
            <a:ext cx="5296563" cy="58486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3C95-0780-4495-8B7B-BBC12A95EEDC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E170-F1F0-42D1-98A1-0074B2D87A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989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33913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17625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5919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3E8F5-F40F-47CD-9B4E-3A36C8462AD4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67C8-D2CA-4BEF-B480-E36FDF9BBE4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306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7BF8-D9C1-45BA-A99E-0599860A7450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E39E-35CD-4523-ABFF-E1A7DC1101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490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" y="0"/>
            <a:ext cx="9139205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93739" y="250032"/>
            <a:ext cx="5156522" cy="1069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51463" y="1886514"/>
            <a:ext cx="3720537" cy="335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5DBCC-BEE3-4C31-97AF-3F760C3D6168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156D5-6540-429B-A834-CDF86F70D6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680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4683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C02433"/>
          </a:solidFill>
          <a:latin typeface="+mn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DE7C0950-D0DE-43D7-8E69-98C782FA81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" y="0"/>
            <a:ext cx="913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E2FFCF6C-2BE3-4CC1-8966-EA3C052BD1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" y="0"/>
            <a:ext cx="912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6">
            <a:extLst>
              <a:ext uri="{FF2B5EF4-FFF2-40B4-BE49-F238E27FC236}">
                <a16:creationId xmlns:a16="http://schemas.microsoft.com/office/drawing/2014/main" id="{4E3DE39A-F5ED-4595-A9C9-3DC1ACDEFC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Marcador de título 1">
            <a:extLst>
              <a:ext uri="{FF2B5EF4-FFF2-40B4-BE49-F238E27FC236}">
                <a16:creationId xmlns:a16="http://schemas.microsoft.com/office/drawing/2014/main" id="{4A2BC304-CEA1-45B4-930D-199A63D13E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49328" y="365126"/>
            <a:ext cx="436602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/>
              <a:t>Haga clic para modificar el estilo de título del patrón</a:t>
            </a:r>
            <a:endParaRPr lang="es-PE" altLang="es-PE"/>
          </a:p>
        </p:txBody>
      </p:sp>
      <p:sp>
        <p:nvSpPr>
          <p:cNvPr id="10244" name="Marcador de texto 2">
            <a:extLst>
              <a:ext uri="{FF2B5EF4-FFF2-40B4-BE49-F238E27FC236}">
                <a16:creationId xmlns:a16="http://schemas.microsoft.com/office/drawing/2014/main" id="{974B62C6-B465-4DC7-8F67-E9DAD1376A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149328" y="1825626"/>
            <a:ext cx="4366022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/>
              <a:t>Haga clic para modificar el estilo de texto del patrón</a:t>
            </a:r>
          </a:p>
          <a:p>
            <a:pPr lvl="1"/>
            <a:r>
              <a:rPr lang="es-ES" altLang="es-PE"/>
              <a:t>Segundo nivel</a:t>
            </a:r>
          </a:p>
          <a:p>
            <a:pPr lvl="2"/>
            <a:r>
              <a:rPr lang="es-ES" altLang="es-PE"/>
              <a:t>Tercer nivel</a:t>
            </a:r>
          </a:p>
          <a:p>
            <a:pPr lvl="3"/>
            <a:r>
              <a:rPr lang="es-ES" altLang="es-PE"/>
              <a:t>Cuarto nivel</a:t>
            </a:r>
          </a:p>
          <a:p>
            <a:pPr lvl="4"/>
            <a:r>
              <a:rPr lang="es-ES" altLang="es-PE"/>
              <a:t>Quinto nivel</a:t>
            </a:r>
            <a:endParaRPr lang="es-PE" alt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6557EB-2539-45EE-A722-B541E14B5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52509A-F861-4707-B1E5-A38E06CF8472}" type="datetimeFigureOut">
              <a:rPr lang="es-PE"/>
              <a:pPr>
                <a:defRPr/>
              </a:pPr>
              <a:t>20/10/2020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36D3C1-54ED-4FED-B14B-04C4AC2A2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F2F25-383B-4240-9299-C018BBF4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B0855C9-F5D8-44CA-A862-54C915E6CC0C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48947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82" r:id="rId8"/>
  </p:sldLayoutIdLst>
  <p:transition spd="slow">
    <p:fade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rgbClr val="C00000"/>
          </a:solidFill>
          <a:latin typeface="+mn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5pPr>
      <a:lvl6pPr marL="342900" algn="r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6pPr>
      <a:lvl7pPr marL="685800" algn="r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7pPr>
      <a:lvl8pPr marL="1028700" algn="r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8pPr>
      <a:lvl9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C00000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Blip>
          <a:blip r:embed="rId11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5099A-BDAF-402B-9D6C-D29C63BDB00F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8C76-7CA8-4FEF-8BBD-9764ABB38E8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413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  <p:sldLayoutId id="2147484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88EC55C0-CA8B-496A-926D-03BB417E1F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" y="0"/>
            <a:ext cx="913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625EB20D-7B0D-4FEA-B4A9-778B6540E5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" y="0"/>
            <a:ext cx="913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14EE2-956B-4517-B2F7-3F9A8D0C72AA}" type="datetimeFigureOut">
              <a:rPr lang="es-PE" smtClean="0"/>
              <a:t>20/10/2020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3EB1-147B-4CF0-AD1C-14D08F08CF2E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B787DB49-5103-48DA-AEBD-26A39F6B7B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" y="0"/>
            <a:ext cx="913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consultasgdr@servir.gob.p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06CB891-0FE3-4A26-890B-CE8924FA4B0E}"/>
              </a:ext>
            </a:extLst>
          </p:cNvPr>
          <p:cNvCxnSpPr/>
          <p:nvPr/>
        </p:nvCxnSpPr>
        <p:spPr>
          <a:xfrm>
            <a:off x="5011341" y="857250"/>
            <a:ext cx="34528" cy="39243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D2A6FBB6-F439-41EE-B4BE-D48D9E495478}"/>
              </a:ext>
            </a:extLst>
          </p:cNvPr>
          <p:cNvSpPr txBox="1">
            <a:spLocks/>
          </p:cNvSpPr>
          <p:nvPr/>
        </p:nvSpPr>
        <p:spPr>
          <a:xfrm>
            <a:off x="2291953" y="2433637"/>
            <a:ext cx="6852047" cy="9953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800" b="1" i="0" u="none" strike="noStrike" kern="1200" cap="none" spc="0" normalizeH="0" baseline="0" noProof="0" dirty="0">
                <a:ln>
                  <a:noFill/>
                </a:ln>
                <a:solidFill>
                  <a:srgbClr val="BC182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 Curso</a:t>
            </a:r>
            <a:r>
              <a:rPr kumimoji="0" lang="es-PE" sz="4800" b="1" i="0" u="none" strike="noStrike" kern="1200" cap="none" spc="0" normalizeH="0" noProof="0" dirty="0">
                <a:ln>
                  <a:noFill/>
                </a:ln>
                <a:solidFill>
                  <a:srgbClr val="BC182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Virtual 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800" b="1" i="0" u="none" strike="noStrike" kern="1200" cap="none" spc="0" normalizeH="0" baseline="0" noProof="0" dirty="0">
                <a:ln>
                  <a:noFill/>
                </a:ln>
                <a:solidFill>
                  <a:srgbClr val="BC182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Gestión del Rendimiento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83AE3F9-0CB2-452B-B591-DA55AB5987E1}"/>
              </a:ext>
            </a:extLst>
          </p:cNvPr>
          <p:cNvSpPr txBox="1">
            <a:spLocks/>
          </p:cNvSpPr>
          <p:nvPr/>
        </p:nvSpPr>
        <p:spPr>
          <a:xfrm>
            <a:off x="3287200" y="3764510"/>
            <a:ext cx="5032552" cy="575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SESIÓN 01: </a:t>
            </a:r>
            <a:r>
              <a:rPr lang="es-PE" b="1" dirty="0">
                <a:solidFill>
                  <a:sysClr val="windowText" lastClr="000000"/>
                </a:solidFill>
                <a:latin typeface="Calibri" panose="020F0502020204030204"/>
              </a:rPr>
              <a:t>Gestión de Rendimiento. Marco normativo y conceptual</a:t>
            </a:r>
            <a:endParaRPr kumimoji="0" lang="es-PE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www.gob.pe/rails/active_storage/representations/eyJfcmFpbHMiOnsibWVzc2FnZSI6IkJBaHBBZ0kwIiwiZXhwIjpudWxsLCJwdXIiOiJibG9iX2lkIn19--6f23016f2c23a44b53fbbb651362bd76554b4a77/eyJfcmFpbHMiOnsibWVzc2FnZSI6IkJBaDdCam9VY21WemFYcGxYM1J2WDJ4cGJXbDBXd2N3YVVFPSIsImV4cCI6bnVsbCwicHVyIjoidmFyaWF0aW9uIn19--13365af474775053792721a3478f550bd4a3b2f2/logo-Senamhi_gob_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73" y="174019"/>
            <a:ext cx="1529011" cy="70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7395380" y="3885541"/>
            <a:ext cx="1450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PE" sz="1600" dirty="0"/>
              <a:t>Ley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PE" sz="1600" dirty="0"/>
              <a:t>Reglamento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PE" sz="1600" dirty="0"/>
              <a:t>Directivas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61340"/>
          <a:stretch/>
        </p:blipFill>
        <p:spPr>
          <a:xfrm>
            <a:off x="111351" y="1009237"/>
            <a:ext cx="7566220" cy="1641102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22707" r="9108" b="18627"/>
          <a:stretch/>
        </p:blipFill>
        <p:spPr>
          <a:xfrm>
            <a:off x="7351128" y="3362056"/>
            <a:ext cx="1539479" cy="5169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58" y="935350"/>
            <a:ext cx="2534626" cy="154845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55C7167-72AB-4651-ACE9-9A1A393B04AB}"/>
              </a:ext>
            </a:extLst>
          </p:cNvPr>
          <p:cNvGrpSpPr/>
          <p:nvPr/>
        </p:nvGrpSpPr>
        <p:grpSpPr>
          <a:xfrm>
            <a:off x="0" y="2724226"/>
            <a:ext cx="7168209" cy="3510098"/>
            <a:chOff x="-110837" y="1850940"/>
            <a:chExt cx="7135092" cy="362160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EB246A8-1235-4D80-B4AC-6250F6028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" r="4907" b="4722"/>
            <a:stretch/>
          </p:blipFill>
          <p:spPr>
            <a:xfrm>
              <a:off x="0" y="1850940"/>
              <a:ext cx="7024255" cy="3621605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3C13A91-9509-464C-B20C-79022629A531}"/>
                </a:ext>
              </a:extLst>
            </p:cNvPr>
            <p:cNvSpPr txBox="1"/>
            <p:nvPr/>
          </p:nvSpPr>
          <p:spPr>
            <a:xfrm>
              <a:off x="-110837" y="2696345"/>
              <a:ext cx="221673" cy="23783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23616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153" r="3594" b="4958"/>
          <a:stretch/>
        </p:blipFill>
        <p:spPr>
          <a:xfrm>
            <a:off x="0" y="-617"/>
            <a:ext cx="9144000" cy="6064553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78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504" y="353838"/>
            <a:ext cx="1962992" cy="2118197"/>
          </a:xfrm>
          <a:prstGeom prst="rect">
            <a:avLst/>
          </a:prstGeom>
          <a:solidFill>
            <a:srgbClr val="2E75B6"/>
          </a:solidFill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7F27C29-FB39-46B9-990F-32E12274B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25237"/>
              </p:ext>
            </p:extLst>
          </p:nvPr>
        </p:nvGraphicFramePr>
        <p:xfrm>
          <a:off x="277092" y="2784764"/>
          <a:ext cx="8603672" cy="217411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81114">
                  <a:extLst>
                    <a:ext uri="{9D8B030D-6E8A-4147-A177-3AD203B41FA5}">
                      <a16:colId xmlns:a16="http://schemas.microsoft.com/office/drawing/2014/main" val="232893713"/>
                    </a:ext>
                  </a:extLst>
                </a:gridCol>
                <a:gridCol w="1327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712">
                  <a:extLst>
                    <a:ext uri="{9D8B030D-6E8A-4147-A177-3AD203B41FA5}">
                      <a16:colId xmlns:a16="http://schemas.microsoft.com/office/drawing/2014/main" val="1820997671"/>
                    </a:ext>
                  </a:extLst>
                </a:gridCol>
                <a:gridCol w="3223886">
                  <a:extLst>
                    <a:ext uri="{9D8B030D-6E8A-4147-A177-3AD203B41FA5}">
                      <a16:colId xmlns:a16="http://schemas.microsoft.com/office/drawing/2014/main" val="3734869841"/>
                    </a:ext>
                  </a:extLst>
                </a:gridCol>
                <a:gridCol w="1971569">
                  <a:extLst>
                    <a:ext uri="{9D8B030D-6E8A-4147-A177-3AD203B41FA5}">
                      <a16:colId xmlns:a16="http://schemas.microsoft.com/office/drawing/2014/main" val="1673114462"/>
                    </a:ext>
                  </a:extLst>
                </a:gridCol>
              </a:tblGrid>
              <a:tr h="2701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Enfoque</a:t>
                      </a:r>
                    </a:p>
                  </a:txBody>
                  <a:tcPr marL="51435" marR="51435" marT="0" marB="0">
                    <a:solidFill>
                      <a:srgbClr val="009B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Eje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009B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Objetivo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009B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Acción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009B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Indicador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009B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65925"/>
                  </a:ext>
                </a:extLst>
              </a:tr>
              <a:tr h="17200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PE" sz="1400" dirty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Prevención de la corrupción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400" dirty="0">
                        <a:effectLst/>
                        <a:latin typeface="+mn-lt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2. Identificación y Gestión de Riesgos</a:t>
                      </a:r>
                      <a:endParaRPr lang="es-P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PE" sz="1400" dirty="0"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2.2 Impulsar una carrera pública meritocrática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37. Fortalecer la implementación de la Gestión del Rendimiento de los servidores civiles, así como capacitarlos para establecer y cumplir las metas institucionales orientadas principalmente al ciudadano.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I37. Porcentaje de entidades de la administración pública que implementan la Gestión del Rendimiento de los servidores civiles.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67925760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0" y="1057004"/>
            <a:ext cx="1039284" cy="11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88" y="0"/>
            <a:ext cx="2025243" cy="1037080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57" y="296068"/>
            <a:ext cx="2212616" cy="686676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78523C-0F0E-47FE-8BB1-A9A51BA0F670}"/>
              </a:ext>
            </a:extLst>
          </p:cNvPr>
          <p:cNvSpPr/>
          <p:nvPr/>
        </p:nvSpPr>
        <p:spPr>
          <a:xfrm>
            <a:off x="-41123" y="3068760"/>
            <a:ext cx="83395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661" algn="just"/>
            <a:r>
              <a:rPr lang="es-PE" sz="15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Anexo </a:t>
            </a:r>
            <a:r>
              <a:rPr lang="es-PE" sz="1500" b="1" dirty="0" err="1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N°</a:t>
            </a:r>
            <a:r>
              <a:rPr lang="es-PE" sz="15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01: Cuestionario de Evaluación de implementación del Sistema de Control Interno</a:t>
            </a:r>
          </a:p>
          <a:p>
            <a:pPr marL="337661" algn="just"/>
            <a:r>
              <a:rPr lang="es-PE" sz="1500" b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Directiva de Implementación del Sistema de Control Interno en las entidades del Estado</a:t>
            </a:r>
            <a:endParaRPr lang="es-PE" sz="1500" b="1" dirty="0">
              <a:solidFill>
                <a:srgbClr val="00B050"/>
              </a:solidFill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7F27C29-FB39-46B9-990F-32E12274B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08651"/>
              </p:ext>
            </p:extLst>
          </p:nvPr>
        </p:nvGraphicFramePr>
        <p:xfrm>
          <a:off x="349671" y="3712118"/>
          <a:ext cx="8383977" cy="95096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256362">
                  <a:extLst>
                    <a:ext uri="{9D8B030D-6E8A-4147-A177-3AD203B41FA5}">
                      <a16:colId xmlns:a16="http://schemas.microsoft.com/office/drawing/2014/main" val="232893713"/>
                    </a:ext>
                  </a:extLst>
                </a:gridCol>
                <a:gridCol w="1094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2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547">
                  <a:extLst>
                    <a:ext uri="{9D8B030D-6E8A-4147-A177-3AD203B41FA5}">
                      <a16:colId xmlns:a16="http://schemas.microsoft.com/office/drawing/2014/main" val="1820997671"/>
                    </a:ext>
                  </a:extLst>
                </a:gridCol>
                <a:gridCol w="863522">
                  <a:extLst>
                    <a:ext uri="{9D8B030D-6E8A-4147-A177-3AD203B41FA5}">
                      <a16:colId xmlns:a16="http://schemas.microsoft.com/office/drawing/2014/main" val="3734869841"/>
                    </a:ext>
                  </a:extLst>
                </a:gridCol>
                <a:gridCol w="766748">
                  <a:extLst>
                    <a:ext uri="{9D8B030D-6E8A-4147-A177-3AD203B41FA5}">
                      <a16:colId xmlns:a16="http://schemas.microsoft.com/office/drawing/2014/main" val="1673114462"/>
                    </a:ext>
                  </a:extLst>
                </a:gridCol>
              </a:tblGrid>
              <a:tr h="205740"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Eje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Componente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Pregunta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Respuesta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s-PE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s-PE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B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65925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Valor</a:t>
                      </a:r>
                      <a:r>
                        <a:rPr lang="es-PE" sz="1400" baseline="0" dirty="0">
                          <a:effectLst/>
                        </a:rPr>
                        <a:t> = 0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</a:rPr>
                        <a:t>Valor</a:t>
                      </a:r>
                      <a:r>
                        <a:rPr lang="es-PE" sz="1400" baseline="0" dirty="0">
                          <a:effectLst/>
                        </a:rPr>
                        <a:t> = 1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</a:rPr>
                        <a:t>Valor</a:t>
                      </a:r>
                      <a:r>
                        <a:rPr lang="es-PE" sz="1400" baseline="0" dirty="0">
                          <a:effectLst/>
                        </a:rPr>
                        <a:t> = 2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24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Cultura</a:t>
                      </a:r>
                      <a:r>
                        <a:rPr lang="es-PE" sz="1400" baseline="0" dirty="0">
                          <a:effectLst/>
                        </a:rPr>
                        <a:t> organizacional</a:t>
                      </a:r>
                      <a:endParaRPr lang="es-PE" sz="1400" dirty="0">
                        <a:effectLst/>
                        <a:latin typeface="+mn-lt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Ambiente de control</a:t>
                      </a:r>
                      <a:endParaRPr lang="es-PE" sz="1400" dirty="0">
                        <a:effectLst/>
                        <a:latin typeface="+mn-lt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</a:rPr>
                        <a:t>¿La entidad</a:t>
                      </a:r>
                      <a:r>
                        <a:rPr lang="es-PE" sz="1400" baseline="0" dirty="0">
                          <a:effectLst/>
                        </a:rPr>
                        <a:t> realiza una evaluación anual de desempeño de los funcionarios?</a:t>
                      </a:r>
                      <a:endParaRPr lang="es-P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No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No</a:t>
                      </a:r>
                      <a:r>
                        <a:rPr lang="es-PE" sz="1400" baseline="0" dirty="0">
                          <a:effectLst/>
                        </a:rPr>
                        <a:t> aplica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Sí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67925760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99" y="900206"/>
            <a:ext cx="1719717" cy="192751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49671" y="1691531"/>
            <a:ext cx="6314286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sz="1200" dirty="0"/>
              <a:t>En caso se implemente SCI por primera vez, se parte del diagnóstico de la cultura organizacional a través del cuestionario de evaluación (Anexo N° 01).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sz="1200" dirty="0"/>
              <a:t>A través del aplicativo informático del SCI.</a:t>
            </a:r>
          </a:p>
        </p:txBody>
      </p:sp>
      <p:sp>
        <p:nvSpPr>
          <p:cNvPr id="12" name="Flecha curvada hacia la izquierda 11"/>
          <p:cNvSpPr/>
          <p:nvPr/>
        </p:nvSpPr>
        <p:spPr>
          <a:xfrm rot="358328">
            <a:off x="6803558" y="4210048"/>
            <a:ext cx="365760" cy="1168075"/>
          </a:xfrm>
          <a:prstGeom prst="curvedLeftArrow">
            <a:avLst>
              <a:gd name="adj1" fmla="val 25000"/>
              <a:gd name="adj2" fmla="val 50000"/>
              <a:gd name="adj3" fmla="val 37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424288" y="4937566"/>
            <a:ext cx="4274820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sz="1200" dirty="0"/>
              <a:t>Si la respuesta es negativa constituye una deficiencia, para lo cual debe establecerse la medida de remediación en el Plan de Acción Anual.</a:t>
            </a:r>
          </a:p>
        </p:txBody>
      </p:sp>
    </p:spTree>
    <p:extLst>
      <p:ext uri="{BB962C8B-B14F-4D97-AF65-F5344CB8AC3E}">
        <p14:creationId xmlns:p14="http://schemas.microsoft.com/office/powerpoint/2010/main" val="12984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78523C-0F0E-47FE-8BB1-A9A51BA0F670}"/>
              </a:ext>
            </a:extLst>
          </p:cNvPr>
          <p:cNvSpPr/>
          <p:nvPr/>
        </p:nvSpPr>
        <p:spPr>
          <a:xfrm>
            <a:off x="-163827" y="2449104"/>
            <a:ext cx="89347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661" algn="just"/>
            <a:r>
              <a:rPr lang="es-PE" sz="15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Anexo N° 01: Autodiagnóstico en materia de calidad de bienes y servicios para conocer los componentes de la norma técnica</a:t>
            </a:r>
            <a:endParaRPr lang="es-PE" sz="1500" b="1" dirty="0">
              <a:solidFill>
                <a:srgbClr val="002060"/>
              </a:solidFill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7F27C29-FB39-46B9-990F-32E12274B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96050"/>
              </p:ext>
            </p:extLst>
          </p:nvPr>
        </p:nvGraphicFramePr>
        <p:xfrm>
          <a:off x="209252" y="3141313"/>
          <a:ext cx="8725496" cy="192024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73110">
                  <a:extLst>
                    <a:ext uri="{9D8B030D-6E8A-4147-A177-3AD203B41FA5}">
                      <a16:colId xmlns:a16="http://schemas.microsoft.com/office/drawing/2014/main" val="232893713"/>
                    </a:ext>
                  </a:extLst>
                </a:gridCol>
                <a:gridCol w="1123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0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7948">
                  <a:extLst>
                    <a:ext uri="{9D8B030D-6E8A-4147-A177-3AD203B41FA5}">
                      <a16:colId xmlns:a16="http://schemas.microsoft.com/office/drawing/2014/main" val="182099767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 err="1">
                          <a:effectLst/>
                        </a:rPr>
                        <a:t>N°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Componente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Práctica desarrollada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Respuesta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824265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3.4</a:t>
                      </a:r>
                      <a:endParaRPr lang="es-PE" sz="1400" dirty="0">
                        <a:effectLst/>
                        <a:latin typeface="+mn-lt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Fortalecer el servicio</a:t>
                      </a:r>
                      <a:endParaRPr lang="es-PE" sz="1400" dirty="0">
                        <a:effectLst/>
                        <a:latin typeface="+mn-lt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effectLst/>
                        </a:rPr>
                        <a:t>¿Se realizan evaluaciones de desempeño orientadas a la necesidad del servicio para el personal involucrado en el bien y/o servicio, y se aplican medidas para mejorar su desempeño</a:t>
                      </a:r>
                      <a:r>
                        <a:rPr lang="es-PE" sz="1400" baseline="0" dirty="0">
                          <a:effectLst/>
                        </a:rPr>
                        <a:t>?</a:t>
                      </a:r>
                      <a:endParaRPr lang="es-P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0: La entidad no realiza evaluaciones de desempeño.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1: Existen evaluaciones de desempeño esporádicas.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2: Se realizan evaluaciones de desempeño y se encuentran documentadas.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</a:rPr>
                        <a:t>3: Se cumple con lo definido en el criterio anterior y se aplican medidas para mejorar su desempeño.</a:t>
                      </a:r>
                      <a:endParaRPr lang="es-PE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67925760"/>
                  </a:ext>
                </a:extLst>
              </a:tr>
            </a:tbl>
          </a:graphicData>
        </a:graphic>
      </p:graphicFrame>
      <p:sp>
        <p:nvSpPr>
          <p:cNvPr id="12" name="Flecha curvada hacia la izquierda 11"/>
          <p:cNvSpPr/>
          <p:nvPr/>
        </p:nvSpPr>
        <p:spPr>
          <a:xfrm rot="358328">
            <a:off x="4363636" y="4542289"/>
            <a:ext cx="416727" cy="1176801"/>
          </a:xfrm>
          <a:prstGeom prst="curvedLeftArrow">
            <a:avLst>
              <a:gd name="adj1" fmla="val 25000"/>
              <a:gd name="adj2" fmla="val 50000"/>
              <a:gd name="adj3" fmla="val 37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92900" y="5262090"/>
            <a:ext cx="3710647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es-PE" sz="1200" dirty="0"/>
              <a:t>De acuerdo con la respuesta, se elabora un cronograma de actividades para reducir las brechas respecto del cumplimiento de la norma técnica.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E60D71-7C3C-408D-B93E-0589D6A03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75" y="159331"/>
            <a:ext cx="1811450" cy="216795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871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3739" y="163780"/>
            <a:ext cx="5156522" cy="557398"/>
          </a:xfrm>
        </p:spPr>
        <p:txBody>
          <a:bodyPr/>
          <a:lstStyle/>
          <a:p>
            <a:r>
              <a:rPr lang="es-PE" dirty="0"/>
              <a:t>MARCO NORMATIVO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34550" y="930163"/>
            <a:ext cx="2686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Blip>
                <a:blip r:embed="rId2"/>
              </a:buBlip>
            </a:pPr>
            <a:r>
              <a:rPr lang="es-PE" sz="1500" dirty="0"/>
              <a:t>Ley Nº 30057, Ley del Servicio Civil.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34550" y="1598933"/>
            <a:ext cx="26860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Blip>
                <a:blip r:embed="rId2"/>
              </a:buBlip>
            </a:pPr>
            <a:r>
              <a:rPr lang="es-PE" sz="1500" dirty="0"/>
              <a:t>Decreto Supremo Nº 040-2014-PCM, Reglamento General de la Ley Nº 30057, Ley del Servicio Civil, y su modificatoria.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323401" y="906436"/>
            <a:ext cx="2686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Blip>
                <a:blip r:embed="rId2"/>
              </a:buBlip>
            </a:pPr>
            <a:r>
              <a:rPr lang="es-PE" sz="1500" dirty="0"/>
              <a:t>RPE </a:t>
            </a:r>
            <a:r>
              <a:rPr lang="es-PE" sz="1500" dirty="0" err="1"/>
              <a:t>N°</a:t>
            </a:r>
            <a:r>
              <a:rPr lang="es-PE" sz="1500" dirty="0"/>
              <a:t> 068-2020-SERVIR-PE, Directiva del Subsistema de Gestión del Rendimiento. </a:t>
            </a:r>
          </a:p>
          <a:p>
            <a:pPr marL="214313" indent="-214313" algn="just">
              <a:buBlip>
                <a:blip r:embed="rId2"/>
              </a:buBlip>
            </a:pPr>
            <a:endParaRPr lang="es-PE" sz="1500" dirty="0"/>
          </a:p>
          <a:p>
            <a:pPr marL="214313" indent="-214313" algn="just">
              <a:buBlip>
                <a:blip r:embed="rId2"/>
              </a:buBlip>
            </a:pPr>
            <a:r>
              <a:rPr lang="es-PE" sz="1500" dirty="0"/>
              <a:t>RPE </a:t>
            </a:r>
            <a:r>
              <a:rPr lang="es-PE" sz="1500" dirty="0" err="1"/>
              <a:t>N°</a:t>
            </a:r>
            <a:r>
              <a:rPr lang="es-PE" sz="1500" dirty="0"/>
              <a:t> 069-2020-SERVIR-PE, </a:t>
            </a:r>
            <a:r>
              <a:rPr lang="es-ES" sz="1500" dirty="0"/>
              <a:t>Guía para la aplicación del Subsistema de Gestión del Rendimiento en el ciclo 2020.</a:t>
            </a:r>
            <a:endParaRPr lang="es-PE" sz="15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329383-8B76-4989-AE4F-DF7C3CFB0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" t="15599" r="5107" b="3417"/>
          <a:stretch/>
        </p:blipFill>
        <p:spPr>
          <a:xfrm>
            <a:off x="643021" y="3078140"/>
            <a:ext cx="7422010" cy="2967637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61C8392-4BA9-4D5B-A960-4DE51B8A29EF}"/>
              </a:ext>
            </a:extLst>
          </p:cNvPr>
          <p:cNvCxnSpPr>
            <a:cxnSpLocks/>
          </p:cNvCxnSpPr>
          <p:nvPr/>
        </p:nvCxnSpPr>
        <p:spPr>
          <a:xfrm>
            <a:off x="4572000" y="1068713"/>
            <a:ext cx="0" cy="1591362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49437" y="251195"/>
            <a:ext cx="5445125" cy="658812"/>
          </a:xfrm>
        </p:spPr>
        <p:txBody>
          <a:bodyPr>
            <a:normAutofit fontScale="90000"/>
          </a:bodyPr>
          <a:lstStyle/>
          <a:p>
            <a:r>
              <a:rPr lang="es-PE" dirty="0"/>
              <a:t>MODELO DE GESTIÓN DEL RENDIMIENTO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43932" y="2375904"/>
            <a:ext cx="1566272" cy="2175890"/>
          </a:xfrm>
          <a:prstGeom prst="rightArrow">
            <a:avLst>
              <a:gd name="adj1" fmla="val 67402"/>
              <a:gd name="adj2" fmla="val 3118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accent1"/>
                </a:solidFill>
              </a:rPr>
              <a:t>ENTRADAS</a:t>
            </a:r>
          </a:p>
          <a:p>
            <a:pPr algn="ctr"/>
            <a:r>
              <a:rPr lang="es-PE" sz="1200" dirty="0"/>
              <a:t>Instrumentos de gestión institucional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7115600" y="2237242"/>
            <a:ext cx="1884470" cy="2383514"/>
          </a:xfrm>
          <a:prstGeom prst="rightArrow">
            <a:avLst>
              <a:gd name="adj1" fmla="val 66909"/>
              <a:gd name="adj2" fmla="val 2725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>
                <a:solidFill>
                  <a:schemeClr val="accent1"/>
                </a:solidFill>
              </a:rPr>
              <a:t>SALIDA</a:t>
            </a:r>
          </a:p>
          <a:p>
            <a:pPr algn="ctr"/>
            <a:r>
              <a:rPr lang="es-PE" sz="900" b="1" dirty="0">
                <a:solidFill>
                  <a:schemeClr val="accent1"/>
                </a:solidFill>
              </a:rPr>
              <a:t>PROPUESTA DE VALOR</a:t>
            </a:r>
          </a:p>
          <a:p>
            <a:pPr algn="ctr"/>
            <a:r>
              <a:rPr lang="es-PE" sz="1200" dirty="0"/>
              <a:t>Ciudadanos satisfechos con los bienes y servicios prestados por los servidores, orientados a la mejora continua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3" y="5118834"/>
            <a:ext cx="1721884" cy="1014554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30DCEEE2-1CB9-48F7-B975-FC0F12A40D48}"/>
              </a:ext>
            </a:extLst>
          </p:cNvPr>
          <p:cNvGrpSpPr/>
          <p:nvPr/>
        </p:nvGrpSpPr>
        <p:grpSpPr>
          <a:xfrm>
            <a:off x="1068449" y="910007"/>
            <a:ext cx="7062522" cy="5115349"/>
            <a:chOff x="2032001" y="721303"/>
            <a:chExt cx="8128000" cy="5635248"/>
          </a:xfrm>
        </p:grpSpPr>
        <p:graphicFrame>
          <p:nvGraphicFramePr>
            <p:cNvPr id="19" name="Diagrama 18">
              <a:extLst>
                <a:ext uri="{FF2B5EF4-FFF2-40B4-BE49-F238E27FC236}">
                  <a16:creationId xmlns:a16="http://schemas.microsoft.com/office/drawing/2014/main" id="{A92F0736-21D4-4FC0-B938-0E622F13CC2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89920316"/>
                </p:ext>
              </p:extLst>
            </p:nvPr>
          </p:nvGraphicFramePr>
          <p:xfrm>
            <a:off x="2032001" y="721303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F06E347-0CC9-4813-9D20-F3FCA7B9EC28}"/>
                </a:ext>
              </a:extLst>
            </p:cNvPr>
            <p:cNvSpPr txBox="1"/>
            <p:nvPr/>
          </p:nvSpPr>
          <p:spPr>
            <a:xfrm>
              <a:off x="4761557" y="4078247"/>
              <a:ext cx="1412205" cy="1429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s-PE" sz="1400" b="1" dirty="0">
                  <a:solidFill>
                    <a:prstClr val="black"/>
                  </a:solidFill>
                </a:rPr>
                <a:t>Titular.</a:t>
              </a:r>
            </a:p>
            <a:p>
              <a:pPr marL="0" lvl="1"/>
              <a:r>
                <a:rPr lang="es-PE" sz="1400" b="1" dirty="0">
                  <a:solidFill>
                    <a:prstClr val="black"/>
                  </a:solidFill>
                </a:rPr>
                <a:t>ORH.</a:t>
              </a:r>
            </a:p>
            <a:p>
              <a:pPr marL="0" lvl="1"/>
              <a:r>
                <a:rPr lang="es-PE" sz="1400" b="1" dirty="0">
                  <a:solidFill>
                    <a:prstClr val="black"/>
                  </a:solidFill>
                </a:rPr>
                <a:t>SERVIR.</a:t>
              </a:r>
            </a:p>
            <a:p>
              <a:pPr marL="0" lvl="1"/>
              <a:r>
                <a:rPr lang="es-PE" sz="1400" b="1" dirty="0">
                  <a:solidFill>
                    <a:prstClr val="black"/>
                  </a:solidFill>
                </a:rPr>
                <a:t>Evaluadores.</a:t>
              </a:r>
            </a:p>
            <a:p>
              <a:pPr marL="0" lvl="1"/>
              <a:r>
                <a:rPr lang="es-PE" sz="1400" b="1" dirty="0">
                  <a:solidFill>
                    <a:prstClr val="black"/>
                  </a:solidFill>
                </a:rPr>
                <a:t>Evaluados.</a:t>
              </a:r>
            </a:p>
            <a:p>
              <a:pPr marL="0" lvl="1"/>
              <a:r>
                <a:rPr lang="es-PE" sz="1400" b="1" dirty="0">
                  <a:solidFill>
                    <a:prstClr val="black"/>
                  </a:solidFill>
                </a:rPr>
                <a:t>CIE.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C254477-284C-4D7E-998A-B47495592732}"/>
                </a:ext>
              </a:extLst>
            </p:cNvPr>
            <p:cNvSpPr txBox="1"/>
            <p:nvPr/>
          </p:nvSpPr>
          <p:spPr>
            <a:xfrm>
              <a:off x="7083449" y="2684998"/>
              <a:ext cx="1766770" cy="53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>
                  <a:solidFill>
                    <a:prstClr val="black"/>
                  </a:solidFill>
                </a:rPr>
                <a:t>Metas y </a:t>
              </a:r>
            </a:p>
            <a:p>
              <a:r>
                <a:rPr lang="es-PE" sz="1400" b="1" dirty="0">
                  <a:solidFill>
                    <a:prstClr val="black"/>
                  </a:solidFill>
                </a:rPr>
                <a:t>Compromisos. 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59CFECB-7C4D-41BC-8A43-59C22CC4AE1F}"/>
                </a:ext>
              </a:extLst>
            </p:cNvPr>
            <p:cNvSpPr txBox="1"/>
            <p:nvPr/>
          </p:nvSpPr>
          <p:spPr>
            <a:xfrm>
              <a:off x="6058227" y="4252097"/>
              <a:ext cx="1663952" cy="1525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>
                  <a:solidFill>
                    <a:prstClr val="black"/>
                  </a:solidFill>
                </a:rPr>
                <a:t>Funcionario</a:t>
              </a:r>
            </a:p>
            <a:p>
              <a:r>
                <a:rPr lang="es-PE" sz="1400" b="1" dirty="0">
                  <a:solidFill>
                    <a:prstClr val="black"/>
                  </a:solidFill>
                </a:rPr>
                <a:t>Directivos.</a:t>
              </a:r>
            </a:p>
            <a:p>
              <a:r>
                <a:rPr lang="es-PE" sz="1400" b="1" dirty="0">
                  <a:solidFill>
                    <a:prstClr val="black"/>
                  </a:solidFill>
                </a:rPr>
                <a:t>Mandos medios. </a:t>
              </a:r>
            </a:p>
            <a:p>
              <a:r>
                <a:rPr lang="es-PE" sz="1400" b="1" dirty="0">
                  <a:solidFill>
                    <a:prstClr val="black"/>
                  </a:solidFill>
                </a:rPr>
                <a:t>Ejecutor. </a:t>
              </a:r>
            </a:p>
            <a:p>
              <a:r>
                <a:rPr lang="es-PE" sz="1400" b="1" dirty="0">
                  <a:solidFill>
                    <a:prstClr val="black"/>
                  </a:solidFill>
                </a:rPr>
                <a:t>Operador </a:t>
              </a:r>
            </a:p>
            <a:p>
              <a:r>
                <a:rPr lang="es-PE" sz="1400" b="1" dirty="0">
                  <a:solidFill>
                    <a:prstClr val="black"/>
                  </a:solidFill>
                </a:rPr>
                <a:t>y de asistencia.  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2979F2C9-5B30-47AD-B41D-060979C06E1C}"/>
                </a:ext>
              </a:extLst>
            </p:cNvPr>
            <p:cNvSpPr/>
            <p:nvPr/>
          </p:nvSpPr>
          <p:spPr>
            <a:xfrm>
              <a:off x="5378091" y="2885435"/>
              <a:ext cx="1260000" cy="126000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s-PE" sz="8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02B3D70-06EA-41D7-B123-22F04B0C59C0}"/>
                </a:ext>
              </a:extLst>
            </p:cNvPr>
            <p:cNvSpPr txBox="1"/>
            <p:nvPr/>
          </p:nvSpPr>
          <p:spPr>
            <a:xfrm>
              <a:off x="5222301" y="3289516"/>
              <a:ext cx="1603717" cy="542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PE" sz="1300" b="1" kern="0" dirty="0">
                  <a:solidFill>
                    <a:prstClr val="white"/>
                  </a:solidFill>
                </a:rPr>
                <a:t>GESTIÓN DEL RENDIMIENTO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9BE0D4D-2D99-41B1-8A31-87F4DA19C4EB}"/>
                </a:ext>
              </a:extLst>
            </p:cNvPr>
            <p:cNvSpPr txBox="1"/>
            <p:nvPr/>
          </p:nvSpPr>
          <p:spPr>
            <a:xfrm rot="18827865">
              <a:off x="3217441" y="1536739"/>
              <a:ext cx="1603717" cy="61892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PE" sz="2400" b="1" kern="0" dirty="0">
                  <a:solidFill>
                    <a:prstClr val="black"/>
                  </a:solidFill>
                </a:rPr>
                <a:t>C I C L O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DC7499F4-9102-47B9-A06B-2D83CFE2AF9A}"/>
                </a:ext>
              </a:extLst>
            </p:cNvPr>
            <p:cNvSpPr txBox="1"/>
            <p:nvPr/>
          </p:nvSpPr>
          <p:spPr>
            <a:xfrm rot="3019216">
              <a:off x="7258111" y="1468572"/>
              <a:ext cx="1603717" cy="61892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PE" sz="2400" b="1" kern="0" dirty="0">
                  <a:solidFill>
                    <a:prstClr val="black"/>
                  </a:solidFill>
                </a:rPr>
                <a:t>F A C T O R E  S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AFD4257E-05FA-4F21-9D3F-5F492CCF3485}"/>
                </a:ext>
              </a:extLst>
            </p:cNvPr>
            <p:cNvSpPr txBox="1"/>
            <p:nvPr/>
          </p:nvSpPr>
          <p:spPr>
            <a:xfrm rot="3239655">
              <a:off x="2917457" y="4938244"/>
              <a:ext cx="1603717" cy="405807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PE" sz="2400" b="1" kern="0" dirty="0">
                  <a:solidFill>
                    <a:prstClr val="black"/>
                  </a:solidFill>
                </a:rPr>
                <a:t>A C T O R E S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1AC89C37-7624-4ECB-B945-8E3149963E3E}"/>
                </a:ext>
              </a:extLst>
            </p:cNvPr>
            <p:cNvSpPr txBox="1"/>
            <p:nvPr/>
          </p:nvSpPr>
          <p:spPr>
            <a:xfrm rot="18733979">
              <a:off x="7134274" y="5078041"/>
              <a:ext cx="2186601" cy="37042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s-PE" sz="2400" b="1" kern="0" dirty="0">
                  <a:solidFill>
                    <a:prstClr val="black"/>
                  </a:solidFill>
                </a:rPr>
                <a:t>SEGMENTACIÓN</a:t>
              </a:r>
            </a:p>
          </p:txBody>
        </p: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A81B70B-26BD-4281-95A7-35BFBFBF5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099" t="25539" r="15184" b="24892"/>
            <a:stretch/>
          </p:blipFill>
          <p:spPr>
            <a:xfrm>
              <a:off x="3919435" y="1426191"/>
              <a:ext cx="1898065" cy="1842004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BAC3F442-5506-4A93-998D-075710EA8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4374" t="17647" r="36509" b="58881"/>
            <a:stretch/>
          </p:blipFill>
          <p:spPr>
            <a:xfrm>
              <a:off x="7224881" y="3794716"/>
              <a:ext cx="1285875" cy="887664"/>
            </a:xfrm>
            <a:prstGeom prst="round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F61CAE41-A370-43E7-B7E8-CABD4D2EB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9376" t="44433" r="47160" b="31619"/>
            <a:stretch/>
          </p:blipFill>
          <p:spPr>
            <a:xfrm>
              <a:off x="6151277" y="1384063"/>
              <a:ext cx="1429674" cy="1429674"/>
            </a:xfrm>
            <a:prstGeom prst="ellipse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0933A78F-E194-40D6-962D-5D96395ED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973" t="44289" r="39490" b="33092"/>
            <a:stretch/>
          </p:blipFill>
          <p:spPr>
            <a:xfrm>
              <a:off x="3581403" y="3879039"/>
              <a:ext cx="1145862" cy="646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6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1317232" y="2965032"/>
            <a:ext cx="6842760" cy="5675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ACTORES </a:t>
            </a:r>
          </a:p>
        </p:txBody>
      </p:sp>
      <p:sp>
        <p:nvSpPr>
          <p:cNvPr id="3" name="Subtítulo 5"/>
          <p:cNvSpPr txBox="1">
            <a:spLocks/>
          </p:cNvSpPr>
          <p:nvPr/>
        </p:nvSpPr>
        <p:spPr>
          <a:xfrm>
            <a:off x="1317232" y="3532590"/>
            <a:ext cx="5904213" cy="98520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Artículos 26, 27, 28, 29, 30, 31 y 34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DS Nº 040-2014-PCM</a:t>
            </a:r>
          </a:p>
        </p:txBody>
      </p:sp>
    </p:spTree>
    <p:extLst>
      <p:ext uri="{BB962C8B-B14F-4D97-AF65-F5344CB8AC3E}">
        <p14:creationId xmlns:p14="http://schemas.microsoft.com/office/powerpoint/2010/main" val="33647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55532" y="3000643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Titular,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 de Recursos Humanos,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Evaluadores, Evaluados,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 Institucional de Evaluación.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2286000" y="6339840"/>
            <a:ext cx="4297680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73" t="44289" r="39490" b="33092"/>
          <a:stretch/>
        </p:blipFill>
        <p:spPr>
          <a:xfrm>
            <a:off x="819807" y="635725"/>
            <a:ext cx="2932386" cy="165457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799489" y="661541"/>
            <a:ext cx="39291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285750" indent="-285750"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Principales responsabilidades de los evaluados y evaluadores: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Participar en las charlas y talleres.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Elaborar las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s-P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</a:t>
            </a: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seguimiento</a:t>
            </a:r>
            <a:r>
              <a:rPr kumimoji="0" lang="es-P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permanente al rendimiento de las y los servidores a su cargo.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Documentar las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evidencias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Participar de la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retroalimentación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2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>
            <a:spLocks/>
          </p:cNvSpPr>
          <p:nvPr/>
        </p:nvSpPr>
        <p:spPr>
          <a:xfrm>
            <a:off x="1478280" y="2702860"/>
            <a:ext cx="6842760" cy="807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SEGMENTACIÓN</a:t>
            </a:r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1478280" y="3279309"/>
            <a:ext cx="5968100" cy="750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Numerales 5.1.10, 6.2.3.1.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RPE N° 306-2017-SERVIR-PE  </a:t>
            </a:r>
          </a:p>
        </p:txBody>
      </p:sp>
    </p:spTree>
    <p:extLst>
      <p:ext uri="{BB962C8B-B14F-4D97-AF65-F5344CB8AC3E}">
        <p14:creationId xmlns:p14="http://schemas.microsoft.com/office/powerpoint/2010/main" val="19927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ítulo 1">
            <a:extLst>
              <a:ext uri="{FF2B5EF4-FFF2-40B4-BE49-F238E27FC236}">
                <a16:creationId xmlns:a16="http://schemas.microsoft.com/office/drawing/2014/main" id="{F6DB7411-9C3A-4639-A6A7-021209510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956" y="1192213"/>
            <a:ext cx="8066087" cy="1357312"/>
          </a:xfrm>
        </p:spPr>
        <p:txBody>
          <a:bodyPr>
            <a:normAutofit/>
          </a:bodyPr>
          <a:lstStyle/>
          <a:p>
            <a:pPr eaLnBrk="1" hangingPunct="1"/>
            <a:r>
              <a:rPr lang="es-PE" altLang="es-PE" sz="4500" b="1" dirty="0">
                <a:solidFill>
                  <a:srgbClr val="C00000"/>
                </a:solidFill>
                <a:latin typeface="+mn-lt"/>
              </a:rPr>
              <a:t>Objetivos de la sesión: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5C9DCFE-BB4E-4072-9029-7B87FE80CDD9}"/>
              </a:ext>
            </a:extLst>
          </p:cNvPr>
          <p:cNvSpPr txBox="1">
            <a:spLocks/>
          </p:cNvSpPr>
          <p:nvPr/>
        </p:nvSpPr>
        <p:spPr>
          <a:xfrm>
            <a:off x="620973" y="2549525"/>
            <a:ext cx="7902054" cy="301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es-PE" sz="3200" dirty="0">
                <a:latin typeface="+mn-lt"/>
              </a:rPr>
              <a:t>- Identificar las principales definiciones y elementos de la gestión del rendimiento.</a:t>
            </a:r>
            <a:br>
              <a:rPr lang="es-PE" altLang="es-PE" sz="3200" dirty="0">
                <a:latin typeface="+mn-lt"/>
              </a:rPr>
            </a:br>
            <a:br>
              <a:rPr lang="es-PE" altLang="es-PE" sz="3200" dirty="0">
                <a:latin typeface="+mn-lt"/>
              </a:rPr>
            </a:br>
            <a:r>
              <a:rPr lang="es-PE" altLang="es-PE" sz="3200" dirty="0">
                <a:latin typeface="+mn-lt"/>
              </a:rPr>
              <a:t>- Conocer cómo y porqué participar en gestión del rendimiento.</a:t>
            </a:r>
          </a:p>
        </p:txBody>
      </p:sp>
    </p:spTree>
    <p:extLst>
      <p:ext uri="{BB962C8B-B14F-4D97-AF65-F5344CB8AC3E}">
        <p14:creationId xmlns:p14="http://schemas.microsoft.com/office/powerpoint/2010/main" val="18622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8" name="Grupo 26"/>
          <p:cNvGrpSpPr>
            <a:grpSpLocks/>
          </p:cNvGrpSpPr>
          <p:nvPr/>
        </p:nvGrpSpPr>
        <p:grpSpPr bwMode="auto">
          <a:xfrm>
            <a:off x="3082962" y="1173090"/>
            <a:ext cx="3069431" cy="3672454"/>
            <a:chOff x="4108727" y="868503"/>
            <a:chExt cx="4092235" cy="5841042"/>
          </a:xfrm>
        </p:grpSpPr>
        <p:grpSp>
          <p:nvGrpSpPr>
            <p:cNvPr id="57357" name="Grupo 27"/>
            <p:cNvGrpSpPr>
              <a:grpSpLocks/>
            </p:cNvGrpSpPr>
            <p:nvPr/>
          </p:nvGrpSpPr>
          <p:grpSpPr bwMode="auto">
            <a:xfrm>
              <a:off x="4108727" y="868503"/>
              <a:ext cx="4092235" cy="5841042"/>
              <a:chOff x="921383" y="825640"/>
              <a:chExt cx="4092235" cy="5841042"/>
            </a:xfrm>
          </p:grpSpPr>
          <p:grpSp>
            <p:nvGrpSpPr>
              <p:cNvPr id="57359" name="Grupo 29"/>
              <p:cNvGrpSpPr>
                <a:grpSpLocks/>
              </p:cNvGrpSpPr>
              <p:nvPr/>
            </p:nvGrpSpPr>
            <p:grpSpPr bwMode="auto">
              <a:xfrm>
                <a:off x="1950207" y="2587923"/>
                <a:ext cx="1723869" cy="2240591"/>
                <a:chOff x="4252225" y="1379661"/>
                <a:chExt cx="1723869" cy="2240591"/>
              </a:xfrm>
            </p:grpSpPr>
            <p:pic>
              <p:nvPicPr>
                <p:cNvPr id="57367" name="Imagen 3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28" r="16010" b="17567"/>
                <a:stretch>
                  <a:fillRect/>
                </a:stretch>
              </p:blipFill>
              <p:spPr bwMode="auto">
                <a:xfrm>
                  <a:off x="4382407" y="1379661"/>
                  <a:ext cx="1428750" cy="1468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368" name="CuadroTexto 41"/>
                <p:cNvSpPr txBox="1">
                  <a:spLocks noChangeArrowheads="1"/>
                </p:cNvSpPr>
                <p:nvPr/>
              </p:nvSpPr>
              <p:spPr bwMode="auto">
                <a:xfrm>
                  <a:off x="4252225" y="2739118"/>
                  <a:ext cx="1723869" cy="881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PE" sz="1500" b="1" dirty="0">
                      <a:latin typeface="+mn-lt"/>
                    </a:rPr>
                    <a:t>MANDO MEDIO</a:t>
                  </a:r>
                </a:p>
              </p:txBody>
            </p:sp>
          </p:grpSp>
          <p:grpSp>
            <p:nvGrpSpPr>
              <p:cNvPr id="57360" name="Grupo 30"/>
              <p:cNvGrpSpPr>
                <a:grpSpLocks/>
              </p:cNvGrpSpPr>
              <p:nvPr/>
            </p:nvGrpSpPr>
            <p:grpSpPr bwMode="auto">
              <a:xfrm>
                <a:off x="2106168" y="825640"/>
                <a:ext cx="1424770" cy="1919202"/>
                <a:chOff x="2235680" y="1379661"/>
                <a:chExt cx="1424770" cy="1919202"/>
              </a:xfrm>
            </p:grpSpPr>
            <p:pic>
              <p:nvPicPr>
                <p:cNvPr id="57365" name="Imagen 3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7567"/>
                <a:stretch>
                  <a:fillRect/>
                </a:stretch>
              </p:blipFill>
              <p:spPr bwMode="auto">
                <a:xfrm>
                  <a:off x="2333617" y="1379661"/>
                  <a:ext cx="1228896" cy="1468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366" name="CuadroTexto 36"/>
                <p:cNvSpPr txBox="1">
                  <a:spLocks noChangeArrowheads="1"/>
                </p:cNvSpPr>
                <p:nvPr/>
              </p:nvSpPr>
              <p:spPr bwMode="auto">
                <a:xfrm>
                  <a:off x="2235680" y="2784869"/>
                  <a:ext cx="1424770" cy="513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PE" sz="1500" b="1" dirty="0">
                      <a:latin typeface="+mn-lt"/>
                    </a:rPr>
                    <a:t>DIRECTIVO</a:t>
                  </a:r>
                </a:p>
              </p:txBody>
            </p:sp>
          </p:grpSp>
          <p:sp>
            <p:nvSpPr>
              <p:cNvPr id="57361" name="CuadroTexto 31"/>
              <p:cNvSpPr txBox="1">
                <a:spLocks noChangeArrowheads="1"/>
              </p:cNvSpPr>
              <p:nvPr/>
            </p:nvSpPr>
            <p:spPr bwMode="auto">
              <a:xfrm>
                <a:off x="921383" y="5783329"/>
                <a:ext cx="1421539" cy="88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PE" sz="1500" b="1" dirty="0">
                    <a:latin typeface="+mn-lt"/>
                  </a:rPr>
                  <a:t> EJECUTOR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s-PE" sz="1500" b="1" dirty="0">
                  <a:latin typeface="+mn-lt"/>
                </a:endParaRPr>
              </a:p>
            </p:txBody>
          </p:sp>
          <p:grpSp>
            <p:nvGrpSpPr>
              <p:cNvPr id="57362" name="Grupo 32"/>
              <p:cNvGrpSpPr>
                <a:grpSpLocks/>
              </p:cNvGrpSpPr>
              <p:nvPr/>
            </p:nvGrpSpPr>
            <p:grpSpPr bwMode="auto">
              <a:xfrm>
                <a:off x="2645588" y="4399821"/>
                <a:ext cx="2368030" cy="2266861"/>
                <a:chOff x="7669048" y="1433051"/>
                <a:chExt cx="2368030" cy="2266861"/>
              </a:xfrm>
            </p:grpSpPr>
            <p:pic>
              <p:nvPicPr>
                <p:cNvPr id="57363" name="Imagen 3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26" r="20602" b="35416"/>
                <a:stretch>
                  <a:fillRect/>
                </a:stretch>
              </p:blipFill>
              <p:spPr bwMode="auto">
                <a:xfrm>
                  <a:off x="8200243" y="1433051"/>
                  <a:ext cx="1300163" cy="1524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364" name="CuadroTexto 34"/>
                <p:cNvSpPr txBox="1">
                  <a:spLocks noChangeArrowheads="1"/>
                </p:cNvSpPr>
                <p:nvPr/>
              </p:nvSpPr>
              <p:spPr bwMode="auto">
                <a:xfrm>
                  <a:off x="7669048" y="2818778"/>
                  <a:ext cx="2368030" cy="881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PE" sz="1500" b="1" dirty="0">
                      <a:latin typeface="+mn-lt"/>
                    </a:rPr>
                    <a:t>OPERADOR Y DE ASISTENCIA</a:t>
                  </a:r>
                </a:p>
              </p:txBody>
            </p:sp>
          </p:grpSp>
        </p:grpSp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49352" t="16757" r="39693" b="59945"/>
            <a:stretch/>
          </p:blipFill>
          <p:spPr>
            <a:xfrm>
              <a:off x="4108727" y="4445303"/>
              <a:ext cx="1379439" cy="1424976"/>
            </a:xfrm>
            <a:prstGeom prst="rect">
              <a:avLst/>
            </a:prstGeom>
          </p:spPr>
        </p:pic>
      </p:grpSp>
      <p:cxnSp>
        <p:nvCxnSpPr>
          <p:cNvPr id="43" name="Conector angular 42"/>
          <p:cNvCxnSpPr/>
          <p:nvPr/>
        </p:nvCxnSpPr>
        <p:spPr>
          <a:xfrm>
            <a:off x="4966831" y="1781051"/>
            <a:ext cx="3460148" cy="1080689"/>
          </a:xfrm>
          <a:prstGeom prst="bentConnector3">
            <a:avLst>
              <a:gd name="adj1" fmla="val 5576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350" name="CuadroTexto 43"/>
          <p:cNvSpPr txBox="1">
            <a:spLocks noChangeArrowheads="1"/>
          </p:cNvSpPr>
          <p:nvPr/>
        </p:nvSpPr>
        <p:spPr bwMode="auto">
          <a:xfrm>
            <a:off x="5194890" y="1566723"/>
            <a:ext cx="323208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dirty="0">
                <a:latin typeface="+mn-lt"/>
              </a:rPr>
              <a:t>Desarrollan funciones relativas a la organización, dirección o toma de decisiones de un órgano o unidad orgánica.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b="1" i="1" dirty="0">
                <a:latin typeface="+mn-lt"/>
              </a:rPr>
              <a:t>Ej.: Director, jefe de oficina.</a:t>
            </a:r>
          </a:p>
        </p:txBody>
      </p:sp>
      <p:cxnSp>
        <p:nvCxnSpPr>
          <p:cNvPr id="45" name="Conector angular 44"/>
          <p:cNvCxnSpPr/>
          <p:nvPr/>
        </p:nvCxnSpPr>
        <p:spPr>
          <a:xfrm rot="10800000" flipV="1">
            <a:off x="245702" y="2618269"/>
            <a:ext cx="3799380" cy="687428"/>
          </a:xfrm>
          <a:prstGeom prst="bentConnector3">
            <a:avLst>
              <a:gd name="adj1" fmla="val 7053"/>
            </a:avLst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7352" name="CuadroTexto 45"/>
          <p:cNvSpPr txBox="1">
            <a:spLocks noChangeArrowheads="1"/>
          </p:cNvSpPr>
          <p:nvPr/>
        </p:nvSpPr>
        <p:spPr bwMode="auto">
          <a:xfrm>
            <a:off x="143724" y="2096366"/>
            <a:ext cx="363746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dirty="0">
                <a:latin typeface="+mn-lt"/>
              </a:rPr>
              <a:t>Con funciones de responsabilidad sobre personal o conducción y coordinación de equipos. no incluidos en el segmento de Directivos.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b="1" i="1" dirty="0">
                <a:latin typeface="+mn-lt"/>
              </a:rPr>
              <a:t>Ej.: Coordinador de área, especialista.</a:t>
            </a:r>
          </a:p>
        </p:txBody>
      </p:sp>
      <p:cxnSp>
        <p:nvCxnSpPr>
          <p:cNvPr id="47" name="Conector angular 46"/>
          <p:cNvCxnSpPr/>
          <p:nvPr/>
        </p:nvCxnSpPr>
        <p:spPr>
          <a:xfrm>
            <a:off x="5640086" y="3869906"/>
            <a:ext cx="3327920" cy="1231268"/>
          </a:xfrm>
          <a:prstGeom prst="bentConnector3">
            <a:avLst>
              <a:gd name="adj1" fmla="val 9140"/>
            </a:avLst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354" name="CuadroTexto 47"/>
          <p:cNvSpPr txBox="1">
            <a:spLocks noChangeArrowheads="1"/>
          </p:cNvSpPr>
          <p:nvPr/>
        </p:nvSpPr>
        <p:spPr bwMode="auto">
          <a:xfrm>
            <a:off x="5989062" y="3447614"/>
            <a:ext cx="297894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dirty="0">
                <a:latin typeface="+mn-lt"/>
              </a:rPr>
              <a:t>Desarrollan funciones de asistencia, labores operativas, de apoyo o actividades complementarias a las competencias y/o funciones del órgano o unidad orgánica.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b="1" i="1" dirty="0">
                <a:latin typeface="+mn-lt"/>
              </a:rPr>
              <a:t>Ej.: Asistente administrativo, auxiliar, chofer.</a:t>
            </a:r>
          </a:p>
        </p:txBody>
      </p:sp>
      <p:sp>
        <p:nvSpPr>
          <p:cNvPr id="57355" name="CuadroTexto 48"/>
          <p:cNvSpPr txBox="1">
            <a:spLocks noChangeArrowheads="1"/>
          </p:cNvSpPr>
          <p:nvPr/>
        </p:nvSpPr>
        <p:spPr bwMode="auto">
          <a:xfrm>
            <a:off x="177237" y="3943109"/>
            <a:ext cx="278088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dirty="0">
                <a:latin typeface="+mn-lt"/>
              </a:rPr>
              <a:t>Con funciones vinculadas a las competencias y/o labores del órgano. Sin conducción de equipos o personas.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sz="1500" b="1" i="1" dirty="0">
                <a:latin typeface="+mn-lt"/>
              </a:rPr>
              <a:t>Ej.: Especialista, analista, asesor.</a:t>
            </a:r>
          </a:p>
        </p:txBody>
      </p:sp>
      <p:cxnSp>
        <p:nvCxnSpPr>
          <p:cNvPr id="50" name="Conector angular 49"/>
          <p:cNvCxnSpPr/>
          <p:nvPr/>
        </p:nvCxnSpPr>
        <p:spPr>
          <a:xfrm rot="10800000" flipV="1">
            <a:off x="279040" y="3943109"/>
            <a:ext cx="2906100" cy="1278107"/>
          </a:xfrm>
          <a:prstGeom prst="bentConnector3">
            <a:avLst>
              <a:gd name="adj1" fmla="val 6058"/>
            </a:avLst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456531" y="117371"/>
            <a:ext cx="6230938" cy="649287"/>
          </a:xfrm>
        </p:spPr>
        <p:txBody>
          <a:bodyPr>
            <a:normAutofit/>
          </a:bodyPr>
          <a:lstStyle/>
          <a:p>
            <a:r>
              <a:rPr lang="es-PE" dirty="0"/>
              <a:t>SEGMENTACIÓN DE SERVIDORES</a:t>
            </a:r>
          </a:p>
        </p:txBody>
      </p:sp>
    </p:spTree>
    <p:extLst>
      <p:ext uri="{BB962C8B-B14F-4D97-AF65-F5344CB8AC3E}">
        <p14:creationId xmlns:p14="http://schemas.microsoft.com/office/powerpoint/2010/main" val="315517399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enamhi.gob.pe/public/images/img-organigrama-SENAM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/>
          <a:stretch/>
        </p:blipFill>
        <p:spPr bwMode="auto">
          <a:xfrm>
            <a:off x="0" y="138545"/>
            <a:ext cx="9144000" cy="671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E2BB3A-20E4-4CC6-B135-FEB81ABE1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2" t="26420" r="14849" b="18065"/>
          <a:stretch/>
        </p:blipFill>
        <p:spPr>
          <a:xfrm>
            <a:off x="-13517" y="0"/>
            <a:ext cx="9157517" cy="6858000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465CD5E5-F942-4AA2-B86C-E03AB789E4AB}"/>
              </a:ext>
            </a:extLst>
          </p:cNvPr>
          <p:cNvSpPr txBox="1">
            <a:spLocks/>
          </p:cNvSpPr>
          <p:nvPr/>
        </p:nvSpPr>
        <p:spPr>
          <a:xfrm>
            <a:off x="1508567" y="2824899"/>
            <a:ext cx="7171289" cy="1223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latin typeface="+mn-lt"/>
              </a:rPr>
              <a:t>FACTORES DE EVALUACIÓN</a:t>
            </a:r>
          </a:p>
        </p:txBody>
      </p:sp>
      <p:sp>
        <p:nvSpPr>
          <p:cNvPr id="5" name="Subtítulo 5">
            <a:extLst>
              <a:ext uri="{FF2B5EF4-FFF2-40B4-BE49-F238E27FC236}">
                <a16:creationId xmlns:a16="http://schemas.microsoft.com/office/drawing/2014/main" id="{AAAD069B-87FC-43F5-A5E0-7BBF181D1AA3}"/>
              </a:ext>
            </a:extLst>
          </p:cNvPr>
          <p:cNvSpPr txBox="1">
            <a:spLocks/>
          </p:cNvSpPr>
          <p:nvPr/>
        </p:nvSpPr>
        <p:spPr>
          <a:xfrm>
            <a:off x="1508567" y="3556261"/>
            <a:ext cx="6409954" cy="9852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b="1" dirty="0"/>
              <a:t>Artículo 35, 39, 40 y 41</a:t>
            </a:r>
          </a:p>
          <a:p>
            <a:pPr marL="0" indent="0">
              <a:buNone/>
            </a:pPr>
            <a:r>
              <a:rPr lang="es-PE" b="1" dirty="0"/>
              <a:t>DS </a:t>
            </a:r>
            <a:r>
              <a:rPr lang="es-PE" b="1" dirty="0" err="1"/>
              <a:t>N°</a:t>
            </a:r>
            <a:r>
              <a:rPr lang="es-PE" b="1" dirty="0"/>
              <a:t> 127-2019-PCM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1673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1873" y="540632"/>
            <a:ext cx="6732849" cy="609905"/>
          </a:xfrm>
        </p:spPr>
        <p:txBody>
          <a:bodyPr>
            <a:normAutofit/>
          </a:bodyPr>
          <a:lstStyle/>
          <a:p>
            <a:r>
              <a:rPr lang="es-PE" sz="2400" b="1" dirty="0">
                <a:latin typeface="+mn-lt"/>
              </a:rPr>
              <a:t>FACTORES DE EVALUACIÓN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51839" y="3061853"/>
            <a:ext cx="24489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500" dirty="0">
                <a:solidFill>
                  <a:prstClr val="black"/>
                </a:solidFill>
              </a:rPr>
              <a:t>Evalúan el cumplimiento de logros y objetivos. </a:t>
            </a:r>
          </a:p>
          <a:p>
            <a:pPr algn="just"/>
            <a:r>
              <a:rPr lang="es-PE" sz="1500" dirty="0">
                <a:solidFill>
                  <a:prstClr val="black"/>
                </a:solidFill>
              </a:rPr>
              <a:t> </a:t>
            </a:r>
          </a:p>
          <a:p>
            <a:pPr algn="just"/>
            <a:r>
              <a:rPr lang="es-PE" sz="1500" dirty="0">
                <a:solidFill>
                  <a:prstClr val="black"/>
                </a:solidFill>
              </a:rPr>
              <a:t>Son </a:t>
            </a:r>
            <a:r>
              <a:rPr lang="es-PE" sz="1500" b="1" u="sng" dirty="0">
                <a:solidFill>
                  <a:prstClr val="black"/>
                </a:solidFill>
              </a:rPr>
              <a:t>individuales</a:t>
            </a:r>
            <a:r>
              <a:rPr lang="es-PE" sz="1500" dirty="0">
                <a:solidFill>
                  <a:prstClr val="black"/>
                </a:solidFill>
              </a:rPr>
              <a:t> cuando se relacionan a las funciones del puesto. </a:t>
            </a:r>
          </a:p>
          <a:p>
            <a:pPr algn="just"/>
            <a:endParaRPr lang="es-PE" sz="1500" dirty="0">
              <a:solidFill>
                <a:prstClr val="black"/>
              </a:solidFill>
            </a:endParaRPr>
          </a:p>
          <a:p>
            <a:pPr algn="just"/>
            <a:r>
              <a:rPr lang="es-PE" sz="1500" dirty="0">
                <a:solidFill>
                  <a:prstClr val="black"/>
                </a:solidFill>
              </a:rPr>
              <a:t>Son </a:t>
            </a:r>
            <a:r>
              <a:rPr lang="es-PE" sz="1500" b="1" u="sng" dirty="0">
                <a:solidFill>
                  <a:prstClr val="black"/>
                </a:solidFill>
              </a:rPr>
              <a:t>grupales</a:t>
            </a:r>
            <a:r>
              <a:rPr lang="es-PE" sz="1500" dirty="0">
                <a:solidFill>
                  <a:prstClr val="black"/>
                </a:solidFill>
              </a:rPr>
              <a:t> cuando son trazadas para un órgano o unidad orgánica. 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5923576" y="3061853"/>
            <a:ext cx="2513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500" dirty="0">
                <a:solidFill>
                  <a:prstClr val="black"/>
                </a:solidFill>
              </a:rPr>
              <a:t>Son características personales que se traducen en comportamientos visibles. Involucra de forma integrada conocimiento, habilidades y actitudes.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390" t="42903" r="36703" b="6434"/>
          <a:stretch/>
        </p:blipFill>
        <p:spPr>
          <a:xfrm>
            <a:off x="3390737" y="2681698"/>
            <a:ext cx="2342881" cy="2679329"/>
          </a:xfrm>
          <a:prstGeom prst="round2DiagRect">
            <a:avLst>
              <a:gd name="adj1" fmla="val 34455"/>
              <a:gd name="adj2" fmla="val 0"/>
            </a:avLst>
          </a:prstGeom>
        </p:spPr>
      </p:pic>
      <p:sp>
        <p:nvSpPr>
          <p:cNvPr id="5" name="CuadroTexto 4"/>
          <p:cNvSpPr txBox="1"/>
          <p:nvPr/>
        </p:nvSpPr>
        <p:spPr>
          <a:xfrm>
            <a:off x="751839" y="2762223"/>
            <a:ext cx="142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285750" indent="-285750">
              <a:buFontTx/>
              <a:buBlip>
                <a:blip r:embed="rId3"/>
              </a:buBlip>
              <a:defRPr>
                <a:solidFill>
                  <a:prstClr val="black"/>
                </a:solidFill>
              </a:defRPr>
            </a:lvl1pPr>
          </a:lstStyle>
          <a:p>
            <a:r>
              <a:rPr lang="es-PE" b="1" dirty="0"/>
              <a:t>Metas: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923575" y="2756079"/>
            <a:ext cx="184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285750" indent="-285750">
              <a:buFontTx/>
              <a:buBlip>
                <a:blip r:embed="rId3"/>
              </a:buBlip>
              <a:defRPr b="1">
                <a:solidFill>
                  <a:prstClr val="black"/>
                </a:solidFill>
              </a:defRPr>
            </a:lvl1pPr>
          </a:lstStyle>
          <a:p>
            <a:r>
              <a:rPr lang="es-PE" dirty="0"/>
              <a:t>Compromisos: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24C687-DE4E-49D4-9F25-751CFA840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1" t="17647" r="36703" b="56590"/>
          <a:stretch/>
        </p:blipFill>
        <p:spPr>
          <a:xfrm>
            <a:off x="6590006" y="229336"/>
            <a:ext cx="1537854" cy="1211537"/>
          </a:xfrm>
          <a:prstGeom prst="round2DiagRect">
            <a:avLst>
              <a:gd name="adj1" fmla="val 34455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396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>
            <a:spLocks noGrp="1"/>
          </p:cNvSpPr>
          <p:nvPr>
            <p:ph type="ctrTitle"/>
          </p:nvPr>
        </p:nvSpPr>
        <p:spPr>
          <a:xfrm>
            <a:off x="1508568" y="2332299"/>
            <a:ext cx="7171289" cy="1223963"/>
          </a:xfrm>
        </p:spPr>
        <p:txBody>
          <a:bodyPr>
            <a:noAutofit/>
          </a:bodyPr>
          <a:lstStyle/>
          <a:p>
            <a:pPr algn="l"/>
            <a:r>
              <a:rPr lang="es-PE" sz="3600" b="1" dirty="0">
                <a:latin typeface="+mn-lt"/>
              </a:rPr>
              <a:t>CICLO DE TRES ETAPAS</a:t>
            </a:r>
          </a:p>
        </p:txBody>
      </p:sp>
      <p:sp>
        <p:nvSpPr>
          <p:cNvPr id="8" name="Subtítulo 5"/>
          <p:cNvSpPr>
            <a:spLocks noGrp="1"/>
          </p:cNvSpPr>
          <p:nvPr>
            <p:ph type="subTitle" idx="1"/>
          </p:nvPr>
        </p:nvSpPr>
        <p:spPr>
          <a:xfrm>
            <a:off x="1508567" y="3556261"/>
            <a:ext cx="6409954" cy="985202"/>
          </a:xfrm>
        </p:spPr>
        <p:txBody>
          <a:bodyPr>
            <a:normAutofit lnSpcReduction="10000"/>
          </a:bodyPr>
          <a:lstStyle/>
          <a:p>
            <a:pPr algn="l"/>
            <a:r>
              <a:rPr lang="es-PE" sz="2800" b="1" dirty="0"/>
              <a:t>Artículo 37, 38, 42, 43, 45</a:t>
            </a:r>
          </a:p>
          <a:p>
            <a:pPr algn="l"/>
            <a:r>
              <a:rPr lang="es-PE" sz="2800" b="1" dirty="0"/>
              <a:t>DS N° 127-2019-PCM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31791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/>
          <p:cNvSpPr txBox="1"/>
          <p:nvPr/>
        </p:nvSpPr>
        <p:spPr>
          <a:xfrm>
            <a:off x="5489002" y="1104050"/>
            <a:ext cx="2851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PE" sz="1400" dirty="0"/>
              <a:t>Se prepara a la entidad, asegurando la información y participación de todos los actores involucrados.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PE" sz="1400" b="1" dirty="0"/>
              <a:t>Se establecen las metas y/o compromisos. </a:t>
            </a:r>
          </a:p>
        </p:txBody>
      </p:sp>
      <p:cxnSp>
        <p:nvCxnSpPr>
          <p:cNvPr id="54" name="Conector angular 53"/>
          <p:cNvCxnSpPr>
            <a:cxnSpLocks/>
          </p:cNvCxnSpPr>
          <p:nvPr/>
        </p:nvCxnSpPr>
        <p:spPr>
          <a:xfrm>
            <a:off x="5488999" y="4590809"/>
            <a:ext cx="2976126" cy="1188379"/>
          </a:xfrm>
          <a:prstGeom prst="bentConnector3">
            <a:avLst>
              <a:gd name="adj1" fmla="val 189"/>
            </a:avLst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1" name="CuadroTexto 60"/>
          <p:cNvSpPr txBox="1"/>
          <p:nvPr/>
        </p:nvSpPr>
        <p:spPr>
          <a:xfrm>
            <a:off x="5489000" y="4590809"/>
            <a:ext cx="2976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PE" sz="1400" dirty="0"/>
              <a:t>En un </a:t>
            </a:r>
            <a:r>
              <a:rPr lang="es-PE" sz="1400" b="1" dirty="0"/>
              <a:t>periodo mínimo de tres meses</a:t>
            </a:r>
            <a:r>
              <a:rPr lang="es-PE" sz="1400" dirty="0"/>
              <a:t>,</a:t>
            </a:r>
            <a:r>
              <a:rPr lang="es-PE" sz="1400" dirty="0">
                <a:solidFill>
                  <a:srgbClr val="FF0000"/>
                </a:solidFill>
              </a:rPr>
              <a:t> </a:t>
            </a:r>
            <a:r>
              <a:rPr lang="es-PE" sz="1400" dirty="0"/>
              <a:t>el evaluador realiza seguimiento y </a:t>
            </a:r>
            <a:r>
              <a:rPr lang="es-PE" sz="1400" b="1" dirty="0"/>
              <a:t>registro de las evidencias </a:t>
            </a:r>
            <a:r>
              <a:rPr lang="es-PE" sz="1400" dirty="0"/>
              <a:t>del desempeño de la servidora y servidor evaluado.</a:t>
            </a:r>
          </a:p>
        </p:txBody>
      </p:sp>
      <p:cxnSp>
        <p:nvCxnSpPr>
          <p:cNvPr id="65" name="Conector angular 64"/>
          <p:cNvCxnSpPr>
            <a:cxnSpLocks/>
          </p:cNvCxnSpPr>
          <p:nvPr/>
        </p:nvCxnSpPr>
        <p:spPr>
          <a:xfrm>
            <a:off x="5399566" y="1078812"/>
            <a:ext cx="2940870" cy="1410233"/>
          </a:xfrm>
          <a:prstGeom prst="bentConnector3">
            <a:avLst>
              <a:gd name="adj1" fmla="val 534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252856" y="3833601"/>
            <a:ext cx="2487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PE" sz="1400" dirty="0"/>
              <a:t>Se realiza la valoración y </a:t>
            </a:r>
            <a:r>
              <a:rPr lang="es-PE" sz="1400" b="1" dirty="0"/>
              <a:t>calificación</a:t>
            </a:r>
            <a:r>
              <a:rPr lang="es-PE" sz="1400" dirty="0"/>
              <a:t> del desempeño, a partir de las evidencias registradas y los logros alcanzados. 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s-PE" sz="1400" dirty="0"/>
              <a:t>Se genera el plan de mejora.</a:t>
            </a:r>
          </a:p>
        </p:txBody>
      </p:sp>
      <p:cxnSp>
        <p:nvCxnSpPr>
          <p:cNvPr id="29" name="Conector angular 28"/>
          <p:cNvCxnSpPr>
            <a:cxnSpLocks/>
          </p:cNvCxnSpPr>
          <p:nvPr/>
        </p:nvCxnSpPr>
        <p:spPr>
          <a:xfrm rot="10800000" flipV="1">
            <a:off x="252860" y="3833601"/>
            <a:ext cx="2487388" cy="1341984"/>
          </a:xfrm>
          <a:prstGeom prst="bentConnector3">
            <a:avLst>
              <a:gd name="adj1" fmla="val -686"/>
            </a:avLst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14AF7C77-6BA0-49B7-9995-E7DC8DEC3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099" t="25539" r="15184" b="24892"/>
          <a:stretch/>
        </p:blipFill>
        <p:spPr>
          <a:xfrm>
            <a:off x="2631133" y="2181470"/>
            <a:ext cx="3085241" cy="2994116"/>
          </a:xfrm>
          <a:prstGeom prst="rect">
            <a:avLst/>
          </a:prstGeom>
        </p:spPr>
      </p:pic>
      <p:sp>
        <p:nvSpPr>
          <p:cNvPr id="49" name="Título 1">
            <a:extLst>
              <a:ext uri="{FF2B5EF4-FFF2-40B4-BE49-F238E27FC236}">
                <a16:creationId xmlns:a16="http://schemas.microsoft.com/office/drawing/2014/main" id="{E1B09AC9-3792-4A73-A6CA-1EA213DB9F76}"/>
              </a:ext>
            </a:extLst>
          </p:cNvPr>
          <p:cNvSpPr txBox="1">
            <a:spLocks/>
          </p:cNvSpPr>
          <p:nvPr/>
        </p:nvSpPr>
        <p:spPr>
          <a:xfrm>
            <a:off x="1720056" y="177988"/>
            <a:ext cx="5703888" cy="592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0243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PE" sz="2700" dirty="0"/>
              <a:t>ETAPAS DE GESTIÓN DE RENDIMIENTO</a:t>
            </a:r>
          </a:p>
        </p:txBody>
      </p:sp>
    </p:spTree>
    <p:extLst>
      <p:ext uri="{BB962C8B-B14F-4D97-AF65-F5344CB8AC3E}">
        <p14:creationId xmlns:p14="http://schemas.microsoft.com/office/powerpoint/2010/main" val="37073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993900" y="248937"/>
            <a:ext cx="5156200" cy="504825"/>
          </a:xfrm>
        </p:spPr>
        <p:txBody>
          <a:bodyPr>
            <a:normAutofit/>
          </a:bodyPr>
          <a:lstStyle/>
          <a:p>
            <a:r>
              <a:rPr lang="es-PE" sz="2700" dirty="0"/>
              <a:t>RETROALIMENTACIÓN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5ADDC8-90C0-FB4A-B1CD-C16DA2FF5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872205"/>
              </p:ext>
            </p:extLst>
          </p:nvPr>
        </p:nvGraphicFramePr>
        <p:xfrm>
          <a:off x="1084569" y="2188035"/>
          <a:ext cx="7234859" cy="56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78382" y="2980848"/>
            <a:ext cx="2458263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PE" sz="1100" i="1" kern="0" dirty="0">
                <a:solidFill>
                  <a:prstClr val="black"/>
                </a:solidFill>
                <a:cs typeface="Arial" panose="020B0604020202020204" pitchFamily="34" charset="0"/>
              </a:rPr>
              <a:t>(El evaluador establece los factores de evaluación y los formaliza en reunión con el evaluado).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37451" r="23057" b="28039"/>
          <a:stretch/>
        </p:blipFill>
        <p:spPr>
          <a:xfrm>
            <a:off x="5972576" y="2843288"/>
            <a:ext cx="1947506" cy="93907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61597" y="3806526"/>
            <a:ext cx="2106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prstClr val="black"/>
                </a:solidFill>
                <a:cs typeface="Arial" panose="020B0604020202020204" pitchFamily="34" charset="0"/>
              </a:rPr>
              <a:t>Permite comunicarle al servidor o servidora que se espera de su trabajo y como podemos contribuir a la mejora del mismo.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268527" y="3012741"/>
            <a:ext cx="2458263" cy="6001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PE" sz="1100" i="1" kern="0" dirty="0">
                <a:solidFill>
                  <a:prstClr val="black"/>
                </a:solidFill>
                <a:cs typeface="Arial" panose="020B0604020202020204" pitchFamily="34" charset="0"/>
              </a:rPr>
              <a:t>(El evaluador revisa junto al evaluado las evidencias documentadas y registradas).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01152" y="3782359"/>
            <a:ext cx="21069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prstClr val="black"/>
                </a:solidFill>
                <a:cs typeface="Arial" panose="020B0604020202020204" pitchFamily="34" charset="0"/>
              </a:rPr>
              <a:t>Oportunidad para conocer el avance del servidor o servidora, identificar dificultades e iniciar acciones correctivas de ser necesario.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972576" y="3806525"/>
            <a:ext cx="2106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>
                <a:solidFill>
                  <a:prstClr val="black"/>
                </a:solidFill>
                <a:cs typeface="Arial" panose="020B0604020202020204" pitchFamily="34" charset="0"/>
              </a:rPr>
              <a:t>Considerando los resultados de la evaluación, permitirá generar el </a:t>
            </a:r>
            <a:r>
              <a:rPr lang="es-PE" sz="1500" b="1" dirty="0">
                <a:solidFill>
                  <a:prstClr val="black"/>
                </a:solidFill>
                <a:cs typeface="Arial" panose="020B0604020202020204" pitchFamily="34" charset="0"/>
              </a:rPr>
              <a:t>plan de mejora</a:t>
            </a:r>
            <a:r>
              <a:rPr lang="es-PE" sz="1500" dirty="0">
                <a:solidFill>
                  <a:prstClr val="black"/>
                </a:solidFill>
                <a:cs typeface="Arial" panose="020B0604020202020204" pitchFamily="34" charset="0"/>
              </a:rPr>
              <a:t> del servidor o servidora.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667" y="831971"/>
            <a:ext cx="7194665" cy="8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  <p:bldP spid="9" grpId="0"/>
      <p:bldP spid="10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395248" y="177878"/>
            <a:ext cx="6290441" cy="569222"/>
          </a:xfrm>
        </p:spPr>
        <p:txBody>
          <a:bodyPr>
            <a:normAutofit fontScale="90000"/>
          </a:bodyPr>
          <a:lstStyle/>
          <a:p>
            <a:r>
              <a:rPr lang="es-PE" dirty="0"/>
              <a:t>FORMATO ÚNICO DE GESTIÓN DE RENDIMIENTO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651" b="-1"/>
          <a:stretch/>
        </p:blipFill>
        <p:spPr>
          <a:xfrm>
            <a:off x="1" y="942109"/>
            <a:ext cx="9144000" cy="512618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2707070"/>
            <a:ext cx="5915891" cy="1975765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PE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D95EF0-5B65-4DD8-AFA0-1CF2EB3097BA}"/>
              </a:ext>
            </a:extLst>
          </p:cNvPr>
          <p:cNvSpPr txBox="1"/>
          <p:nvPr/>
        </p:nvSpPr>
        <p:spPr>
          <a:xfrm>
            <a:off x="423831" y="827108"/>
            <a:ext cx="6290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Blip>
                <a:blip r:embed="rId2"/>
              </a:buBlip>
            </a:pPr>
            <a:r>
              <a:rPr lang="es-ES" sz="1500" dirty="0"/>
              <a:t>Valoración cualitativa que se asigna al servidor/a, de acuerdo con la puntuación final obtenida. 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1483FF8-15CD-495A-9C1F-3DE9CF9B14B2}"/>
              </a:ext>
            </a:extLst>
          </p:cNvPr>
          <p:cNvSpPr/>
          <p:nvPr/>
        </p:nvSpPr>
        <p:spPr>
          <a:xfrm>
            <a:off x="2685719" y="2865761"/>
            <a:ext cx="5457232" cy="34234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D034BCF-187D-4B50-98AF-DA900B1123CC}"/>
              </a:ext>
            </a:extLst>
          </p:cNvPr>
          <p:cNvSpPr txBox="1"/>
          <p:nvPr/>
        </p:nvSpPr>
        <p:spPr>
          <a:xfrm>
            <a:off x="2598468" y="2615661"/>
            <a:ext cx="56971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350" b="1" dirty="0"/>
              <a:t>0				 70	                100</a:t>
            </a:r>
          </a:p>
          <a:p>
            <a:pPr>
              <a:lnSpc>
                <a:spcPct val="150000"/>
              </a:lnSpc>
            </a:pPr>
            <a:r>
              <a:rPr lang="es-PE" sz="1350" b="1" dirty="0"/>
              <a:t>	</a:t>
            </a:r>
          </a:p>
          <a:p>
            <a:pPr lvl="1">
              <a:lnSpc>
                <a:spcPct val="150000"/>
              </a:lnSpc>
            </a:pPr>
            <a:endParaRPr lang="es-PE" sz="300" b="1" dirty="0"/>
          </a:p>
          <a:p>
            <a:pPr lvl="1"/>
            <a:r>
              <a:rPr lang="es-PE" sz="1200" b="1" dirty="0"/>
              <a:t>     RENDIMIENTO SUJETO A OBSERVACIÓN	                      BUEN 					              RENDIMIENTO</a:t>
            </a:r>
            <a:endParaRPr lang="es-PE" sz="135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3A12536-1010-4893-B629-54A160B2CAD2}"/>
              </a:ext>
            </a:extLst>
          </p:cNvPr>
          <p:cNvSpPr txBox="1"/>
          <p:nvPr/>
        </p:nvSpPr>
        <p:spPr>
          <a:xfrm>
            <a:off x="1288504" y="2905826"/>
            <a:ext cx="1332665" cy="30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350" b="1" dirty="0"/>
              <a:t>Directivos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6D66ED7-0B47-47C3-A2D7-0CCE7926ECC9}"/>
              </a:ext>
            </a:extLst>
          </p:cNvPr>
          <p:cNvSpPr txBox="1"/>
          <p:nvPr/>
        </p:nvSpPr>
        <p:spPr>
          <a:xfrm>
            <a:off x="724326" y="4585175"/>
            <a:ext cx="18968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350" b="1" dirty="0"/>
              <a:t>Mandos medios, ejecutores y operadores y de asistencia</a:t>
            </a: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F814608-37D2-4E2A-AF91-AE4BCCB08224}"/>
              </a:ext>
            </a:extLst>
          </p:cNvPr>
          <p:cNvSpPr/>
          <p:nvPr/>
        </p:nvSpPr>
        <p:spPr>
          <a:xfrm>
            <a:off x="2685719" y="4795287"/>
            <a:ext cx="5457232" cy="34234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A7129E-A4BE-4651-A08F-9BC9975AEF57}"/>
              </a:ext>
            </a:extLst>
          </p:cNvPr>
          <p:cNvSpPr txBox="1"/>
          <p:nvPr/>
        </p:nvSpPr>
        <p:spPr>
          <a:xfrm>
            <a:off x="2598468" y="4544553"/>
            <a:ext cx="569714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350" b="1" dirty="0"/>
              <a:t>0			           60	       	                 100</a:t>
            </a:r>
          </a:p>
          <a:p>
            <a:endParaRPr lang="es-PE" sz="1350" b="1" dirty="0"/>
          </a:p>
          <a:p>
            <a:endParaRPr lang="es-PE" sz="300" b="1" dirty="0"/>
          </a:p>
          <a:p>
            <a:r>
              <a:rPr lang="es-PE" sz="1350" b="1" dirty="0"/>
              <a:t>         </a:t>
            </a:r>
          </a:p>
          <a:p>
            <a:r>
              <a:rPr lang="es-PE" sz="1350" b="1" dirty="0"/>
              <a:t>          </a:t>
            </a:r>
            <a:r>
              <a:rPr lang="es-PE" sz="1200" b="1" dirty="0"/>
              <a:t>RENDIMIENTO SUJETO A OBSERVACIÓN 	 BUEN RENDIMIENTO</a:t>
            </a:r>
            <a:endParaRPr lang="es-PE" sz="1350" b="1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A1FE5E2-86AB-4D82-BD49-B35C047DC7D9}"/>
              </a:ext>
            </a:extLst>
          </p:cNvPr>
          <p:cNvCxnSpPr/>
          <p:nvPr/>
        </p:nvCxnSpPr>
        <p:spPr>
          <a:xfrm>
            <a:off x="2693610" y="2917522"/>
            <a:ext cx="0" cy="28461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9FC2E47-5317-4D3B-BAB5-7B8003EB38E1}"/>
              </a:ext>
            </a:extLst>
          </p:cNvPr>
          <p:cNvCxnSpPr/>
          <p:nvPr/>
        </p:nvCxnSpPr>
        <p:spPr>
          <a:xfrm>
            <a:off x="2703967" y="4830014"/>
            <a:ext cx="0" cy="28461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86FC09C-F948-4AA5-9D73-5BCE7D8C1E62}"/>
              </a:ext>
            </a:extLst>
          </p:cNvPr>
          <p:cNvCxnSpPr/>
          <p:nvPr/>
        </p:nvCxnSpPr>
        <p:spPr>
          <a:xfrm>
            <a:off x="6497801" y="2889427"/>
            <a:ext cx="0" cy="28461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F1F7691-D648-4266-A827-451EB659CEF6}"/>
              </a:ext>
            </a:extLst>
          </p:cNvPr>
          <p:cNvCxnSpPr/>
          <p:nvPr/>
        </p:nvCxnSpPr>
        <p:spPr>
          <a:xfrm>
            <a:off x="8131890" y="2889427"/>
            <a:ext cx="0" cy="28461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5E3E85E-3935-48B7-8C13-77598843E562}"/>
              </a:ext>
            </a:extLst>
          </p:cNvPr>
          <p:cNvCxnSpPr/>
          <p:nvPr/>
        </p:nvCxnSpPr>
        <p:spPr>
          <a:xfrm>
            <a:off x="5952110" y="4830014"/>
            <a:ext cx="0" cy="28461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2EA226A-1E5A-4853-9D92-26E58FC88C73}"/>
              </a:ext>
            </a:extLst>
          </p:cNvPr>
          <p:cNvCxnSpPr/>
          <p:nvPr/>
        </p:nvCxnSpPr>
        <p:spPr>
          <a:xfrm>
            <a:off x="8131890" y="4830014"/>
            <a:ext cx="0" cy="28461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7BD2CFC4-7D44-41A0-AB98-C1BB701DC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91" y="716297"/>
            <a:ext cx="1093721" cy="640509"/>
          </a:xfrm>
          <a:prstGeom prst="rect">
            <a:avLst/>
          </a:prstGeom>
        </p:spPr>
      </p:pic>
      <p:sp>
        <p:nvSpPr>
          <p:cNvPr id="23" name="Título 4">
            <a:extLst>
              <a:ext uri="{FF2B5EF4-FFF2-40B4-BE49-F238E27FC236}">
                <a16:creationId xmlns:a16="http://schemas.microsoft.com/office/drawing/2014/main" id="{86175CF9-217B-4CF1-A54C-4DDC0BBE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248" y="150169"/>
            <a:ext cx="6290441" cy="569222"/>
          </a:xfrm>
        </p:spPr>
        <p:txBody>
          <a:bodyPr>
            <a:normAutofit/>
          </a:bodyPr>
          <a:lstStyle/>
          <a:p>
            <a:r>
              <a:rPr lang="es-PE" dirty="0"/>
              <a:t>CALIFICACIÓN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D518C0-A7D6-40EC-B22C-2742658A6DDF}"/>
              </a:ext>
            </a:extLst>
          </p:cNvPr>
          <p:cNvSpPr txBox="1"/>
          <p:nvPr/>
        </p:nvSpPr>
        <p:spPr>
          <a:xfrm>
            <a:off x="280980" y="1560688"/>
            <a:ext cx="7640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/>
              <a:t>BUEN RENDIMIENTO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/>
              <a:t>RENDIMIENTO SUJETO A OBSERVACIÓN</a:t>
            </a:r>
          </a:p>
        </p:txBody>
      </p:sp>
    </p:spTree>
    <p:extLst>
      <p:ext uri="{BB962C8B-B14F-4D97-AF65-F5344CB8AC3E}">
        <p14:creationId xmlns:p14="http://schemas.microsoft.com/office/powerpoint/2010/main" val="26340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D95EF0-5B65-4DD8-AFA0-1CF2EB3097BA}"/>
              </a:ext>
            </a:extLst>
          </p:cNvPr>
          <p:cNvSpPr txBox="1"/>
          <p:nvPr/>
        </p:nvSpPr>
        <p:spPr>
          <a:xfrm>
            <a:off x="416333" y="1551165"/>
            <a:ext cx="7672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Blip>
                <a:blip r:embed="rId2"/>
              </a:buBlip>
            </a:pPr>
            <a:r>
              <a:rPr lang="es-PE" sz="1500" dirty="0">
                <a:solidFill>
                  <a:prstClr val="black"/>
                </a:solidFill>
              </a:rPr>
              <a:t>Mayor calificación del proceso, la puede obtener como máximo el 10% </a:t>
            </a:r>
            <a:r>
              <a:rPr lang="es-ES" sz="1500" dirty="0"/>
              <a:t>de los/as servidores/as calificados notificados.</a:t>
            </a:r>
          </a:p>
          <a:p>
            <a:pPr algn="just"/>
            <a:endParaRPr lang="es-ES" sz="1500" dirty="0"/>
          </a:p>
          <a:p>
            <a:pPr marL="214313" indent="-214313" algn="just">
              <a:buBlip>
                <a:blip r:embed="rId2"/>
              </a:buBlip>
            </a:pPr>
            <a:r>
              <a:rPr lang="es-ES" sz="1500" dirty="0">
                <a:solidFill>
                  <a:prstClr val="black"/>
                </a:solidFill>
              </a:rPr>
              <a:t>L</a:t>
            </a:r>
            <a:r>
              <a:rPr lang="es-PE" sz="1500" dirty="0">
                <a:solidFill>
                  <a:prstClr val="black"/>
                </a:solidFill>
              </a:rPr>
              <a:t>a asigna la Junta de Directivos a partir de la lista de candidatos que elabora la ORH, tomando en cuenta </a:t>
            </a:r>
            <a:r>
              <a:rPr lang="es-PE" sz="1500" dirty="0"/>
              <a:t>los siguientes criterios: </a:t>
            </a:r>
          </a:p>
          <a:p>
            <a:pPr algn="just"/>
            <a:endParaRPr lang="es-ES" sz="1500" dirty="0"/>
          </a:p>
        </p:txBody>
      </p:sp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45142842-3306-471B-B131-E139C08B06C9}"/>
              </a:ext>
            </a:extLst>
          </p:cNvPr>
          <p:cNvSpPr/>
          <p:nvPr/>
        </p:nvSpPr>
        <p:spPr>
          <a:xfrm>
            <a:off x="899494" y="3429001"/>
            <a:ext cx="2132117" cy="1685077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350" dirty="0"/>
              <a:t>Haber alcanzado o sobrepasado el valor establecido para cada una de sus metas.</a:t>
            </a:r>
            <a:endParaRPr lang="es-PE" sz="1350" dirty="0"/>
          </a:p>
        </p:txBody>
      </p:sp>
      <p:sp>
        <p:nvSpPr>
          <p:cNvPr id="12" name="Rectángulo: esquinas diagonales redondeadas 11">
            <a:extLst>
              <a:ext uri="{FF2B5EF4-FFF2-40B4-BE49-F238E27FC236}">
                <a16:creationId xmlns:a16="http://schemas.microsoft.com/office/drawing/2014/main" id="{61F8BB05-8394-42F9-8E36-C50DA1686984}"/>
              </a:ext>
            </a:extLst>
          </p:cNvPr>
          <p:cNvSpPr/>
          <p:nvPr/>
        </p:nvSpPr>
        <p:spPr>
          <a:xfrm>
            <a:off x="3402455" y="3429000"/>
            <a:ext cx="2337164" cy="1685078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350" dirty="0"/>
              <a:t>Haber implementado, en el ciclo al que pertenece la calificación, una mejora que contribuya a la gestión de la entidad, del órgano o unidad orgánica o del puesto. </a:t>
            </a:r>
            <a:endParaRPr lang="es-PE" sz="1350" dirty="0"/>
          </a:p>
        </p:txBody>
      </p:sp>
      <p:sp>
        <p:nvSpPr>
          <p:cNvPr id="14" name="Rectángulo: esquinas diagonales redondeadas 13">
            <a:extLst>
              <a:ext uri="{FF2B5EF4-FFF2-40B4-BE49-F238E27FC236}">
                <a16:creationId xmlns:a16="http://schemas.microsoft.com/office/drawing/2014/main" id="{1A1C5150-1EC0-48CA-A5A4-078E328A00E8}"/>
              </a:ext>
            </a:extLst>
          </p:cNvPr>
          <p:cNvSpPr/>
          <p:nvPr/>
        </p:nvSpPr>
        <p:spPr>
          <a:xfrm>
            <a:off x="6110463" y="3429000"/>
            <a:ext cx="2134044" cy="1685078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350" dirty="0"/>
              <a:t>No haber sido sancionado/a administrativamente durante el ciclo de Gestión del Rendimiento correspondiente al período que se califica.</a:t>
            </a:r>
            <a:endParaRPr lang="es-PE" sz="1350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358446C-1BFF-4149-B73A-1E42C8BDE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3" t="4339" r="15018"/>
          <a:stretch/>
        </p:blipFill>
        <p:spPr>
          <a:xfrm>
            <a:off x="6251599" y="218434"/>
            <a:ext cx="1189344" cy="10642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77CE-081E-4E97-AB51-85C8AD388FAF}"/>
              </a:ext>
            </a:extLst>
          </p:cNvPr>
          <p:cNvSpPr txBox="1"/>
          <p:nvPr/>
        </p:nvSpPr>
        <p:spPr>
          <a:xfrm>
            <a:off x="280981" y="750548"/>
            <a:ext cx="7640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/>
              <a:t>RENDIMIENTO DISTINGUIDO</a:t>
            </a:r>
          </a:p>
        </p:txBody>
      </p:sp>
    </p:spTree>
    <p:extLst>
      <p:ext uri="{BB962C8B-B14F-4D97-AF65-F5344CB8AC3E}">
        <p14:creationId xmlns:p14="http://schemas.microsoft.com/office/powerpoint/2010/main" val="20339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ítulo 1">
            <a:extLst>
              <a:ext uri="{FF2B5EF4-FFF2-40B4-BE49-F238E27FC236}">
                <a16:creationId xmlns:a16="http://schemas.microsoft.com/office/drawing/2014/main" id="{F6DB7411-9C3A-4639-A6A7-02120951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83" y="1192237"/>
            <a:ext cx="8065183" cy="4473526"/>
          </a:xfrm>
        </p:spPr>
        <p:txBody>
          <a:bodyPr>
            <a:normAutofit/>
          </a:bodyPr>
          <a:lstStyle/>
          <a:p>
            <a:pPr eaLnBrk="1" hangingPunct="1"/>
            <a:r>
              <a:rPr lang="es-PE" altLang="es-PE" sz="4500" b="1" dirty="0">
                <a:solidFill>
                  <a:srgbClr val="C00000"/>
                </a:solidFill>
                <a:latin typeface="+mn-lt"/>
              </a:rPr>
              <a:t>¿Qué es Gestión del Rendimiento?</a:t>
            </a:r>
          </a:p>
        </p:txBody>
      </p:sp>
    </p:spTree>
    <p:extLst>
      <p:ext uri="{BB962C8B-B14F-4D97-AF65-F5344CB8AC3E}">
        <p14:creationId xmlns:p14="http://schemas.microsoft.com/office/powerpoint/2010/main" val="22457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FB94BBB-25F4-4220-9736-4593889DD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395231"/>
              </p:ext>
            </p:extLst>
          </p:nvPr>
        </p:nvGraphicFramePr>
        <p:xfrm>
          <a:off x="852906" y="1397000"/>
          <a:ext cx="743818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0F955C7-BA9A-4D3B-BCA7-BBACF8CC35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96" y="337013"/>
            <a:ext cx="999685" cy="8136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2E15EE1-3148-4806-9629-67858E6BF808}"/>
              </a:ext>
            </a:extLst>
          </p:cNvPr>
          <p:cNvSpPr txBox="1"/>
          <p:nvPr/>
        </p:nvSpPr>
        <p:spPr>
          <a:xfrm>
            <a:off x="280981" y="750548"/>
            <a:ext cx="7640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/>
              <a:t>DESAPROBADO</a:t>
            </a:r>
          </a:p>
        </p:txBody>
      </p:sp>
    </p:spTree>
    <p:extLst>
      <p:ext uri="{BB962C8B-B14F-4D97-AF65-F5344CB8AC3E}">
        <p14:creationId xmlns:p14="http://schemas.microsoft.com/office/powerpoint/2010/main" val="31703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r="3764"/>
          <a:stretch/>
        </p:blipFill>
        <p:spPr>
          <a:xfrm>
            <a:off x="336278" y="1684226"/>
            <a:ext cx="8249771" cy="348954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74908" y="3804660"/>
            <a:ext cx="1363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b="1" dirty="0">
                <a:solidFill>
                  <a:prstClr val="white"/>
                </a:solidFill>
              </a:rPr>
              <a:t>GESTION DE RRHH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092546" y="3366078"/>
            <a:ext cx="165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solidFill>
                  <a:prstClr val="white"/>
                </a:solidFill>
              </a:rPr>
              <a:t>ORIENTACION HACIA LO RELEVANTE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671599" y="2663376"/>
            <a:ext cx="1961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200" b="1" dirty="0">
                <a:solidFill>
                  <a:prstClr val="white"/>
                </a:solidFill>
              </a:rPr>
              <a:t>CONOCER EL RENDIMIENTO</a:t>
            </a:r>
          </a:p>
          <a:p>
            <a:pPr algn="ctr"/>
            <a:r>
              <a:rPr lang="es-PE" sz="1200" b="1" dirty="0">
                <a:solidFill>
                  <a:prstClr val="white"/>
                </a:solidFill>
              </a:rPr>
              <a:t>DEL EQUIPO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841067" y="3080187"/>
            <a:ext cx="186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b="1" dirty="0">
                <a:solidFill>
                  <a:prstClr val="white"/>
                </a:solidFill>
              </a:rPr>
              <a:t>COMUNICACIÓN INTERNA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414722" y="4120038"/>
            <a:ext cx="1520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solidFill>
                  <a:prstClr val="white"/>
                </a:solidFill>
              </a:rPr>
              <a:t>PLANIFICACIÓN ESTRATÉGICA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652573" y="2268136"/>
            <a:ext cx="1614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50" b="1" dirty="0">
                <a:solidFill>
                  <a:prstClr val="white"/>
                </a:solidFill>
              </a:rPr>
              <a:t>MEJORA CONTINUA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38067" y="1258946"/>
            <a:ext cx="43339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700" dirty="0">
                <a:solidFill>
                  <a:prstClr val="black"/>
                </a:solidFill>
              </a:rPr>
              <a:t>Análisis realista de funciones y carga laboral.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PE" sz="17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700" dirty="0">
                <a:solidFill>
                  <a:prstClr val="black"/>
                </a:solidFill>
              </a:rPr>
              <a:t>Mejora de la interrelación y comunicación entre evaluador y evaluado.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PE" sz="17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700" dirty="0">
                <a:solidFill>
                  <a:prstClr val="black"/>
                </a:solidFill>
              </a:rPr>
              <a:t>Ayuda a enfocarse en los objetivos más relevantes para la entidad.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640366" y="4254490"/>
            <a:ext cx="412152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PE" sz="1700" dirty="0">
                <a:solidFill>
                  <a:prstClr val="black"/>
                </a:solidFill>
              </a:rPr>
              <a:t>Facilita la gestión de los equipos.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es-PE" sz="1700" dirty="0">
              <a:solidFill>
                <a:prstClr val="black"/>
              </a:solidFill>
            </a:endParaRP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es-PE" sz="1700" dirty="0">
                <a:solidFill>
                  <a:prstClr val="black"/>
                </a:solidFill>
              </a:rPr>
              <a:t>Identifica la necesidad de elaboración, actualización o modificación  de los instrumentos de gestión.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4BE0A7C3-7407-4F80-A3E0-10AD29B1FE41}"/>
              </a:ext>
            </a:extLst>
          </p:cNvPr>
          <p:cNvSpPr txBox="1">
            <a:spLocks/>
          </p:cNvSpPr>
          <p:nvPr/>
        </p:nvSpPr>
        <p:spPr>
          <a:xfrm>
            <a:off x="1546158" y="204731"/>
            <a:ext cx="6051682" cy="1217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0243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PE" sz="3600" dirty="0">
                <a:solidFill>
                  <a:srgbClr val="BC1826"/>
                </a:solidFill>
              </a:rPr>
              <a:t>Efectos de la gestión del rendimiento</a:t>
            </a:r>
          </a:p>
        </p:txBody>
      </p:sp>
    </p:spTree>
    <p:extLst>
      <p:ext uri="{BB962C8B-B14F-4D97-AF65-F5344CB8AC3E}">
        <p14:creationId xmlns:p14="http://schemas.microsoft.com/office/powerpoint/2010/main" val="10427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495053" y="602961"/>
            <a:ext cx="6457950" cy="801688"/>
          </a:xfrm>
        </p:spPr>
        <p:txBody>
          <a:bodyPr>
            <a:normAutofit/>
          </a:bodyPr>
          <a:lstStyle/>
          <a:p>
            <a:r>
              <a:rPr lang="es-P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Reflexiones finales:</a:t>
            </a: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495053" y="1873099"/>
            <a:ext cx="1880739" cy="32236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sz="1800" i="1" dirty="0">
                <a:solidFill>
                  <a:schemeClr val="bg1"/>
                </a:solidFill>
              </a:rPr>
              <a:t>“Locura es hacer siempre lo mismo y esperar </a:t>
            </a:r>
            <a:r>
              <a:rPr lang="es-PE" sz="1800" b="1" i="1" u="sng" dirty="0">
                <a:solidFill>
                  <a:schemeClr val="bg1"/>
                </a:solidFill>
              </a:rPr>
              <a:t>resultados diferentes</a:t>
            </a:r>
            <a:r>
              <a:rPr lang="es-PE" sz="1800" i="1" dirty="0">
                <a:solidFill>
                  <a:schemeClr val="bg1"/>
                </a:solidFill>
              </a:rPr>
              <a:t>”.</a:t>
            </a:r>
          </a:p>
          <a:p>
            <a:pPr marL="0" indent="0">
              <a:buNone/>
            </a:pPr>
            <a:endParaRPr lang="es-PE" sz="1800" i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s-PE" sz="1500" b="1" dirty="0">
                <a:solidFill>
                  <a:schemeClr val="bg1"/>
                </a:solidFill>
              </a:rPr>
              <a:t>Anónimo</a:t>
            </a:r>
          </a:p>
        </p:txBody>
      </p:sp>
      <p:sp>
        <p:nvSpPr>
          <p:cNvPr id="5" name="4 Marcador de contenido"/>
          <p:cNvSpPr txBox="1">
            <a:spLocks/>
          </p:cNvSpPr>
          <p:nvPr/>
        </p:nvSpPr>
        <p:spPr>
          <a:xfrm>
            <a:off x="4693346" y="1866886"/>
            <a:ext cx="1880739" cy="32298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sz="1800" i="1" dirty="0">
                <a:solidFill>
                  <a:schemeClr val="bg1"/>
                </a:solidFill>
              </a:rPr>
              <a:t>“El éxito es simplemente la aplicación diaria de la </a:t>
            </a:r>
            <a:r>
              <a:rPr lang="es-PE" sz="1800" b="1" i="1" u="sng" dirty="0">
                <a:solidFill>
                  <a:schemeClr val="bg1"/>
                </a:solidFill>
              </a:rPr>
              <a:t>disciplina</a:t>
            </a:r>
            <a:r>
              <a:rPr lang="es-PE" sz="1800" i="1" dirty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endParaRPr lang="es-PE" sz="1800" i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s-PE" sz="1500" b="1" dirty="0" err="1">
                <a:solidFill>
                  <a:schemeClr val="bg1"/>
                </a:solidFill>
              </a:rPr>
              <a:t>Jim</a:t>
            </a:r>
            <a:r>
              <a:rPr lang="es-PE" sz="1500" b="1" dirty="0">
                <a:solidFill>
                  <a:schemeClr val="bg1"/>
                </a:solidFill>
              </a:rPr>
              <a:t> </a:t>
            </a:r>
            <a:r>
              <a:rPr lang="es-PE" sz="1500" b="1" dirty="0" err="1">
                <a:solidFill>
                  <a:schemeClr val="bg1"/>
                </a:solidFill>
              </a:rPr>
              <a:t>Rohn</a:t>
            </a:r>
            <a:endParaRPr lang="es-PE" sz="1500" b="1" dirty="0">
              <a:solidFill>
                <a:schemeClr val="bg1"/>
              </a:solidFill>
            </a:endParaRPr>
          </a:p>
        </p:txBody>
      </p:sp>
      <p:sp>
        <p:nvSpPr>
          <p:cNvPr id="6" name="4 Marcador de contenido"/>
          <p:cNvSpPr txBox="1">
            <a:spLocks/>
          </p:cNvSpPr>
          <p:nvPr/>
        </p:nvSpPr>
        <p:spPr>
          <a:xfrm>
            <a:off x="2594200" y="1866885"/>
            <a:ext cx="1880739" cy="32298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sz="1800" i="1" dirty="0">
                <a:solidFill>
                  <a:schemeClr val="bg1"/>
                </a:solidFill>
              </a:rPr>
              <a:t>“Lo que no se define no se puede medir. Lo que no se mide, no se puede mejorar. Lo que no se mejora, se degrada siempre”.</a:t>
            </a:r>
          </a:p>
          <a:p>
            <a:pPr marL="0" indent="0">
              <a:buNone/>
            </a:pPr>
            <a:endParaRPr lang="es-PE" sz="1800" i="1" dirty="0">
              <a:solidFill>
                <a:schemeClr val="bg1"/>
              </a:solidFill>
              <a:latin typeface="Calibri Light" panose="020F0302020204030204"/>
            </a:endParaRPr>
          </a:p>
          <a:p>
            <a:pPr marL="0" indent="0" algn="r">
              <a:buNone/>
            </a:pPr>
            <a:r>
              <a:rPr lang="es-PE" sz="1500" b="1" dirty="0">
                <a:solidFill>
                  <a:schemeClr val="bg1"/>
                </a:solidFill>
                <a:latin typeface="Calibri Light" panose="020F0302020204030204"/>
              </a:rPr>
              <a:t>William T. Kelvin</a:t>
            </a:r>
          </a:p>
        </p:txBody>
      </p:sp>
      <p:sp>
        <p:nvSpPr>
          <p:cNvPr id="7" name="4 Marcador de contenido"/>
          <p:cNvSpPr txBox="1">
            <a:spLocks/>
          </p:cNvSpPr>
          <p:nvPr/>
        </p:nvSpPr>
        <p:spPr>
          <a:xfrm>
            <a:off x="6762634" y="1878791"/>
            <a:ext cx="1880739" cy="32179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sz="1800" i="1" dirty="0">
                <a:solidFill>
                  <a:schemeClr val="bg1"/>
                </a:solidFill>
              </a:rPr>
              <a:t>“Aunque nada cambie, si yo cambio, todo cambia”</a:t>
            </a:r>
          </a:p>
          <a:p>
            <a:pPr marL="0" indent="0" algn="r">
              <a:buNone/>
            </a:pPr>
            <a:r>
              <a:rPr lang="es-PE" sz="1500" b="1" dirty="0" err="1">
                <a:solidFill>
                  <a:schemeClr val="bg1"/>
                </a:solidFill>
              </a:rPr>
              <a:t>Macel</a:t>
            </a:r>
            <a:r>
              <a:rPr lang="es-PE" sz="1500" b="1" dirty="0">
                <a:solidFill>
                  <a:schemeClr val="bg1"/>
                </a:solidFill>
              </a:rPr>
              <a:t> Proust</a:t>
            </a:r>
          </a:p>
        </p:txBody>
      </p:sp>
    </p:spTree>
    <p:extLst>
      <p:ext uri="{BB962C8B-B14F-4D97-AF65-F5344CB8AC3E}">
        <p14:creationId xmlns:p14="http://schemas.microsoft.com/office/powerpoint/2010/main" val="25787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C65A6FA-B30F-4AD5-AEA7-13595509B9C1}"/>
              </a:ext>
            </a:extLst>
          </p:cNvPr>
          <p:cNvSpPr/>
          <p:nvPr/>
        </p:nvSpPr>
        <p:spPr>
          <a:xfrm>
            <a:off x="1410041" y="2567835"/>
            <a:ext cx="6037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BC1826"/>
                </a:solidFill>
                <a:cs typeface="Arial" panose="020B0604020202020204" pitchFamily="34" charset="0"/>
              </a:rPr>
              <a:t>Desde mi puesto en la entidad,</a:t>
            </a:r>
          </a:p>
          <a:p>
            <a:pPr algn="ctr"/>
            <a:r>
              <a:rPr lang="es-PE" sz="2400" b="1" dirty="0">
                <a:solidFill>
                  <a:srgbClr val="BC1826"/>
                </a:solidFill>
                <a:cs typeface="Arial" panose="020B0604020202020204" pitchFamily="34" charset="0"/>
              </a:rPr>
              <a:t>¿a qué me comprometo para dar respuesta a las necesidades de la ciudadanía?</a:t>
            </a:r>
            <a:endParaRPr lang="es-PE" sz="2400" dirty="0">
              <a:solidFill>
                <a:srgbClr val="BC182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64" y="4244140"/>
            <a:ext cx="2854837" cy="11085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551" y="3190099"/>
            <a:ext cx="5892897" cy="2808920"/>
          </a:xfrm>
          <a:prstGeom prst="rect">
            <a:avLst/>
          </a:prstGeom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1536324" y="1375886"/>
            <a:ext cx="6071347" cy="9984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indent="-338138" algn="ctr" eaLnBrk="0" hangingPunct="0">
              <a:spcBef>
                <a:spcPct val="0"/>
              </a:spcBef>
              <a:buNone/>
              <a:defRPr/>
            </a:pPr>
            <a:r>
              <a:rPr lang="es-ES" altLang="en-US" sz="3600" b="1" dirty="0">
                <a:solidFill>
                  <a:srgbClr val="616161"/>
                </a:solidFill>
                <a:cs typeface="Arial" panose="020B0604020202020204" pitchFamily="34" charset="0"/>
              </a:rPr>
              <a:t>¡GRACIAS!</a:t>
            </a:r>
            <a:endParaRPr lang="es-ES" altLang="en-US" sz="1500" dirty="0">
              <a:solidFill>
                <a:srgbClr val="616161"/>
              </a:solidFill>
              <a:cs typeface="Arial" panose="020B0604020202020204" pitchFamily="34" charset="0"/>
            </a:endParaRPr>
          </a:p>
          <a:p>
            <a:pPr marL="338138" indent="-338138" algn="ctr" eaLnBrk="0" hangingPunct="0">
              <a:spcBef>
                <a:spcPct val="0"/>
              </a:spcBef>
              <a:buNone/>
              <a:defRPr/>
            </a:pPr>
            <a:r>
              <a:rPr lang="es-ES" altLang="en-US" sz="1500" b="1" dirty="0">
                <a:solidFill>
                  <a:srgbClr val="616161"/>
                </a:solidFill>
                <a:cs typeface="Arial" panose="020B0604020202020204" pitchFamily="34" charset="0"/>
              </a:rPr>
              <a:t>Gerencia de Desarrollo de Capacidades y </a:t>
            </a:r>
          </a:p>
          <a:p>
            <a:pPr marL="338138" indent="-338138" algn="ctr" eaLnBrk="0" hangingPunct="0">
              <a:spcBef>
                <a:spcPct val="0"/>
              </a:spcBef>
              <a:buNone/>
              <a:defRPr/>
            </a:pPr>
            <a:r>
              <a:rPr lang="es-ES" altLang="en-US" sz="1500" b="1" dirty="0">
                <a:solidFill>
                  <a:srgbClr val="616161"/>
                </a:solidFill>
                <a:cs typeface="Arial" panose="020B0604020202020204" pitchFamily="34" charset="0"/>
              </a:rPr>
              <a:t>Rendimiento del Servicio Civil</a:t>
            </a:r>
            <a:endParaRPr lang="es-PE" altLang="en-US" sz="1500" b="1" dirty="0">
              <a:solidFill>
                <a:srgbClr val="616161"/>
              </a:solidFill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611442" y="2772905"/>
            <a:ext cx="3921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600" dirty="0">
                <a:solidFill>
                  <a:srgbClr val="616161"/>
                </a:solidFill>
                <a:cs typeface="Arial" panose="020B0604020202020204" pitchFamily="34" charset="0"/>
                <a:hlinkClick r:id="rId4"/>
              </a:rPr>
              <a:t>consultasgdr@servir.gob.pe</a:t>
            </a:r>
            <a:endParaRPr lang="es-PE" sz="1600" dirty="0">
              <a:solidFill>
                <a:srgbClr val="61616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Box 308"/>
          <p:cNvSpPr txBox="1"/>
          <p:nvPr/>
        </p:nvSpPr>
        <p:spPr>
          <a:xfrm>
            <a:off x="847248" y="3102084"/>
            <a:ext cx="979755" cy="105015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defTabSz="685800">
              <a:defRPr/>
            </a:pPr>
            <a:r>
              <a:rPr lang="es-PE" sz="6224" b="1">
                <a:solidFill>
                  <a:srgbClr val="E7E6E6">
                    <a:alpha val="16000"/>
                  </a:srgbClr>
                </a:solidFill>
                <a:latin typeface="Calibri Light" panose="020F0302020204030204"/>
              </a:rPr>
              <a:t>01</a:t>
            </a:r>
          </a:p>
        </p:txBody>
      </p:sp>
      <p:sp>
        <p:nvSpPr>
          <p:cNvPr id="310" name="TextBox 309"/>
          <p:cNvSpPr txBox="1">
            <a:spLocks noChangeArrowheads="1"/>
          </p:cNvSpPr>
          <p:nvPr/>
        </p:nvSpPr>
        <p:spPr bwMode="auto">
          <a:xfrm>
            <a:off x="316788" y="3788107"/>
            <a:ext cx="307797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defTabSz="685800">
              <a:buFont typeface="Wingdings" panose="05000000000000000000" pitchFamily="2" charset="2"/>
              <a:buChar char="ü"/>
              <a:defRPr/>
            </a:pPr>
            <a:r>
              <a:rPr lang="es-PE" altLang="es-PE" dirty="0">
                <a:solidFill>
                  <a:prstClr val="black"/>
                </a:solidFill>
                <a:latin typeface="Calibri" panose="020F0502020204030204"/>
              </a:rPr>
              <a:t>Aplicación del trabajo remoto.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320353" y="2432669"/>
            <a:ext cx="3243820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buFont typeface="Wingdings" panose="05000000000000000000" pitchFamily="2" charset="2"/>
              <a:buChar char="ü"/>
              <a:defRPr/>
            </a:pPr>
            <a:r>
              <a:rPr lang="es-PE" dirty="0">
                <a:solidFill>
                  <a:prstClr val="black"/>
                </a:solidFill>
                <a:latin typeface="Calibri" panose="020F0502020204030204"/>
              </a:rPr>
              <a:t>Nuevas reglas de convivencia social.</a:t>
            </a:r>
          </a:p>
          <a:p>
            <a:pPr defTabSz="685800">
              <a:defRPr/>
            </a:pPr>
            <a:endParaRPr lang="es-PE" sz="788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320354" y="1977269"/>
            <a:ext cx="3724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buFont typeface="Wingdings" panose="05000000000000000000" pitchFamily="2" charset="2"/>
              <a:buChar char="ü"/>
              <a:defRPr/>
            </a:pPr>
            <a:r>
              <a:rPr lang="es-PE" dirty="0">
                <a:solidFill>
                  <a:prstClr val="black"/>
                </a:solidFill>
                <a:latin typeface="Calibri" panose="020F0502020204030204"/>
              </a:rPr>
              <a:t>Incertidumbre sobre el futuro.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320353" y="3077717"/>
            <a:ext cx="3576492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85800">
              <a:buFont typeface="Wingdings" panose="05000000000000000000" pitchFamily="2" charset="2"/>
              <a:buChar char="ü"/>
              <a:defRPr/>
            </a:pPr>
            <a:r>
              <a:rPr lang="es-PE" dirty="0">
                <a:solidFill>
                  <a:prstClr val="black"/>
                </a:solidFill>
                <a:latin typeface="Calibri" panose="020F0502020204030204"/>
              </a:rPr>
              <a:t>Cambios en la demanda de servicios públicos.</a:t>
            </a:r>
          </a:p>
          <a:p>
            <a:pPr defTabSz="685800">
              <a:defRPr/>
            </a:pPr>
            <a:endParaRPr lang="es-PE" sz="788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07" name="TextBox 309"/>
          <p:cNvSpPr txBox="1">
            <a:spLocks noChangeArrowheads="1"/>
          </p:cNvSpPr>
          <p:nvPr/>
        </p:nvSpPr>
        <p:spPr bwMode="auto">
          <a:xfrm>
            <a:off x="320354" y="4486126"/>
            <a:ext cx="40881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defTabSz="685800">
              <a:buFont typeface="Wingdings" panose="05000000000000000000" pitchFamily="2" charset="2"/>
              <a:buChar char="ü"/>
              <a:defRPr/>
            </a:pPr>
            <a:r>
              <a:rPr lang="es-PE" altLang="es-PE" dirty="0">
                <a:solidFill>
                  <a:prstClr val="black"/>
                </a:solidFill>
                <a:latin typeface="Calibri" panose="020F0502020204030204"/>
              </a:rPr>
              <a:t>Modificación de las funciones de los servidores de la entidad.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4E67D-F4FD-4BCF-9AD9-813C2C113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70" y="2220662"/>
            <a:ext cx="4799550" cy="245854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4E5CC22-9C8A-43D9-88E1-F4163B63BDBD}"/>
              </a:ext>
            </a:extLst>
          </p:cNvPr>
          <p:cNvSpPr txBox="1">
            <a:spLocks/>
          </p:cNvSpPr>
          <p:nvPr/>
        </p:nvSpPr>
        <p:spPr>
          <a:xfrm>
            <a:off x="196904" y="687775"/>
            <a:ext cx="8423275" cy="461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PE" sz="3600" b="1">
                <a:latin typeface="+mn-lt"/>
              </a:rPr>
              <a:t>Considerando el contexto actual:</a:t>
            </a:r>
            <a:endParaRPr lang="es-PE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89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59C3AC8-F76C-485D-BC0E-AE92EB8DD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4" t="27666" r="26212" b="18251"/>
          <a:stretch/>
        </p:blipFill>
        <p:spPr>
          <a:xfrm>
            <a:off x="4572000" y="3841249"/>
            <a:ext cx="4397398" cy="2780446"/>
          </a:xfrm>
          <a:prstGeom prst="rect">
            <a:avLst/>
          </a:prstGeom>
        </p:spPr>
      </p:pic>
      <p:sp>
        <p:nvSpPr>
          <p:cNvPr id="3" name="Título 6">
            <a:extLst>
              <a:ext uri="{FF2B5EF4-FFF2-40B4-BE49-F238E27FC236}">
                <a16:creationId xmlns:a16="http://schemas.microsoft.com/office/drawing/2014/main" id="{6AA32584-78D8-4399-97C8-26EE0ADAB5A2}"/>
              </a:ext>
            </a:extLst>
          </p:cNvPr>
          <p:cNvSpPr txBox="1">
            <a:spLocks/>
          </p:cNvSpPr>
          <p:nvPr/>
        </p:nvSpPr>
        <p:spPr>
          <a:xfrm>
            <a:off x="185850" y="893770"/>
            <a:ext cx="2404949" cy="924683"/>
          </a:xfrm>
          <a:prstGeom prst="rect">
            <a:avLst/>
          </a:prstGeom>
        </p:spPr>
        <p:txBody>
          <a:bodyPr vert="horz" lIns="68580" tIns="34290" rIns="68580" bIns="34290" rtlCol="0" anchor="b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¿Cómo estamos respondiendo a estos cambios?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1544C8-2573-4EFB-AD2A-505E23C07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2" t="41833" r="38740" b="12222"/>
          <a:stretch/>
        </p:blipFill>
        <p:spPr>
          <a:xfrm>
            <a:off x="4775403" y="911132"/>
            <a:ext cx="3463637" cy="23620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7BFCC3D-E6AF-452E-AE16-F98C3F341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70" t="25881" r="38636" b="59616"/>
          <a:stretch/>
        </p:blipFill>
        <p:spPr>
          <a:xfrm>
            <a:off x="4706131" y="0"/>
            <a:ext cx="3602182" cy="74561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736A23E-5364-4D23-AB6A-8F75E138D5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36" t="21030" r="64091" b="10250"/>
          <a:stretch/>
        </p:blipFill>
        <p:spPr>
          <a:xfrm>
            <a:off x="1460834" y="1995294"/>
            <a:ext cx="2681675" cy="37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15636" y="226580"/>
            <a:ext cx="7886700" cy="1325563"/>
          </a:xfrm>
        </p:spPr>
        <p:txBody>
          <a:bodyPr>
            <a:normAutofit/>
          </a:bodyPr>
          <a:lstStyle/>
          <a:p>
            <a:r>
              <a:rPr lang="es-PE" sz="2400" dirty="0">
                <a:latin typeface="+mn-lt"/>
              </a:rPr>
              <a:t>Pero aún tenemos grandes retos…</a:t>
            </a:r>
          </a:p>
        </p:txBody>
      </p:sp>
      <p:pic>
        <p:nvPicPr>
          <p:cNvPr id="4" name="Gestión del cambio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762" y="1867911"/>
            <a:ext cx="8118475" cy="3778250"/>
          </a:xfrm>
        </p:spPr>
      </p:pic>
    </p:spTree>
    <p:extLst>
      <p:ext uri="{BB962C8B-B14F-4D97-AF65-F5344CB8AC3E}">
        <p14:creationId xmlns:p14="http://schemas.microsoft.com/office/powerpoint/2010/main" val="23728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4040693" y="959571"/>
            <a:ext cx="4381355" cy="8064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PE" sz="1800" i="1" dirty="0"/>
              <a:t>Cuando las metas son cada vez más altas, las fórmulas tradicionales se agotan…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6" y="2094634"/>
            <a:ext cx="4565650" cy="2900363"/>
          </a:xfrm>
        </p:spPr>
      </p:pic>
    </p:spTree>
    <p:extLst>
      <p:ext uri="{BB962C8B-B14F-4D97-AF65-F5344CB8AC3E}">
        <p14:creationId xmlns:p14="http://schemas.microsoft.com/office/powerpoint/2010/main" val="6620298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72896" y="2184605"/>
            <a:ext cx="3393902" cy="24967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PE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50181" y="415889"/>
            <a:ext cx="6243638" cy="413521"/>
          </a:xfrm>
        </p:spPr>
        <p:txBody>
          <a:bodyPr>
            <a:noAutofit/>
          </a:bodyPr>
          <a:lstStyle/>
          <a:p>
            <a:r>
              <a:rPr lang="es-PE" dirty="0"/>
              <a:t>¿QUÉ ES GESTIÓN DEL RENDIMIENTO?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49792" y="2428855"/>
            <a:ext cx="3017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PE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Es una herramienta que reconoce y promueve el </a:t>
            </a:r>
            <a:r>
              <a:rPr lang="es-PE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APORTE </a:t>
            </a:r>
            <a:r>
              <a:rPr lang="es-PE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del trabajo de las </a:t>
            </a:r>
            <a:r>
              <a:rPr lang="es-PE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servidoras y servidores </a:t>
            </a:r>
            <a:r>
              <a:rPr lang="es-PE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civiles a los objetivos de la </a:t>
            </a:r>
            <a:r>
              <a:rPr lang="es-PE" sz="21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ENTIDAD</a:t>
            </a:r>
            <a:r>
              <a:rPr lang="es-PE" sz="21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62885" t="32651" r="18334" b="19073"/>
          <a:stretch/>
        </p:blipFill>
        <p:spPr>
          <a:xfrm>
            <a:off x="3753089" y="2085216"/>
            <a:ext cx="2079078" cy="300460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930721" y="1956628"/>
            <a:ext cx="2756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3"/>
              </a:buBlip>
              <a:defRPr/>
            </a:pPr>
            <a:r>
              <a:rPr lang="es-PE" dirty="0">
                <a:solidFill>
                  <a:prstClr val="black"/>
                </a:solidFill>
                <a:latin typeface="Calibri" panose="020F0502020204030204"/>
              </a:rPr>
              <a:t>En el contexto actual es útil para el monitoreo y seguimiento del trabajo remoto.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942983" y="3304389"/>
            <a:ext cx="274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3"/>
              </a:buBlip>
              <a:defRPr/>
            </a:pPr>
            <a:r>
              <a:rPr lang="es-PE" dirty="0">
                <a:solidFill>
                  <a:prstClr val="black"/>
                </a:solidFill>
                <a:latin typeface="Calibri" panose="020F0502020204030204"/>
              </a:rPr>
              <a:t>Permite enfocarse en los objetivos más relevantes para la entidad.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942983" y="4490935"/>
            <a:ext cx="274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Blip>
                <a:blip r:embed="rId3"/>
              </a:buBlip>
              <a:defRPr/>
            </a:pPr>
            <a:r>
              <a:rPr lang="es-PE" dirty="0">
                <a:solidFill>
                  <a:prstClr val="black"/>
                </a:solidFill>
                <a:latin typeface="Calibri" panose="020F0502020204030204"/>
              </a:rPr>
              <a:t>Facilita la gestión de los equipos de trabajo.</a:t>
            </a:r>
          </a:p>
        </p:txBody>
      </p:sp>
    </p:spTree>
    <p:extLst>
      <p:ext uri="{BB962C8B-B14F-4D97-AF65-F5344CB8AC3E}">
        <p14:creationId xmlns:p14="http://schemas.microsoft.com/office/powerpoint/2010/main" val="35595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2905125" y="330590"/>
            <a:ext cx="3333750" cy="466725"/>
          </a:xfrm>
        </p:spPr>
        <p:txBody>
          <a:bodyPr>
            <a:normAutofit fontScale="90000"/>
          </a:bodyPr>
          <a:lstStyle/>
          <a:p>
            <a:r>
              <a:rPr lang="es-PE" dirty="0"/>
              <a:t>MARCO DE GESTIÓN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85" y="2503171"/>
            <a:ext cx="3302083" cy="2023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71" y="1517876"/>
            <a:ext cx="1927556" cy="21604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43" y="1546207"/>
            <a:ext cx="1811450" cy="21679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202" y="3454055"/>
            <a:ext cx="1809810" cy="1952904"/>
          </a:xfrm>
          <a:prstGeom prst="rect">
            <a:avLst/>
          </a:prstGeom>
          <a:solidFill>
            <a:srgbClr val="2E75B6"/>
          </a:solidFill>
        </p:spPr>
      </p:pic>
    </p:spTree>
    <p:extLst>
      <p:ext uri="{BB962C8B-B14F-4D97-AF65-F5344CB8AC3E}">
        <p14:creationId xmlns:p14="http://schemas.microsoft.com/office/powerpoint/2010/main" val="31727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Diseño personalizado">
  <a:themeElements>
    <a:clrScheme name="UN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2632"/>
      </a:accent1>
      <a:accent2>
        <a:srgbClr val="16ADBD"/>
      </a:accent2>
      <a:accent3>
        <a:srgbClr val="0E4584"/>
      </a:accent3>
      <a:accent4>
        <a:srgbClr val="2AAB65"/>
      </a:accent4>
      <a:accent5>
        <a:srgbClr val="FDC72D"/>
      </a:accent5>
      <a:accent6>
        <a:srgbClr val="E73E1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7_Diseño personaliz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2_Diseño personaliz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Diseño personalizado">
  <a:themeElements>
    <a:clrScheme name="UN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2632"/>
      </a:accent1>
      <a:accent2>
        <a:srgbClr val="16ADBD"/>
      </a:accent2>
      <a:accent3>
        <a:srgbClr val="0E4584"/>
      </a:accent3>
      <a:accent4>
        <a:srgbClr val="2AAB65"/>
      </a:accent4>
      <a:accent5>
        <a:srgbClr val="FDC72D"/>
      </a:accent5>
      <a:accent6>
        <a:srgbClr val="E73E1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8_Diseño personaliz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6_Diseño personaliz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1_Diseño personaliz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1656</Words>
  <Application>Microsoft Office PowerPoint</Application>
  <PresentationFormat>Presentación en pantalla (4:3)</PresentationFormat>
  <Paragraphs>239</Paragraphs>
  <Slides>34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2_Diseño personalizado</vt:lpstr>
      <vt:lpstr>27_Diseño personalizado</vt:lpstr>
      <vt:lpstr>32_Diseño personalizado</vt:lpstr>
      <vt:lpstr>10_Diseño personalizado</vt:lpstr>
      <vt:lpstr>Tema de Office</vt:lpstr>
      <vt:lpstr>28_Diseño personalizado</vt:lpstr>
      <vt:lpstr>66_Diseño personalizado</vt:lpstr>
      <vt:lpstr>31_Diseño personalizado</vt:lpstr>
      <vt:lpstr>Presentación de PowerPoint</vt:lpstr>
      <vt:lpstr>Objetivos de la sesión:</vt:lpstr>
      <vt:lpstr>¿Qué es Gestión del Rendimiento?</vt:lpstr>
      <vt:lpstr>Presentación de PowerPoint</vt:lpstr>
      <vt:lpstr>Presentación de PowerPoint</vt:lpstr>
      <vt:lpstr>Pero aún tenemos grandes retos…</vt:lpstr>
      <vt:lpstr>Presentación de PowerPoint</vt:lpstr>
      <vt:lpstr>¿QUÉ ES GESTIÓN DEL RENDIMIENTO?</vt:lpstr>
      <vt:lpstr>MARCO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NORMATIVO</vt:lpstr>
      <vt:lpstr>MODELO DE GESTIÓN DEL RENDIMIENTO</vt:lpstr>
      <vt:lpstr>Presentación de PowerPoint</vt:lpstr>
      <vt:lpstr>Presentación de PowerPoint</vt:lpstr>
      <vt:lpstr>Presentación de PowerPoint</vt:lpstr>
      <vt:lpstr>SEGMENTACIÓN DE SERVIDORES</vt:lpstr>
      <vt:lpstr>Presentación de PowerPoint</vt:lpstr>
      <vt:lpstr>Presentación de PowerPoint</vt:lpstr>
      <vt:lpstr>FACTORES DE EVALUACIÓN</vt:lpstr>
      <vt:lpstr>CICLO DE TRES ETAPAS</vt:lpstr>
      <vt:lpstr>Presentación de PowerPoint</vt:lpstr>
      <vt:lpstr>RETROALIMENTACIÓN</vt:lpstr>
      <vt:lpstr>FORMATO ÚNICO DE GESTIÓN DE RENDIMIENTO</vt:lpstr>
      <vt:lpstr>CALIFICACIÓN</vt:lpstr>
      <vt:lpstr>Presentación de PowerPoint</vt:lpstr>
      <vt:lpstr>Presentación de PowerPoint</vt:lpstr>
      <vt:lpstr>Presentación de PowerPoint</vt:lpstr>
      <vt:lpstr>Reflexiones finales: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Peru</dc:creator>
  <cp:lastModifiedBy>stn-mfernandez</cp:lastModifiedBy>
  <cp:revision>51</cp:revision>
  <dcterms:created xsi:type="dcterms:W3CDTF">2020-08-19T19:44:48Z</dcterms:created>
  <dcterms:modified xsi:type="dcterms:W3CDTF">2020-10-20T18:21:20Z</dcterms:modified>
</cp:coreProperties>
</file>