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33" r:id="rId2"/>
    <p:sldId id="400" r:id="rId3"/>
    <p:sldId id="402" r:id="rId4"/>
    <p:sldId id="361" r:id="rId5"/>
    <p:sldId id="345" r:id="rId6"/>
    <p:sldId id="366" r:id="rId7"/>
    <p:sldId id="367" r:id="rId8"/>
    <p:sldId id="401" r:id="rId9"/>
    <p:sldId id="368" r:id="rId10"/>
    <p:sldId id="344" r:id="rId11"/>
    <p:sldId id="369" r:id="rId12"/>
    <p:sldId id="370" r:id="rId13"/>
    <p:sldId id="373" r:id="rId14"/>
    <p:sldId id="406" r:id="rId15"/>
    <p:sldId id="407" r:id="rId16"/>
    <p:sldId id="408" r:id="rId17"/>
    <p:sldId id="409" r:id="rId18"/>
    <p:sldId id="379" r:id="rId19"/>
    <p:sldId id="410" r:id="rId20"/>
    <p:sldId id="380" r:id="rId21"/>
    <p:sldId id="411" r:id="rId22"/>
    <p:sldId id="382" r:id="rId23"/>
    <p:sldId id="381" r:id="rId24"/>
    <p:sldId id="403" r:id="rId25"/>
    <p:sldId id="383" r:id="rId26"/>
    <p:sldId id="384" r:id="rId27"/>
    <p:sldId id="385" r:id="rId28"/>
    <p:sldId id="386" r:id="rId29"/>
    <p:sldId id="387" r:id="rId30"/>
    <p:sldId id="394" r:id="rId31"/>
    <p:sldId id="395" r:id="rId32"/>
    <p:sldId id="404" r:id="rId33"/>
    <p:sldId id="396" r:id="rId34"/>
    <p:sldId id="399" r:id="rId35"/>
    <p:sldId id="392" r:id="rId36"/>
    <p:sldId id="393" r:id="rId37"/>
    <p:sldId id="330" r:id="rId38"/>
  </p:sldIdLst>
  <p:sldSz cx="9144000" cy="6858000" type="screen4x3"/>
  <p:notesSz cx="6400800" cy="86868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736" userDrawn="1">
          <p15:clr>
            <a:srgbClr val="A4A3A4"/>
          </p15:clr>
        </p15:guide>
        <p15:guide id="2" pos="201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1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380"/>
    <a:srgbClr val="09486B"/>
    <a:srgbClr val="635240"/>
    <a:srgbClr val="07496C"/>
    <a:srgbClr val="68CCEC"/>
    <a:srgbClr val="09476C"/>
    <a:srgbClr val="0B4769"/>
    <a:srgbClr val="08486B"/>
    <a:srgbClr val="0B466E"/>
    <a:srgbClr val="0B4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80322" autoAdjust="0"/>
  </p:normalViewPr>
  <p:slideViewPr>
    <p:cSldViewPr>
      <p:cViewPr>
        <p:scale>
          <a:sx n="100" d="100"/>
          <a:sy n="100" d="100"/>
        </p:scale>
        <p:origin x="-1866" y="204"/>
      </p:cViewPr>
      <p:guideLst>
        <p:guide orient="horz" pos="2205"/>
        <p:guide pos="2880"/>
      </p:guideLst>
    </p:cSldViewPr>
  </p:slideViewPr>
  <p:outlineViewPr>
    <p:cViewPr>
      <p:scale>
        <a:sx n="33" d="100"/>
        <a:sy n="33" d="100"/>
      </p:scale>
      <p:origin x="0" y="55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3822" y="96"/>
      </p:cViewPr>
      <p:guideLst>
        <p:guide orient="horz" pos="2736"/>
        <p:guide pos="20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P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Lorem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883-41C2-82DA-81645563AF10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883-41C2-82DA-81645563AF10}"/>
              </c:ext>
            </c:extLst>
          </c:dPt>
          <c:cat>
            <c:strRef>
              <c:f>Sheet1!$A$2:$A$3</c:f>
              <c:strCache>
                <c:ptCount val="2"/>
                <c:pt idx="0">
                  <c:v>Ipsum</c:v>
                </c:pt>
                <c:pt idx="1">
                  <c:v>Dolor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883-41C2-82DA-81645563AF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625851" y="0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DBC3D1D8-6725-4B18-96F9-9E37C867EA43}" type="datetimeFigureOut">
              <a:rPr lang="es-PE" smtClean="0"/>
              <a:pPr/>
              <a:t>20/03/2019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250239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625851" y="8250239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6E9297C5-E87F-43A6-A7DD-CC3D9F15FA3B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6680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625851" y="0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/>
          <a:lstStyle>
            <a:lvl1pPr algn="r">
              <a:defRPr sz="1200"/>
            </a:lvl1pPr>
          </a:lstStyle>
          <a:p>
            <a:fld id="{8DCFB87C-339E-4EB9-A7CE-97DC2E0DAD8A}" type="datetimeFigureOut">
              <a:rPr lang="es-PE" smtClean="0"/>
              <a:pPr/>
              <a:t>20/03/2019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085850"/>
            <a:ext cx="3908425" cy="2932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9" tIns="45710" rIns="91419" bIns="4571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39763" y="4179888"/>
            <a:ext cx="5121275" cy="3421062"/>
          </a:xfrm>
          <a:prstGeom prst="rect">
            <a:avLst/>
          </a:prstGeom>
        </p:spPr>
        <p:txBody>
          <a:bodyPr vert="horz" lIns="91419" tIns="45710" rIns="91419" bIns="4571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251827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625851" y="8251827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 anchor="b"/>
          <a:lstStyle>
            <a:lvl1pPr algn="r">
              <a:defRPr sz="1200"/>
            </a:lvl1pPr>
          </a:lstStyle>
          <a:p>
            <a:fld id="{B4413E6D-A2EE-4270-BE16-E3C0C2FC741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836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78137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20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70300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27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56004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28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80186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29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0112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30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43378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31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04256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32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73923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72080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rendimiento del cultivo de arroz , y todos los cultivos, está determinado principalmente por tres componentes: Clima (que no podemos controlar, solo adaptarnos), suelo (que podemos adecuar o corregir, Implica un costo) y Manejo agronómico (podemos controlarlo, épocas de siembra, variedades a sembrar, labores de adecuación y preparación, </a:t>
            </a:r>
            <a:r>
              <a:rPr lang="es-MX" dirty="0" err="1" smtClean="0"/>
              <a:t>monitoreos</a:t>
            </a:r>
            <a:r>
              <a:rPr lang="es-MX" dirty="0" smtClean="0"/>
              <a:t> sanitarios, entre otros). </a:t>
            </a:r>
          </a:p>
          <a:p>
            <a:endParaRPr lang="es-MX" dirty="0" smtClean="0"/>
          </a:p>
          <a:p>
            <a:r>
              <a:rPr lang="es-MX" dirty="0" smtClean="0"/>
              <a:t>En un estudio a nivel mundial sobre cereales (</a:t>
            </a:r>
            <a:r>
              <a:rPr lang="es-MX" dirty="0" err="1" smtClean="0"/>
              <a:t>Ray</a:t>
            </a:r>
            <a:r>
              <a:rPr lang="es-MX" dirty="0" smtClean="0"/>
              <a:t>, D.K. et al, 2015) dentro de los que están arroz año tras año la variabilidad climática explica cerca del 32% de las variaciones de los rendimientos y según la zona arrocera puede ser más o menos, las variables climáticas más relevantes son la frecuencia de las lluvias, la baja radiación y las altas temperaturas. </a:t>
            </a:r>
            <a:endParaRPr lang="es-PE" dirty="0" smtClean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15240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40653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40247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La Dirección de Agrometeorología-DAM, dentro de sus actividades operativas viene elaborando el pronóstico agrometeorológico de 5 cultivos (papa, maíz, arroz, café y cacao) con una frecuencia de 10 días, en donde se describe los impactos cualitativos del clima durante el crecimiento y desarrollo en la red fenológica del SENAMHI. Así mismo, se describe el impacto cualitativo de los pronósticos meteorológicos en los cultivos monitoreados.  </a:t>
            </a:r>
            <a:endParaRPr lang="es-PE" dirty="0" smtClean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52293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dirty="0" smtClean="0">
                <a:ea typeface="Calibri"/>
                <a:cs typeface="Times New Roman"/>
              </a:rPr>
              <a:t>Instrumento que sirve para monitorear el nivel del riesgo agroclimático en función al pronóstico mensual para las variables precipitación y temperatura máxima y mínima; para cinco cultivos priorizados (maíz, papa, arroz, café y cacao) según los distritos con intenciones de siembra (cultivos transitorios) o superficie verde (cultivos permanentes) reportada por el MINAGRI.</a:t>
            </a: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67854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Direcciones Zonales, vienen usando la metodología de evaluación de riesgos agroclimáticos (Centro Internacional para la evaluación del fenómeno el Niño-CIIFEN) para evaluar los impactos del clima (temperaturas extremas y precipitación) en los principales cultivos monitoreados en cada Dirección Zonal. </a:t>
            </a:r>
            <a:endParaRPr lang="es-PE" dirty="0" smtClean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16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16467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La Dirección de Agrometeorología, viene elaborando boletines coyunturales semanales debido a la presencia del Fenómeno El Niño, evaluando el impacto del Niño en los principales cultivos de la costa, sierra y selva.</a:t>
            </a:r>
            <a:endParaRPr lang="es-PE" dirty="0" smtClean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4340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" y="4280"/>
            <a:ext cx="9134623" cy="6841569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1449938"/>
            <a:ext cx="7632848" cy="72008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spcBef>
                <a:spcPts val="0"/>
              </a:spcBef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Marcador de texto 3"/>
          <p:cNvSpPr>
            <a:spLocks noGrp="1"/>
          </p:cNvSpPr>
          <p:nvPr>
            <p:ph type="body" sz="quarter" idx="12"/>
          </p:nvPr>
        </p:nvSpPr>
        <p:spPr>
          <a:xfrm>
            <a:off x="683568" y="4471971"/>
            <a:ext cx="7632848" cy="325181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7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683568" y="4725144"/>
            <a:ext cx="7632848" cy="50405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>
                <a:solidFill>
                  <a:srgbClr val="025380"/>
                </a:solidFill>
                <a:latin typeface="Myriad Pro" panose="020B0503030403020204" pitchFamily="34" charset="0"/>
              </a:defRPr>
            </a:lvl1pPr>
            <a:lvl2pPr marL="457200" indent="0" algn="ctr">
              <a:spcBef>
                <a:spcPts val="0"/>
              </a:spcBef>
              <a:buNone/>
              <a:defRPr sz="1400" b="0">
                <a:solidFill>
                  <a:srgbClr val="025380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8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683568" y="2636912"/>
            <a:ext cx="7632848" cy="169334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45720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3" name="Rectángulo 2"/>
          <p:cNvSpPr/>
          <p:nvPr userDrawn="1"/>
        </p:nvSpPr>
        <p:spPr>
          <a:xfrm>
            <a:off x="3995936" y="548680"/>
            <a:ext cx="79208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42" y="455984"/>
            <a:ext cx="1453899" cy="66391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88448"/>
            <a:ext cx="1867304" cy="3989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40" y="5817497"/>
            <a:ext cx="1944216" cy="44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61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" y="8930"/>
            <a:ext cx="9131459" cy="6840139"/>
          </a:xfrm>
          <a:prstGeom prst="rect">
            <a:avLst/>
          </a:prstGeom>
        </p:spPr>
      </p:pic>
      <p:sp>
        <p:nvSpPr>
          <p:cNvPr id="3" name="Marcador de texto 3"/>
          <p:cNvSpPr>
            <a:spLocks noGrp="1"/>
          </p:cNvSpPr>
          <p:nvPr>
            <p:ph type="body" sz="quarter" idx="12"/>
          </p:nvPr>
        </p:nvSpPr>
        <p:spPr>
          <a:xfrm>
            <a:off x="755573" y="1412777"/>
            <a:ext cx="7632848" cy="432048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755573" y="1852216"/>
            <a:ext cx="7632848" cy="4457103"/>
          </a:xfrm>
        </p:spPr>
        <p:txBody>
          <a:bodyPr>
            <a:noAutofit/>
          </a:bodyPr>
          <a:lstStyle>
            <a:lvl1pPr marL="0" indent="0" algn="just"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7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395536" y="476672"/>
            <a:ext cx="8352928" cy="432048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10477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" y="7971"/>
            <a:ext cx="9134020" cy="6842057"/>
          </a:xfrm>
          <a:prstGeom prst="rect">
            <a:avLst/>
          </a:prstGeom>
        </p:spPr>
      </p:pic>
      <p:sp>
        <p:nvSpPr>
          <p:cNvPr id="10" name="5 Marcador de contenido"/>
          <p:cNvSpPr>
            <a:spLocks noGrp="1"/>
          </p:cNvSpPr>
          <p:nvPr>
            <p:ph sz="quarter" idx="4"/>
          </p:nvPr>
        </p:nvSpPr>
        <p:spPr>
          <a:xfrm>
            <a:off x="755576" y="1052736"/>
            <a:ext cx="7632848" cy="5256584"/>
          </a:xfrm>
        </p:spPr>
        <p:txBody>
          <a:bodyPr>
            <a:normAutofit/>
          </a:bodyPr>
          <a:lstStyle>
            <a:lvl1pPr marL="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1pPr>
            <a:lvl2pPr marL="4572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2pPr>
            <a:lvl3pPr marL="9144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3pPr>
            <a:lvl4pPr marL="13716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4pPr>
            <a:lvl5pPr marL="18288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PE" dirty="0"/>
          </a:p>
        </p:txBody>
      </p:sp>
      <p:sp>
        <p:nvSpPr>
          <p:cNvPr id="6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755573" y="508167"/>
            <a:ext cx="7632848" cy="432048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01209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" y="3765"/>
            <a:ext cx="9138851" cy="6844736"/>
          </a:xfrm>
          <a:prstGeom prst="rect">
            <a:avLst/>
          </a:prstGeom>
        </p:spPr>
      </p:pic>
      <p:sp>
        <p:nvSpPr>
          <p:cNvPr id="10" name="5 Marcador de contenido"/>
          <p:cNvSpPr>
            <a:spLocks noGrp="1"/>
          </p:cNvSpPr>
          <p:nvPr>
            <p:ph sz="quarter" idx="4"/>
          </p:nvPr>
        </p:nvSpPr>
        <p:spPr>
          <a:xfrm>
            <a:off x="683568" y="3507038"/>
            <a:ext cx="7632848" cy="1800200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1pPr>
            <a:lvl2pPr marL="457200" indent="0" algn="ctr">
              <a:buNone/>
              <a:defRPr sz="1200" b="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2pPr>
            <a:lvl3pPr marL="914400" indent="0" algn="ctr">
              <a:buNone/>
              <a:defRPr sz="1200" b="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3pPr>
            <a:lvl4pPr marL="1371600" indent="0" algn="just">
              <a:buNone/>
              <a:defRPr sz="1200">
                <a:solidFill>
                  <a:schemeClr val="tx1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4pPr>
            <a:lvl5pPr marL="1828800" indent="0" algn="just">
              <a:buNone/>
              <a:defRPr sz="1200">
                <a:solidFill>
                  <a:schemeClr val="tx1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</p:txBody>
      </p:sp>
      <p:sp>
        <p:nvSpPr>
          <p:cNvPr id="7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1844824"/>
            <a:ext cx="7632848" cy="72008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spcBef>
                <a:spcPts val="0"/>
              </a:spcBef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Rectángulo 4"/>
          <p:cNvSpPr/>
          <p:nvPr userDrawn="1"/>
        </p:nvSpPr>
        <p:spPr>
          <a:xfrm>
            <a:off x="3995936" y="548680"/>
            <a:ext cx="79208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42" y="455984"/>
            <a:ext cx="1453899" cy="66391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88448"/>
            <a:ext cx="1867304" cy="39898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40" y="5817497"/>
            <a:ext cx="1944216" cy="44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76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9AD290-EC80-437B-863E-D237F5DBE8DF}" type="datetimeFigureOut">
              <a:rPr lang="es-PE" smtClean="0"/>
              <a:t>20/03/2019</a:t>
            </a:fld>
            <a:endParaRPr lang="es-PE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PE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829E8E-254C-47B0-923B-1958BFE517D0}" type="slidenum">
              <a:rPr lang="es-PE" smtClean="0"/>
              <a:t>‹Nº›</a:t>
            </a:fld>
            <a:endParaRPr lang="es-PE"/>
          </a:p>
        </p:txBody>
      </p:sp>
      <p:sp>
        <p:nvSpPr>
          <p:cNvPr id="39" name="38 Rectángulo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39 Rectángulo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40 Rectángulo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41 Rectángulo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68832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32A4-19E4-43E4-A09C-8AB7CA42FF33}" type="datetimeFigureOut">
              <a:rPr lang="es-PE" smtClean="0"/>
              <a:t>20/03/2019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4077-6903-49DF-8122-590C457BE2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45002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3B68C-DE82-4E8B-B4F9-6BF55E65242B}" type="datetimeFigureOut">
              <a:rPr lang="es-PE" smtClean="0"/>
              <a:pPr/>
              <a:t>20/03/2019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276DC-05D2-4ABC-B245-A1B861E1666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717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82" r:id="rId3"/>
    <p:sldLayoutId id="2147483681" r:id="rId4"/>
    <p:sldLayoutId id="2147483685" r:id="rId5"/>
    <p:sldLayoutId id="2147483686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mailto:correopersonal@Senamhi.Gob.pe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sv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emf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texto 20"/>
          <p:cNvSpPr>
            <a:spLocks noGrp="1"/>
          </p:cNvSpPr>
          <p:nvPr>
            <p:ph type="body" sz="quarter" idx="12"/>
          </p:nvPr>
        </p:nvSpPr>
        <p:spPr>
          <a:xfrm>
            <a:off x="683568" y="4221088"/>
            <a:ext cx="7632848" cy="325181"/>
          </a:xfrm>
        </p:spPr>
        <p:txBody>
          <a:bodyPr/>
          <a:lstStyle/>
          <a:p>
            <a:r>
              <a:rPr lang="es-PE" dirty="0" smtClean="0">
                <a:solidFill>
                  <a:srgbClr val="09486B"/>
                </a:solidFill>
              </a:rPr>
              <a:t>Ing. Constantino Alarcón Velazco</a:t>
            </a:r>
            <a:endParaRPr lang="es-PE" dirty="0">
              <a:solidFill>
                <a:srgbClr val="09486B"/>
              </a:solidFill>
            </a:endParaRPr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13"/>
          </p:nvPr>
        </p:nvSpPr>
        <p:spPr>
          <a:xfrm>
            <a:off x="683568" y="4474261"/>
            <a:ext cx="7632848" cy="504056"/>
          </a:xfrm>
        </p:spPr>
        <p:txBody>
          <a:bodyPr/>
          <a:lstStyle/>
          <a:p>
            <a:r>
              <a:rPr lang="es-PE" dirty="0" smtClean="0">
                <a:solidFill>
                  <a:srgbClr val="09486B"/>
                </a:solidFill>
              </a:rPr>
              <a:t>Director de Agrometeorología</a:t>
            </a:r>
            <a:endParaRPr lang="es-PE" dirty="0">
              <a:solidFill>
                <a:srgbClr val="09486B"/>
              </a:solidFill>
            </a:endParaRPr>
          </a:p>
        </p:txBody>
      </p:sp>
      <p:sp>
        <p:nvSpPr>
          <p:cNvPr id="23" name="Marcador de texto 22"/>
          <p:cNvSpPr>
            <a:spLocks noGrp="1"/>
          </p:cNvSpPr>
          <p:nvPr>
            <p:ph type="body" sz="quarter" idx="14"/>
          </p:nvPr>
        </p:nvSpPr>
        <p:spPr>
          <a:xfrm>
            <a:off x="906776" y="2690346"/>
            <a:ext cx="7632848" cy="936104"/>
          </a:xfrm>
        </p:spPr>
        <p:txBody>
          <a:bodyPr/>
          <a:lstStyle/>
          <a:p>
            <a:r>
              <a:rPr lang="es-PE" sz="2400" dirty="0" smtClean="0"/>
              <a:t>RED </a:t>
            </a:r>
            <a:r>
              <a:rPr lang="es-PE" sz="2400" dirty="0"/>
              <a:t>OBSERVACIONAL AGROMETOROLOGICA Y MODELAMIENTO DE </a:t>
            </a:r>
            <a:r>
              <a:rPr lang="es-PE" sz="2400" dirty="0" smtClean="0"/>
              <a:t>CULTIVOS</a:t>
            </a:r>
            <a:endParaRPr lang="es-PE" sz="2400" dirty="0"/>
          </a:p>
        </p:txBody>
      </p:sp>
      <p:sp>
        <p:nvSpPr>
          <p:cNvPr id="6" name="Marcador de texto 18"/>
          <p:cNvSpPr txBox="1">
            <a:spLocks/>
          </p:cNvSpPr>
          <p:nvPr/>
        </p:nvSpPr>
        <p:spPr>
          <a:xfrm>
            <a:off x="899592" y="1430206"/>
            <a:ext cx="763284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5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2400" dirty="0" smtClean="0"/>
              <a:t>FORO DE LOS SERVICIOS CLIMÁTICOS PARA EL DESARROLLO SOSTENIBLES</a:t>
            </a:r>
          </a:p>
        </p:txBody>
      </p:sp>
    </p:spTree>
    <p:extLst>
      <p:ext uri="{BB962C8B-B14F-4D97-AF65-F5344CB8AC3E}">
        <p14:creationId xmlns:p14="http://schemas.microsoft.com/office/powerpoint/2010/main" val="197726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rallelogram 8">
            <a:extLst>
              <a:ext uri="{FF2B5EF4-FFF2-40B4-BE49-F238E27FC236}">
                <a16:creationId xmlns="" xmlns:a16="http://schemas.microsoft.com/office/drawing/2014/main" id="{EB282B86-EBD8-4780-ACE9-BB9EF0E5645F}"/>
              </a:ext>
            </a:extLst>
          </p:cNvPr>
          <p:cNvSpPr/>
          <p:nvPr/>
        </p:nvSpPr>
        <p:spPr>
          <a:xfrm>
            <a:off x="482587" y="4833269"/>
            <a:ext cx="2659559" cy="1044003"/>
          </a:xfrm>
          <a:prstGeom prst="parallelogram">
            <a:avLst>
              <a:gd name="adj" fmla="val 57275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Parallelogram 23">
            <a:extLst>
              <a:ext uri="{FF2B5EF4-FFF2-40B4-BE49-F238E27FC236}">
                <a16:creationId xmlns="" xmlns:a16="http://schemas.microsoft.com/office/drawing/2014/main" id="{FC5DAB2F-1F2F-4F2F-9C54-F552761C9CE6}"/>
              </a:ext>
            </a:extLst>
          </p:cNvPr>
          <p:cNvSpPr/>
          <p:nvPr/>
        </p:nvSpPr>
        <p:spPr>
          <a:xfrm>
            <a:off x="6439735" y="4807870"/>
            <a:ext cx="2659559" cy="1044003"/>
          </a:xfrm>
          <a:prstGeom prst="parallelogram">
            <a:avLst>
              <a:gd name="adj" fmla="val 57275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5" name="Right Triangle 4">
            <a:extLst>
              <a:ext uri="{FF2B5EF4-FFF2-40B4-BE49-F238E27FC236}">
                <a16:creationId xmlns="" xmlns:a16="http://schemas.microsoft.com/office/drawing/2014/main" id="{D342A894-1F25-40DF-BDF2-E1F774FE55DD}"/>
              </a:ext>
            </a:extLst>
          </p:cNvPr>
          <p:cNvSpPr/>
          <p:nvPr/>
        </p:nvSpPr>
        <p:spPr>
          <a:xfrm flipH="1" flipV="1">
            <a:off x="175933" y="2997945"/>
            <a:ext cx="306653" cy="228599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6" name="Rectangle 2">
            <a:extLst>
              <a:ext uri="{FF2B5EF4-FFF2-40B4-BE49-F238E27FC236}">
                <a16:creationId xmlns="" xmlns:a16="http://schemas.microsoft.com/office/drawing/2014/main" id="{35676C20-4CA7-4B55-B846-C0251D709E8A}"/>
              </a:ext>
            </a:extLst>
          </p:cNvPr>
          <p:cNvSpPr/>
          <p:nvPr/>
        </p:nvSpPr>
        <p:spPr>
          <a:xfrm>
            <a:off x="482587" y="2831581"/>
            <a:ext cx="2036618" cy="3020292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342900" rIns="137160" bIns="685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s-ES" sz="1050" dirty="0">
                <a:solidFill>
                  <a:schemeClr val="tx1"/>
                </a:solidFill>
                <a:latin typeface="Myriad Pro" panose="020B0503030403020204" pitchFamily="34" charset="0"/>
              </a:rPr>
              <a:t>Basado en el clima local y el balance hídrico del suelo se definen las épocas secas y </a:t>
            </a:r>
            <a:r>
              <a:rPr lang="es-ES" sz="105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húmedas</a:t>
            </a:r>
          </a:p>
          <a:p>
            <a:pPr algn="ctr">
              <a:spcBef>
                <a:spcPct val="50000"/>
              </a:spcBef>
            </a:pPr>
            <a:endParaRPr lang="es-ES" sz="1050" dirty="0" smtClean="0">
              <a:solidFill>
                <a:schemeClr val="tx1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s-ES" sz="1050" dirty="0">
              <a:solidFill>
                <a:schemeClr val="tx1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s-ES" sz="1050" dirty="0">
              <a:solidFill>
                <a:schemeClr val="tx1"/>
              </a:solidFill>
              <a:latin typeface="Arial" charset="0"/>
            </a:endParaRPr>
          </a:p>
          <a:p>
            <a:pPr algn="ctr"/>
            <a:endParaRPr lang="es-ES" sz="1050" dirty="0" smtClean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r>
              <a:rPr lang="es-ES" sz="105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Zonificación </a:t>
            </a:r>
            <a:r>
              <a:rPr lang="es-ES" sz="1050" dirty="0">
                <a:solidFill>
                  <a:schemeClr val="tx1"/>
                </a:solidFill>
                <a:latin typeface="Myriad Pro" panose="020B0503030403020204" pitchFamily="34" charset="0"/>
              </a:rPr>
              <a:t>agroclimático </a:t>
            </a:r>
          </a:p>
          <a:p>
            <a:pPr algn="ctr"/>
            <a:r>
              <a:rPr lang="es-ES" sz="1050" dirty="0">
                <a:solidFill>
                  <a:schemeClr val="tx1"/>
                </a:solidFill>
                <a:latin typeface="Myriad Pro" panose="020B0503030403020204" pitchFamily="34" charset="0"/>
              </a:rPr>
              <a:t>Época  más adecuada para la siembra </a:t>
            </a:r>
          </a:p>
          <a:p>
            <a:pPr algn="ctr"/>
            <a:r>
              <a:rPr lang="es-ES" sz="1050" dirty="0">
                <a:solidFill>
                  <a:schemeClr val="tx1"/>
                </a:solidFill>
                <a:latin typeface="Myriad Pro" panose="020B0503030403020204" pitchFamily="34" charset="0"/>
              </a:rPr>
              <a:t>Planificación  topo y </a:t>
            </a:r>
            <a:r>
              <a:rPr lang="es-PE" sz="1050" dirty="0" err="1">
                <a:solidFill>
                  <a:schemeClr val="tx1"/>
                </a:solidFill>
                <a:latin typeface="Myriad Pro" panose="020B0503030403020204" pitchFamily="34" charset="0"/>
              </a:rPr>
              <a:t>microclimática</a:t>
            </a:r>
            <a:endParaRPr lang="es-PE" sz="105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>
              <a:spcBef>
                <a:spcPct val="50000"/>
              </a:spcBef>
            </a:pPr>
            <a:endParaRPr lang="pt-BR" sz="105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7" name="Right Triangle 38">
            <a:extLst>
              <a:ext uri="{FF2B5EF4-FFF2-40B4-BE49-F238E27FC236}">
                <a16:creationId xmlns="" xmlns:a16="http://schemas.microsoft.com/office/drawing/2014/main" id="{565B680D-617B-4A8A-A1F3-6995192C2CCF}"/>
              </a:ext>
            </a:extLst>
          </p:cNvPr>
          <p:cNvSpPr/>
          <p:nvPr/>
        </p:nvSpPr>
        <p:spPr>
          <a:xfrm flipH="1" flipV="1">
            <a:off x="628649" y="1445196"/>
            <a:ext cx="867641" cy="481004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8" name="Right Triangle 73">
            <a:extLst>
              <a:ext uri="{FF2B5EF4-FFF2-40B4-BE49-F238E27FC236}">
                <a16:creationId xmlns="" xmlns:a16="http://schemas.microsoft.com/office/drawing/2014/main" id="{CEFB4CA7-78CF-449C-986D-826F82960A43}"/>
              </a:ext>
            </a:extLst>
          </p:cNvPr>
          <p:cNvSpPr/>
          <p:nvPr/>
        </p:nvSpPr>
        <p:spPr>
          <a:xfrm flipH="1" flipV="1">
            <a:off x="6133081" y="2997945"/>
            <a:ext cx="306653" cy="228599"/>
          </a:xfrm>
          <a:prstGeom prst="rtTriangle">
            <a:avLst/>
          </a:prstGeom>
          <a:solidFill>
            <a:srgbClr val="094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9" name="Rectangle 74">
            <a:extLst>
              <a:ext uri="{FF2B5EF4-FFF2-40B4-BE49-F238E27FC236}">
                <a16:creationId xmlns="" xmlns:a16="http://schemas.microsoft.com/office/drawing/2014/main" id="{CA35515A-9D8B-43B0-8232-78961BF46DDC}"/>
              </a:ext>
            </a:extLst>
          </p:cNvPr>
          <p:cNvSpPr/>
          <p:nvPr/>
        </p:nvSpPr>
        <p:spPr>
          <a:xfrm>
            <a:off x="6478732" y="2720799"/>
            <a:ext cx="2036618" cy="3131074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342900" rIns="137160" bIns="685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s-ES" sz="105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Sobre la base de las condiciones meteorológicas actuales y previstas, se definen las condiciones actuales de temperatura y disponibilidad hídrica del suelo</a:t>
            </a:r>
          </a:p>
          <a:p>
            <a:pPr algn="ctr">
              <a:spcBef>
                <a:spcPct val="50000"/>
              </a:spcBef>
            </a:pPr>
            <a:endParaRPr lang="es-ES" sz="105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>
              <a:spcBef>
                <a:spcPct val="50000"/>
              </a:spcBef>
            </a:pPr>
            <a:endParaRPr lang="es-ES" sz="1050" dirty="0" smtClean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>
              <a:spcBef>
                <a:spcPct val="50000"/>
              </a:spcBef>
            </a:pPr>
            <a:endParaRPr lang="es-ES" sz="1050" dirty="0">
              <a:solidFill>
                <a:schemeClr val="tx1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s-ES" sz="1050" dirty="0" smtClean="0">
                <a:solidFill>
                  <a:schemeClr val="tx1"/>
                </a:solidFill>
                <a:latin typeface="Myriad Pro" panose="020B0503030403020204" pitchFamily="34" charset="0"/>
                <a:cs typeface="Arial" pitchFamily="34" charset="0"/>
              </a:rPr>
              <a:t>La </a:t>
            </a:r>
            <a:r>
              <a:rPr lang="es-ES" sz="1050" dirty="0">
                <a:solidFill>
                  <a:schemeClr val="tx1"/>
                </a:solidFill>
                <a:latin typeface="Myriad Pro" panose="020B0503030403020204" pitchFamily="34" charset="0"/>
                <a:cs typeface="Arial" pitchFamily="34" charset="0"/>
              </a:rPr>
              <a:t>siembra / cosecha</a:t>
            </a:r>
            <a:br>
              <a:rPr lang="es-ES" sz="1050" dirty="0">
                <a:solidFill>
                  <a:schemeClr val="tx1"/>
                </a:solidFill>
                <a:latin typeface="Myriad Pro" panose="020B0503030403020204" pitchFamily="34" charset="0"/>
                <a:cs typeface="Arial" pitchFamily="34" charset="0"/>
              </a:rPr>
            </a:br>
            <a:r>
              <a:rPr lang="es-ES" sz="1050" dirty="0">
                <a:solidFill>
                  <a:schemeClr val="tx1"/>
                </a:solidFill>
                <a:latin typeface="Myriad Pro" panose="020B0503030403020204" pitchFamily="34" charset="0"/>
                <a:cs typeface="Arial" pitchFamily="34" charset="0"/>
              </a:rPr>
              <a:t>El riego, preparación del suelo, control fitosanitario, medidas contra eventos adversos</a:t>
            </a:r>
          </a:p>
          <a:p>
            <a:pPr algn="ctr">
              <a:spcBef>
                <a:spcPct val="50000"/>
              </a:spcBef>
            </a:pPr>
            <a:endParaRPr lang="pt-BR" sz="105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0" name="Right Triangle 77">
            <a:extLst>
              <a:ext uri="{FF2B5EF4-FFF2-40B4-BE49-F238E27FC236}">
                <a16:creationId xmlns="" xmlns:a16="http://schemas.microsoft.com/office/drawing/2014/main" id="{E0DFB971-3C4F-4C58-B450-89057B58CF26}"/>
              </a:ext>
            </a:extLst>
          </p:cNvPr>
          <p:cNvSpPr/>
          <p:nvPr/>
        </p:nvSpPr>
        <p:spPr>
          <a:xfrm flipH="1" flipV="1">
            <a:off x="7094861" y="2950320"/>
            <a:ext cx="1381491" cy="123999"/>
          </a:xfrm>
          <a:prstGeom prst="rtTriangle">
            <a:avLst/>
          </a:prstGeom>
          <a:solidFill>
            <a:schemeClr val="tx2">
              <a:lumMod val="90000"/>
              <a:lumOff val="10000"/>
            </a:schemeClr>
          </a:solidFill>
          <a:ln w="571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342900" rIns="137160" bIns="685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Bef>
                <a:spcPts val="1350"/>
              </a:spcBef>
            </a:pPr>
            <a:endParaRPr lang="en-US" sz="10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Right Triangle 79">
            <a:extLst>
              <a:ext uri="{FF2B5EF4-FFF2-40B4-BE49-F238E27FC236}">
                <a16:creationId xmlns="" xmlns:a16="http://schemas.microsoft.com/office/drawing/2014/main" id="{E8D16520-B153-4339-B375-7E7829431D5B}"/>
              </a:ext>
            </a:extLst>
          </p:cNvPr>
          <p:cNvSpPr/>
          <p:nvPr/>
        </p:nvSpPr>
        <p:spPr>
          <a:xfrm flipH="1" flipV="1">
            <a:off x="1137713" y="2950320"/>
            <a:ext cx="1381491" cy="123999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342900" rIns="137160" bIns="685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Bef>
                <a:spcPts val="1350"/>
              </a:spcBef>
            </a:pPr>
            <a:endParaRPr lang="en-US" sz="10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Arrow: Pentagon 3">
            <a:extLst>
              <a:ext uri="{FF2B5EF4-FFF2-40B4-BE49-F238E27FC236}">
                <a16:creationId xmlns="" xmlns:a16="http://schemas.microsoft.com/office/drawing/2014/main" id="{0EB70031-DD32-458A-82D9-326183F7A65B}"/>
              </a:ext>
            </a:extLst>
          </p:cNvPr>
          <p:cNvSpPr/>
          <p:nvPr/>
        </p:nvSpPr>
        <p:spPr>
          <a:xfrm>
            <a:off x="175933" y="2443654"/>
            <a:ext cx="2834987" cy="554291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22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50000"/>
              </a:spcBef>
            </a:pPr>
            <a:r>
              <a:rPr lang="es-PE" sz="2000" b="1" dirty="0">
                <a:latin typeface="Myriad Pro" panose="020B0503030403020204" pitchFamily="34" charset="0"/>
              </a:rPr>
              <a:t>Planificación</a:t>
            </a:r>
            <a:r>
              <a:rPr lang="pt-BR" sz="2000" b="1" dirty="0">
                <a:latin typeface="Myriad Pro" panose="020B0503030403020204" pitchFamily="34" charset="0"/>
              </a:rPr>
              <a:t> agrícola</a:t>
            </a:r>
          </a:p>
        </p:txBody>
      </p:sp>
      <p:sp>
        <p:nvSpPr>
          <p:cNvPr id="33" name="Arrow: Pentagon 40">
            <a:extLst>
              <a:ext uri="{FF2B5EF4-FFF2-40B4-BE49-F238E27FC236}">
                <a16:creationId xmlns="" xmlns:a16="http://schemas.microsoft.com/office/drawing/2014/main" id="{82C363AB-F2BB-450B-979E-8DE4224CF3FA}"/>
              </a:ext>
            </a:extLst>
          </p:cNvPr>
          <p:cNvSpPr/>
          <p:nvPr/>
        </p:nvSpPr>
        <p:spPr>
          <a:xfrm>
            <a:off x="628650" y="602706"/>
            <a:ext cx="8056285" cy="842491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22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ES" sz="1600" dirty="0">
                <a:latin typeface="Myriad Pro" panose="020B0503030403020204" pitchFamily="34" charset="0"/>
                <a:cs typeface="Arial" pitchFamily="34" charset="0"/>
              </a:rPr>
              <a:t>Debido a esta interacción con las diversas áreas relacionadas a la agronomía, </a:t>
            </a:r>
            <a:r>
              <a:rPr lang="es-ES" sz="1600" dirty="0">
                <a:solidFill>
                  <a:srgbClr val="025380"/>
                </a:solidFill>
                <a:latin typeface="Myriad Pro" panose="020B0503030403020204" pitchFamily="34" charset="0"/>
                <a:cs typeface="Arial" pitchFamily="34" charset="0"/>
              </a:rPr>
              <a:t>la agrometeorología juega un papel clave </a:t>
            </a:r>
            <a:r>
              <a:rPr lang="es-ES" sz="1600" dirty="0">
                <a:latin typeface="Myriad Pro" panose="020B0503030403020204" pitchFamily="34" charset="0"/>
                <a:cs typeface="Arial" pitchFamily="34" charset="0"/>
              </a:rPr>
              <a:t>tanto en la planificación agrícola como en la toma de decisiones</a:t>
            </a:r>
            <a:endParaRPr lang="en-US" sz="16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4" name="Arrow: Pentagon 75">
            <a:extLst>
              <a:ext uri="{FF2B5EF4-FFF2-40B4-BE49-F238E27FC236}">
                <a16:creationId xmlns="" xmlns:a16="http://schemas.microsoft.com/office/drawing/2014/main" id="{7AB4DE56-A4BF-431A-AB74-9B93878F64AF}"/>
              </a:ext>
            </a:extLst>
          </p:cNvPr>
          <p:cNvSpPr/>
          <p:nvPr/>
        </p:nvSpPr>
        <p:spPr>
          <a:xfrm>
            <a:off x="6133081" y="2443654"/>
            <a:ext cx="2834987" cy="554291"/>
          </a:xfrm>
          <a:prstGeom prst="homePlate">
            <a:avLst/>
          </a:prstGeom>
          <a:solidFill>
            <a:srgbClr val="68C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22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>
                <a:latin typeface="Myriad Pro" panose="020B0503030403020204" pitchFamily="34" charset="0"/>
              </a:rPr>
              <a:t>Toma de </a:t>
            </a:r>
            <a:r>
              <a:rPr lang="es-PE" sz="2000" b="1" dirty="0">
                <a:latin typeface="Myriad Pro" panose="020B0503030403020204" pitchFamily="34" charset="0"/>
              </a:rPr>
              <a:t>decisiones</a:t>
            </a:r>
          </a:p>
        </p:txBody>
      </p:sp>
      <p:sp>
        <p:nvSpPr>
          <p:cNvPr id="35" name="Flecha abajo 34"/>
          <p:cNvSpPr/>
          <p:nvPr/>
        </p:nvSpPr>
        <p:spPr>
          <a:xfrm>
            <a:off x="1358928" y="4098438"/>
            <a:ext cx="234498" cy="4095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6" name="Flecha abajo 35"/>
          <p:cNvSpPr/>
          <p:nvPr/>
        </p:nvSpPr>
        <p:spPr>
          <a:xfrm>
            <a:off x="7332233" y="4145937"/>
            <a:ext cx="234498" cy="409539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37" name="Group 35">
            <a:extLst>
              <a:ext uri="{FF2B5EF4-FFF2-40B4-BE49-F238E27FC236}">
                <a16:creationId xmlns:lc="http://schemas.openxmlformats.org/drawingml/2006/lockedCanvas" xmlns:a16="http://schemas.microsoft.com/office/drawing/2014/main" xmlns="" id="{21A27458-2AC8-4B22-9561-CA9B8A09AF0E}"/>
              </a:ext>
            </a:extLst>
          </p:cNvPr>
          <p:cNvGrpSpPr/>
          <p:nvPr/>
        </p:nvGrpSpPr>
        <p:grpSpPr>
          <a:xfrm>
            <a:off x="3303270" y="2672364"/>
            <a:ext cx="2537460" cy="2537460"/>
            <a:chOff x="7173557" y="1372901"/>
            <a:chExt cx="3383280" cy="3383280"/>
          </a:xfrm>
          <a:solidFill>
            <a:srgbClr val="F0EEEF"/>
          </a:solidFill>
        </p:grpSpPr>
        <p:graphicFrame>
          <p:nvGraphicFramePr>
            <p:cNvPr id="38" name="Chart 36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4F0E1DD4-6845-4ED7-BFB0-C2C73936FAC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82573574"/>
                </p:ext>
              </p:extLst>
            </p:nvPr>
          </p:nvGraphicFramePr>
          <p:xfrm>
            <a:off x="7173557" y="1372901"/>
            <a:ext cx="3383280" cy="33832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9" name="Freeform: Shape 3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A3EE6781-1E44-447B-893E-7DE0B85F5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3557" y="1372901"/>
              <a:ext cx="3383280" cy="3383280"/>
            </a:xfrm>
            <a:custGeom>
              <a:avLst/>
              <a:gdLst>
                <a:gd name="connsiteX0" fmla="*/ 1691386 w 3383280"/>
                <a:gd name="connsiteY0" fmla="*/ 568025 h 3383280"/>
                <a:gd name="connsiteX1" fmla="*/ 1804116 w 3383280"/>
                <a:gd name="connsiteY1" fmla="*/ 598073 h 3383280"/>
                <a:gd name="connsiteX2" fmla="*/ 2577513 w 3383280"/>
                <a:gd name="connsiteY2" fmla="*/ 1044204 h 3383280"/>
                <a:gd name="connsiteX3" fmla="*/ 2690328 w 3383280"/>
                <a:gd name="connsiteY3" fmla="*/ 1239089 h 3383280"/>
                <a:gd name="connsiteX4" fmla="*/ 2690328 w 3383280"/>
                <a:gd name="connsiteY4" fmla="*/ 2132030 h 3383280"/>
                <a:gd name="connsiteX5" fmla="*/ 2577513 w 3383280"/>
                <a:gd name="connsiteY5" fmla="*/ 2326237 h 3383280"/>
                <a:gd name="connsiteX6" fmla="*/ 1804116 w 3383280"/>
                <a:gd name="connsiteY6" fmla="*/ 2773047 h 3383280"/>
                <a:gd name="connsiteX7" fmla="*/ 1579165 w 3383280"/>
                <a:gd name="connsiteY7" fmla="*/ 2773047 h 3383280"/>
                <a:gd name="connsiteX8" fmla="*/ 805089 w 3383280"/>
                <a:gd name="connsiteY8" fmla="*/ 2326237 h 3383280"/>
                <a:gd name="connsiteX9" fmla="*/ 692953 w 3383280"/>
                <a:gd name="connsiteY9" fmla="*/ 2132030 h 3383280"/>
                <a:gd name="connsiteX10" fmla="*/ 692953 w 3383280"/>
                <a:gd name="connsiteY10" fmla="*/ 1239089 h 3383280"/>
                <a:gd name="connsiteX11" fmla="*/ 805089 w 3383280"/>
                <a:gd name="connsiteY11" fmla="*/ 1044204 h 3383280"/>
                <a:gd name="connsiteX12" fmla="*/ 1579165 w 3383280"/>
                <a:gd name="connsiteY12" fmla="*/ 598073 h 3383280"/>
                <a:gd name="connsiteX13" fmla="*/ 1691386 w 3383280"/>
                <a:gd name="connsiteY13" fmla="*/ 568025 h 3383280"/>
                <a:gd name="connsiteX14" fmla="*/ 1691333 w 3383280"/>
                <a:gd name="connsiteY14" fmla="*/ 336370 h 3383280"/>
                <a:gd name="connsiteX15" fmla="*/ 1555850 w 3383280"/>
                <a:gd name="connsiteY15" fmla="*/ 372646 h 3383280"/>
                <a:gd name="connsiteX16" fmla="*/ 621315 w 3383280"/>
                <a:gd name="connsiteY16" fmla="*/ 911257 h 3383280"/>
                <a:gd name="connsiteX17" fmla="*/ 485934 w 3383280"/>
                <a:gd name="connsiteY17" fmla="*/ 1146540 h 3383280"/>
                <a:gd name="connsiteX18" fmla="*/ 485934 w 3383280"/>
                <a:gd name="connsiteY18" fmla="*/ 2224580 h 3383280"/>
                <a:gd name="connsiteX19" fmla="*/ 621315 w 3383280"/>
                <a:gd name="connsiteY19" fmla="*/ 2459043 h 3383280"/>
                <a:gd name="connsiteX20" fmla="*/ 1555850 w 3383280"/>
                <a:gd name="connsiteY20" fmla="*/ 2998473 h 3383280"/>
                <a:gd name="connsiteX21" fmla="*/ 1827431 w 3383280"/>
                <a:gd name="connsiteY21" fmla="*/ 2998473 h 3383280"/>
                <a:gd name="connsiteX22" fmla="*/ 2761146 w 3383280"/>
                <a:gd name="connsiteY22" fmla="*/ 2459043 h 3383280"/>
                <a:gd name="connsiteX23" fmla="*/ 2897347 w 3383280"/>
                <a:gd name="connsiteY23" fmla="*/ 2224580 h 3383280"/>
                <a:gd name="connsiteX24" fmla="*/ 2897347 w 3383280"/>
                <a:gd name="connsiteY24" fmla="*/ 1146540 h 3383280"/>
                <a:gd name="connsiteX25" fmla="*/ 2761146 w 3383280"/>
                <a:gd name="connsiteY25" fmla="*/ 911257 h 3383280"/>
                <a:gd name="connsiteX26" fmla="*/ 1827431 w 3383280"/>
                <a:gd name="connsiteY26" fmla="*/ 372646 h 3383280"/>
                <a:gd name="connsiteX27" fmla="*/ 1691333 w 3383280"/>
                <a:gd name="connsiteY27" fmla="*/ 336370 h 3383280"/>
                <a:gd name="connsiteX28" fmla="*/ 0 w 3383280"/>
                <a:gd name="connsiteY28" fmla="*/ 0 h 3383280"/>
                <a:gd name="connsiteX29" fmla="*/ 3383280 w 3383280"/>
                <a:gd name="connsiteY29" fmla="*/ 0 h 3383280"/>
                <a:gd name="connsiteX30" fmla="*/ 3383280 w 3383280"/>
                <a:gd name="connsiteY30" fmla="*/ 3383280 h 3383280"/>
                <a:gd name="connsiteX31" fmla="*/ 0 w 3383280"/>
                <a:gd name="connsiteY31" fmla="*/ 3383280 h 338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383280" h="3383280">
                  <a:moveTo>
                    <a:pt x="1691386" y="568025"/>
                  </a:moveTo>
                  <a:cubicBezTo>
                    <a:pt x="1730209" y="568025"/>
                    <a:pt x="1769116" y="578041"/>
                    <a:pt x="1804116" y="598073"/>
                  </a:cubicBezTo>
                  <a:lnTo>
                    <a:pt x="2577513" y="1044204"/>
                  </a:lnTo>
                  <a:cubicBezTo>
                    <a:pt x="2647513" y="1084946"/>
                    <a:pt x="2690328" y="1158962"/>
                    <a:pt x="2690328" y="1239089"/>
                  </a:cubicBezTo>
                  <a:lnTo>
                    <a:pt x="2690328" y="2132030"/>
                  </a:lnTo>
                  <a:cubicBezTo>
                    <a:pt x="2690328" y="2212157"/>
                    <a:pt x="2647513" y="2286173"/>
                    <a:pt x="2577513" y="2326237"/>
                  </a:cubicBezTo>
                  <a:lnTo>
                    <a:pt x="1804116" y="2773047"/>
                  </a:lnTo>
                  <a:cubicBezTo>
                    <a:pt x="1734116" y="2813110"/>
                    <a:pt x="1648485" y="2813110"/>
                    <a:pt x="1579165" y="2773047"/>
                  </a:cubicBezTo>
                  <a:lnTo>
                    <a:pt x="805089" y="2326237"/>
                  </a:lnTo>
                  <a:cubicBezTo>
                    <a:pt x="735769" y="2286173"/>
                    <a:pt x="692953" y="2212157"/>
                    <a:pt x="692953" y="2132030"/>
                  </a:cubicBezTo>
                  <a:lnTo>
                    <a:pt x="692953" y="1239089"/>
                  </a:lnTo>
                  <a:cubicBezTo>
                    <a:pt x="692953" y="1158962"/>
                    <a:pt x="735769" y="1084946"/>
                    <a:pt x="805089" y="1044204"/>
                  </a:cubicBezTo>
                  <a:lnTo>
                    <a:pt x="1579165" y="598073"/>
                  </a:lnTo>
                  <a:cubicBezTo>
                    <a:pt x="1613825" y="578041"/>
                    <a:pt x="1652563" y="568025"/>
                    <a:pt x="1691386" y="568025"/>
                  </a:cubicBezTo>
                  <a:close/>
                  <a:moveTo>
                    <a:pt x="1691333" y="336370"/>
                  </a:moveTo>
                  <a:cubicBezTo>
                    <a:pt x="1644463" y="336370"/>
                    <a:pt x="1597695" y="348462"/>
                    <a:pt x="1555850" y="372646"/>
                  </a:cubicBezTo>
                  <a:lnTo>
                    <a:pt x="621315" y="911257"/>
                  </a:lnTo>
                  <a:cubicBezTo>
                    <a:pt x="537625" y="960445"/>
                    <a:pt x="485934" y="1049803"/>
                    <a:pt x="485934" y="1146540"/>
                  </a:cubicBezTo>
                  <a:lnTo>
                    <a:pt x="485934" y="2224580"/>
                  </a:lnTo>
                  <a:cubicBezTo>
                    <a:pt x="485934" y="2321316"/>
                    <a:pt x="537625" y="2410675"/>
                    <a:pt x="621315" y="2459043"/>
                  </a:cubicBezTo>
                  <a:lnTo>
                    <a:pt x="1555850" y="2998473"/>
                  </a:lnTo>
                  <a:cubicBezTo>
                    <a:pt x="1639540" y="3046841"/>
                    <a:pt x="1742921" y="3046841"/>
                    <a:pt x="1827431" y="2998473"/>
                  </a:cubicBezTo>
                  <a:lnTo>
                    <a:pt x="2761146" y="2459043"/>
                  </a:lnTo>
                  <a:cubicBezTo>
                    <a:pt x="2845656" y="2410675"/>
                    <a:pt x="2897347" y="2321316"/>
                    <a:pt x="2897347" y="2224580"/>
                  </a:cubicBezTo>
                  <a:lnTo>
                    <a:pt x="2897347" y="1146540"/>
                  </a:lnTo>
                  <a:cubicBezTo>
                    <a:pt x="2897347" y="1049803"/>
                    <a:pt x="2845656" y="960445"/>
                    <a:pt x="2761146" y="911257"/>
                  </a:cubicBezTo>
                  <a:lnTo>
                    <a:pt x="1827431" y="372646"/>
                  </a:lnTo>
                  <a:cubicBezTo>
                    <a:pt x="1785176" y="348462"/>
                    <a:pt x="1738203" y="336370"/>
                    <a:pt x="1691333" y="336370"/>
                  </a:cubicBezTo>
                  <a:close/>
                  <a:moveTo>
                    <a:pt x="0" y="0"/>
                  </a:moveTo>
                  <a:lnTo>
                    <a:pt x="3383280" y="0"/>
                  </a:lnTo>
                  <a:lnTo>
                    <a:pt x="3383280" y="3383280"/>
                  </a:lnTo>
                  <a:lnTo>
                    <a:pt x="0" y="33832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050" b="1" dirty="0"/>
            </a:p>
          </p:txBody>
        </p:sp>
      </p:grpSp>
      <p:sp>
        <p:nvSpPr>
          <p:cNvPr id="40" name="Rectángulo 39"/>
          <p:cNvSpPr/>
          <p:nvPr/>
        </p:nvSpPr>
        <p:spPr>
          <a:xfrm>
            <a:off x="3894666" y="3385925"/>
            <a:ext cx="135466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 dirty="0">
                <a:latin typeface="Myriad Pro" panose="020B0503030403020204" pitchFamily="34" charset="0"/>
              </a:rPr>
              <a:t>Minimiza el riesgo asociado con la actividad agrícola</a:t>
            </a:r>
            <a:endParaRPr lang="pt-BR" sz="14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7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/>
              <a:t>APLICACIONES DE LA AGROMETEOROLOGIA</a:t>
            </a:r>
            <a:endParaRPr lang="es-PE" dirty="0"/>
          </a:p>
        </p:txBody>
      </p:sp>
      <p:sp>
        <p:nvSpPr>
          <p:cNvPr id="5" name="CuadroTexto 4"/>
          <p:cNvSpPr txBox="1"/>
          <p:nvPr/>
        </p:nvSpPr>
        <p:spPr>
          <a:xfrm>
            <a:off x="677170" y="3245311"/>
            <a:ext cx="1711102" cy="1944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/>
          <p:cNvSpPr txBox="1"/>
          <p:nvPr/>
        </p:nvSpPr>
        <p:spPr>
          <a:xfrm>
            <a:off x="456983" y="2092392"/>
            <a:ext cx="2592288" cy="37856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200" dirty="0" smtClean="0">
                <a:latin typeface="Myriad Pro" panose="020B0503030403020204" pitchFamily="34" charset="0"/>
              </a:rPr>
              <a:t>Programación de fechas de siembra y trasplantes.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200" dirty="0" smtClean="0">
                <a:latin typeface="Myriad Pro" panose="020B0503030403020204" pitchFamily="34" charset="0"/>
              </a:rPr>
              <a:t>Pronostico de fases fenológicas (floración, </a:t>
            </a:r>
            <a:r>
              <a:rPr lang="es-PE" sz="1200" dirty="0" err="1" smtClean="0">
                <a:latin typeface="Myriad Pro" panose="020B0503030403020204" pitchFamily="34" charset="0"/>
              </a:rPr>
              <a:t>brotación</a:t>
            </a:r>
            <a:r>
              <a:rPr lang="es-PE" sz="1200" dirty="0" smtClean="0">
                <a:latin typeface="Myriad Pro" panose="020B0503030403020204" pitchFamily="34" charset="0"/>
              </a:rPr>
              <a:t>, madurez, entre otros)</a:t>
            </a:r>
            <a:endParaRPr lang="es-PE" sz="1200" dirty="0">
              <a:latin typeface="Myriad Pro" panose="020B0503030403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200" dirty="0" smtClean="0">
                <a:latin typeface="Myriad Pro" panose="020B0503030403020204" pitchFamily="34" charset="0"/>
              </a:rPr>
              <a:t>Pronóstico de plagas y enfermedades.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200" dirty="0" smtClean="0">
                <a:latin typeface="Myriad Pro" panose="020B0503030403020204" pitchFamily="34" charset="0"/>
              </a:rPr>
              <a:t>Pronóstico de heladas.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200" dirty="0" smtClean="0">
                <a:latin typeface="Myriad Pro" panose="020B0503030403020204" pitchFamily="34" charset="0"/>
              </a:rPr>
              <a:t>Cantidad y oportunidad de aplicación de agua de riego.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200" dirty="0" smtClean="0">
                <a:latin typeface="Myriad Pro" panose="020B0503030403020204" pitchFamily="34" charset="0"/>
              </a:rPr>
              <a:t>Pronóstico de incendios forestales.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200" dirty="0" smtClean="0">
                <a:latin typeface="Myriad Pro" panose="020B0503030403020204" pitchFamily="34" charset="0"/>
              </a:rPr>
              <a:t>Monitoreo del desarrollo de cultivos para asistencia técnica.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200" dirty="0" smtClean="0">
                <a:latin typeface="Myriad Pro" panose="020B0503030403020204" pitchFamily="34" charset="0"/>
              </a:rPr>
              <a:t>Manejo </a:t>
            </a:r>
            <a:r>
              <a:rPr lang="es-PE" sz="1200" dirty="0" smtClean="0">
                <a:latin typeface="Myriad Pro" panose="020B0503030403020204" pitchFamily="34" charset="0"/>
              </a:rPr>
              <a:t>de maquina: </a:t>
            </a:r>
            <a:r>
              <a:rPr lang="es-PE" sz="1200" dirty="0" err="1" smtClean="0">
                <a:latin typeface="Myriad Pro" panose="020B0503030403020204" pitchFamily="34" charset="0"/>
              </a:rPr>
              <a:t>bordeadora</a:t>
            </a:r>
            <a:r>
              <a:rPr lang="es-PE" sz="1200" dirty="0" smtClean="0">
                <a:latin typeface="Myriad Pro" panose="020B0503030403020204" pitchFamily="34" charset="0"/>
              </a:rPr>
              <a:t>, rastra, </a:t>
            </a:r>
            <a:r>
              <a:rPr lang="es-PE" sz="1200" dirty="0" smtClean="0">
                <a:latin typeface="Myriad Pro" panose="020B0503030403020204" pitchFamily="34" charset="0"/>
              </a:rPr>
              <a:t>cultivadora, </a:t>
            </a:r>
            <a:r>
              <a:rPr lang="es-PE" sz="1200" dirty="0" smtClean="0">
                <a:latin typeface="Myriad Pro" panose="020B0503030403020204" pitchFamily="34" charset="0"/>
              </a:rPr>
              <a:t>cosechadora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200" dirty="0" smtClean="0">
                <a:latin typeface="Myriad Pro" panose="020B0503030403020204" pitchFamily="34" charset="0"/>
              </a:rPr>
              <a:t>Manejo de ambientes controlados: invernaderos, </a:t>
            </a:r>
            <a:r>
              <a:rPr lang="es-PE" sz="1200" dirty="0" err="1" smtClean="0">
                <a:latin typeface="Myriad Pro" panose="020B0503030403020204" pitchFamily="34" charset="0"/>
              </a:rPr>
              <a:t>sombreaderos</a:t>
            </a:r>
            <a:r>
              <a:rPr lang="es-PE" sz="1200" dirty="0" smtClean="0">
                <a:latin typeface="Myriad Pro" panose="020B0503030403020204" pitchFamily="34" charset="0"/>
              </a:rPr>
              <a:t>, entre otros.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s-PE" sz="1200" dirty="0" smtClean="0">
              <a:latin typeface="Myriad Pro" panose="020B0503030403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89073" y="2107263"/>
            <a:ext cx="2589518" cy="16158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100" dirty="0" smtClean="0">
                <a:latin typeface="Myriad Pro" panose="020B0503030403020204" pitchFamily="34" charset="0"/>
              </a:rPr>
              <a:t>Definición de áreas de uso de la tierra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100" dirty="0" smtClean="0">
                <a:latin typeface="Myriad Pro" panose="020B0503030403020204" pitchFamily="34" charset="0"/>
              </a:rPr>
              <a:t>Zonificación de cultivos.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100" dirty="0" smtClean="0">
                <a:latin typeface="Myriad Pro" panose="020B0503030403020204" pitchFamily="34" charset="0"/>
              </a:rPr>
              <a:t>Estratificación  de áreas por riesgos climatológicos.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100" dirty="0" smtClean="0">
                <a:latin typeface="Myriad Pro" panose="020B0503030403020204" pitchFamily="34" charset="0"/>
              </a:rPr>
              <a:t>Adaptación de cultivos y animales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100" dirty="0" smtClean="0">
                <a:latin typeface="Myriad Pro" panose="020B0503030403020204" pitchFamily="34" charset="0"/>
              </a:rPr>
              <a:t>Manejo de praderas y ganado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100" dirty="0" smtClean="0">
                <a:latin typeface="Myriad Pro" panose="020B0503030403020204" pitchFamily="34" charset="0"/>
              </a:rPr>
              <a:t>Planificación del uso del agua en </a:t>
            </a:r>
            <a:r>
              <a:rPr lang="es-PE" sz="1100" dirty="0" smtClean="0">
                <a:latin typeface="Myriad Pro" panose="020B0503030403020204" pitchFamily="34" charset="0"/>
              </a:rPr>
              <a:t>la agricultura</a:t>
            </a:r>
            <a:r>
              <a:rPr lang="es-PE" sz="1100" dirty="0" smtClean="0">
                <a:latin typeface="Myriad Pro" panose="020B0503030403020204" pitchFamily="34" charset="0"/>
              </a:rPr>
              <a:t>.</a:t>
            </a:r>
            <a:endParaRPr lang="es-PE" sz="1100" dirty="0">
              <a:latin typeface="Myriad Pro" panose="020B0503030403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114581" y="2107263"/>
            <a:ext cx="2561875" cy="39857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100" dirty="0" smtClean="0">
                <a:latin typeface="Myriad Pro" panose="020B0503030403020204" pitchFamily="34" charset="0"/>
              </a:rPr>
              <a:t>Optimización del uso y el manejo del agua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100" dirty="0" smtClean="0">
                <a:latin typeface="Myriad Pro" panose="020B0503030403020204" pitchFamily="34" charset="0"/>
              </a:rPr>
              <a:t>Mejoramiento genético de plantas y animales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100" dirty="0" smtClean="0">
                <a:latin typeface="Myriad Pro" panose="020B0503030403020204" pitchFamily="34" charset="0"/>
              </a:rPr>
              <a:t>Caracterización fenológica de cultivos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100" dirty="0" smtClean="0">
                <a:latin typeface="Myriad Pro" panose="020B0503030403020204" pitchFamily="34" charset="0"/>
              </a:rPr>
              <a:t>Optimización de practicas agronómicas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100" dirty="0" smtClean="0">
                <a:latin typeface="Myriad Pro" panose="020B0503030403020204" pitchFamily="34" charset="0"/>
              </a:rPr>
              <a:t>Manejo integrado de plagas y enfermedades.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100" dirty="0" smtClean="0">
                <a:latin typeface="Myriad Pro" panose="020B0503030403020204" pitchFamily="34" charset="0"/>
              </a:rPr>
              <a:t>Introducción de cultivos potenciales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100" dirty="0" smtClean="0">
                <a:latin typeface="Myriad Pro" panose="020B0503030403020204" pitchFamily="34" charset="0"/>
              </a:rPr>
              <a:t>Análisis de resultados de investigación.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100" dirty="0" smtClean="0">
                <a:latin typeface="Myriad Pro" panose="020B0503030403020204" pitchFamily="34" charset="0"/>
              </a:rPr>
              <a:t>Rendimiento animal.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100" dirty="0" smtClean="0">
                <a:latin typeface="Myriad Pro" panose="020B0503030403020204" pitchFamily="34" charset="0"/>
              </a:rPr>
              <a:t>Explotación del bosque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100" dirty="0" smtClean="0">
                <a:latin typeface="Myriad Pro" panose="020B0503030403020204" pitchFamily="34" charset="0"/>
              </a:rPr>
              <a:t>Prevención de siniestros: incendios, heladas, sequias, granizo, etc.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100" dirty="0" smtClean="0">
                <a:latin typeface="Myriad Pro" panose="020B0503030403020204" pitchFamily="34" charset="0"/>
              </a:rPr>
              <a:t>Balance de energía en plantas y animales.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100" dirty="0" smtClean="0">
                <a:latin typeface="Myriad Pro" panose="020B0503030403020204" pitchFamily="34" charset="0"/>
              </a:rPr>
              <a:t>Estudios de erosión del suelo.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PE" sz="1100" dirty="0" smtClean="0">
                <a:latin typeface="Myriad Pro" panose="020B0503030403020204" pitchFamily="34" charset="0"/>
              </a:rPr>
              <a:t>Estudios </a:t>
            </a:r>
            <a:r>
              <a:rPr lang="es-PE" sz="1100" dirty="0" err="1" smtClean="0">
                <a:latin typeface="Myriad Pro" panose="020B0503030403020204" pitchFamily="34" charset="0"/>
              </a:rPr>
              <a:t>topoclimatológicos</a:t>
            </a:r>
            <a:r>
              <a:rPr lang="es-PE" sz="1100" dirty="0" smtClean="0">
                <a:latin typeface="Myriad Pro" panose="020B0503030403020204" pitchFamily="34" charset="0"/>
              </a:rPr>
              <a:t>  para selección de zonas de plantación de frutales, hortalizas y ornamentales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s-PE" sz="1100" dirty="0">
              <a:latin typeface="Myriad Pro" panose="020B0503030403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114581" y="1794817"/>
            <a:ext cx="2561875" cy="276999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glow rad="63500">
              <a:schemeClr val="accent3">
                <a:lumMod val="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PE"/>
            </a:defPPr>
            <a:lvl1pPr>
              <a:defRPr sz="1200">
                <a:solidFill>
                  <a:schemeClr val="lt1"/>
                </a:solidFill>
                <a:latin typeface="Myriad Pro" panose="020B0503030403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dirty="0" smtClean="0"/>
              <a:t>Actividades de investigación</a:t>
            </a:r>
            <a:endParaRPr lang="es-PE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56983" y="1786248"/>
            <a:ext cx="2592288" cy="27539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1200" dirty="0" smtClean="0">
                <a:latin typeface="Myriad Pro" panose="020B0503030403020204" pitchFamily="34" charset="0"/>
              </a:rPr>
              <a:t>ACTIVIDADES OPERATIVAS</a:t>
            </a:r>
            <a:endParaRPr lang="es-PE" sz="1200" dirty="0">
              <a:latin typeface="Myriad Pro" panose="020B0503030403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285261" y="1786248"/>
            <a:ext cx="2593330" cy="276999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glow rad="63500">
              <a:srgbClr val="C00000">
                <a:alpha val="40000"/>
              </a:srgbClr>
            </a:glow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PE"/>
            </a:defPPr>
            <a:lvl1pPr>
              <a:defRPr sz="1200">
                <a:solidFill>
                  <a:schemeClr val="lt1"/>
                </a:solidFill>
                <a:latin typeface="Myriad Pro" panose="020B0503030403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dirty="0" smtClean="0"/>
              <a:t>ACTIVIDADES DE PLANIFICACIÓN</a:t>
            </a:r>
            <a:endParaRPr lang="es-PE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3843202"/>
            <a:ext cx="2672475" cy="185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/>
              <a:t>OBSERVACIONES AGROMETEOROLÓGICAS</a:t>
            </a:r>
            <a:endParaRPr lang="es-PE" dirty="0"/>
          </a:p>
        </p:txBody>
      </p:sp>
      <p:sp>
        <p:nvSpPr>
          <p:cNvPr id="5" name="CuadroTexto 4"/>
          <p:cNvSpPr txBox="1"/>
          <p:nvPr/>
        </p:nvSpPr>
        <p:spPr>
          <a:xfrm>
            <a:off x="511805" y="2309207"/>
            <a:ext cx="1711102" cy="1944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/>
          <p:cNvSpPr txBox="1"/>
          <p:nvPr/>
        </p:nvSpPr>
        <p:spPr>
          <a:xfrm>
            <a:off x="280546" y="2403541"/>
            <a:ext cx="2025167" cy="32316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indent="-273050" algn="just"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Temperatura del Aire y suelo </a:t>
            </a:r>
          </a:p>
          <a:p>
            <a:pPr marL="273050" indent="-273050" algn="just"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Humedad del aire (Punto de roció, humedad  relativa )</a:t>
            </a:r>
          </a:p>
          <a:p>
            <a:pPr marL="273050" indent="-273050"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Radiación (Radiación solar total , radiación fotosintéticamente activa)</a:t>
            </a:r>
          </a:p>
          <a:p>
            <a:pPr marL="273050" indent="-273050"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Precipitación (forma, cantidad y duración)</a:t>
            </a:r>
          </a:p>
          <a:p>
            <a:pPr marL="273050" indent="-273050"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Viento (velocidad y dirección)</a:t>
            </a:r>
          </a:p>
          <a:p>
            <a:pPr marL="273050" indent="-273050"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Evaporación</a:t>
            </a:r>
          </a:p>
          <a:p>
            <a:pPr marL="273050" indent="-273050"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Roció (cantidad y duración)</a:t>
            </a:r>
          </a:p>
          <a:p>
            <a:pPr marL="273050" indent="-273050"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Humedad de hoja</a:t>
            </a:r>
            <a:endParaRPr lang="es-PE" sz="1200" dirty="0">
              <a:latin typeface="Myriad Pro" panose="020B0503030403020204" pitchFamily="34" charset="0"/>
              <a:cs typeface="Arial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488286" y="2403541"/>
            <a:ext cx="2025167" cy="144039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indent="-27305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Fecha de siembra</a:t>
            </a:r>
          </a:p>
          <a:p>
            <a:pPr marL="273050" indent="-27305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Duración del día</a:t>
            </a:r>
          </a:p>
          <a:p>
            <a:pPr marL="273050" indent="-27305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Temperatura</a:t>
            </a:r>
          </a:p>
          <a:p>
            <a:pPr marL="273050" indent="-27305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Suministro de humedad</a:t>
            </a:r>
          </a:p>
          <a:p>
            <a:pPr marL="273050" indent="-27305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Componente genético de la planta</a:t>
            </a:r>
          </a:p>
          <a:p>
            <a:pPr marL="273050" indent="-27305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Manejo de cultivo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488286" y="1844825"/>
            <a:ext cx="2025167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glow rad="63500">
              <a:srgbClr val="C00000">
                <a:alpha val="40000"/>
              </a:srgbClr>
            </a:glow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PE"/>
            </a:defPPr>
            <a:lvl1pPr>
              <a:defRPr sz="1200">
                <a:solidFill>
                  <a:schemeClr val="lt1"/>
                </a:solidFill>
                <a:latin typeface="Myriad Pro" panose="020B0503030403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dirty="0" smtClean="0"/>
              <a:t>OBSERVACIONES FENOLÓGICAS </a:t>
            </a:r>
            <a:endParaRPr lang="es-PE" dirty="0"/>
          </a:p>
        </p:txBody>
      </p:sp>
      <p:sp>
        <p:nvSpPr>
          <p:cNvPr id="9" name="CuadroTexto 8"/>
          <p:cNvSpPr txBox="1"/>
          <p:nvPr/>
        </p:nvSpPr>
        <p:spPr>
          <a:xfrm>
            <a:off x="4713228" y="2365069"/>
            <a:ext cx="2025167" cy="33793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Se caracteriza el estado del cultivo, a través del registro de: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</a:pPr>
            <a:endParaRPr lang="es-MX" sz="1200" dirty="0">
              <a:latin typeface="Myriad Pro" panose="020B0503030403020204" pitchFamily="34" charset="0"/>
              <a:cs typeface="Arial" pitchFamily="34" charset="0"/>
            </a:endParaRPr>
          </a:p>
          <a:p>
            <a:pPr marL="273050" indent="-27305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Estado general del cultivo</a:t>
            </a:r>
          </a:p>
          <a:p>
            <a:pPr marL="273050" indent="-27305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Densidad de plantas sembradas</a:t>
            </a:r>
          </a:p>
          <a:p>
            <a:pPr marL="273050" indent="-27305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Altura de las plantas</a:t>
            </a:r>
          </a:p>
          <a:p>
            <a:pPr marL="273050" indent="-27305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Daños por fenómenos meteorológicos adversos</a:t>
            </a:r>
          </a:p>
          <a:p>
            <a:pPr marL="273050" indent="-27305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Daños por plagas y enfermedades</a:t>
            </a:r>
          </a:p>
          <a:p>
            <a:pPr marL="273050" indent="-27305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Infestación de maleza en el cultivo</a:t>
            </a:r>
          </a:p>
          <a:p>
            <a:pPr marL="273050" indent="-27305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Rendimiento de la cosecha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707073" y="1844824"/>
            <a:ext cx="2025167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glow rad="63500">
              <a:schemeClr val="accent3">
                <a:lumMod val="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PE"/>
            </a:defPPr>
            <a:lvl1pPr>
              <a:defRPr sz="1200">
                <a:solidFill>
                  <a:schemeClr val="lt1"/>
                </a:solidFill>
                <a:latin typeface="Myriad Pro" panose="020B0503030403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dirty="0" smtClean="0"/>
              <a:t>OBSERVACIONES AGRONÓMICAS</a:t>
            </a:r>
            <a:endParaRPr lang="es-PE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920968" y="2381215"/>
            <a:ext cx="2025167" cy="251145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93675" indent="-193675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Estos datos son útiles para: </a:t>
            </a:r>
          </a:p>
          <a:p>
            <a:pPr marL="273050" indent="-27305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Actividades operativas : pronósticos y respuestas a consultas diarias</a:t>
            </a:r>
          </a:p>
          <a:p>
            <a:pPr marL="273050" indent="-27305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ts val="1500"/>
              <a:buFont typeface="Wingdings" panose="05000000000000000000" pitchFamily="2" charset="2"/>
              <a:buChar char="§"/>
            </a:pP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Investigación: Régimen y balance de la humedad del suelo, los   requerimientos de agua de los diferentes cultivos y los pronósticos </a:t>
            </a:r>
            <a:r>
              <a:rPr lang="es-MX" sz="1200" dirty="0" smtClean="0">
                <a:latin typeface="Myriad Pro" panose="020B0503030403020204" pitchFamily="34" charset="0"/>
                <a:cs typeface="Arial" pitchFamily="34" charset="0"/>
              </a:rPr>
              <a:t>de cosechas</a:t>
            </a:r>
            <a:r>
              <a:rPr lang="es-MX" sz="1200" dirty="0">
                <a:latin typeface="Myriad Pro" panose="020B0503030403020204" pitchFamily="34" charset="0"/>
                <a:cs typeface="Arial" pitchFamily="34" charset="0"/>
              </a:rPr>
              <a:t>.  </a:t>
            </a:r>
          </a:p>
          <a:p>
            <a:endParaRPr lang="es-PE" sz="1200" dirty="0">
              <a:latin typeface="Myriad Pro" panose="020B0503030403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908070" y="1847542"/>
            <a:ext cx="2025167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glow rad="63500">
              <a:schemeClr val="accent5">
                <a:lumMod val="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PE"/>
            </a:defPPr>
            <a:lvl1pPr>
              <a:defRPr sz="1200">
                <a:solidFill>
                  <a:schemeClr val="lt1"/>
                </a:solidFill>
                <a:latin typeface="Myriad Pro" panose="020B0503030403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dirty="0" smtClean="0"/>
              <a:t>OBSERVACIONES DE HUMEDAD DEL </a:t>
            </a:r>
            <a:r>
              <a:rPr lang="es-PE" dirty="0" smtClean="0"/>
              <a:t>SUELO</a:t>
            </a:r>
            <a:endParaRPr lang="es-PE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87289" y="1844825"/>
            <a:ext cx="2025167" cy="46166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1200" dirty="0" smtClean="0">
                <a:latin typeface="Myriad Pro" panose="020B0503030403020204" pitchFamily="34" charset="0"/>
              </a:rPr>
              <a:t>OBSERVACIONES METEOROLOGICAS</a:t>
            </a:r>
            <a:endParaRPr lang="es-PE" sz="12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87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" t="4963" r="3863" b="5582"/>
          <a:stretch/>
        </p:blipFill>
        <p:spPr>
          <a:xfrm>
            <a:off x="261295" y="663924"/>
            <a:ext cx="4104456" cy="5762024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552" y="2291478"/>
            <a:ext cx="1546194" cy="109433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6 Rectángulo"/>
          <p:cNvSpPr/>
          <p:nvPr/>
        </p:nvSpPr>
        <p:spPr>
          <a:xfrm>
            <a:off x="2313523" y="189377"/>
            <a:ext cx="3796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>
                <a:schemeClr val="tx2"/>
              </a:buClr>
              <a:buSzPct val="95000"/>
            </a:pPr>
            <a:r>
              <a:rPr lang="es-PE" sz="2400" b="1" dirty="0">
                <a:solidFill>
                  <a:srgbClr val="0B466E"/>
                </a:solidFill>
                <a:latin typeface="Myriad Pro" panose="020B0503030403020204" pitchFamily="34" charset="0"/>
              </a:rPr>
              <a:t>MONITOREO FENOLÓGICO</a:t>
            </a:r>
          </a:p>
        </p:txBody>
      </p:sp>
      <p:sp>
        <p:nvSpPr>
          <p:cNvPr id="9" name="CuadroTexto 5"/>
          <p:cNvSpPr txBox="1"/>
          <p:nvPr/>
        </p:nvSpPr>
        <p:spPr>
          <a:xfrm>
            <a:off x="3752087" y="908720"/>
            <a:ext cx="2358309" cy="851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 algn="just">
              <a:tabLst>
                <a:tab pos="202500" algn="l"/>
              </a:tabLst>
              <a:defRPr sz="731" b="1">
                <a:solidFill>
                  <a:srgbClr val="0087E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>
              <a:solidFill>
                <a:schemeClr val="tx1"/>
              </a:solidFill>
            </a:endParaRPr>
          </a:p>
          <a:p>
            <a:r>
              <a:rPr lang="es-PE" sz="1050" b="0" dirty="0" smtClean="0">
                <a:solidFill>
                  <a:schemeClr val="tx1"/>
                </a:solidFill>
              </a:rPr>
              <a:t>SENAMHI cuenta con una red de  </a:t>
            </a:r>
            <a:r>
              <a:rPr lang="es-PE" sz="1050" dirty="0" smtClean="0">
                <a:solidFill>
                  <a:schemeClr val="accent5">
                    <a:lumMod val="75000"/>
                  </a:schemeClr>
                </a:solidFill>
              </a:rPr>
              <a:t>360</a:t>
            </a:r>
            <a:r>
              <a:rPr lang="es-PE" sz="1050" b="0" dirty="0" smtClean="0">
                <a:solidFill>
                  <a:schemeClr val="tx1"/>
                </a:solidFill>
              </a:rPr>
              <a:t> estaciones de observación fenológica a nivel nacional.</a:t>
            </a:r>
            <a:endParaRPr lang="es-MX" sz="1050" dirty="0" smtClean="0">
              <a:solidFill>
                <a:schemeClr val="tx1"/>
              </a:solidFill>
            </a:endParaRPr>
          </a:p>
          <a:p>
            <a:endParaRPr lang="es-PE" sz="1050" dirty="0">
              <a:solidFill>
                <a:schemeClr val="tx1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9" t="1796" r="-14476" b="-1796"/>
          <a:stretch/>
        </p:blipFill>
        <p:spPr bwMode="auto">
          <a:xfrm>
            <a:off x="5023808" y="908720"/>
            <a:ext cx="5324991" cy="573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443769" y="5013176"/>
            <a:ext cx="1368152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939" y="4193923"/>
            <a:ext cx="1763713" cy="223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"/>
          <a:stretch/>
        </p:blipFill>
        <p:spPr bwMode="auto">
          <a:xfrm>
            <a:off x="4399665" y="5003531"/>
            <a:ext cx="1092249" cy="148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110396" y="3161884"/>
            <a:ext cx="49725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PE" sz="1600" b="1" dirty="0" smtClean="0">
                <a:solidFill>
                  <a:srgbClr val="00B0F0"/>
                </a:solidFill>
              </a:rPr>
              <a:t>360</a:t>
            </a:r>
            <a:endParaRPr lang="es-PE" sz="1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44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/>
              <a:t>PRONÓSTICO AGROMETEOROLÓGICO DÉCADAL </a:t>
            </a:r>
          </a:p>
          <a:p>
            <a:endParaRPr lang="es-PE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" y="1340768"/>
            <a:ext cx="5069947" cy="324036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1628800"/>
            <a:ext cx="3604407" cy="3779848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35496" y="6011996"/>
            <a:ext cx="5940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/>
              <a:t>https://www.senamhi.gob.pe/load/file/02946SENA-13.pdf</a:t>
            </a:r>
          </a:p>
        </p:txBody>
      </p:sp>
    </p:spTree>
    <p:extLst>
      <p:ext uri="{BB962C8B-B14F-4D97-AF65-F5344CB8AC3E}">
        <p14:creationId xmlns:p14="http://schemas.microsoft.com/office/powerpoint/2010/main" val="338158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sz="2000" dirty="0" smtClean="0"/>
              <a:t>PRONÓSTICO DEL RIESGO AGROCLIMÁTICO A NIVEL NACIONAL</a:t>
            </a:r>
            <a:endParaRPr lang="es-PE" sz="2000" dirty="0"/>
          </a:p>
        </p:txBody>
      </p:sp>
      <p:sp>
        <p:nvSpPr>
          <p:cNvPr id="5" name="4 Rectángulo"/>
          <p:cNvSpPr/>
          <p:nvPr/>
        </p:nvSpPr>
        <p:spPr>
          <a:xfrm>
            <a:off x="538612" y="5141602"/>
            <a:ext cx="5113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dirty="0">
                <a:solidFill>
                  <a:prstClr val="black"/>
                </a:solidFill>
              </a:rPr>
              <a:t>https://www.senamhi.gob.pe/?&amp;p=riesgo-agro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9" t="15472" r="14067" b="8311"/>
          <a:stretch/>
        </p:blipFill>
        <p:spPr bwMode="auto">
          <a:xfrm>
            <a:off x="194396" y="2517559"/>
            <a:ext cx="3288165" cy="185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1 Grupo"/>
          <p:cNvGrpSpPr/>
          <p:nvPr/>
        </p:nvGrpSpPr>
        <p:grpSpPr>
          <a:xfrm>
            <a:off x="3972464" y="1271319"/>
            <a:ext cx="4495026" cy="3618974"/>
            <a:chOff x="1518249" y="250168"/>
            <a:chExt cx="5993368" cy="482529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35" t="11927" r="36852" b="19641"/>
            <a:stretch/>
          </p:blipFill>
          <p:spPr bwMode="auto">
            <a:xfrm>
              <a:off x="1518249" y="250168"/>
              <a:ext cx="2173857" cy="3074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3" t="12359" r="35463" b="10152"/>
            <a:stretch/>
          </p:blipFill>
          <p:spPr bwMode="auto">
            <a:xfrm>
              <a:off x="2242866" y="614471"/>
              <a:ext cx="2173857" cy="3074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13" t="12470" r="34904" b="10078"/>
            <a:stretch/>
          </p:blipFill>
          <p:spPr bwMode="auto">
            <a:xfrm>
              <a:off x="3148642" y="1000665"/>
              <a:ext cx="2189118" cy="3068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56" t="12330" r="34842" b="10120"/>
            <a:stretch/>
          </p:blipFill>
          <p:spPr bwMode="auto">
            <a:xfrm>
              <a:off x="4243201" y="1552754"/>
              <a:ext cx="2147980" cy="3022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42" t="12300" r="34887" b="10238"/>
            <a:stretch/>
          </p:blipFill>
          <p:spPr bwMode="auto">
            <a:xfrm>
              <a:off x="5337760" y="2089158"/>
              <a:ext cx="2173857" cy="2986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409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sz="2000" dirty="0" smtClean="0"/>
              <a:t>PRONÓSTICO DEL RIESGO AGROCLIMÁTICO A NIVEL DE CUENCAS</a:t>
            </a:r>
            <a:endParaRPr lang="es-PE" sz="2000" dirty="0"/>
          </a:p>
        </p:txBody>
      </p:sp>
      <p:sp>
        <p:nvSpPr>
          <p:cNvPr id="13" name="3 Rectángulo"/>
          <p:cNvSpPr/>
          <p:nvPr/>
        </p:nvSpPr>
        <p:spPr>
          <a:xfrm>
            <a:off x="21880" y="5533929"/>
            <a:ext cx="6048671" cy="109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sz="1500" b="1" dirty="0">
                <a:solidFill>
                  <a:prstClr val="black"/>
                </a:solidFill>
              </a:rPr>
              <a:t>http://www.senamhi.gob.pe/?p=pronostico-agroclimatico</a:t>
            </a: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/>
          </p:nvPr>
        </p:nvGraphicFramePr>
        <p:xfrm>
          <a:off x="323529" y="2024844"/>
          <a:ext cx="4248472" cy="2350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8905"/>
                <a:gridCol w="1729567"/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s-PE" sz="1100" dirty="0" smtClean="0"/>
                        <a:t>Ámbito</a:t>
                      </a:r>
                      <a:endParaRPr lang="es-PE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dirty="0" smtClean="0"/>
                        <a:t>Cultivo</a:t>
                      </a:r>
                      <a:endParaRPr lang="es-PE" sz="11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s-PE" sz="1100" dirty="0" smtClean="0"/>
                        <a:t>Cuenca del Chira-Piura</a:t>
                      </a:r>
                      <a:endParaRPr lang="es-PE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dirty="0" smtClean="0"/>
                        <a:t>arroz y mango</a:t>
                      </a:r>
                      <a:endParaRPr lang="es-PE" sz="11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s-PE" sz="1100" dirty="0" smtClean="0"/>
                        <a:t>Cuenca del</a:t>
                      </a:r>
                      <a:r>
                        <a:rPr lang="es-PE" sz="1100" baseline="0" dirty="0" smtClean="0"/>
                        <a:t> Río Cajamarquino -Cajamarca</a:t>
                      </a:r>
                      <a:endParaRPr lang="es-PE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dirty="0" smtClean="0"/>
                        <a:t>maíz amiláceo</a:t>
                      </a:r>
                      <a:r>
                        <a:rPr lang="es-PE" sz="1100" baseline="0" dirty="0" smtClean="0"/>
                        <a:t> </a:t>
                      </a:r>
                      <a:endParaRPr lang="es-PE" sz="11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s-PE" sz="1100" dirty="0" smtClean="0"/>
                        <a:t>Cuenca</a:t>
                      </a:r>
                      <a:r>
                        <a:rPr lang="es-PE" sz="1100" baseline="0" dirty="0" smtClean="0"/>
                        <a:t> del Río Chili - Arequipa</a:t>
                      </a:r>
                      <a:endParaRPr lang="es-PE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dirty="0" smtClean="0"/>
                        <a:t>ajo y Cebolla</a:t>
                      </a:r>
                      <a:endParaRPr lang="es-PE" sz="11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s-PE" sz="1100" dirty="0" smtClean="0"/>
                        <a:t>Cuenca del Río Caplina</a:t>
                      </a:r>
                      <a:r>
                        <a:rPr lang="es-PE" sz="1100" baseline="0" dirty="0" smtClean="0"/>
                        <a:t> – Tacna </a:t>
                      </a:r>
                      <a:endParaRPr lang="es-PE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dirty="0" smtClean="0"/>
                        <a:t>olivo</a:t>
                      </a:r>
                      <a:endParaRPr lang="es-PE" sz="11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s-PE" sz="1100" dirty="0" smtClean="0"/>
                        <a:t>Cuenca de los Ríos</a:t>
                      </a:r>
                      <a:r>
                        <a:rPr lang="es-PE" sz="1100" baseline="0" dirty="0" smtClean="0"/>
                        <a:t> Huallaga y Pachitea </a:t>
                      </a:r>
                      <a:endParaRPr lang="es-PE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dirty="0" smtClean="0"/>
                        <a:t>papa </a:t>
                      </a:r>
                      <a:endParaRPr lang="es-PE" sz="11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s-PE" sz="1100" dirty="0" smtClean="0"/>
                        <a:t>Vertiente del lago Titicaca</a:t>
                      </a:r>
                      <a:endParaRPr lang="es-PE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dirty="0" smtClean="0"/>
                        <a:t>quinua</a:t>
                      </a:r>
                      <a:r>
                        <a:rPr lang="es-PE" sz="1100" baseline="0" dirty="0" smtClean="0"/>
                        <a:t> y papa</a:t>
                      </a:r>
                      <a:endParaRPr lang="es-PE" sz="1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s-PE" sz="1100" dirty="0" smtClean="0"/>
                        <a:t>Ancash y Lima</a:t>
                      </a:r>
                      <a:endParaRPr lang="es-PE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dirty="0" smtClean="0"/>
                        <a:t>maíz</a:t>
                      </a:r>
                      <a:r>
                        <a:rPr lang="es-PE" sz="1100" baseline="0" dirty="0" smtClean="0"/>
                        <a:t> amiláceo, maíz amarillo duro y pa</a:t>
                      </a:r>
                      <a:r>
                        <a:rPr lang="es-PE" sz="1100" dirty="0" smtClean="0"/>
                        <a:t>pa </a:t>
                      </a:r>
                      <a:endParaRPr lang="es-PE" sz="1100" dirty="0"/>
                    </a:p>
                  </a:txBody>
                  <a:tcPr marT="34290" marB="34290"/>
                </a:tc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0" t="11975" r="35837" b="18109"/>
          <a:stretch/>
        </p:blipFill>
        <p:spPr bwMode="auto">
          <a:xfrm>
            <a:off x="4768251" y="1707756"/>
            <a:ext cx="2400300" cy="3199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2" t="11887" r="34547" b="14810"/>
          <a:stretch/>
        </p:blipFill>
        <p:spPr bwMode="auto">
          <a:xfrm>
            <a:off x="6413889" y="2435883"/>
            <a:ext cx="2511685" cy="326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4"/>
          <p:cNvSpPr txBox="1"/>
          <p:nvPr/>
        </p:nvSpPr>
        <p:spPr>
          <a:xfrm>
            <a:off x="323528" y="957732"/>
            <a:ext cx="84969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sz="1350" dirty="0">
                <a:solidFill>
                  <a:prstClr val="black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Este pronóstico presenta la probabilidad de riesgo de los principales cultivos debido a la amenaza de factores climáticos.</a:t>
            </a:r>
          </a:p>
        </p:txBody>
      </p:sp>
    </p:spTree>
    <p:extLst>
      <p:ext uri="{BB962C8B-B14F-4D97-AF65-F5344CB8AC3E}">
        <p14:creationId xmlns:p14="http://schemas.microsoft.com/office/powerpoint/2010/main" val="157127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395536" y="215833"/>
            <a:ext cx="8352928" cy="692887"/>
          </a:xfrm>
        </p:spPr>
        <p:txBody>
          <a:bodyPr/>
          <a:lstStyle/>
          <a:p>
            <a:r>
              <a:rPr lang="es-PE" dirty="0" smtClean="0"/>
              <a:t>INFORMES COYUNTURALES</a:t>
            </a:r>
            <a:endParaRPr lang="es-PE" dirty="0"/>
          </a:p>
        </p:txBody>
      </p:sp>
      <p:sp>
        <p:nvSpPr>
          <p:cNvPr id="5" name="Marcador de texto 12"/>
          <p:cNvSpPr txBox="1">
            <a:spLocks/>
          </p:cNvSpPr>
          <p:nvPr/>
        </p:nvSpPr>
        <p:spPr>
          <a:xfrm>
            <a:off x="2273408" y="16127"/>
            <a:ext cx="9583232" cy="612468"/>
          </a:xfrm>
          <a:prstGeom prst="rect">
            <a:avLst/>
          </a:prstGeom>
        </p:spPr>
        <p:txBody>
          <a:bodyPr/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580" indent="0" fontAlgn="base">
              <a:spcAft>
                <a:spcPct val="0"/>
              </a:spcAft>
              <a:buClr>
                <a:srgbClr val="04617B"/>
              </a:buClr>
              <a:buFont typeface="Wingdings"/>
              <a:buNone/>
            </a:pPr>
            <a:endParaRPr lang="es-PE" sz="2400" spc="-100" dirty="0">
              <a:solidFill>
                <a:srgbClr val="04617B">
                  <a:satMod val="20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a 6"/>
          <p:cNvGraphicFramePr>
            <a:graphicFrameLocks noGrp="1"/>
          </p:cNvGraphicFramePr>
          <p:nvPr>
            <p:extLst/>
          </p:nvPr>
        </p:nvGraphicFramePr>
        <p:xfrm>
          <a:off x="44157" y="1124744"/>
          <a:ext cx="4458502" cy="4613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4813"/>
                <a:gridCol w="994813"/>
                <a:gridCol w="994813"/>
                <a:gridCol w="1474063"/>
              </a:tblGrid>
              <a:tr h="427954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Costa 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Sierra 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Selva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Fecha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  <a:tr h="597963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Primer reporte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Primer reporte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15 de enero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  <a:tr h="597963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Segundo reporte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Segundo reporte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Primer reporte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28 de enero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  <a:tr h="597963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Tercer reporte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Tercer reporte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05 de febrero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  <a:tr h="597963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Cuarto reporte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Cuarto reporte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P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14 de febrero</a:t>
                      </a:r>
                    </a:p>
                    <a:p>
                      <a:pPr algn="ctr"/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  <a:tr h="597963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Quinto  reporte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Quinto</a:t>
                      </a:r>
                      <a:r>
                        <a:rPr lang="es-PE" sz="1400" baseline="0" dirty="0" smtClean="0"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 reporte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Segundo reporte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P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20 de febrero</a:t>
                      </a:r>
                    </a:p>
                    <a:p>
                      <a:pPr algn="ctr"/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  <a:tr h="597963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Sexto reporte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Sexto reporte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Tercer</a:t>
                      </a:r>
                      <a:r>
                        <a:rPr lang="es-PE" sz="1400" baseline="0" dirty="0" smtClean="0">
                          <a:latin typeface="Myriad Pro" panose="020B0503030403020204" pitchFamily="34" charset="0"/>
                        </a:rPr>
                        <a:t> reporte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P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28 de febrero</a:t>
                      </a:r>
                    </a:p>
                    <a:p>
                      <a:pPr algn="ctr"/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  <a:tr h="597963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Séptimo reporte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P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Séptimo </a:t>
                      </a:r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reporte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>
                          <a:latin typeface="Myriad Pro" panose="020B0503030403020204" pitchFamily="34" charset="0"/>
                        </a:rPr>
                        <a:t>Cuarto</a:t>
                      </a:r>
                      <a:r>
                        <a:rPr lang="es-PE" sz="1400" baseline="0" dirty="0" smtClean="0">
                          <a:latin typeface="Myriad Pro" panose="020B0503030403020204" pitchFamily="34" charset="0"/>
                        </a:rPr>
                        <a:t> reporte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P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07 de marzo</a:t>
                      </a:r>
                      <a:endParaRPr lang="es-PE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0" t="13015" r="32680" b="8600"/>
          <a:stretch/>
        </p:blipFill>
        <p:spPr bwMode="auto">
          <a:xfrm>
            <a:off x="4540025" y="889971"/>
            <a:ext cx="3022571" cy="378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0" t="12050" r="34076" b="14004"/>
          <a:stretch/>
        </p:blipFill>
        <p:spPr bwMode="auto">
          <a:xfrm>
            <a:off x="5981519" y="2446656"/>
            <a:ext cx="2999836" cy="390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07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2"/>
          <p:cNvSpPr txBox="1">
            <a:spLocks/>
          </p:cNvSpPr>
          <p:nvPr/>
        </p:nvSpPr>
        <p:spPr>
          <a:xfrm>
            <a:off x="107504" y="268789"/>
            <a:ext cx="8807637" cy="612468"/>
          </a:xfrm>
          <a:prstGeom prst="rect">
            <a:avLst/>
          </a:prstGeom>
        </p:spPr>
        <p:txBody>
          <a:bodyPr/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spcBef>
                <a:spcPct val="0"/>
              </a:spcBef>
              <a:buNone/>
            </a:pPr>
            <a:r>
              <a:rPr lang="es-PE" sz="2400" b="1" dirty="0" smtClean="0">
                <a:solidFill>
                  <a:srgbClr val="0B466E"/>
                </a:solidFill>
                <a:latin typeface="Myriad Pro" panose="020B0503030403020204" pitchFamily="34" charset="0"/>
              </a:rPr>
              <a:t>PRODUCTOS AGROCLIMÁTICOS APLICADOS A CULTIVOS DE EXPORTACIÓN</a:t>
            </a:r>
            <a:endParaRPr lang="es-PE" sz="2400" b="1" dirty="0">
              <a:solidFill>
                <a:srgbClr val="0B466E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106779" y="1340768"/>
            <a:ext cx="8929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 convenio con SENASA y ADEX viene generando productos agroclimáticos para mejorar la toma de decisiones en el manejo de los cultivos de mango y capsicum en la region Lambayeque   </a:t>
            </a:r>
            <a:endParaRPr lang="en-US" dirty="0"/>
          </a:p>
        </p:txBody>
      </p:sp>
      <p:pic>
        <p:nvPicPr>
          <p:cNvPr id="4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264098"/>
            <a:ext cx="2974990" cy="4170362"/>
          </a:xfrm>
          <a:prstGeom prst="rect">
            <a:avLst/>
          </a:prstGeom>
        </p:spPr>
      </p:pic>
      <p:pic>
        <p:nvPicPr>
          <p:cNvPr id="5" name="Imagen 3"/>
          <p:cNvPicPr>
            <a:picLocks noChangeAspect="1"/>
          </p:cNvPicPr>
          <p:nvPr/>
        </p:nvPicPr>
        <p:blipFill rotWithShape="1">
          <a:blip r:embed="rId3"/>
          <a:srcRect l="22328" t="22439" r="50389" b="8656"/>
          <a:stretch/>
        </p:blipFill>
        <p:spPr>
          <a:xfrm>
            <a:off x="5292080" y="2420888"/>
            <a:ext cx="2697905" cy="38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3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texto 11"/>
          <p:cNvSpPr>
            <a:spLocks noGrp="1"/>
          </p:cNvSpPr>
          <p:nvPr>
            <p:ph type="body" sz="quarter" idx="14"/>
          </p:nvPr>
        </p:nvSpPr>
        <p:spPr>
          <a:xfrm>
            <a:off x="406400" y="188913"/>
            <a:ext cx="8351838" cy="431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s-PE" smtClean="0">
                <a:solidFill>
                  <a:srgbClr val="0B466E"/>
                </a:solidFill>
              </a:rPr>
              <a:t>MONITOREO DE LAS SEQUIAS AGRICOLAS</a:t>
            </a:r>
          </a:p>
        </p:txBody>
      </p:sp>
      <p:sp>
        <p:nvSpPr>
          <p:cNvPr id="4099" name="1 Marcador de texto"/>
          <p:cNvSpPr>
            <a:spLocks noGrp="1"/>
          </p:cNvSpPr>
          <p:nvPr>
            <p:ph type="body" sz="quarter" idx="12"/>
          </p:nvPr>
        </p:nvSpPr>
        <p:spPr>
          <a:xfrm>
            <a:off x="952500" y="620713"/>
            <a:ext cx="7632700" cy="431800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s-PE" smtClean="0"/>
              <a:t>Mapas de Disponibilidad Hídrica para los Cultivos</a:t>
            </a:r>
          </a:p>
        </p:txBody>
      </p:sp>
      <p:sp>
        <p:nvSpPr>
          <p:cNvPr id="4100" name="2 Marcador de texto"/>
          <p:cNvSpPr>
            <a:spLocks noGrp="1"/>
          </p:cNvSpPr>
          <p:nvPr>
            <p:ph type="body" sz="quarter" idx="13"/>
          </p:nvPr>
        </p:nvSpPr>
        <p:spPr>
          <a:xfrm>
            <a:off x="3829445" y="1060450"/>
            <a:ext cx="1976438" cy="14414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s-PE" dirty="0" smtClean="0"/>
              <a:t>Índice  de necesidad de los requerimientos hídricos (WRSI) </a:t>
            </a:r>
          </a:p>
        </p:txBody>
      </p:sp>
      <p:sp>
        <p:nvSpPr>
          <p:cNvPr id="4101" name="2 Marcador de texto"/>
          <p:cNvSpPr txBox="1">
            <a:spLocks/>
          </p:cNvSpPr>
          <p:nvPr/>
        </p:nvSpPr>
        <p:spPr bwMode="auto">
          <a:xfrm>
            <a:off x="3995738" y="3616325"/>
            <a:ext cx="324008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PE" sz="1400">
                <a:latin typeface="Myriad Pro" panose="020B0503030403020204" pitchFamily="34" charset="0"/>
              </a:rPr>
              <a:t>Índice de Aridez (ARI)</a:t>
            </a:r>
          </a:p>
        </p:txBody>
      </p:sp>
      <p:pic>
        <p:nvPicPr>
          <p:cNvPr id="4102" name="Picture 2" descr="D:\boletin_WRSI\jpg\2018_11\ari\papa_20181103a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913188"/>
            <a:ext cx="12731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3" descr="D:\boletin_WRSI\jpg\2018_11\papa_20181103wrs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1768475"/>
            <a:ext cx="12731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2 Marcador de texto"/>
          <p:cNvSpPr txBox="1">
            <a:spLocks/>
          </p:cNvSpPr>
          <p:nvPr/>
        </p:nvSpPr>
        <p:spPr bwMode="auto">
          <a:xfrm>
            <a:off x="3995738" y="5776913"/>
            <a:ext cx="259238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1400" dirty="0">
                <a:latin typeface="Myriad Pro" panose="020B0503030403020204" pitchFamily="34" charset="0"/>
              </a:rPr>
              <a:t>Agriculture Stress Index 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1400" dirty="0">
                <a:latin typeface="Myriad Pro" panose="020B0503030403020204" pitchFamily="34" charset="0"/>
              </a:rPr>
              <a:t>System (ASIS) FAO 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1400" dirty="0">
                <a:latin typeface="Myriad Pro" panose="020B0503030403020204" pitchFamily="34" charset="0"/>
              </a:rPr>
              <a:t>(</a:t>
            </a:r>
            <a:r>
              <a:rPr lang="en-US" sz="1400" dirty="0" err="1">
                <a:latin typeface="Myriad Pro" panose="020B0503030403020204" pitchFamily="34" charset="0"/>
              </a:rPr>
              <a:t>Por</a:t>
            </a:r>
            <a:r>
              <a:rPr lang="en-US" sz="1400" dirty="0">
                <a:latin typeface="Myriad Pro" panose="020B0503030403020204" pitchFamily="34" charset="0"/>
              </a:rPr>
              <a:t> </a:t>
            </a:r>
            <a:r>
              <a:rPr lang="en-US" sz="1400" dirty="0" err="1">
                <a:latin typeface="Myriad Pro" panose="020B0503030403020204" pitchFamily="34" charset="0"/>
              </a:rPr>
              <a:t>implementar</a:t>
            </a:r>
            <a:r>
              <a:rPr lang="en-US" sz="1400" dirty="0">
                <a:latin typeface="Myriad Pro" panose="020B0503030403020204" pitchFamily="34" charset="0"/>
              </a:rPr>
              <a:t>)</a:t>
            </a:r>
            <a:endParaRPr lang="es-PE" sz="1400" dirty="0">
              <a:latin typeface="Myriad Pro" panose="020B0503030403020204" pitchFamily="34" charset="0"/>
            </a:endParaRPr>
          </a:p>
        </p:txBody>
      </p:sp>
      <p:sp>
        <p:nvSpPr>
          <p:cNvPr id="15" name="14 Cerrar llave"/>
          <p:cNvSpPr/>
          <p:nvPr/>
        </p:nvSpPr>
        <p:spPr>
          <a:xfrm>
            <a:off x="3435350" y="1274763"/>
            <a:ext cx="409575" cy="5106987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4106" name="15 Rectángulo"/>
          <p:cNvSpPr>
            <a:spLocks noChangeArrowheads="1"/>
          </p:cNvSpPr>
          <p:nvPr/>
        </p:nvSpPr>
        <p:spPr bwMode="auto">
          <a:xfrm>
            <a:off x="1933575" y="1358900"/>
            <a:ext cx="1512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es-PE" sz="1400">
                <a:latin typeface="Myriad Pro" panose="020B0503030403020204" pitchFamily="34" charset="0"/>
              </a:rPr>
              <a:t>Kc (FAO-Cultivos)</a:t>
            </a:r>
          </a:p>
        </p:txBody>
      </p:sp>
      <p:pic>
        <p:nvPicPr>
          <p:cNvPr id="4107" name="Picture 12" descr="Resultado de imagen para kc de cultivos f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9575"/>
            <a:ext cx="141287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4" descr="Resultado de imagen para papa plan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3232150"/>
            <a:ext cx="727075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6" descr="Resultado de imagen para maiz planta dibuj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8" r="17142"/>
          <a:stretch>
            <a:fillRect/>
          </a:stretch>
        </p:blipFill>
        <p:spPr bwMode="auto">
          <a:xfrm>
            <a:off x="2782888" y="3927475"/>
            <a:ext cx="6731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8" descr="Resultado de imagen para planta quinu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r="19962"/>
          <a:stretch>
            <a:fillRect/>
          </a:stretch>
        </p:blipFill>
        <p:spPr bwMode="auto">
          <a:xfrm>
            <a:off x="2090738" y="5192713"/>
            <a:ext cx="646112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20 Rectángulo"/>
          <p:cNvSpPr>
            <a:spLocks noChangeArrowheads="1"/>
          </p:cNvSpPr>
          <p:nvPr/>
        </p:nvSpPr>
        <p:spPr bwMode="auto">
          <a:xfrm>
            <a:off x="2849563" y="3532188"/>
            <a:ext cx="541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E" sz="1400"/>
              <a:t>Papa</a:t>
            </a:r>
          </a:p>
        </p:txBody>
      </p:sp>
      <p:sp>
        <p:nvSpPr>
          <p:cNvPr id="4112" name="21 Rectángulo"/>
          <p:cNvSpPr>
            <a:spLocks noChangeArrowheads="1"/>
          </p:cNvSpPr>
          <p:nvPr/>
        </p:nvSpPr>
        <p:spPr bwMode="auto">
          <a:xfrm>
            <a:off x="2119313" y="4335463"/>
            <a:ext cx="5365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E" sz="1400"/>
              <a:t>Maíz</a:t>
            </a:r>
          </a:p>
        </p:txBody>
      </p:sp>
      <p:sp>
        <p:nvSpPr>
          <p:cNvPr id="4113" name="22 Rectángulo"/>
          <p:cNvSpPr>
            <a:spLocks noChangeArrowheads="1"/>
          </p:cNvSpPr>
          <p:nvPr/>
        </p:nvSpPr>
        <p:spPr bwMode="auto">
          <a:xfrm>
            <a:off x="2787650" y="5600700"/>
            <a:ext cx="717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E" sz="1400"/>
              <a:t>Quinua</a:t>
            </a:r>
          </a:p>
        </p:txBody>
      </p:sp>
      <p:sp>
        <p:nvSpPr>
          <p:cNvPr id="4114" name="23 Rectángulo"/>
          <p:cNvSpPr>
            <a:spLocks noChangeArrowheads="1"/>
          </p:cNvSpPr>
          <p:nvPr/>
        </p:nvSpPr>
        <p:spPr bwMode="auto">
          <a:xfrm>
            <a:off x="601663" y="3632200"/>
            <a:ext cx="12557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es-PE" sz="1400" dirty="0">
                <a:latin typeface="Myriad Pro" panose="020B0503030403020204" pitchFamily="34" charset="0"/>
              </a:rPr>
              <a:t>WHC (FAO)</a:t>
            </a:r>
          </a:p>
        </p:txBody>
      </p:sp>
      <p:pic>
        <p:nvPicPr>
          <p:cNvPr id="4115" name="24 Imag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" t="17851" r="41428" b="11130"/>
          <a:stretch>
            <a:fillRect/>
          </a:stretch>
        </p:blipFill>
        <p:spPr bwMode="auto">
          <a:xfrm>
            <a:off x="647700" y="3938588"/>
            <a:ext cx="7016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786063"/>
            <a:ext cx="70167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17" name="26 Rectángulo"/>
          <p:cNvSpPr>
            <a:spLocks noChangeArrowheads="1"/>
          </p:cNvSpPr>
          <p:nvPr/>
        </p:nvSpPr>
        <p:spPr bwMode="auto">
          <a:xfrm>
            <a:off x="647700" y="2486025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es-PE" sz="1400">
                <a:latin typeface="Myriad Pro" panose="020B0503030403020204" pitchFamily="34" charset="0"/>
              </a:rPr>
              <a:t>ETP</a:t>
            </a:r>
          </a:p>
        </p:txBody>
      </p:sp>
      <p:pic>
        <p:nvPicPr>
          <p:cNvPr id="411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652588"/>
            <a:ext cx="701675" cy="8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19" name="28 Rectángulo"/>
          <p:cNvSpPr>
            <a:spLocks noChangeArrowheads="1"/>
          </p:cNvSpPr>
          <p:nvPr/>
        </p:nvSpPr>
        <p:spPr bwMode="auto">
          <a:xfrm>
            <a:off x="601663" y="1350963"/>
            <a:ext cx="1797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es-PE" sz="1400">
                <a:latin typeface="Myriad Pro" panose="020B0503030403020204" pitchFamily="34" charset="0"/>
              </a:rPr>
              <a:t>PP   (Pisco)</a:t>
            </a:r>
          </a:p>
        </p:txBody>
      </p:sp>
      <p:pic>
        <p:nvPicPr>
          <p:cNvPr id="4120" name="29 Image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7" t="19838" r="35474" b="15826"/>
          <a:stretch>
            <a:fillRect/>
          </a:stretch>
        </p:blipFill>
        <p:spPr bwMode="auto">
          <a:xfrm>
            <a:off x="647700" y="5321300"/>
            <a:ext cx="7016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1" name="30 Rectángulo"/>
          <p:cNvSpPr>
            <a:spLocks noChangeArrowheads="1"/>
          </p:cNvSpPr>
          <p:nvPr/>
        </p:nvSpPr>
        <p:spPr bwMode="auto">
          <a:xfrm>
            <a:off x="401638" y="5013325"/>
            <a:ext cx="1455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es-PE" sz="1200" dirty="0">
                <a:latin typeface="Myriad Pro" panose="020B0503030403020204" pitchFamily="34" charset="0"/>
              </a:rPr>
              <a:t>Datos de Pronóstico</a:t>
            </a:r>
          </a:p>
        </p:txBody>
      </p:sp>
      <p:sp>
        <p:nvSpPr>
          <p:cNvPr id="32" name="31 Cerrar llave"/>
          <p:cNvSpPr/>
          <p:nvPr/>
        </p:nvSpPr>
        <p:spPr>
          <a:xfrm flipH="1">
            <a:off x="1447800" y="1284288"/>
            <a:ext cx="533400" cy="5106987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35" name="34 Flecha curvada hacia abajo"/>
          <p:cNvSpPr/>
          <p:nvPr/>
        </p:nvSpPr>
        <p:spPr>
          <a:xfrm rot="11679856" flipH="1" flipV="1">
            <a:off x="6070600" y="1323975"/>
            <a:ext cx="1309688" cy="234950"/>
          </a:xfrm>
          <a:prstGeom prst="curvedDownArrow">
            <a:avLst>
              <a:gd name="adj1" fmla="val 25000"/>
              <a:gd name="adj2" fmla="val 53869"/>
              <a:gd name="adj3" fmla="val 393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chemeClr val="tx1"/>
              </a:solidFill>
            </a:endParaRPr>
          </a:p>
        </p:txBody>
      </p:sp>
      <p:sp>
        <p:nvSpPr>
          <p:cNvPr id="4124" name="1 Marcador de texto"/>
          <p:cNvSpPr txBox="1">
            <a:spLocks/>
          </p:cNvSpPr>
          <p:nvPr/>
        </p:nvSpPr>
        <p:spPr bwMode="auto">
          <a:xfrm>
            <a:off x="5867400" y="4814888"/>
            <a:ext cx="2924175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4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PE" sz="1200" dirty="0">
                <a:latin typeface="Myriad Pro" panose="020B0503030403020204" pitchFamily="34" charset="0"/>
                <a:cs typeface="Calibri" panose="020F0502020204030204" pitchFamily="34" charset="0"/>
              </a:rPr>
              <a:t>La información de las condiciones hídricas de los principales cultivos, se presenta a los agricultores, tomadores de decisiones y público en general en boletines, con las recomendaciones según la fase fenológica.</a:t>
            </a:r>
          </a:p>
        </p:txBody>
      </p:sp>
      <p:pic>
        <p:nvPicPr>
          <p:cNvPr id="412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6" t="16641" r="27425" b="9818"/>
          <a:stretch>
            <a:fillRect/>
          </a:stretch>
        </p:blipFill>
        <p:spPr bwMode="auto">
          <a:xfrm>
            <a:off x="6224588" y="1720850"/>
            <a:ext cx="2024062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8788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>
          <a:xfrm>
            <a:off x="755573" y="1412776"/>
            <a:ext cx="7632848" cy="180019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PE" sz="3200" dirty="0" smtClean="0"/>
              <a:t>Introducción</a:t>
            </a:r>
          </a:p>
          <a:p>
            <a:pPr marL="514350" indent="-514350">
              <a:buFont typeface="+mj-lt"/>
              <a:buAutoNum type="arabicPeriod"/>
            </a:pPr>
            <a:endParaRPr lang="es-PE" sz="3200" dirty="0"/>
          </a:p>
          <a:p>
            <a:pPr marL="514350" indent="-514350">
              <a:buFont typeface="+mj-lt"/>
              <a:buAutoNum type="arabicPeriod"/>
            </a:pPr>
            <a:r>
              <a:rPr lang="es-PE" sz="3200" dirty="0"/>
              <a:t>Red observacional </a:t>
            </a:r>
            <a:r>
              <a:rPr lang="es-PE" sz="3200" dirty="0" smtClean="0"/>
              <a:t>Agrometeorológica</a:t>
            </a:r>
          </a:p>
          <a:p>
            <a:pPr marL="514350" indent="-514350">
              <a:buFont typeface="+mj-lt"/>
              <a:buAutoNum type="arabicPeriod"/>
            </a:pPr>
            <a:endParaRPr lang="es-PE" sz="3200" dirty="0"/>
          </a:p>
          <a:p>
            <a:pPr marL="514350" indent="-514350">
              <a:buFont typeface="+mj-lt"/>
              <a:buAutoNum type="arabicPeriod"/>
            </a:pPr>
            <a:r>
              <a:rPr lang="es-PE" sz="3200" dirty="0"/>
              <a:t>Modelamiento de </a:t>
            </a:r>
            <a:r>
              <a:rPr lang="es-PE" sz="3200" dirty="0" smtClean="0"/>
              <a:t>cultivos</a:t>
            </a:r>
            <a:endParaRPr lang="es-PE" sz="3200" dirty="0"/>
          </a:p>
          <a:p>
            <a:pPr marL="342900" indent="-342900">
              <a:buAutoNum type="arabicPeriod"/>
            </a:pPr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sz="3200" dirty="0"/>
              <a:t>SUMARIO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5805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Marcador de texto 11"/>
          <p:cNvSpPr>
            <a:spLocks noGrp="1"/>
          </p:cNvSpPr>
          <p:nvPr>
            <p:ph type="body" sz="quarter" idx="14"/>
          </p:nvPr>
        </p:nvSpPr>
        <p:spPr>
          <a:xfrm>
            <a:off x="395288" y="476250"/>
            <a:ext cx="8353425" cy="4318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PE" altLang="es-PE" dirty="0" smtClean="0">
                <a:solidFill>
                  <a:srgbClr val="0B466E"/>
                </a:solidFill>
              </a:rPr>
              <a:t>BALANCE HÍDRICO AGRÍCOLA</a:t>
            </a:r>
          </a:p>
        </p:txBody>
      </p:sp>
      <p:pic>
        <p:nvPicPr>
          <p:cNvPr id="512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133600"/>
            <a:ext cx="2162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texto"/>
          <p:cNvSpPr>
            <a:spLocks noGrp="1"/>
          </p:cNvSpPr>
          <p:nvPr>
            <p:ph type="body" sz="quarter" idx="13"/>
          </p:nvPr>
        </p:nvSpPr>
        <p:spPr>
          <a:xfrm>
            <a:off x="251520" y="1052513"/>
            <a:ext cx="4391918" cy="525621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s-PE" sz="16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El balance hídrico agrícola se realiza mediante la herramienta </a:t>
            </a:r>
            <a:r>
              <a:rPr lang="es-PE" sz="1600" dirty="0">
                <a:cs typeface="Calibri" pitchFamily="34" charset="0"/>
              </a:rPr>
              <a:t>WRSI</a:t>
            </a:r>
            <a:r>
              <a:rPr lang="es-PE" sz="16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 de la FAO, con el fin de identificar las zonas con deficiencias y excesos hídricos en los cultivos de </a:t>
            </a:r>
            <a:r>
              <a:rPr lang="es-PE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papa y maíz </a:t>
            </a:r>
            <a:r>
              <a:rPr lang="es-PE" sz="16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a nivel nacional. </a:t>
            </a:r>
            <a:endParaRPr lang="es-PE" sz="1600" dirty="0" smtClean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s-PE" sz="1600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es-P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El resultado son mapas a nivel nacional con </a:t>
            </a:r>
            <a:r>
              <a:rPr lang="es-PE" sz="16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una temporalidad de diez </a:t>
            </a:r>
            <a:r>
              <a:rPr lang="es-P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días, </a:t>
            </a:r>
            <a:r>
              <a:rPr lang="es-PE" sz="16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lo cual permite dar recomendaciones </a:t>
            </a:r>
            <a:r>
              <a:rPr lang="es-P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generales </a:t>
            </a:r>
            <a:r>
              <a:rPr lang="es-PE" sz="16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aproximadas de lamina de agua </a:t>
            </a:r>
            <a:r>
              <a:rPr lang="es-P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requerida e identificar los .</a:t>
            </a:r>
          </a:p>
          <a:p>
            <a:pPr eaLnBrk="1" hangingPunct="1">
              <a:buFont typeface="Arial" charset="0"/>
              <a:buNone/>
              <a:defRPr/>
            </a:pPr>
            <a:endParaRPr lang="es-PE" sz="1600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es-P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Se espera implementar mejoras con la proyección con mayor periodicidad y con un pronostico a 10 días para permitir tomar decisiones al sector Agrícola con el estimando </a:t>
            </a:r>
            <a:r>
              <a:rPr lang="es-PE" sz="16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d</a:t>
            </a:r>
            <a:r>
              <a:rPr lang="es-P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el contenido de humedad disponible al cultivo que pudiera derivar en enfermedad por estrés hídrico con deriven en una disminución o excedente de producción. </a:t>
            </a:r>
            <a:endParaRPr lang="es-PE" sz="1600" dirty="0"/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35038"/>
            <a:ext cx="3873500" cy="54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1402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/>
              <a:t>ESTRÉS POR CALOR EN EL GANADO</a:t>
            </a:r>
            <a:endParaRPr lang="es-PE" dirty="0"/>
          </a:p>
        </p:txBody>
      </p:sp>
      <p:sp>
        <p:nvSpPr>
          <p:cNvPr id="5" name="Marcador de texto 10"/>
          <p:cNvSpPr txBox="1">
            <a:spLocks/>
          </p:cNvSpPr>
          <p:nvPr/>
        </p:nvSpPr>
        <p:spPr>
          <a:xfrm>
            <a:off x="2601918" y="845082"/>
            <a:ext cx="5616627" cy="2359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just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endParaRPr lang="es-PE" dirty="0"/>
          </a:p>
        </p:txBody>
      </p:sp>
      <p:sp>
        <p:nvSpPr>
          <p:cNvPr id="6" name="Marcador de texto 2"/>
          <p:cNvSpPr txBox="1">
            <a:spLocks/>
          </p:cNvSpPr>
          <p:nvPr/>
        </p:nvSpPr>
        <p:spPr>
          <a:xfrm>
            <a:off x="526343" y="1064117"/>
            <a:ext cx="3070888" cy="432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dirty="0" smtClean="0"/>
              <a:t>Industria ganadera en el Perú</a:t>
            </a:r>
            <a:endParaRPr lang="es-PE" dirty="0"/>
          </a:p>
        </p:txBody>
      </p:sp>
      <p:grpSp>
        <p:nvGrpSpPr>
          <p:cNvPr id="7" name="Grupo 7"/>
          <p:cNvGrpSpPr/>
          <p:nvPr/>
        </p:nvGrpSpPr>
        <p:grpSpPr>
          <a:xfrm>
            <a:off x="1098033" y="1191211"/>
            <a:ext cx="3888435" cy="1685561"/>
            <a:chOff x="1364776" y="2906131"/>
            <a:chExt cx="6919415" cy="3059759"/>
          </a:xfrm>
        </p:grpSpPr>
        <p:cxnSp>
          <p:nvCxnSpPr>
            <p:cNvPr id="8" name="Conector recto 8"/>
            <p:cNvCxnSpPr/>
            <p:nvPr/>
          </p:nvCxnSpPr>
          <p:spPr>
            <a:xfrm>
              <a:off x="1364776" y="5540992"/>
              <a:ext cx="6919415" cy="26874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ángulo 10"/>
            <p:cNvSpPr/>
            <p:nvPr/>
          </p:nvSpPr>
          <p:spPr>
            <a:xfrm>
              <a:off x="2033516" y="4271749"/>
              <a:ext cx="655093" cy="126924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800"/>
            </a:p>
          </p:txBody>
        </p:sp>
        <p:sp>
          <p:nvSpPr>
            <p:cNvPr id="10" name="Rectángulo 13"/>
            <p:cNvSpPr/>
            <p:nvPr/>
          </p:nvSpPr>
          <p:spPr>
            <a:xfrm>
              <a:off x="6989924" y="2977548"/>
              <a:ext cx="746081" cy="257709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800"/>
            </a:p>
          </p:txBody>
        </p:sp>
        <p:sp>
          <p:nvSpPr>
            <p:cNvPr id="11" name="Rectángulo 14"/>
            <p:cNvSpPr/>
            <p:nvPr/>
          </p:nvSpPr>
          <p:spPr>
            <a:xfrm>
              <a:off x="5328310" y="3466531"/>
              <a:ext cx="697176" cy="206081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800"/>
            </a:p>
          </p:txBody>
        </p:sp>
        <p:sp>
          <p:nvSpPr>
            <p:cNvPr id="12" name="Rectángulo 15"/>
            <p:cNvSpPr/>
            <p:nvPr/>
          </p:nvSpPr>
          <p:spPr>
            <a:xfrm>
              <a:off x="3695130" y="3766782"/>
              <a:ext cx="631210" cy="177420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800"/>
            </a:p>
          </p:txBody>
        </p:sp>
        <p:sp>
          <p:nvSpPr>
            <p:cNvPr id="13" name="CuadroTexto 16"/>
            <p:cNvSpPr txBox="1"/>
            <p:nvPr/>
          </p:nvSpPr>
          <p:spPr>
            <a:xfrm>
              <a:off x="2015316" y="5609229"/>
              <a:ext cx="768828" cy="31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dirty="0" smtClean="0"/>
                <a:t>1962</a:t>
              </a:r>
              <a:endParaRPr lang="es-ES" sz="800" dirty="0"/>
            </a:p>
          </p:txBody>
        </p:sp>
        <p:sp>
          <p:nvSpPr>
            <p:cNvPr id="14" name="CuadroTexto 17"/>
            <p:cNvSpPr txBox="1"/>
            <p:nvPr/>
          </p:nvSpPr>
          <p:spPr>
            <a:xfrm>
              <a:off x="6967177" y="5567866"/>
              <a:ext cx="768828" cy="31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dirty="0" smtClean="0"/>
                <a:t>2012</a:t>
              </a:r>
              <a:endParaRPr lang="es-ES" sz="800" dirty="0"/>
            </a:p>
          </p:txBody>
        </p:sp>
        <p:sp>
          <p:nvSpPr>
            <p:cNvPr id="15" name="CuadroTexto 18"/>
            <p:cNvSpPr txBox="1"/>
            <p:nvPr/>
          </p:nvSpPr>
          <p:spPr>
            <a:xfrm>
              <a:off x="5256659" y="5650173"/>
              <a:ext cx="768828" cy="31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dirty="0" smtClean="0"/>
                <a:t>1994</a:t>
              </a:r>
              <a:endParaRPr lang="es-ES" sz="800" dirty="0"/>
            </a:p>
          </p:txBody>
        </p:sp>
        <p:sp>
          <p:nvSpPr>
            <p:cNvPr id="16" name="CuadroTexto 19"/>
            <p:cNvSpPr txBox="1"/>
            <p:nvPr/>
          </p:nvSpPr>
          <p:spPr>
            <a:xfrm>
              <a:off x="3666696" y="5627428"/>
              <a:ext cx="768828" cy="31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dirty="0" smtClean="0"/>
                <a:t>1972</a:t>
              </a:r>
              <a:endParaRPr lang="es-ES" sz="800" dirty="0"/>
            </a:p>
          </p:txBody>
        </p:sp>
        <p:sp>
          <p:nvSpPr>
            <p:cNvPr id="17" name="CuadroTexto 20"/>
            <p:cNvSpPr txBox="1"/>
            <p:nvPr/>
          </p:nvSpPr>
          <p:spPr>
            <a:xfrm>
              <a:off x="1970390" y="4693988"/>
              <a:ext cx="936583" cy="31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dirty="0" smtClean="0"/>
                <a:t>3225,1</a:t>
              </a:r>
              <a:endParaRPr lang="es-ES" sz="800" dirty="0"/>
            </a:p>
          </p:txBody>
        </p:sp>
        <p:sp>
          <p:nvSpPr>
            <p:cNvPr id="18" name="CuadroTexto 21"/>
            <p:cNvSpPr txBox="1"/>
            <p:nvPr/>
          </p:nvSpPr>
          <p:spPr>
            <a:xfrm>
              <a:off x="3603009" y="4509321"/>
              <a:ext cx="936583" cy="31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dirty="0" smtClean="0"/>
                <a:t>3810,1</a:t>
              </a:r>
              <a:endParaRPr lang="es-ES" sz="800" dirty="0"/>
            </a:p>
          </p:txBody>
        </p:sp>
        <p:sp>
          <p:nvSpPr>
            <p:cNvPr id="19" name="CuadroTexto 22"/>
            <p:cNvSpPr txBox="1"/>
            <p:nvPr/>
          </p:nvSpPr>
          <p:spPr>
            <a:xfrm>
              <a:off x="5230512" y="4405050"/>
              <a:ext cx="936583" cy="31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dirty="0" smtClean="0"/>
                <a:t>4493,3</a:t>
              </a:r>
              <a:endParaRPr lang="es-ES" sz="800" dirty="0"/>
            </a:p>
          </p:txBody>
        </p:sp>
        <p:sp>
          <p:nvSpPr>
            <p:cNvPr id="20" name="CuadroTexto 23"/>
            <p:cNvSpPr txBox="1"/>
            <p:nvPr/>
          </p:nvSpPr>
          <p:spPr>
            <a:xfrm>
              <a:off x="6967178" y="4220386"/>
              <a:ext cx="936583" cy="391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b="1" dirty="0" smtClean="0"/>
                <a:t>5156,0</a:t>
              </a:r>
              <a:endParaRPr lang="es-ES" sz="800" b="1" dirty="0"/>
            </a:p>
          </p:txBody>
        </p:sp>
        <p:cxnSp>
          <p:nvCxnSpPr>
            <p:cNvPr id="21" name="Conector recto de flecha 24"/>
            <p:cNvCxnSpPr/>
            <p:nvPr/>
          </p:nvCxnSpPr>
          <p:spPr>
            <a:xfrm flipV="1">
              <a:off x="2799495" y="3862317"/>
              <a:ext cx="696035" cy="38213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de flecha 25"/>
            <p:cNvCxnSpPr/>
            <p:nvPr/>
          </p:nvCxnSpPr>
          <p:spPr>
            <a:xfrm flipV="1">
              <a:off x="4438936" y="3467303"/>
              <a:ext cx="696035" cy="38213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6"/>
            <p:cNvCxnSpPr/>
            <p:nvPr/>
          </p:nvCxnSpPr>
          <p:spPr>
            <a:xfrm flipV="1">
              <a:off x="6159688" y="3043451"/>
              <a:ext cx="696035" cy="38213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uadroTexto 27"/>
            <p:cNvSpPr txBox="1"/>
            <p:nvPr/>
          </p:nvSpPr>
          <p:spPr>
            <a:xfrm>
              <a:off x="5852607" y="2906131"/>
              <a:ext cx="821149" cy="31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dirty="0" smtClean="0"/>
                <a:t>%14,7</a:t>
              </a:r>
              <a:endParaRPr lang="es-ES" sz="800" dirty="0"/>
            </a:p>
          </p:txBody>
        </p:sp>
        <p:sp>
          <p:nvSpPr>
            <p:cNvPr id="25" name="CuadroTexto 28"/>
            <p:cNvSpPr txBox="1"/>
            <p:nvPr/>
          </p:nvSpPr>
          <p:spPr>
            <a:xfrm>
              <a:off x="4126172" y="3335648"/>
              <a:ext cx="923777" cy="31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dirty="0" smtClean="0"/>
                <a:t>% 18,0</a:t>
              </a:r>
              <a:endParaRPr lang="es-ES" sz="800" dirty="0"/>
            </a:p>
          </p:txBody>
        </p:sp>
        <p:sp>
          <p:nvSpPr>
            <p:cNvPr id="26" name="CuadroTexto 29"/>
            <p:cNvSpPr txBox="1"/>
            <p:nvPr/>
          </p:nvSpPr>
          <p:spPr>
            <a:xfrm>
              <a:off x="2426169" y="3733675"/>
              <a:ext cx="931181" cy="31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dirty="0" smtClean="0"/>
                <a:t>% 22,3</a:t>
              </a:r>
              <a:endParaRPr lang="es-ES" sz="800" dirty="0"/>
            </a:p>
          </p:txBody>
        </p:sp>
      </p:grpSp>
      <p:pic>
        <p:nvPicPr>
          <p:cNvPr id="27" name="Picture 2" descr="Resultado de imagen para perfil de vac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00" r="36232" b="6758"/>
          <a:stretch/>
        </p:blipFill>
        <p:spPr bwMode="auto">
          <a:xfrm>
            <a:off x="424168" y="2003570"/>
            <a:ext cx="805754" cy="52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adroTexto 31"/>
          <p:cNvSpPr txBox="1"/>
          <p:nvPr/>
        </p:nvSpPr>
        <p:spPr>
          <a:xfrm>
            <a:off x="2217780" y="2924944"/>
            <a:ext cx="15227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Censo ganadero 2012</a:t>
            </a:r>
            <a:endParaRPr lang="es-ES" sz="1100" dirty="0"/>
          </a:p>
        </p:txBody>
      </p:sp>
      <p:sp>
        <p:nvSpPr>
          <p:cNvPr id="29" name="Marcador de texto 2"/>
          <p:cNvSpPr txBox="1">
            <a:spLocks/>
          </p:cNvSpPr>
          <p:nvPr/>
        </p:nvSpPr>
        <p:spPr>
          <a:xfrm>
            <a:off x="400311" y="3294506"/>
            <a:ext cx="4177986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Efecto del clima en la producción de leche en establo ganadero en Lima del 2015- 2018 </a:t>
            </a:r>
            <a:endParaRPr lang="es-PE" dirty="0"/>
          </a:p>
        </p:txBody>
      </p:sp>
      <p:pic>
        <p:nvPicPr>
          <p:cNvPr id="30" name="Imagen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67" y="3861784"/>
            <a:ext cx="4154129" cy="2535291"/>
          </a:xfrm>
          <a:prstGeom prst="rect">
            <a:avLst/>
          </a:prstGeom>
        </p:spPr>
      </p:pic>
      <p:sp>
        <p:nvSpPr>
          <p:cNvPr id="31" name="Anillo 34"/>
          <p:cNvSpPr/>
          <p:nvPr/>
        </p:nvSpPr>
        <p:spPr>
          <a:xfrm>
            <a:off x="2678377" y="5398433"/>
            <a:ext cx="867931" cy="838879"/>
          </a:xfrm>
          <a:prstGeom prst="donut">
            <a:avLst>
              <a:gd name="adj" fmla="val 516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dirty="0">
              <a:solidFill>
                <a:srgbClr val="FF0000"/>
              </a:solidFill>
            </a:endParaRPr>
          </a:p>
        </p:txBody>
      </p:sp>
      <p:cxnSp>
        <p:nvCxnSpPr>
          <p:cNvPr id="32" name="Conector recto de flecha 35"/>
          <p:cNvCxnSpPr/>
          <p:nvPr/>
        </p:nvCxnSpPr>
        <p:spPr>
          <a:xfrm>
            <a:off x="2485116" y="5406647"/>
            <a:ext cx="4188" cy="6782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8" descr="estrÃ©s calÃ³rico en tambos Mercosur.com Blog IT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88"/>
          <a:stretch/>
        </p:blipFill>
        <p:spPr bwMode="auto">
          <a:xfrm>
            <a:off x="5840132" y="1944934"/>
            <a:ext cx="2588711" cy="191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upo 49"/>
          <p:cNvGrpSpPr/>
          <p:nvPr/>
        </p:nvGrpSpPr>
        <p:grpSpPr>
          <a:xfrm>
            <a:off x="5656661" y="1499924"/>
            <a:ext cx="3197359" cy="410987"/>
            <a:chOff x="5314201" y="1571932"/>
            <a:chExt cx="3197359" cy="410987"/>
          </a:xfrm>
        </p:grpSpPr>
        <p:grpSp>
          <p:nvGrpSpPr>
            <p:cNvPr id="35" name="Grupo 6"/>
            <p:cNvGrpSpPr/>
            <p:nvPr/>
          </p:nvGrpSpPr>
          <p:grpSpPr>
            <a:xfrm>
              <a:off x="5354645" y="1783204"/>
              <a:ext cx="2963402" cy="199715"/>
              <a:chOff x="4981542" y="1575331"/>
              <a:chExt cx="2963402" cy="199715"/>
            </a:xfrm>
          </p:grpSpPr>
          <p:sp>
            <p:nvSpPr>
              <p:cNvPr id="38" name="CuadroTexto 39"/>
              <p:cNvSpPr txBox="1"/>
              <p:nvPr/>
            </p:nvSpPr>
            <p:spPr>
              <a:xfrm>
                <a:off x="4981542" y="1576089"/>
                <a:ext cx="538173" cy="196208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ES" sz="675" dirty="0">
                    <a:latin typeface="Arial" panose="020B0604020202020204" pitchFamily="34" charset="0"/>
                    <a:cs typeface="Arial" panose="020B0604020202020204" pitchFamily="34" charset="0"/>
                  </a:rPr>
                  <a:t>ITH &lt; 68</a:t>
                </a:r>
              </a:p>
            </p:txBody>
          </p:sp>
          <p:sp>
            <p:nvSpPr>
              <p:cNvPr id="39" name="CuadroTexto 40"/>
              <p:cNvSpPr txBox="1"/>
              <p:nvPr/>
            </p:nvSpPr>
            <p:spPr>
              <a:xfrm>
                <a:off x="5519723" y="1578838"/>
                <a:ext cx="484626" cy="19620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675" dirty="0">
                    <a:latin typeface="Arial" panose="020B0604020202020204" pitchFamily="34" charset="0"/>
                    <a:cs typeface="Arial" panose="020B0604020202020204" pitchFamily="34" charset="0"/>
                  </a:rPr>
                  <a:t>68 a 72</a:t>
                </a:r>
              </a:p>
            </p:txBody>
          </p:sp>
          <p:sp>
            <p:nvSpPr>
              <p:cNvPr id="40" name="CuadroTexto 41"/>
              <p:cNvSpPr txBox="1"/>
              <p:nvPr/>
            </p:nvSpPr>
            <p:spPr>
              <a:xfrm>
                <a:off x="6003697" y="1575332"/>
                <a:ext cx="484626" cy="196208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675" dirty="0">
                    <a:latin typeface="Arial" panose="020B0604020202020204" pitchFamily="34" charset="0"/>
                    <a:cs typeface="Arial" panose="020B0604020202020204" pitchFamily="34" charset="0"/>
                  </a:rPr>
                  <a:t>72 a 76</a:t>
                </a:r>
              </a:p>
            </p:txBody>
          </p:sp>
          <p:sp>
            <p:nvSpPr>
              <p:cNvPr id="41" name="CuadroTexto 42"/>
              <p:cNvSpPr txBox="1"/>
              <p:nvPr/>
            </p:nvSpPr>
            <p:spPr>
              <a:xfrm>
                <a:off x="6487213" y="1575649"/>
                <a:ext cx="484626" cy="19620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675" dirty="0">
                    <a:latin typeface="Arial" panose="020B0604020202020204" pitchFamily="34" charset="0"/>
                    <a:cs typeface="Arial" panose="020B0604020202020204" pitchFamily="34" charset="0"/>
                  </a:rPr>
                  <a:t>76 a 80</a:t>
                </a:r>
              </a:p>
            </p:txBody>
          </p:sp>
          <p:sp>
            <p:nvSpPr>
              <p:cNvPr id="42" name="CuadroTexto 43"/>
              <p:cNvSpPr txBox="1"/>
              <p:nvPr/>
            </p:nvSpPr>
            <p:spPr>
              <a:xfrm>
                <a:off x="6972844" y="1575331"/>
                <a:ext cx="484626" cy="196208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675" dirty="0">
                    <a:latin typeface="Arial" panose="020B0604020202020204" pitchFamily="34" charset="0"/>
                    <a:cs typeface="Arial" panose="020B0604020202020204" pitchFamily="34" charset="0"/>
                  </a:rPr>
                  <a:t>80 a 84</a:t>
                </a:r>
              </a:p>
            </p:txBody>
          </p:sp>
          <p:sp>
            <p:nvSpPr>
              <p:cNvPr id="43" name="CuadroTexto 44"/>
              <p:cNvSpPr txBox="1"/>
              <p:nvPr/>
            </p:nvSpPr>
            <p:spPr>
              <a:xfrm>
                <a:off x="7460318" y="1575649"/>
                <a:ext cx="484626" cy="196208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675" dirty="0">
                    <a:latin typeface="Arial" panose="020B0604020202020204" pitchFamily="34" charset="0"/>
                    <a:cs typeface="Arial" panose="020B0604020202020204" pitchFamily="34" charset="0"/>
                  </a:rPr>
                  <a:t>ITH&gt;84</a:t>
                </a:r>
              </a:p>
            </p:txBody>
          </p:sp>
        </p:grpSp>
        <p:sp>
          <p:nvSpPr>
            <p:cNvPr id="36" name="CuadroTexto 45"/>
            <p:cNvSpPr txBox="1"/>
            <p:nvPr/>
          </p:nvSpPr>
          <p:spPr>
            <a:xfrm>
              <a:off x="5314201" y="1571932"/>
              <a:ext cx="513656" cy="19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675" dirty="0">
                  <a:latin typeface="Arial" panose="020B0604020202020204" pitchFamily="34" charset="0"/>
                  <a:cs typeface="Arial" panose="020B0604020202020204" pitchFamily="34" charset="0"/>
                </a:rPr>
                <a:t>Normal</a:t>
              </a:r>
            </a:p>
          </p:txBody>
        </p:sp>
        <p:sp>
          <p:nvSpPr>
            <p:cNvPr id="37" name="CuadroTexto 46"/>
            <p:cNvSpPr txBox="1"/>
            <p:nvPr/>
          </p:nvSpPr>
          <p:spPr>
            <a:xfrm>
              <a:off x="7829921" y="1585193"/>
              <a:ext cx="681639" cy="19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675" dirty="0">
                  <a:latin typeface="Arial" panose="020B0604020202020204" pitchFamily="34" charset="0"/>
                  <a:cs typeface="Arial" panose="020B0604020202020204" pitchFamily="34" charset="0"/>
                </a:rPr>
                <a:t>Emergencia</a:t>
              </a:r>
            </a:p>
          </p:txBody>
        </p:sp>
      </p:grpSp>
      <p:pic>
        <p:nvPicPr>
          <p:cNvPr id="44" name="Imagen 47"/>
          <p:cNvPicPr>
            <a:picLocks noChangeAspect="1"/>
          </p:cNvPicPr>
          <p:nvPr/>
        </p:nvPicPr>
        <p:blipFill rotWithShape="1">
          <a:blip r:embed="rId5"/>
          <a:srcRect l="804" t="6688" r="1" b="6542"/>
          <a:stretch/>
        </p:blipFill>
        <p:spPr>
          <a:xfrm>
            <a:off x="5557606" y="4460822"/>
            <a:ext cx="3406882" cy="1358805"/>
          </a:xfrm>
          <a:prstGeom prst="rect">
            <a:avLst/>
          </a:prstGeom>
        </p:spPr>
      </p:pic>
      <p:sp>
        <p:nvSpPr>
          <p:cNvPr id="45" name="CuadroTexto 50"/>
          <p:cNvSpPr txBox="1"/>
          <p:nvPr/>
        </p:nvSpPr>
        <p:spPr>
          <a:xfrm>
            <a:off x="6170317" y="5906934"/>
            <a:ext cx="400327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 ene</a:t>
            </a:r>
            <a:endParaRPr lang="es-ES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uadroTexto 53"/>
          <p:cNvSpPr txBox="1"/>
          <p:nvPr/>
        </p:nvSpPr>
        <p:spPr>
          <a:xfrm>
            <a:off x="7261047" y="5915463"/>
            <a:ext cx="400327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 ene</a:t>
            </a:r>
            <a:endParaRPr lang="es-ES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uadroTexto 54"/>
          <p:cNvSpPr txBox="1"/>
          <p:nvPr/>
        </p:nvSpPr>
        <p:spPr>
          <a:xfrm>
            <a:off x="8273971" y="5906933"/>
            <a:ext cx="400327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23 ene</a:t>
            </a:r>
            <a:endParaRPr lang="es-ES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17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texto 12"/>
          <p:cNvSpPr txBox="1">
            <a:spLocks/>
          </p:cNvSpPr>
          <p:nvPr/>
        </p:nvSpPr>
        <p:spPr>
          <a:xfrm>
            <a:off x="179512" y="260648"/>
            <a:ext cx="8786762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4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mtClean="0">
                <a:solidFill>
                  <a:srgbClr val="09486B"/>
                </a:solidFill>
              </a:rPr>
              <a:t>SERVICIOS CLIMATICOS Y SU CONTRIBUCION A LA IMPLEMENTACION DE MEDIDAS DE ADAPTACION </a:t>
            </a:r>
            <a:endParaRPr lang="es-PE" dirty="0">
              <a:solidFill>
                <a:srgbClr val="09486B"/>
              </a:solidFill>
            </a:endParaRPr>
          </a:p>
        </p:txBody>
      </p:sp>
      <p:sp>
        <p:nvSpPr>
          <p:cNvPr id="6" name="Marcador de texto 10"/>
          <p:cNvSpPr txBox="1">
            <a:spLocks/>
          </p:cNvSpPr>
          <p:nvPr/>
        </p:nvSpPr>
        <p:spPr>
          <a:xfrm>
            <a:off x="2259458" y="917090"/>
            <a:ext cx="5616627" cy="2359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just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endParaRPr lang="es-PE" dirty="0"/>
          </a:p>
        </p:txBody>
      </p:sp>
      <p:sp>
        <p:nvSpPr>
          <p:cNvPr id="7" name="2 Rectángulo"/>
          <p:cNvSpPr/>
          <p:nvPr/>
        </p:nvSpPr>
        <p:spPr>
          <a:xfrm>
            <a:off x="264888" y="1268760"/>
            <a:ext cx="4379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dirty="0" smtClean="0">
                <a:latin typeface="Myriad Pro" panose="020B0503030403020204" pitchFamily="34" charset="0"/>
              </a:rPr>
              <a:t>El Marco de los Servicios Climáticos constituye una oportunidad para mejorar el bienestar mediante su </a:t>
            </a:r>
            <a:r>
              <a:rPr lang="es-PE" sz="1200" dirty="0" smtClean="0">
                <a:solidFill>
                  <a:srgbClr val="FF0000"/>
                </a:solidFill>
                <a:latin typeface="Myriad Pro" panose="020B0503030403020204" pitchFamily="34" charset="0"/>
              </a:rPr>
              <a:t>contribución al desarrollo, a la reducción de riesgos de desastre y a la adaptación al cambio climático.</a:t>
            </a:r>
            <a:endParaRPr lang="es-PE" sz="1200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2144"/>
            <a:ext cx="5029355" cy="411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3 Rectángulo"/>
          <p:cNvSpPr/>
          <p:nvPr/>
        </p:nvSpPr>
        <p:spPr>
          <a:xfrm>
            <a:off x="5748006" y="3410294"/>
            <a:ext cx="18203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400" dirty="0">
                <a:latin typeface="Myriad Pro" panose="020B0503030403020204" pitchFamily="34" charset="0"/>
              </a:rPr>
              <a:t>NDC EN ADAPTACIÓN</a:t>
            </a:r>
          </a:p>
        </p:txBody>
      </p:sp>
      <p:sp>
        <p:nvSpPr>
          <p:cNvPr id="10" name="4 Rectángulo"/>
          <p:cNvSpPr/>
          <p:nvPr/>
        </p:nvSpPr>
        <p:spPr>
          <a:xfrm>
            <a:off x="4938962" y="1268760"/>
            <a:ext cx="4205038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b="1" dirty="0" smtClean="0">
                <a:latin typeface="Myriad Pro" panose="020B0503030403020204" pitchFamily="34" charset="0"/>
              </a:rPr>
              <a:t>Ejemplo de aplicación de los servicios  climáticos </a:t>
            </a:r>
            <a:r>
              <a:rPr lang="es-PE" sz="1100" dirty="0" smtClean="0">
                <a:latin typeface="Myriad Pro" panose="020B0503030403020204" pitchFamily="34" charset="0"/>
              </a:rPr>
              <a:t>:</a:t>
            </a:r>
          </a:p>
          <a:p>
            <a:endParaRPr lang="es-PE" sz="1100" dirty="0">
              <a:latin typeface="Myriad Pro" panose="020B0503030403020204" pitchFamily="34" charset="0"/>
            </a:endParaRPr>
          </a:p>
          <a:p>
            <a:r>
              <a:rPr lang="es-PE" sz="1100" dirty="0" smtClean="0">
                <a:latin typeface="Myriad Pro" panose="020B0503030403020204" pitchFamily="34" charset="0"/>
              </a:rPr>
              <a:t>Los agricultores pueden utilizar las predicciones climáticas  como ayuda para decidir, por ejemplo, qué tipos de cultivos plantar o la conveniencia de reducir el número de cabezas de ganado ante la predicción de una sequía.  </a:t>
            </a:r>
            <a:endParaRPr lang="es-PE" sz="1100" dirty="0">
              <a:latin typeface="Myriad Pro" panose="020B0503030403020204" pitchFamily="34" charset="0"/>
            </a:endParaRPr>
          </a:p>
        </p:txBody>
      </p:sp>
      <p:sp>
        <p:nvSpPr>
          <p:cNvPr id="11" name="6 CuadroTexto"/>
          <p:cNvSpPr txBox="1"/>
          <p:nvPr/>
        </p:nvSpPr>
        <p:spPr>
          <a:xfrm>
            <a:off x="5357589" y="2743814"/>
            <a:ext cx="3608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 smtClean="0">
                <a:latin typeface="Myriad Pro" panose="020B0503030403020204" pitchFamily="34" charset="0"/>
              </a:rPr>
              <a:t>APOYO A LA TOMA DE DECISIONES </a:t>
            </a:r>
            <a:endParaRPr lang="es-PE" sz="1400" dirty="0">
              <a:latin typeface="Myriad Pro" panose="020B0503030403020204" pitchFamily="34" charset="0"/>
            </a:endParaRPr>
          </a:p>
        </p:txBody>
      </p:sp>
      <p:sp>
        <p:nvSpPr>
          <p:cNvPr id="12" name="7 Flecha abajo"/>
          <p:cNvSpPr/>
          <p:nvPr/>
        </p:nvSpPr>
        <p:spPr>
          <a:xfrm>
            <a:off x="6444208" y="2499866"/>
            <a:ext cx="427904" cy="2810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atin typeface="Myriad Pro" panose="020B0503030403020204" pitchFamily="34" charset="0"/>
            </a:endParaRPr>
          </a:p>
        </p:txBody>
      </p:sp>
      <p:sp>
        <p:nvSpPr>
          <p:cNvPr id="13" name="16 Flecha abajo"/>
          <p:cNvSpPr/>
          <p:nvPr/>
        </p:nvSpPr>
        <p:spPr>
          <a:xfrm>
            <a:off x="6444208" y="3135916"/>
            <a:ext cx="427904" cy="2810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atin typeface="Myriad Pro" panose="020B0503030403020204" pitchFamily="34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1"/>
          <a:stretch/>
        </p:blipFill>
        <p:spPr bwMode="auto">
          <a:xfrm>
            <a:off x="5619437" y="3718071"/>
            <a:ext cx="2077444" cy="27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89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2 Subtítulo"/>
          <p:cNvSpPr>
            <a:spLocks noGrp="1"/>
          </p:cNvSpPr>
          <p:nvPr>
            <p:ph sz="quarter" idx="4"/>
          </p:nvPr>
        </p:nvSpPr>
        <p:spPr>
          <a:xfrm>
            <a:off x="265264" y="257085"/>
            <a:ext cx="8767518" cy="1130391"/>
          </a:xfrm>
        </p:spPr>
        <p:txBody>
          <a:bodyPr>
            <a:normAutofit/>
          </a:bodyPr>
          <a:lstStyle/>
          <a:p>
            <a:pPr algn="l">
              <a:spcBef>
                <a:spcPct val="0"/>
              </a:spcBef>
              <a:buClr>
                <a:schemeClr val="tx2"/>
              </a:buClr>
              <a:buSzPct val="95000"/>
            </a:pPr>
            <a:r>
              <a:rPr lang="es-PE" altLang="es-PE" sz="2400" b="1" dirty="0" smtClean="0">
                <a:solidFill>
                  <a:srgbClr val="0B466E"/>
                </a:solidFill>
                <a:cs typeface="+mn-cs"/>
              </a:rPr>
              <a:t>CARACTERIZACIÓN AGROCLIMÁTICA PP 089 “REDUCCIÓN DE LA DEGRADACIÓN DE LOS SUELOS AGRARIOS”</a:t>
            </a:r>
            <a:endParaRPr lang="es-PE" altLang="es-PE" sz="2400" b="1" dirty="0">
              <a:solidFill>
                <a:srgbClr val="0B466E"/>
              </a:solidFill>
              <a:cs typeface="+mn-cs"/>
            </a:endParaRPr>
          </a:p>
        </p:txBody>
      </p:sp>
      <p:sp>
        <p:nvSpPr>
          <p:cNvPr id="3075" name="3 Rectángulo"/>
          <p:cNvSpPr>
            <a:spLocks noChangeArrowheads="1"/>
          </p:cNvSpPr>
          <p:nvPr/>
        </p:nvSpPr>
        <p:spPr bwMode="auto">
          <a:xfrm>
            <a:off x="0" y="1000397"/>
            <a:ext cx="9144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1600" dirty="0"/>
              <a:t>Objetivo general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1400" dirty="0"/>
              <a:t>Describir las características agroclimáticas del distrito priorizado a fin de establecer las limitaciones y posibilidades de la producción agrícola. </a:t>
            </a:r>
          </a:p>
        </p:txBody>
      </p:sp>
      <p:sp>
        <p:nvSpPr>
          <p:cNvPr id="3076" name="4 Rectángulo"/>
          <p:cNvSpPr>
            <a:spLocks noChangeArrowheads="1"/>
          </p:cNvSpPr>
          <p:nvPr/>
        </p:nvSpPr>
        <p:spPr bwMode="auto">
          <a:xfrm>
            <a:off x="332014" y="3527889"/>
            <a:ext cx="4213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1200" dirty="0"/>
              <a:t>750 productores agrícolas capacitados en                                                   6 distritos priorizados</a:t>
            </a:r>
          </a:p>
        </p:txBody>
      </p:sp>
      <p:grpSp>
        <p:nvGrpSpPr>
          <p:cNvPr id="3077" name="7 Grupo"/>
          <p:cNvGrpSpPr>
            <a:grpSpLocks/>
          </p:cNvGrpSpPr>
          <p:nvPr/>
        </p:nvGrpSpPr>
        <p:grpSpPr bwMode="auto">
          <a:xfrm>
            <a:off x="442656" y="3506164"/>
            <a:ext cx="3877950" cy="2862596"/>
            <a:chOff x="5076054" y="3856077"/>
            <a:chExt cx="3995938" cy="2909710"/>
          </a:xfrm>
        </p:grpSpPr>
        <p:pic>
          <p:nvPicPr>
            <p:cNvPr id="3088" name="Picture 2" descr="C:\Ing. Luis Cruzado\ING. LUIS CRUZADO\BUCK UP FOTOGRAFICO\COMISION DE SERVICIOS\Region Ancash\Taller feb 2018\CC 24 de Junio\IMG-20180323-WA004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5445224"/>
              <a:ext cx="1979712" cy="131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3" descr="C:\Ing. Luis Cruzado\ING. LUIS CRUZADO\BUCK UP FOTOGRAFICO\COMISION DE SERVICIOS\Region Huanuco\Distrito de Huacar\IMG-20171107-WA003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2" t="11765" r="4073"/>
            <a:stretch>
              <a:fillRect/>
            </a:stretch>
          </p:blipFill>
          <p:spPr bwMode="auto">
            <a:xfrm>
              <a:off x="5076056" y="5445223"/>
              <a:ext cx="1979712" cy="131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0" name="Picture 4" descr="C:\Ing. Luis Cruzado\ING. LUIS CRUZADO\BUCK UP FOTOGRAFICO\COMISION DE SERVICIOS\Region Huancavelica\Distrito de Huando\IMG_961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1" r="16760"/>
            <a:stretch>
              <a:fillRect/>
            </a:stretch>
          </p:blipFill>
          <p:spPr bwMode="auto">
            <a:xfrm>
              <a:off x="7091336" y="3861048"/>
              <a:ext cx="1980617" cy="149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1" name="Picture 5" descr="C:\Ing. Luis Cruzado\ING. LUIS CRUZADO\BUCK UP FOTOGRAFICO\COMISION DE SERVICIOS\Region Cajamarca\Distrito de Cutervo\CAM01514-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47" b="12206"/>
            <a:stretch>
              <a:fillRect/>
            </a:stretch>
          </p:blipFill>
          <p:spPr bwMode="auto">
            <a:xfrm>
              <a:off x="5076054" y="3861048"/>
              <a:ext cx="1979713" cy="149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2" name="5 CuadroTexto"/>
            <p:cNvSpPr txBox="1">
              <a:spLocks noChangeArrowheads="1"/>
            </p:cNvSpPr>
            <p:nvPr/>
          </p:nvSpPr>
          <p:spPr bwMode="auto">
            <a:xfrm>
              <a:off x="5579240" y="3861048"/>
              <a:ext cx="9733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PE" altLang="es-PE" sz="800">
                  <a:solidFill>
                    <a:srgbClr val="FFFF00"/>
                  </a:solidFill>
                </a:rPr>
                <a:t>Distrito de Cutervo</a:t>
              </a:r>
            </a:p>
          </p:txBody>
        </p:sp>
        <p:sp>
          <p:nvSpPr>
            <p:cNvPr id="3093" name="10 CuadroTexto"/>
            <p:cNvSpPr txBox="1">
              <a:spLocks noChangeArrowheads="1"/>
            </p:cNvSpPr>
            <p:nvPr/>
          </p:nvSpPr>
          <p:spPr bwMode="auto">
            <a:xfrm>
              <a:off x="7594170" y="3856077"/>
              <a:ext cx="97494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PE" altLang="es-PE" sz="800">
                  <a:solidFill>
                    <a:srgbClr val="FFFF00"/>
                  </a:solidFill>
                </a:rPr>
                <a:t>Distrito de Huando</a:t>
              </a:r>
            </a:p>
          </p:txBody>
        </p:sp>
        <p:sp>
          <p:nvSpPr>
            <p:cNvPr id="3094" name="11 CuadroTexto"/>
            <p:cNvSpPr txBox="1">
              <a:spLocks noChangeArrowheads="1"/>
            </p:cNvSpPr>
            <p:nvPr/>
          </p:nvSpPr>
          <p:spPr bwMode="auto">
            <a:xfrm>
              <a:off x="5596071" y="6542723"/>
              <a:ext cx="93968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PE" altLang="es-PE" sz="800">
                  <a:solidFill>
                    <a:srgbClr val="FFFF00"/>
                  </a:solidFill>
                </a:rPr>
                <a:t>Distrito de Huácar</a:t>
              </a:r>
            </a:p>
          </p:txBody>
        </p:sp>
        <p:sp>
          <p:nvSpPr>
            <p:cNvPr id="3095" name="12 CuadroTexto"/>
            <p:cNvSpPr txBox="1">
              <a:spLocks noChangeArrowheads="1"/>
            </p:cNvSpPr>
            <p:nvPr/>
          </p:nvSpPr>
          <p:spPr bwMode="auto">
            <a:xfrm>
              <a:off x="7449590" y="6550343"/>
              <a:ext cx="126669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PE" altLang="es-PE" sz="800">
                  <a:solidFill>
                    <a:srgbClr val="FFFF00"/>
                  </a:solidFill>
                </a:rPr>
                <a:t>Distrito de Independencia</a:t>
              </a:r>
            </a:p>
          </p:txBody>
        </p:sp>
      </p:grpSp>
      <p:sp>
        <p:nvSpPr>
          <p:cNvPr id="3081" name="18 Rectángulo"/>
          <p:cNvSpPr>
            <a:spLocks noChangeArrowheads="1"/>
          </p:cNvSpPr>
          <p:nvPr/>
        </p:nvSpPr>
        <p:spPr bwMode="auto">
          <a:xfrm>
            <a:off x="4704144" y="3097761"/>
            <a:ext cx="4213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1200"/>
              <a:t>6 publicaciones especializadas 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1200"/>
              <a:t>6 distritos priorizados</a:t>
            </a:r>
          </a:p>
        </p:txBody>
      </p:sp>
      <p:grpSp>
        <p:nvGrpSpPr>
          <p:cNvPr id="3082" name="8 Grupo"/>
          <p:cNvGrpSpPr>
            <a:grpSpLocks/>
          </p:cNvGrpSpPr>
          <p:nvPr/>
        </p:nvGrpSpPr>
        <p:grpSpPr bwMode="auto">
          <a:xfrm>
            <a:off x="5101019" y="3576831"/>
            <a:ext cx="3419475" cy="1343025"/>
            <a:chOff x="4680564" y="3578028"/>
            <a:chExt cx="4181381" cy="1705430"/>
          </a:xfrm>
        </p:grpSpPr>
        <p:pic>
          <p:nvPicPr>
            <p:cNvPr id="3085" name="Picture 6" descr="D:\ESCANEOS\20190118041750_0000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6307" y="3582649"/>
              <a:ext cx="1196998" cy="1687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Picture 7" descr="D:\ESCANEOS\20190118041655_0000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564" y="3578028"/>
              <a:ext cx="1196998" cy="169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" t="15967" r="67918" b="14252"/>
            <a:stretch>
              <a:fillRect/>
            </a:stretch>
          </p:blipFill>
          <p:spPr bwMode="auto">
            <a:xfrm>
              <a:off x="7546139" y="3578028"/>
              <a:ext cx="1315806" cy="1705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83" name="22 Rectángulo"/>
          <p:cNvSpPr>
            <a:spLocks noChangeArrowheads="1"/>
          </p:cNvSpPr>
          <p:nvPr/>
        </p:nvSpPr>
        <p:spPr bwMode="auto">
          <a:xfrm>
            <a:off x="4704144" y="4919856"/>
            <a:ext cx="4213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1200"/>
              <a:t>Instalación de estaciones automáticas durante la campaña agrícola en distritos priorizados</a:t>
            </a:r>
          </a:p>
        </p:txBody>
      </p:sp>
      <p:pic>
        <p:nvPicPr>
          <p:cNvPr id="3084" name="Picture 9" descr="C:\Ing. Luis Cruzado\ING. LUIS CRUZADO\BUCK UP FOTOGRAFICO\COMISION DE SERVICIOS\Region Huanuco\Distrito de Huacar\IMG_20170418_121545290_HD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37"/>
          <a:stretch>
            <a:fillRect/>
          </a:stretch>
        </p:blipFill>
        <p:spPr bwMode="auto">
          <a:xfrm>
            <a:off x="6079907" y="5348978"/>
            <a:ext cx="1859999" cy="111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ight Triangle 38">
            <a:extLst>
              <a:ext uri="{FF2B5EF4-FFF2-40B4-BE49-F238E27FC236}">
                <a16:creationId xmlns="" xmlns:a16="http://schemas.microsoft.com/office/drawing/2014/main" id="{565B680D-617B-4A8A-A1F3-6995192C2CCF}"/>
              </a:ext>
            </a:extLst>
          </p:cNvPr>
          <p:cNvSpPr/>
          <p:nvPr/>
        </p:nvSpPr>
        <p:spPr>
          <a:xfrm flipH="1" flipV="1">
            <a:off x="676000" y="1985717"/>
            <a:ext cx="871663" cy="168584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5" name="Arrow: Pentagon 40">
            <a:extLst>
              <a:ext uri="{FF2B5EF4-FFF2-40B4-BE49-F238E27FC236}">
                <a16:creationId xmlns="" xmlns:a16="http://schemas.microsoft.com/office/drawing/2014/main" id="{82C363AB-F2BB-450B-979E-8DE4224CF3FA}"/>
              </a:ext>
            </a:extLst>
          </p:cNvPr>
          <p:cNvSpPr/>
          <p:nvPr/>
        </p:nvSpPr>
        <p:spPr>
          <a:xfrm>
            <a:off x="676001" y="1801216"/>
            <a:ext cx="8056285" cy="184501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22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</a:pPr>
            <a:r>
              <a:rPr lang="es-PE" altLang="es-PE" sz="1600" b="1" dirty="0">
                <a:solidFill>
                  <a:schemeClr val="bg1"/>
                </a:solidFill>
              </a:rPr>
              <a:t>Producto 1: Productores agrarios informados sobre la aptitud de los suelos</a:t>
            </a:r>
          </a:p>
        </p:txBody>
      </p:sp>
      <p:sp>
        <p:nvSpPr>
          <p:cNvPr id="26" name="Right Triangle 4">
            <a:extLst>
              <a:ext uri="{FF2B5EF4-FFF2-40B4-BE49-F238E27FC236}">
                <a16:creationId xmlns="" xmlns:a16="http://schemas.microsoft.com/office/drawing/2014/main" id="{D342A894-1F25-40DF-BDF2-E1F774FE55DD}"/>
              </a:ext>
            </a:extLst>
          </p:cNvPr>
          <p:cNvSpPr/>
          <p:nvPr/>
        </p:nvSpPr>
        <p:spPr>
          <a:xfrm flipH="1" flipV="1">
            <a:off x="443022" y="2840361"/>
            <a:ext cx="384562" cy="228599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7" name="Right Triangle 79">
            <a:extLst>
              <a:ext uri="{FF2B5EF4-FFF2-40B4-BE49-F238E27FC236}">
                <a16:creationId xmlns="" xmlns:a16="http://schemas.microsoft.com/office/drawing/2014/main" id="{E8D16520-B153-4339-B375-7E7829431D5B}"/>
              </a:ext>
            </a:extLst>
          </p:cNvPr>
          <p:cNvSpPr/>
          <p:nvPr/>
        </p:nvSpPr>
        <p:spPr>
          <a:xfrm flipH="1" flipV="1">
            <a:off x="2335467" y="2872953"/>
            <a:ext cx="1732477" cy="123999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342900" rIns="137160" bIns="685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Bef>
                <a:spcPts val="1350"/>
              </a:spcBef>
            </a:pPr>
            <a:endParaRPr lang="en-US" sz="10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Arrow: Pentagon 3">
            <a:extLst>
              <a:ext uri="{FF2B5EF4-FFF2-40B4-BE49-F238E27FC236}">
                <a16:creationId xmlns="" xmlns:a16="http://schemas.microsoft.com/office/drawing/2014/main" id="{0EB70031-DD32-458A-82D9-326183F7A65B}"/>
              </a:ext>
            </a:extLst>
          </p:cNvPr>
          <p:cNvSpPr/>
          <p:nvPr/>
        </p:nvSpPr>
        <p:spPr>
          <a:xfrm>
            <a:off x="420147" y="2259778"/>
            <a:ext cx="3900421" cy="66987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22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100" dirty="0">
                <a:solidFill>
                  <a:schemeClr val="bg1"/>
                </a:solidFill>
              </a:rPr>
              <a:t>Actividad 1.                                                                        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100" dirty="0">
                <a:solidFill>
                  <a:schemeClr val="bg1"/>
                </a:solidFill>
              </a:rPr>
              <a:t>Capacitación a productores agrarios sobre la importancia del uso de la información agroclimática y aptitud de suelos</a:t>
            </a:r>
          </a:p>
        </p:txBody>
      </p:sp>
      <p:sp>
        <p:nvSpPr>
          <p:cNvPr id="29" name="Right Triangle 4">
            <a:extLst>
              <a:ext uri="{FF2B5EF4-FFF2-40B4-BE49-F238E27FC236}">
                <a16:creationId xmlns="" xmlns:a16="http://schemas.microsoft.com/office/drawing/2014/main" id="{D342A894-1F25-40DF-BDF2-E1F774FE55DD}"/>
              </a:ext>
            </a:extLst>
          </p:cNvPr>
          <p:cNvSpPr/>
          <p:nvPr/>
        </p:nvSpPr>
        <p:spPr>
          <a:xfrm flipH="1" flipV="1">
            <a:off x="4800751" y="2828612"/>
            <a:ext cx="384562" cy="228599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0" name="Right Triangle 79">
            <a:extLst>
              <a:ext uri="{FF2B5EF4-FFF2-40B4-BE49-F238E27FC236}">
                <a16:creationId xmlns="" xmlns:a16="http://schemas.microsoft.com/office/drawing/2014/main" id="{E8D16520-B153-4339-B375-7E7829431D5B}"/>
              </a:ext>
            </a:extLst>
          </p:cNvPr>
          <p:cNvSpPr/>
          <p:nvPr/>
        </p:nvSpPr>
        <p:spPr>
          <a:xfrm flipH="1" flipV="1">
            <a:off x="6611886" y="2799162"/>
            <a:ext cx="1732477" cy="123999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342900" rIns="137160" bIns="685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Bef>
                <a:spcPts val="1350"/>
              </a:spcBef>
            </a:pPr>
            <a:endParaRPr lang="en-US" sz="10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Arrow: Pentagon 3">
            <a:extLst>
              <a:ext uri="{FF2B5EF4-FFF2-40B4-BE49-F238E27FC236}">
                <a16:creationId xmlns="" xmlns:a16="http://schemas.microsoft.com/office/drawing/2014/main" id="{0EB70031-DD32-458A-82D9-326183F7A65B}"/>
              </a:ext>
            </a:extLst>
          </p:cNvPr>
          <p:cNvSpPr/>
          <p:nvPr/>
        </p:nvSpPr>
        <p:spPr>
          <a:xfrm>
            <a:off x="4776035" y="2238383"/>
            <a:ext cx="3900421" cy="613478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22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100" dirty="0">
                <a:solidFill>
                  <a:schemeClr val="bg1"/>
                </a:solidFill>
              </a:rPr>
              <a:t>Actividad 2.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100" dirty="0">
                <a:solidFill>
                  <a:schemeClr val="bg1"/>
                </a:solidFill>
              </a:rPr>
              <a:t>Generación de información de levantamiento de suelos, de zonificación agroecológica y de medición del deterioro del suelos</a:t>
            </a:r>
          </a:p>
        </p:txBody>
      </p:sp>
      <p:sp>
        <p:nvSpPr>
          <p:cNvPr id="32" name="4 Rectángulo"/>
          <p:cNvSpPr>
            <a:spLocks noChangeArrowheads="1"/>
          </p:cNvSpPr>
          <p:nvPr/>
        </p:nvSpPr>
        <p:spPr bwMode="auto">
          <a:xfrm>
            <a:off x="275019" y="3067244"/>
            <a:ext cx="4213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1200" dirty="0"/>
              <a:t>750 productores agrícolas capacitados en                                                   6 distritos priorizados</a:t>
            </a:r>
          </a:p>
        </p:txBody>
      </p:sp>
    </p:spTree>
    <p:extLst>
      <p:ext uri="{BB962C8B-B14F-4D97-AF65-F5344CB8AC3E}">
        <p14:creationId xmlns:p14="http://schemas.microsoft.com/office/powerpoint/2010/main" val="162230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23784" y="3177272"/>
            <a:ext cx="58964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3600" b="1" dirty="0" smtClean="0">
                <a:solidFill>
                  <a:schemeClr val="tx2">
                    <a:lumMod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MODELOS AGROCLIMÁTICOS </a:t>
            </a:r>
            <a:endParaRPr lang="es-PE" sz="3600" dirty="0">
              <a:solidFill>
                <a:schemeClr val="tx2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23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87524" y="707287"/>
            <a:ext cx="8568952" cy="287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PE" dirty="0">
                <a:latin typeface="Myriad Pro" panose="020B0503030403020204" pitchFamily="34" charset="0"/>
                <a:cs typeface="Arial" panose="020B0604020202020204" pitchFamily="34" charset="0"/>
              </a:rPr>
              <a:t>El Cambio Climático Global (</a:t>
            </a:r>
            <a:r>
              <a:rPr lang="es-PE" dirty="0" err="1">
                <a:latin typeface="Myriad Pro" panose="020B0503030403020204" pitchFamily="34" charset="0"/>
                <a:cs typeface="Arial" panose="020B0604020202020204" pitchFamily="34" charset="0"/>
              </a:rPr>
              <a:t>CCG</a:t>
            </a:r>
            <a:r>
              <a:rPr lang="es-PE" dirty="0">
                <a:latin typeface="Myriad Pro" panose="020B0503030403020204" pitchFamily="34" charset="0"/>
                <a:cs typeface="Arial" panose="020B0604020202020204" pitchFamily="34" charset="0"/>
              </a:rPr>
              <a:t>) tiene una relación muy puntual con las actividades agropecuarias y forestales. Existe un </a:t>
            </a:r>
            <a:r>
              <a:rPr lang="es-PE" b="1" dirty="0">
                <a:solidFill>
                  <a:srgbClr val="02538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efecto dual </a:t>
            </a:r>
            <a:r>
              <a:rPr lang="es-PE" dirty="0">
                <a:latin typeface="Myriad Pro" panose="020B0503030403020204" pitchFamily="34" charset="0"/>
                <a:cs typeface="Arial" panose="020B0604020202020204" pitchFamily="34" charset="0"/>
              </a:rPr>
              <a:t>al actuar estas actividades en ambos sentidos:</a:t>
            </a:r>
          </a:p>
          <a:p>
            <a:pPr lvl="1">
              <a:defRPr/>
            </a:pPr>
            <a:endParaRPr lang="es-PE" sz="1200" b="1" dirty="0"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s-PE" dirty="0">
                <a:latin typeface="Myriad Pro" panose="020B0503030403020204" pitchFamily="34" charset="0"/>
                <a:cs typeface="Arial" panose="020B0604020202020204" pitchFamily="34" charset="0"/>
              </a:rPr>
              <a:t>Aportan Gases Efecto Invernadero (</a:t>
            </a:r>
            <a:r>
              <a:rPr lang="es-PE" dirty="0" err="1">
                <a:latin typeface="Myriad Pro" panose="020B0503030403020204" pitchFamily="34" charset="0"/>
                <a:cs typeface="Arial" panose="020B0604020202020204" pitchFamily="34" charset="0"/>
              </a:rPr>
              <a:t>GEI</a:t>
            </a:r>
            <a:r>
              <a:rPr lang="es-PE" dirty="0">
                <a:latin typeface="Myriad Pro" panose="020B0503030403020204" pitchFamily="34" charset="0"/>
                <a:cs typeface="Arial" panose="020B0604020202020204" pitchFamily="34" charset="0"/>
              </a:rPr>
              <a:t>)</a:t>
            </a:r>
          </a:p>
          <a:p>
            <a:pPr marL="177800" indent="-177800">
              <a:buFont typeface="Wingdings" pitchFamily="2" charset="2"/>
              <a:buChar char="Ø"/>
              <a:defRPr/>
            </a:pPr>
            <a:endParaRPr lang="es-PE" sz="1200" dirty="0"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marL="177800" indent="-177800" algn="just">
              <a:buFont typeface="Wingdings" pitchFamily="2" charset="2"/>
              <a:buChar char="Ø"/>
              <a:defRPr/>
            </a:pPr>
            <a:r>
              <a:rPr lang="es-PE" dirty="0">
                <a:latin typeface="Myriad Pro" panose="020B0503030403020204" pitchFamily="34" charset="0"/>
                <a:cs typeface="Arial" panose="020B0604020202020204" pitchFamily="34" charset="0"/>
              </a:rPr>
              <a:t>Reciben el impacto del Cambio Climático Global, con consecuencias directas o indirectas en la producción de alimentos. </a:t>
            </a:r>
          </a:p>
          <a:p>
            <a:pPr algn="just">
              <a:defRPr/>
            </a:pPr>
            <a:endParaRPr lang="es-PE" sz="1200" b="1" dirty="0"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PE" dirty="0">
                <a:latin typeface="Myriad Pro" panose="020B0503030403020204" pitchFamily="34" charset="0"/>
                <a:cs typeface="Arial" panose="020B0604020202020204" pitchFamily="34" charset="0"/>
              </a:rPr>
              <a:t>Los principales factores que vinculan el cambio climático con la productividad agropecuaria son</a:t>
            </a:r>
            <a:r>
              <a:rPr lang="es-PE" dirty="0" smtClean="0">
                <a:latin typeface="Myriad Pro" panose="020B0503030403020204" pitchFamily="34" charset="0"/>
                <a:cs typeface="Arial" panose="020B0604020202020204" pitchFamily="34" charset="0"/>
              </a:rPr>
              <a:t>:</a:t>
            </a:r>
            <a:endParaRPr lang="es-PE" dirty="0"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165" y="3767170"/>
            <a:ext cx="4299540" cy="2613064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5064"/>
            <a:ext cx="4608512" cy="230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4072504" y="6502712"/>
            <a:ext cx="9989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900" dirty="0" smtClean="0"/>
              <a:t>Fuente: MINAM</a:t>
            </a:r>
            <a:endParaRPr lang="es-PE" sz="900" dirty="0"/>
          </a:p>
        </p:txBody>
      </p:sp>
    </p:spTree>
    <p:extLst>
      <p:ext uri="{BB962C8B-B14F-4D97-AF65-F5344CB8AC3E}">
        <p14:creationId xmlns:p14="http://schemas.microsoft.com/office/powerpoint/2010/main" val="114448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0" y="2060848"/>
            <a:ext cx="874853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55576" y="5661953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latin typeface="Myriad Pro" panose="020B0503030403020204" pitchFamily="34" charset="0"/>
              </a:rPr>
              <a:t>(A) modelos del clima global; (B) modelos de simulación de cultivos; y (C) evaluación de los impactos </a:t>
            </a:r>
            <a:endParaRPr lang="es-PE" sz="1400" dirty="0">
              <a:latin typeface="Myriad Pro" panose="020B050303040302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57830" y="5373216"/>
            <a:ext cx="835292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i="1" dirty="0" smtClean="0"/>
              <a:t>Fuente</a:t>
            </a:r>
            <a:r>
              <a:rPr lang="es-ES" sz="800" i="1" dirty="0"/>
              <a:t>: </a:t>
            </a:r>
            <a:r>
              <a:rPr lang="es-PE" sz="800" i="1" dirty="0" smtClean="0"/>
              <a:t>PROYECTO </a:t>
            </a:r>
            <a:r>
              <a:rPr lang="es-PE" sz="800" i="1" dirty="0"/>
              <a:t>EUROCLIMA </a:t>
            </a:r>
            <a:r>
              <a:rPr lang="es-PE" sz="800" dirty="0"/>
              <a:t>- IICA </a:t>
            </a:r>
            <a:r>
              <a:rPr lang="es-ES" sz="800" i="1" dirty="0" smtClean="0"/>
              <a:t>con </a:t>
            </a:r>
            <a:r>
              <a:rPr lang="es-ES" sz="800" i="1" dirty="0"/>
              <a:t>base en datos de </a:t>
            </a:r>
            <a:r>
              <a:rPr lang="es-ES" sz="800" i="1" dirty="0" err="1"/>
              <a:t>Blonder</a:t>
            </a:r>
            <a:r>
              <a:rPr lang="es-ES" sz="800" i="1" dirty="0"/>
              <a:t> et al. 2014, </a:t>
            </a:r>
            <a:r>
              <a:rPr lang="es-ES" sz="800" i="1" dirty="0" err="1"/>
              <a:t>Bunn</a:t>
            </a:r>
            <a:r>
              <a:rPr lang="es-ES" sz="800" i="1" dirty="0"/>
              <a:t> et al. 2015, Phillips et al. 2006, </a:t>
            </a:r>
            <a:r>
              <a:rPr lang="es-ES" sz="800" i="1" dirty="0" err="1"/>
              <a:t>Ramirez</a:t>
            </a:r>
            <a:r>
              <a:rPr lang="es-ES" sz="800" i="1" dirty="0"/>
              <a:t> y </a:t>
            </a:r>
            <a:r>
              <a:rPr lang="es-ES" sz="800" i="1" dirty="0" err="1"/>
              <a:t>Jarvis</a:t>
            </a:r>
            <a:r>
              <a:rPr lang="es-ES" sz="800" i="1" dirty="0"/>
              <a:t> 2010 y Solomon et al. 2007. </a:t>
            </a:r>
            <a:endParaRPr lang="es-PE" sz="800" dirty="0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2"/>
          </p:nvPr>
        </p:nvSpPr>
        <p:spPr>
          <a:xfrm>
            <a:off x="525781" y="7605464"/>
            <a:ext cx="7632848" cy="432048"/>
          </a:xfrm>
        </p:spPr>
        <p:txBody>
          <a:bodyPr/>
          <a:lstStyle/>
          <a:p>
            <a:endParaRPr lang="es-PE" dirty="0"/>
          </a:p>
        </p:txBody>
      </p:sp>
      <p:sp>
        <p:nvSpPr>
          <p:cNvPr id="9" name="Right Triangle 38">
            <a:extLst>
              <a:ext uri="{FF2B5EF4-FFF2-40B4-BE49-F238E27FC236}">
                <a16:creationId xmlns="" xmlns:a16="http://schemas.microsoft.com/office/drawing/2014/main" id="{565B680D-617B-4A8A-A1F3-6995192C2CCF}"/>
              </a:ext>
            </a:extLst>
          </p:cNvPr>
          <p:cNvSpPr/>
          <p:nvPr/>
        </p:nvSpPr>
        <p:spPr>
          <a:xfrm flipH="1" flipV="1">
            <a:off x="557830" y="963244"/>
            <a:ext cx="867641" cy="481004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Arrow: Pentagon 40">
            <a:extLst>
              <a:ext uri="{FF2B5EF4-FFF2-40B4-BE49-F238E27FC236}">
                <a16:creationId xmlns="" xmlns:a16="http://schemas.microsoft.com/office/drawing/2014/main" id="{82C363AB-F2BB-450B-979E-8DE4224CF3FA}"/>
              </a:ext>
            </a:extLst>
          </p:cNvPr>
          <p:cNvSpPr/>
          <p:nvPr/>
        </p:nvSpPr>
        <p:spPr>
          <a:xfrm>
            <a:off x="557830" y="334877"/>
            <a:ext cx="8056285" cy="648644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22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b="1" dirty="0">
                <a:latin typeface="Myriad Pro" panose="020B0503030403020204" pitchFamily="34" charset="0"/>
              </a:rPr>
              <a:t>Cadena de modelación de los impactos del cambio climático en la agricultura</a:t>
            </a:r>
          </a:p>
        </p:txBody>
      </p:sp>
    </p:spTree>
    <p:extLst>
      <p:ext uri="{BB962C8B-B14F-4D97-AF65-F5344CB8AC3E}">
        <p14:creationId xmlns:p14="http://schemas.microsoft.com/office/powerpoint/2010/main" val="169742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5342000" y="2389783"/>
            <a:ext cx="3222376" cy="64770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PE" sz="1800" dirty="0"/>
              <a:t>Estudio Variabilidad climática</a:t>
            </a:r>
          </a:p>
          <a:p>
            <a:pPr>
              <a:defRPr/>
            </a:pPr>
            <a:r>
              <a:rPr lang="es-PE" sz="1800" dirty="0"/>
              <a:t>Clima presente</a:t>
            </a:r>
          </a:p>
        </p:txBody>
      </p:sp>
      <p:cxnSp>
        <p:nvCxnSpPr>
          <p:cNvPr id="16" name="15 Conector recto"/>
          <p:cNvCxnSpPr/>
          <p:nvPr/>
        </p:nvCxnSpPr>
        <p:spPr>
          <a:xfrm>
            <a:off x="0" y="3500438"/>
            <a:ext cx="8269288" cy="0"/>
          </a:xfrm>
          <a:prstGeom prst="line">
            <a:avLst/>
          </a:prstGeom>
          <a:ln w="635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5342000" y="1466206"/>
            <a:ext cx="3262064" cy="646113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PE" sz="1800" dirty="0"/>
              <a:t>Determinar a que escala trabajar (horizontal , vertical)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502089" y="4559649"/>
            <a:ext cx="3062287" cy="369887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sz="1800" dirty="0">
                <a:solidFill>
                  <a:schemeClr val="tx1"/>
                </a:solidFill>
              </a:rPr>
              <a:t>Evaluar incertidumbre</a:t>
            </a:r>
            <a:endParaRPr lang="es-PE" sz="1800" dirty="0">
              <a:solidFill>
                <a:schemeClr val="tx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502088" y="5324486"/>
            <a:ext cx="3062287" cy="369887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sz="1800" dirty="0">
                <a:solidFill>
                  <a:schemeClr val="tx1"/>
                </a:solidFill>
              </a:rPr>
              <a:t>Manejo de la incertidumbre</a:t>
            </a:r>
            <a:endParaRPr lang="es-PE" sz="1800" dirty="0">
              <a:solidFill>
                <a:schemeClr val="tx1"/>
              </a:solidFill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755576" y="260648"/>
            <a:ext cx="7355095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PE" sz="1800" b="1" dirty="0" smtClean="0">
                <a:solidFill>
                  <a:srgbClr val="09486B"/>
                </a:solidFill>
                <a:latin typeface="Myriad Pro" panose="020B0503030403020204" pitchFamily="34" charset="0"/>
              </a:rPr>
              <a:t>PASOS PARA EL DESARROLLO DE ESTUDIOS DE VARIABILIDAD CLIMÁTICA Y ESCENARIOS DE CAMBIO CLIMÁTICO</a:t>
            </a:r>
            <a:endParaRPr lang="en-US" altLang="es-PE" sz="1800" dirty="0" smtClean="0">
              <a:solidFill>
                <a:srgbClr val="09486B"/>
              </a:solidFill>
              <a:latin typeface="Myriad Pro" panose="020B0503030403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2" y="1165357"/>
            <a:ext cx="5177220" cy="224163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161" y="4149080"/>
            <a:ext cx="5313233" cy="235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3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87925" y="784225"/>
            <a:ext cx="4156075" cy="42386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s-ES" altLang="es-PE" sz="2400" b="1" dirty="0" smtClean="0">
                <a:latin typeface="Myriad Pro" panose="020B0503030403020204" pitchFamily="34" charset="0"/>
                <a:cs typeface="Arial" panose="020B0604020202020204" pitchFamily="34" charset="0"/>
              </a:rPr>
              <a:t>Modelo biofísico FAO </a:t>
            </a:r>
            <a:r>
              <a:rPr lang="es-ES" altLang="es-PE" sz="1800" b="1" dirty="0" smtClean="0">
                <a:latin typeface="Myriad Pro" panose="020B0503030403020204" pitchFamily="34" charset="0"/>
                <a:cs typeface="Arial" panose="020B0604020202020204" pitchFamily="34" charset="0"/>
              </a:rPr>
              <a:t>(Allen, 1998)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365" y="824319"/>
            <a:ext cx="3883025" cy="609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00" b="1" dirty="0">
                <a:solidFill>
                  <a:schemeClr val="tx2"/>
                </a:solidFill>
                <a:latin typeface="Myriad Pro" panose="020B0503030403020204" pitchFamily="34" charset="0"/>
                <a:ea typeface="+mj-ea"/>
                <a:cs typeface="Arial" panose="020B0604020202020204" pitchFamily="34" charset="0"/>
              </a:rPr>
              <a:t>Modelo estadístico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3312" y="171450"/>
            <a:ext cx="9144000" cy="6096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ea typeface="+mj-ea"/>
                <a:cs typeface="+mj-cs"/>
              </a:rPr>
              <a:t>ESTIMAR RENDIMIENTOS AGRÍCOLA</a:t>
            </a:r>
          </a:p>
        </p:txBody>
      </p:sp>
      <p:grpSp>
        <p:nvGrpSpPr>
          <p:cNvPr id="8" name="15 Grupo"/>
          <p:cNvGrpSpPr>
            <a:grpSpLocks/>
          </p:cNvGrpSpPr>
          <p:nvPr/>
        </p:nvGrpSpPr>
        <p:grpSpPr bwMode="auto">
          <a:xfrm>
            <a:off x="220473" y="1433919"/>
            <a:ext cx="4070350" cy="2447925"/>
            <a:chOff x="4822825" y="2781300"/>
            <a:chExt cx="4070350" cy="2447925"/>
          </a:xfrm>
        </p:grpSpPr>
        <p:grpSp>
          <p:nvGrpSpPr>
            <p:cNvPr id="9" name="14 Grupo"/>
            <p:cNvGrpSpPr>
              <a:grpSpLocks/>
            </p:cNvGrpSpPr>
            <p:nvPr/>
          </p:nvGrpSpPr>
          <p:grpSpPr bwMode="auto">
            <a:xfrm>
              <a:off x="4822825" y="2781300"/>
              <a:ext cx="4070350" cy="2447925"/>
              <a:chOff x="4822825" y="2781300"/>
              <a:chExt cx="4070350" cy="2447925"/>
            </a:xfrm>
          </p:grpSpPr>
          <p:sp>
            <p:nvSpPr>
              <p:cNvPr id="11" name="10 Rectángulo">
                <a:hlinkClick r:id="rId3" action="ppaction://hlinksldjump"/>
              </p:cNvPr>
              <p:cNvSpPr/>
              <p:nvPr/>
            </p:nvSpPr>
            <p:spPr>
              <a:xfrm>
                <a:off x="5148263" y="2781300"/>
                <a:ext cx="3529012" cy="3556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ES" sz="1400" b="1" dirty="0">
                    <a:solidFill>
                      <a:schemeClr val="tx1"/>
                    </a:solidFill>
                    <a:latin typeface="Myriad Pro" panose="020B0503030403020204" pitchFamily="34" charset="0"/>
                    <a:cs typeface="Arial" pitchFamily="34" charset="0"/>
                  </a:rPr>
                  <a:t>Modelos de Regresión</a:t>
                </a:r>
              </a:p>
            </p:txBody>
          </p:sp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6825" y="3284538"/>
                <a:ext cx="3671888" cy="546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tangle 2"/>
              <p:cNvSpPr>
                <a:spLocks noChangeArrowheads="1"/>
              </p:cNvSpPr>
              <p:nvPr/>
            </p:nvSpPr>
            <p:spPr bwMode="auto">
              <a:xfrm>
                <a:off x="4822825" y="4581525"/>
                <a:ext cx="1944688" cy="6477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 err="1">
                    <a:latin typeface="Myriad Pro" panose="020B0503030403020204" pitchFamily="34" charset="0"/>
                  </a:rPr>
                  <a:t>Clima</a:t>
                </a:r>
                <a:r>
                  <a:rPr lang="en-US" b="1" dirty="0">
                    <a:latin typeface="Myriad Pro" panose="020B0503030403020204" pitchFamily="34" charset="0"/>
                  </a:rPr>
                  <a:t> </a:t>
                </a:r>
                <a:r>
                  <a:rPr lang="en-US" b="1" dirty="0" err="1">
                    <a:latin typeface="Myriad Pro" panose="020B0503030403020204" pitchFamily="34" charset="0"/>
                  </a:rPr>
                  <a:t>Observado</a:t>
                </a:r>
                <a:endParaRPr lang="en-US" b="1" dirty="0">
                  <a:latin typeface="Myriad Pro" panose="020B0503030403020204" pitchFamily="34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latin typeface="Myriad Pro" panose="020B0503030403020204" pitchFamily="34" charset="0"/>
                  </a:rPr>
                  <a:t>(</a:t>
                </a:r>
                <a:r>
                  <a:rPr lang="en-US" b="1" dirty="0" err="1">
                    <a:latin typeface="Myriad Pro" panose="020B0503030403020204" pitchFamily="34" charset="0"/>
                  </a:rPr>
                  <a:t>estaciòn</a:t>
                </a:r>
                <a:r>
                  <a:rPr lang="en-US" b="1" dirty="0">
                    <a:latin typeface="Myriad Pro" panose="020B0503030403020204" pitchFamily="34" charset="0"/>
                  </a:rPr>
                  <a:t>)</a:t>
                </a:r>
              </a:p>
            </p:txBody>
          </p:sp>
          <p:sp>
            <p:nvSpPr>
              <p:cNvPr id="14" name="Text Box 4"/>
              <p:cNvSpPr txBox="1">
                <a:spLocks noChangeArrowheads="1"/>
              </p:cNvSpPr>
              <p:nvPr/>
            </p:nvSpPr>
            <p:spPr bwMode="auto">
              <a:xfrm>
                <a:off x="5242603" y="4040188"/>
                <a:ext cx="897169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200" b="1" dirty="0" err="1">
                    <a:latin typeface="Myriad Pro" panose="020B0503030403020204" pitchFamily="34" charset="0"/>
                  </a:rPr>
                  <a:t>Clima</a:t>
                </a:r>
                <a:endParaRPr lang="en-US" sz="2200" b="1" dirty="0">
                  <a:latin typeface="Myriad Pro" panose="020B0503030403020204" pitchFamily="34" charset="0"/>
                </a:endParaRPr>
              </a:p>
            </p:txBody>
          </p:sp>
          <p:sp>
            <p:nvSpPr>
              <p:cNvPr id="15" name="Rectangle 40"/>
              <p:cNvSpPr>
                <a:spLocks noChangeArrowheads="1"/>
              </p:cNvSpPr>
              <p:nvPr/>
            </p:nvSpPr>
            <p:spPr bwMode="auto">
              <a:xfrm>
                <a:off x="7308850" y="4581525"/>
                <a:ext cx="1584325" cy="6477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 err="1">
                    <a:latin typeface="Myriad Pro" panose="020B0503030403020204" pitchFamily="34" charset="0"/>
                  </a:rPr>
                  <a:t>Estadìsticas</a:t>
                </a:r>
                <a:r>
                  <a:rPr lang="en-US" b="1" dirty="0">
                    <a:latin typeface="Myriad Pro" panose="020B0503030403020204" pitchFamily="34" charset="0"/>
                  </a:rPr>
                  <a:t/>
                </a:r>
                <a:br>
                  <a:rPr lang="en-US" b="1" dirty="0">
                    <a:latin typeface="Myriad Pro" panose="020B0503030403020204" pitchFamily="34" charset="0"/>
                  </a:rPr>
                </a:br>
                <a:r>
                  <a:rPr lang="en-US" b="1" dirty="0" err="1">
                    <a:latin typeface="Myriad Pro" panose="020B0503030403020204" pitchFamily="34" charset="0"/>
                  </a:rPr>
                  <a:t>reportadas</a:t>
                </a:r>
                <a:endParaRPr lang="en-US" b="1" dirty="0">
                  <a:latin typeface="Myriad Pro" panose="020B0503030403020204" pitchFamily="34" charset="0"/>
                </a:endParaRPr>
              </a:p>
            </p:txBody>
          </p:sp>
          <p:sp>
            <p:nvSpPr>
              <p:cNvPr id="16" name="Text Box 41"/>
              <p:cNvSpPr txBox="1">
                <a:spLocks noChangeArrowheads="1"/>
              </p:cNvSpPr>
              <p:nvPr/>
            </p:nvSpPr>
            <p:spPr bwMode="auto">
              <a:xfrm>
                <a:off x="7436362" y="4040188"/>
                <a:ext cx="1200713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200" b="1" dirty="0" err="1">
                    <a:latin typeface="Myriad Pro" panose="020B0503030403020204" pitchFamily="34" charset="0"/>
                  </a:rPr>
                  <a:t>Cultivos</a:t>
                </a:r>
                <a:endParaRPr lang="en-US" sz="2200" b="1" dirty="0">
                  <a:latin typeface="Myriad Pro" panose="020B0503030403020204" pitchFamily="34" charset="0"/>
                </a:endParaRPr>
              </a:p>
            </p:txBody>
          </p:sp>
        </p:grpSp>
        <p:cxnSp>
          <p:nvCxnSpPr>
            <p:cNvPr id="10" name="AutoShape 42"/>
            <p:cNvCxnSpPr>
              <a:cxnSpLocks noChangeShapeType="1"/>
              <a:stCxn id="13" idx="3"/>
            </p:cNvCxnSpPr>
            <p:nvPr/>
          </p:nvCxnSpPr>
          <p:spPr bwMode="auto">
            <a:xfrm flipV="1">
              <a:off x="6767513" y="4903788"/>
              <a:ext cx="576262" cy="15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</p:cxnSp>
      </p:grpSp>
      <p:grpSp>
        <p:nvGrpSpPr>
          <p:cNvPr id="19" name="18 Grupo"/>
          <p:cNvGrpSpPr/>
          <p:nvPr/>
        </p:nvGrpSpPr>
        <p:grpSpPr>
          <a:xfrm>
            <a:off x="4569048" y="1433919"/>
            <a:ext cx="4432077" cy="3022600"/>
            <a:chOff x="68485" y="2033695"/>
            <a:chExt cx="4432077" cy="3022600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7" y="2840145"/>
              <a:ext cx="4321175" cy="221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20 Rectángulo"/>
            <p:cNvSpPr/>
            <p:nvPr/>
          </p:nvSpPr>
          <p:spPr>
            <a:xfrm>
              <a:off x="68485" y="2033695"/>
              <a:ext cx="4248150" cy="58420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T</a:t>
              </a:r>
              <a:r>
                <a:rPr lang="es-ES" sz="1600" b="1" dirty="0">
                  <a:latin typeface="Myriad Pro" panose="020B0503030403020204" pitchFamily="34" charset="0"/>
                </a:rPr>
                <a:t>emperatura : Fenología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D</a:t>
              </a:r>
              <a:r>
                <a:rPr lang="es-ES" sz="1600" b="1" dirty="0">
                  <a:latin typeface="Myriad Pro" panose="020B0503030403020204" pitchFamily="34" charset="0"/>
                </a:rPr>
                <a:t>éficit de agua: Rendimiento del cultivo</a:t>
              </a:r>
              <a:endParaRPr lang="es-ES" sz="1600" dirty="0">
                <a:latin typeface="Myriad Pro" panose="020B0503030403020204" pitchFamily="34" charset="0"/>
              </a:endParaRPr>
            </a:p>
          </p:txBody>
        </p:sp>
      </p:grpSp>
      <p:sp>
        <p:nvSpPr>
          <p:cNvPr id="2" name="1 Rectángulo"/>
          <p:cNvSpPr/>
          <p:nvPr/>
        </p:nvSpPr>
        <p:spPr>
          <a:xfrm>
            <a:off x="83312" y="4653136"/>
            <a:ext cx="43446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s-ES" dirty="0">
                <a:latin typeface="Myriad Pro" panose="020B0503030403020204" pitchFamily="34" charset="0"/>
              </a:rPr>
              <a:t>El modelo de pronóstico de rendimiento </a:t>
            </a:r>
            <a:r>
              <a:rPr lang="es-ES" dirty="0" smtClean="0">
                <a:latin typeface="Myriad Pro" panose="020B0503030403020204" pitchFamily="34" charset="0"/>
              </a:rPr>
              <a:t>se elabora </a:t>
            </a:r>
            <a:r>
              <a:rPr lang="es-ES" dirty="0">
                <a:latin typeface="Myriad Pro" panose="020B0503030403020204" pitchFamily="34" charset="0"/>
              </a:rPr>
              <a:t>siguiendo los lineamientos clásicos de los modelos de regresión múltiple, que en general responden a la siguiente expresión:</a:t>
            </a:r>
            <a:endParaRPr lang="es-PE" dirty="0">
              <a:latin typeface="Myriad Pro" panose="020B0503030403020204" pitchFamily="34" charset="0"/>
            </a:endParaRPr>
          </a:p>
          <a:p>
            <a:r>
              <a:rPr lang="es-ES" dirty="0">
                <a:latin typeface="Myriad Pro" panose="020B0503030403020204" pitchFamily="34" charset="0"/>
              </a:rPr>
              <a:t> </a:t>
            </a:r>
            <a:endParaRPr lang="es-PE" dirty="0">
              <a:latin typeface="Myriad Pro" panose="020B0503030403020204" pitchFamily="34" charset="0"/>
            </a:endParaRPr>
          </a:p>
          <a:p>
            <a:pPr lvl="1"/>
            <a:r>
              <a:rPr lang="es-ES" dirty="0">
                <a:latin typeface="Myriad Pro" panose="020B0503030403020204" pitchFamily="34" charset="0"/>
              </a:rPr>
              <a:t>Y = α + β</a:t>
            </a:r>
            <a:r>
              <a:rPr lang="es-ES" baseline="-25000" dirty="0">
                <a:latin typeface="Myriad Pro" panose="020B0503030403020204" pitchFamily="34" charset="0"/>
              </a:rPr>
              <a:t>1</a:t>
            </a:r>
            <a:r>
              <a:rPr lang="es-ES" dirty="0">
                <a:latin typeface="Myriad Pro" panose="020B0503030403020204" pitchFamily="34" charset="0"/>
              </a:rPr>
              <a:t>x</a:t>
            </a:r>
            <a:r>
              <a:rPr lang="es-ES" baseline="-25000" dirty="0">
                <a:latin typeface="Myriad Pro" panose="020B0503030403020204" pitchFamily="34" charset="0"/>
              </a:rPr>
              <a:t>1 </a:t>
            </a:r>
            <a:r>
              <a:rPr lang="es-ES" dirty="0">
                <a:latin typeface="Myriad Pro" panose="020B0503030403020204" pitchFamily="34" charset="0"/>
              </a:rPr>
              <a:t>+ β</a:t>
            </a:r>
            <a:r>
              <a:rPr lang="es-ES" baseline="-25000" dirty="0">
                <a:latin typeface="Myriad Pro" panose="020B0503030403020204" pitchFamily="34" charset="0"/>
              </a:rPr>
              <a:t>2</a:t>
            </a:r>
            <a:r>
              <a:rPr lang="es-ES" dirty="0">
                <a:latin typeface="Myriad Pro" panose="020B0503030403020204" pitchFamily="34" charset="0"/>
              </a:rPr>
              <a:t>x</a:t>
            </a:r>
            <a:r>
              <a:rPr lang="es-ES" baseline="-25000" dirty="0">
                <a:latin typeface="Myriad Pro" panose="020B0503030403020204" pitchFamily="34" charset="0"/>
              </a:rPr>
              <a:t>2</a:t>
            </a:r>
            <a:r>
              <a:rPr lang="es-ES" dirty="0">
                <a:latin typeface="Myriad Pro" panose="020B0503030403020204" pitchFamily="34" charset="0"/>
              </a:rPr>
              <a:t>……..+  β</a:t>
            </a:r>
            <a:r>
              <a:rPr lang="es-ES" i="1" baseline="-25000" dirty="0" err="1">
                <a:latin typeface="Myriad Pro" panose="020B0503030403020204" pitchFamily="34" charset="0"/>
              </a:rPr>
              <a:t>p</a:t>
            </a:r>
            <a:r>
              <a:rPr lang="es-ES" dirty="0" err="1">
                <a:latin typeface="Myriad Pro" panose="020B0503030403020204" pitchFamily="34" charset="0"/>
              </a:rPr>
              <a:t>x</a:t>
            </a:r>
            <a:r>
              <a:rPr lang="es-ES" i="1" baseline="-25000" dirty="0" err="1">
                <a:latin typeface="Myriad Pro" panose="020B0503030403020204" pitchFamily="34" charset="0"/>
              </a:rPr>
              <a:t>p</a:t>
            </a:r>
            <a:r>
              <a:rPr lang="es-ES" dirty="0">
                <a:latin typeface="Myriad Pro" panose="020B0503030403020204" pitchFamily="34" charset="0"/>
              </a:rPr>
              <a:t> + ε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679949" y="4653136"/>
            <a:ext cx="42991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dirty="0">
                <a:latin typeface="Myriad Pro" panose="020B0503030403020204" pitchFamily="34" charset="0"/>
              </a:rPr>
              <a:t>Representan sistemas en los que las variables son funciones del tiempo, permitiendo predecir su desarrollo en un periodo dado; </a:t>
            </a:r>
            <a:r>
              <a:rPr lang="es-PE" dirty="0" smtClean="0">
                <a:latin typeface="Myriad Pro" panose="020B0503030403020204" pitchFamily="34" charset="0"/>
              </a:rPr>
              <a:t>estos modelos permiten  </a:t>
            </a:r>
            <a:r>
              <a:rPr lang="es-PE" dirty="0">
                <a:latin typeface="Myriad Pro" panose="020B0503030403020204" pitchFamily="34" charset="0"/>
              </a:rPr>
              <a:t>representar procesos </a:t>
            </a:r>
            <a:r>
              <a:rPr lang="es-PE" dirty="0" smtClean="0">
                <a:latin typeface="Myriad Pro" panose="020B0503030403020204" pitchFamily="34" charset="0"/>
              </a:rPr>
              <a:t>biológicos y </a:t>
            </a:r>
            <a:r>
              <a:rPr lang="es-ES" dirty="0" smtClean="0">
                <a:latin typeface="Myriad Pro" panose="020B0503030403020204" pitchFamily="34" charset="0"/>
              </a:rPr>
              <a:t>contemplan </a:t>
            </a:r>
            <a:r>
              <a:rPr lang="es-ES" dirty="0">
                <a:latin typeface="Myriad Pro" panose="020B0503030403020204" pitchFamily="34" charset="0"/>
              </a:rPr>
              <a:t>la data climática + suelos+ fenología. </a:t>
            </a:r>
            <a:endParaRPr lang="es-PE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96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491419" y="9557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BO" sz="2400" b="1" dirty="0" smtClean="0">
                <a:solidFill>
                  <a:srgbClr val="09486B"/>
                </a:solidFill>
                <a:latin typeface="Myriad Pro" panose="020B0503030403020204" pitchFamily="34" charset="0"/>
                <a:ea typeface="Tahoma" pitchFamily="34" charset="0"/>
                <a:cs typeface="Tahoma" pitchFamily="34" charset="0"/>
              </a:rPr>
              <a:t>CLASIFICACIÓN  DE MODELOS</a:t>
            </a:r>
            <a:endParaRPr lang="es-PE" sz="2400" dirty="0">
              <a:solidFill>
                <a:srgbClr val="09486B"/>
              </a:solidFill>
              <a:latin typeface="Myriad Pro" panose="020B0503030403020204" pitchFamily="34" charset="0"/>
            </a:endParaRPr>
          </a:p>
        </p:txBody>
      </p:sp>
      <p:cxnSp>
        <p:nvCxnSpPr>
          <p:cNvPr id="15" name="Straight Connector 91">
            <a:extLst>
              <a:ext uri="{FF2B5EF4-FFF2-40B4-BE49-F238E27FC236}">
                <a16:creationId xmlns="" xmlns:a16="http://schemas.microsoft.com/office/drawing/2014/main" id="{D62DBE7A-B394-407B-848F-F63F9A3BC158}"/>
              </a:ext>
            </a:extLst>
          </p:cNvPr>
          <p:cNvCxnSpPr/>
          <p:nvPr/>
        </p:nvCxnSpPr>
        <p:spPr>
          <a:xfrm>
            <a:off x="3320806" y="5593266"/>
            <a:ext cx="7868" cy="51415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val 87">
            <a:extLst>
              <a:ext uri="{FF2B5EF4-FFF2-40B4-BE49-F238E27FC236}">
                <a16:creationId xmlns="" xmlns:a16="http://schemas.microsoft.com/office/drawing/2014/main" id="{EB62CF98-04E9-46C3-AD01-C68EAED42249}"/>
              </a:ext>
            </a:extLst>
          </p:cNvPr>
          <p:cNvSpPr/>
          <p:nvPr/>
        </p:nvSpPr>
        <p:spPr>
          <a:xfrm rot="10800000">
            <a:off x="3225549" y="4692685"/>
            <a:ext cx="304674" cy="228744"/>
          </a:xfrm>
          <a:prstGeom prst="ellipse">
            <a:avLst/>
          </a:prstGeom>
          <a:solidFill>
            <a:srgbClr val="EB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88">
            <a:extLst>
              <a:ext uri="{FF2B5EF4-FFF2-40B4-BE49-F238E27FC236}">
                <a16:creationId xmlns="" xmlns:a16="http://schemas.microsoft.com/office/drawing/2014/main" id="{C1093E01-8044-4996-AB34-9D300FCF49AE}"/>
              </a:ext>
            </a:extLst>
          </p:cNvPr>
          <p:cNvSpPr/>
          <p:nvPr/>
        </p:nvSpPr>
        <p:spPr>
          <a:xfrm rot="10800000">
            <a:off x="3225549" y="3689939"/>
            <a:ext cx="304674" cy="22874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89">
            <a:extLst>
              <a:ext uri="{FF2B5EF4-FFF2-40B4-BE49-F238E27FC236}">
                <a16:creationId xmlns="" xmlns:a16="http://schemas.microsoft.com/office/drawing/2014/main" id="{362F6368-7357-452D-AAD7-6B0527F2DF9C}"/>
              </a:ext>
            </a:extLst>
          </p:cNvPr>
          <p:cNvSpPr/>
          <p:nvPr/>
        </p:nvSpPr>
        <p:spPr>
          <a:xfrm rot="10800000">
            <a:off x="3225549" y="2687192"/>
            <a:ext cx="304674" cy="2287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90">
            <a:extLst>
              <a:ext uri="{FF2B5EF4-FFF2-40B4-BE49-F238E27FC236}">
                <a16:creationId xmlns="" xmlns:a16="http://schemas.microsoft.com/office/drawing/2014/main" id="{842F2CA0-E5C7-4AD4-A1BA-19F435B08A28}"/>
              </a:ext>
            </a:extLst>
          </p:cNvPr>
          <p:cNvSpPr/>
          <p:nvPr/>
        </p:nvSpPr>
        <p:spPr>
          <a:xfrm rot="10800000">
            <a:off x="3225549" y="1684447"/>
            <a:ext cx="304674" cy="2287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0" name="Straight Connector 92">
            <a:extLst>
              <a:ext uri="{FF2B5EF4-FFF2-40B4-BE49-F238E27FC236}">
                <a16:creationId xmlns="" xmlns:a16="http://schemas.microsoft.com/office/drawing/2014/main" id="{9E186F2C-73F1-4FF1-AE76-4A4A4A5882C5}"/>
              </a:ext>
            </a:extLst>
          </p:cNvPr>
          <p:cNvCxnSpPr/>
          <p:nvPr/>
        </p:nvCxnSpPr>
        <p:spPr>
          <a:xfrm flipH="1" flipV="1">
            <a:off x="4469166" y="3216171"/>
            <a:ext cx="373781" cy="135166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" name="Group 2">
            <a:extLst>
              <a:ext uri="{FF2B5EF4-FFF2-40B4-BE49-F238E27FC236}">
                <a16:creationId xmlns="" xmlns:a16="http://schemas.microsoft.com/office/drawing/2014/main" id="{25B489D2-2CC4-4A0A-8471-A30E679359DA}"/>
              </a:ext>
            </a:extLst>
          </p:cNvPr>
          <p:cNvGrpSpPr/>
          <p:nvPr/>
        </p:nvGrpSpPr>
        <p:grpSpPr>
          <a:xfrm>
            <a:off x="4902579" y="1283516"/>
            <a:ext cx="4083609" cy="1022973"/>
            <a:chOff x="5692588" y="1560606"/>
            <a:chExt cx="3195918" cy="936812"/>
          </a:xfrm>
        </p:grpSpPr>
        <p:sp>
          <p:nvSpPr>
            <p:cNvPr id="22" name="Rectangle: Rounded Corners 32">
              <a:extLst>
                <a:ext uri="{FF2B5EF4-FFF2-40B4-BE49-F238E27FC236}">
                  <a16:creationId xmlns="" xmlns:a16="http://schemas.microsoft.com/office/drawing/2014/main" id="{D6391E66-8D4E-443D-AC84-AB2DDD9413F4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23" name="Rectangle: Rounded Corners 33">
              <a:extLst>
                <a:ext uri="{FF2B5EF4-FFF2-40B4-BE49-F238E27FC236}">
                  <a16:creationId xmlns="" xmlns:a16="http://schemas.microsoft.com/office/drawing/2014/main" id="{91328DEE-64E0-4057-9564-2A7A73682C07}"/>
                </a:ext>
              </a:extLst>
            </p:cNvPr>
            <p:cNvSpPr/>
            <p:nvPr/>
          </p:nvSpPr>
          <p:spPr>
            <a:xfrm>
              <a:off x="6279775" y="1780241"/>
              <a:ext cx="2528841" cy="49754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563" algn="r">
                <a:defRPr/>
              </a:pPr>
              <a:r>
                <a:rPr lang="es-PE" sz="1200" dirty="0"/>
                <a:t>Modelo climático de integración de políticas ambientales (EPIC) </a:t>
              </a:r>
            </a:p>
            <a:p>
              <a:pPr marL="182563" algn="r">
                <a:defRPr/>
              </a:pPr>
              <a:endParaRPr lang="es-MX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Oval 34">
              <a:extLst>
                <a:ext uri="{FF2B5EF4-FFF2-40B4-BE49-F238E27FC236}">
                  <a16:creationId xmlns="" xmlns:a16="http://schemas.microsoft.com/office/drawing/2014/main" id="{9BF2375C-B24E-42E1-A2CB-39E4656FC0AB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25" name="Oval 35">
              <a:extLst>
                <a:ext uri="{FF2B5EF4-FFF2-40B4-BE49-F238E27FC236}">
                  <a16:creationId xmlns="" xmlns:a16="http://schemas.microsoft.com/office/drawing/2014/main" id="{8099A731-B5C7-4F93-A3D6-6483DB997CEB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6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38">
            <a:extLst>
              <a:ext uri="{FF2B5EF4-FFF2-40B4-BE49-F238E27FC236}">
                <a16:creationId xmlns="" xmlns:a16="http://schemas.microsoft.com/office/drawing/2014/main" id="{FC15EDA3-6A8C-46AD-8399-97EB8D372768}"/>
              </a:ext>
            </a:extLst>
          </p:cNvPr>
          <p:cNvGrpSpPr/>
          <p:nvPr/>
        </p:nvGrpSpPr>
        <p:grpSpPr>
          <a:xfrm>
            <a:off x="4902579" y="2286263"/>
            <a:ext cx="4083609" cy="1022973"/>
            <a:chOff x="5692588" y="1560606"/>
            <a:chExt cx="3195918" cy="936812"/>
          </a:xfrm>
        </p:grpSpPr>
        <p:sp>
          <p:nvSpPr>
            <p:cNvPr id="27" name="Rectangle: Rounded Corners 39">
              <a:extLst>
                <a:ext uri="{FF2B5EF4-FFF2-40B4-BE49-F238E27FC236}">
                  <a16:creationId xmlns="" xmlns:a16="http://schemas.microsoft.com/office/drawing/2014/main" id="{EF7DAA5C-5564-4158-B938-3E3452D86A0E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: Rounded Corners 40">
              <a:extLst>
                <a:ext uri="{FF2B5EF4-FFF2-40B4-BE49-F238E27FC236}">
                  <a16:creationId xmlns="" xmlns:a16="http://schemas.microsoft.com/office/drawing/2014/main" id="{6C997F90-A564-40CB-B6BC-8A968C77CA0C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just">
                <a:buFont typeface="+mj-lt"/>
                <a:buAutoNum type="arabicPeriod"/>
              </a:pPr>
              <a:r>
                <a:rPr lang="es-PE" sz="1200" dirty="0"/>
                <a:t>Modelo de análisis de intercambio para la eva­luación multidimensional de impacto (TAO-MD) </a:t>
              </a:r>
            </a:p>
          </p:txBody>
        </p:sp>
        <p:sp>
          <p:nvSpPr>
            <p:cNvPr id="29" name="Oval 41">
              <a:extLst>
                <a:ext uri="{FF2B5EF4-FFF2-40B4-BE49-F238E27FC236}">
                  <a16:creationId xmlns="" xmlns:a16="http://schemas.microsoft.com/office/drawing/2014/main" id="{9ECCCC11-F355-49CA-9FEC-D7D765F56BE2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Oval 72">
              <a:extLst>
                <a:ext uri="{FF2B5EF4-FFF2-40B4-BE49-F238E27FC236}">
                  <a16:creationId xmlns="" xmlns:a16="http://schemas.microsoft.com/office/drawing/2014/main" id="{8ADA7973-EB39-4757-A689-EB64D685ACED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7</a:t>
              </a:r>
              <a:endParaRPr lang="en-US" sz="2400" b="1" dirty="0"/>
            </a:p>
          </p:txBody>
        </p:sp>
      </p:grpSp>
      <p:grpSp>
        <p:nvGrpSpPr>
          <p:cNvPr id="31" name="Group 73">
            <a:extLst>
              <a:ext uri="{FF2B5EF4-FFF2-40B4-BE49-F238E27FC236}">
                <a16:creationId xmlns="" xmlns:a16="http://schemas.microsoft.com/office/drawing/2014/main" id="{6A968ABF-D362-4FD0-B330-BFB4C2906CAA}"/>
              </a:ext>
            </a:extLst>
          </p:cNvPr>
          <p:cNvGrpSpPr/>
          <p:nvPr/>
        </p:nvGrpSpPr>
        <p:grpSpPr>
          <a:xfrm>
            <a:off x="4902579" y="3289008"/>
            <a:ext cx="4083609" cy="1022973"/>
            <a:chOff x="5692588" y="1560606"/>
            <a:chExt cx="3195918" cy="936812"/>
          </a:xfrm>
        </p:grpSpPr>
        <p:sp>
          <p:nvSpPr>
            <p:cNvPr id="32" name="Rectangle: Rounded Corners 74">
              <a:extLst>
                <a:ext uri="{FF2B5EF4-FFF2-40B4-BE49-F238E27FC236}">
                  <a16:creationId xmlns="" xmlns:a16="http://schemas.microsoft.com/office/drawing/2014/main" id="{8D4F3653-381C-442F-A7FA-3C7A6CC00AF1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Rectangle: Rounded Corners 75">
              <a:extLst>
                <a:ext uri="{FF2B5EF4-FFF2-40B4-BE49-F238E27FC236}">
                  <a16:creationId xmlns="" xmlns:a16="http://schemas.microsoft.com/office/drawing/2014/main" id="{BD50A0A0-2FA1-49D0-8886-3E757F666345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s-PE" sz="1300" dirty="0"/>
                <a:t>Programa para el pronóstico de rendimientos de cultivos (AGROMETSHELL – AMS) </a:t>
              </a:r>
            </a:p>
          </p:txBody>
        </p:sp>
        <p:sp>
          <p:nvSpPr>
            <p:cNvPr id="34" name="Oval 76">
              <a:extLst>
                <a:ext uri="{FF2B5EF4-FFF2-40B4-BE49-F238E27FC236}">
                  <a16:creationId xmlns="" xmlns:a16="http://schemas.microsoft.com/office/drawing/2014/main" id="{5502FCE7-DDB5-40C5-8BAE-25BF0A90D05A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Oval 77">
              <a:extLst>
                <a:ext uri="{FF2B5EF4-FFF2-40B4-BE49-F238E27FC236}">
                  <a16:creationId xmlns="" xmlns:a16="http://schemas.microsoft.com/office/drawing/2014/main" id="{392B0DEC-FAAA-4D26-8F4B-2CD9CD11400F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8</a:t>
              </a:r>
              <a:endParaRPr lang="en-US" sz="2400" b="1" dirty="0"/>
            </a:p>
          </p:txBody>
        </p:sp>
      </p:grpSp>
      <p:grpSp>
        <p:nvGrpSpPr>
          <p:cNvPr id="36" name="Group 78">
            <a:extLst>
              <a:ext uri="{FF2B5EF4-FFF2-40B4-BE49-F238E27FC236}">
                <a16:creationId xmlns="" xmlns:a16="http://schemas.microsoft.com/office/drawing/2014/main" id="{8137010F-35CB-4EAE-972A-F922A05FF84E}"/>
              </a:ext>
            </a:extLst>
          </p:cNvPr>
          <p:cNvGrpSpPr/>
          <p:nvPr/>
        </p:nvGrpSpPr>
        <p:grpSpPr>
          <a:xfrm>
            <a:off x="4952887" y="5358355"/>
            <a:ext cx="4083609" cy="1022973"/>
            <a:chOff x="5692588" y="1560606"/>
            <a:chExt cx="3195918" cy="936812"/>
          </a:xfrm>
        </p:grpSpPr>
        <p:sp>
          <p:nvSpPr>
            <p:cNvPr id="37" name="Rectangle: Rounded Corners 79">
              <a:extLst>
                <a:ext uri="{FF2B5EF4-FFF2-40B4-BE49-F238E27FC236}">
                  <a16:creationId xmlns="" xmlns:a16="http://schemas.microsoft.com/office/drawing/2014/main" id="{B74692EB-ACEE-4830-A415-6B5A53B43E4A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rgbClr val="6352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Rectangle: Rounded Corners 80">
              <a:extLst>
                <a:ext uri="{FF2B5EF4-FFF2-40B4-BE49-F238E27FC236}">
                  <a16:creationId xmlns="" xmlns:a16="http://schemas.microsoft.com/office/drawing/2014/main" id="{4AE7060D-8CF6-475E-9EC7-EFAF95D4B7A6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rgbClr val="635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s-PE" sz="1400" dirty="0"/>
                <a:t>Recurso de modelación para el análisis del am­biente productivo (CERES-MAIZE)</a:t>
              </a:r>
            </a:p>
          </p:txBody>
        </p:sp>
        <p:sp>
          <p:nvSpPr>
            <p:cNvPr id="39" name="Oval 81">
              <a:extLst>
                <a:ext uri="{FF2B5EF4-FFF2-40B4-BE49-F238E27FC236}">
                  <a16:creationId xmlns="" xmlns:a16="http://schemas.microsoft.com/office/drawing/2014/main" id="{B1F29ED1-C215-4A40-BB22-FF444A14D805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Oval 82">
              <a:extLst>
                <a:ext uri="{FF2B5EF4-FFF2-40B4-BE49-F238E27FC236}">
                  <a16:creationId xmlns="" xmlns:a16="http://schemas.microsoft.com/office/drawing/2014/main" id="{584E7E42-05F7-40B0-AB4B-08534857300F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rgbClr val="635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10</a:t>
              </a:r>
              <a:endParaRPr lang="en-US" sz="2400" b="1" dirty="0"/>
            </a:p>
          </p:txBody>
        </p:sp>
      </p:grpSp>
      <p:grpSp>
        <p:nvGrpSpPr>
          <p:cNvPr id="41" name="Group 94">
            <a:extLst>
              <a:ext uri="{FF2B5EF4-FFF2-40B4-BE49-F238E27FC236}">
                <a16:creationId xmlns="" xmlns:a16="http://schemas.microsoft.com/office/drawing/2014/main" id="{DC9FC2B3-E9FF-4D14-AE08-3BCBC4BA960D}"/>
              </a:ext>
            </a:extLst>
          </p:cNvPr>
          <p:cNvGrpSpPr/>
          <p:nvPr/>
        </p:nvGrpSpPr>
        <p:grpSpPr>
          <a:xfrm flipH="1">
            <a:off x="129203" y="1283516"/>
            <a:ext cx="4586816" cy="1022973"/>
            <a:chOff x="5692588" y="1560606"/>
            <a:chExt cx="3195918" cy="936812"/>
          </a:xfrm>
        </p:grpSpPr>
        <p:sp>
          <p:nvSpPr>
            <p:cNvPr id="42" name="Rectangle: Rounded Corners 110">
              <a:extLst>
                <a:ext uri="{FF2B5EF4-FFF2-40B4-BE49-F238E27FC236}">
                  <a16:creationId xmlns="" xmlns:a16="http://schemas.microsoft.com/office/drawing/2014/main" id="{1EA6C376-E8B3-431B-863E-51A2C872A7EA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3" name="Rectangle: Rounded Corners 111">
              <a:extLst>
                <a:ext uri="{FF2B5EF4-FFF2-40B4-BE49-F238E27FC236}">
                  <a16:creationId xmlns="" xmlns:a16="http://schemas.microsoft.com/office/drawing/2014/main" id="{86E3D609-39C5-48AB-BBEB-435EFD8F0C1A}"/>
                </a:ext>
              </a:extLst>
            </p:cNvPr>
            <p:cNvSpPr/>
            <p:nvPr/>
          </p:nvSpPr>
          <p:spPr>
            <a:xfrm>
              <a:off x="6279776" y="1780242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PE" sz="1000" dirty="0"/>
                <a:t>Herramienta para la evaluación del impacto del CC en la agricultura (MOSAICC-FAO) </a:t>
              </a:r>
            </a:p>
          </p:txBody>
        </p:sp>
        <p:sp>
          <p:nvSpPr>
            <p:cNvPr id="44" name="Oval 112">
              <a:extLst>
                <a:ext uri="{FF2B5EF4-FFF2-40B4-BE49-F238E27FC236}">
                  <a16:creationId xmlns="" xmlns:a16="http://schemas.microsoft.com/office/drawing/2014/main" id="{1337A2B0-01C0-4E9D-B228-EE1EB83C1A34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5" name="Oval 113">
              <a:extLst>
                <a:ext uri="{FF2B5EF4-FFF2-40B4-BE49-F238E27FC236}">
                  <a16:creationId xmlns="" xmlns:a16="http://schemas.microsoft.com/office/drawing/2014/main" id="{27CFF79C-B611-42C4-BC5F-5B52BCDE0521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1</a:t>
              </a:r>
            </a:p>
          </p:txBody>
        </p:sp>
      </p:grpSp>
      <p:grpSp>
        <p:nvGrpSpPr>
          <p:cNvPr id="46" name="Group 95">
            <a:extLst>
              <a:ext uri="{FF2B5EF4-FFF2-40B4-BE49-F238E27FC236}">
                <a16:creationId xmlns="" xmlns:a16="http://schemas.microsoft.com/office/drawing/2014/main" id="{9C1A9688-D95D-4BD7-9D3D-9897E19B702E}"/>
              </a:ext>
            </a:extLst>
          </p:cNvPr>
          <p:cNvGrpSpPr/>
          <p:nvPr/>
        </p:nvGrpSpPr>
        <p:grpSpPr>
          <a:xfrm flipH="1">
            <a:off x="129203" y="2286263"/>
            <a:ext cx="4586816" cy="1022973"/>
            <a:chOff x="5692588" y="1560606"/>
            <a:chExt cx="3195918" cy="936812"/>
          </a:xfrm>
        </p:grpSpPr>
        <p:sp>
          <p:nvSpPr>
            <p:cNvPr id="47" name="Rectangle: Rounded Corners 106">
              <a:extLst>
                <a:ext uri="{FF2B5EF4-FFF2-40B4-BE49-F238E27FC236}">
                  <a16:creationId xmlns="" xmlns:a16="http://schemas.microsoft.com/office/drawing/2014/main" id="{FBF1A8DF-A213-4C1D-A286-373C5DFD4FD5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  <p:sp>
          <p:nvSpPr>
            <p:cNvPr id="48" name="Rectangle: Rounded Corners 107">
              <a:extLst>
                <a:ext uri="{FF2B5EF4-FFF2-40B4-BE49-F238E27FC236}">
                  <a16:creationId xmlns="" xmlns:a16="http://schemas.microsoft.com/office/drawing/2014/main" id="{D5A63637-66B2-4A45-B3AA-44F82CE9E153}"/>
                </a:ext>
              </a:extLst>
            </p:cNvPr>
            <p:cNvSpPr/>
            <p:nvPr/>
          </p:nvSpPr>
          <p:spPr>
            <a:xfrm>
              <a:off x="6475765" y="1780241"/>
              <a:ext cx="2224890" cy="49754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PE" sz="1400" dirty="0"/>
                <a:t>Modelo para la predicción de rendimientos agrícolas en condiciones de déficit hídrico (AQUACROP-FAO) </a:t>
              </a:r>
            </a:p>
          </p:txBody>
        </p:sp>
        <p:sp>
          <p:nvSpPr>
            <p:cNvPr id="49" name="Oval 108">
              <a:extLst>
                <a:ext uri="{FF2B5EF4-FFF2-40B4-BE49-F238E27FC236}">
                  <a16:creationId xmlns="" xmlns:a16="http://schemas.microsoft.com/office/drawing/2014/main" id="{4D01C208-F75E-4A44-8B1E-DC8240CCC633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  <p:sp>
          <p:nvSpPr>
            <p:cNvPr id="50" name="Oval 109">
              <a:extLst>
                <a:ext uri="{FF2B5EF4-FFF2-40B4-BE49-F238E27FC236}">
                  <a16:creationId xmlns="" xmlns:a16="http://schemas.microsoft.com/office/drawing/2014/main" id="{6073953E-4A49-4F72-B7C8-FB0AFC22AC49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1" name="Group 96">
            <a:extLst>
              <a:ext uri="{FF2B5EF4-FFF2-40B4-BE49-F238E27FC236}">
                <a16:creationId xmlns="" xmlns:a16="http://schemas.microsoft.com/office/drawing/2014/main" id="{6D63C6DA-778A-4579-B5B8-F3375DC57D13}"/>
              </a:ext>
            </a:extLst>
          </p:cNvPr>
          <p:cNvGrpSpPr/>
          <p:nvPr/>
        </p:nvGrpSpPr>
        <p:grpSpPr>
          <a:xfrm flipH="1">
            <a:off x="129203" y="3289008"/>
            <a:ext cx="4586816" cy="1022973"/>
            <a:chOff x="5692588" y="1560606"/>
            <a:chExt cx="3195918" cy="936812"/>
          </a:xfrm>
        </p:grpSpPr>
        <p:sp>
          <p:nvSpPr>
            <p:cNvPr id="52" name="Rectangle: Rounded Corners 102">
              <a:extLst>
                <a:ext uri="{FF2B5EF4-FFF2-40B4-BE49-F238E27FC236}">
                  <a16:creationId xmlns="" xmlns:a16="http://schemas.microsoft.com/office/drawing/2014/main" id="{1F4708C1-1C71-467A-85B2-CDA65977285B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53" name="Rectangle: Rounded Corners 103">
              <a:extLst>
                <a:ext uri="{FF2B5EF4-FFF2-40B4-BE49-F238E27FC236}">
                  <a16:creationId xmlns="" xmlns:a16="http://schemas.microsoft.com/office/drawing/2014/main" id="{ADF0BAEC-1DB2-4AA4-9BBC-163C3D8CC5AF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PE" sz="1200" dirty="0"/>
                <a:t>Sistema de Apoyo para la Toma de Decisiones en la Transferencia </a:t>
              </a:r>
              <a:r>
                <a:rPr lang="es-PE" sz="1200" dirty="0" err="1"/>
                <a:t>Agrotecnológica</a:t>
              </a:r>
              <a:r>
                <a:rPr lang="es-PE" sz="1200" dirty="0"/>
                <a:t> (DSSAT) </a:t>
              </a:r>
            </a:p>
          </p:txBody>
        </p:sp>
        <p:sp>
          <p:nvSpPr>
            <p:cNvPr id="54" name="Oval 104">
              <a:extLst>
                <a:ext uri="{FF2B5EF4-FFF2-40B4-BE49-F238E27FC236}">
                  <a16:creationId xmlns="" xmlns:a16="http://schemas.microsoft.com/office/drawing/2014/main" id="{6CB6581A-A58A-40C4-9311-54E138BFB3B9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  <p:sp>
          <p:nvSpPr>
            <p:cNvPr id="55" name="Oval 105">
              <a:extLst>
                <a:ext uri="{FF2B5EF4-FFF2-40B4-BE49-F238E27FC236}">
                  <a16:creationId xmlns="" xmlns:a16="http://schemas.microsoft.com/office/drawing/2014/main" id="{E549F4C3-4DAA-421E-B97D-C6C519824ACA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3</a:t>
              </a:r>
              <a:endParaRPr lang="en-US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Group 97">
            <a:extLst>
              <a:ext uri="{FF2B5EF4-FFF2-40B4-BE49-F238E27FC236}">
                <a16:creationId xmlns="" xmlns:a16="http://schemas.microsoft.com/office/drawing/2014/main" id="{1A28A30B-AFD1-4AAB-BB4C-874D21970ED1}"/>
              </a:ext>
            </a:extLst>
          </p:cNvPr>
          <p:cNvGrpSpPr/>
          <p:nvPr/>
        </p:nvGrpSpPr>
        <p:grpSpPr>
          <a:xfrm flipH="1">
            <a:off x="129203" y="4291755"/>
            <a:ext cx="4586816" cy="1022973"/>
            <a:chOff x="5692588" y="1560606"/>
            <a:chExt cx="3195918" cy="936812"/>
          </a:xfrm>
        </p:grpSpPr>
        <p:sp>
          <p:nvSpPr>
            <p:cNvPr id="57" name="Rectangle: Rounded Corners 98">
              <a:extLst>
                <a:ext uri="{FF2B5EF4-FFF2-40B4-BE49-F238E27FC236}">
                  <a16:creationId xmlns="" xmlns:a16="http://schemas.microsoft.com/office/drawing/2014/main" id="{3B6C00CE-1707-48F5-8942-F1B28C0CABFC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rgbClr val="EB1E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  <p:sp>
          <p:nvSpPr>
            <p:cNvPr id="58" name="Rectangle: Rounded Corners 99">
              <a:extLst>
                <a:ext uri="{FF2B5EF4-FFF2-40B4-BE49-F238E27FC236}">
                  <a16:creationId xmlns="" xmlns:a16="http://schemas.microsoft.com/office/drawing/2014/main" id="{C338EA2C-F7DB-4D97-8704-B61EFE75841F}"/>
                </a:ext>
              </a:extLst>
            </p:cNvPr>
            <p:cNvSpPr/>
            <p:nvPr/>
          </p:nvSpPr>
          <p:spPr>
            <a:xfrm>
              <a:off x="6144404" y="1780242"/>
              <a:ext cx="2556252" cy="497542"/>
            </a:xfrm>
            <a:prstGeom prst="roundRect">
              <a:avLst>
                <a:gd name="adj" fmla="val 50000"/>
              </a:avLst>
            </a:prstGeom>
            <a:solidFill>
              <a:srgbClr val="EB1E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PE" sz="1600" dirty="0"/>
                <a:t>Modelo para el cultivo del </a:t>
              </a:r>
              <a:r>
                <a:rPr lang="es-PE" sz="1600" dirty="0" smtClean="0"/>
                <a:t>arroz</a:t>
              </a:r>
            </a:p>
            <a:p>
              <a:pPr algn="just"/>
              <a:r>
                <a:rPr lang="es-PE" sz="1600" dirty="0" smtClean="0"/>
                <a:t> </a:t>
              </a:r>
              <a:r>
                <a:rPr lang="es-PE" sz="1600" dirty="0"/>
                <a:t>(ORYZA 2000) </a:t>
              </a:r>
            </a:p>
          </p:txBody>
        </p:sp>
        <p:sp>
          <p:nvSpPr>
            <p:cNvPr id="59" name="Oval 100">
              <a:extLst>
                <a:ext uri="{FF2B5EF4-FFF2-40B4-BE49-F238E27FC236}">
                  <a16:creationId xmlns="" xmlns:a16="http://schemas.microsoft.com/office/drawing/2014/main" id="{DA52EB5C-37E7-4E99-AEEC-1432B5C092B8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  <p:sp>
          <p:nvSpPr>
            <p:cNvPr id="60" name="Oval 101">
              <a:extLst>
                <a:ext uri="{FF2B5EF4-FFF2-40B4-BE49-F238E27FC236}">
                  <a16:creationId xmlns="" xmlns:a16="http://schemas.microsoft.com/office/drawing/2014/main" id="{92669486-CE2F-4820-A6C2-D58F1781F00F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rgbClr val="EB1E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64" name="Oval 87">
            <a:extLst>
              <a:ext uri="{FF2B5EF4-FFF2-40B4-BE49-F238E27FC236}">
                <a16:creationId xmlns="" xmlns:a16="http://schemas.microsoft.com/office/drawing/2014/main" id="{EB62CF98-04E9-46C3-AD01-C68EAED42249}"/>
              </a:ext>
            </a:extLst>
          </p:cNvPr>
          <p:cNvSpPr/>
          <p:nvPr/>
        </p:nvSpPr>
        <p:spPr>
          <a:xfrm rot="10800000">
            <a:off x="3220362" y="5605142"/>
            <a:ext cx="304674" cy="22874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5" name="Group 97">
            <a:extLst>
              <a:ext uri="{FF2B5EF4-FFF2-40B4-BE49-F238E27FC236}">
                <a16:creationId xmlns="" xmlns:a16="http://schemas.microsoft.com/office/drawing/2014/main" id="{1A28A30B-AFD1-4AAB-BB4C-874D21970ED1}"/>
              </a:ext>
            </a:extLst>
          </p:cNvPr>
          <p:cNvGrpSpPr/>
          <p:nvPr/>
        </p:nvGrpSpPr>
        <p:grpSpPr>
          <a:xfrm flipH="1">
            <a:off x="129201" y="5356831"/>
            <a:ext cx="4586814" cy="1022973"/>
            <a:chOff x="5692588" y="1560606"/>
            <a:chExt cx="3195916" cy="936812"/>
          </a:xfrm>
        </p:grpSpPr>
        <p:sp>
          <p:nvSpPr>
            <p:cNvPr id="66" name="Rectangle: Rounded Corners 98">
              <a:extLst>
                <a:ext uri="{FF2B5EF4-FFF2-40B4-BE49-F238E27FC236}">
                  <a16:creationId xmlns="" xmlns:a16="http://schemas.microsoft.com/office/drawing/2014/main" id="{3B6C00CE-1707-48F5-8942-F1B28C0CABFC}"/>
                </a:ext>
              </a:extLst>
            </p:cNvPr>
            <p:cNvSpPr/>
            <p:nvPr/>
          </p:nvSpPr>
          <p:spPr>
            <a:xfrm>
              <a:off x="5800162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  <p:sp>
          <p:nvSpPr>
            <p:cNvPr id="67" name="Rectangle: Rounded Corners 99">
              <a:extLst>
                <a:ext uri="{FF2B5EF4-FFF2-40B4-BE49-F238E27FC236}">
                  <a16:creationId xmlns="" xmlns:a16="http://schemas.microsoft.com/office/drawing/2014/main" id="{C338EA2C-F7DB-4D97-8704-B61EFE75841F}"/>
                </a:ext>
              </a:extLst>
            </p:cNvPr>
            <p:cNvSpPr/>
            <p:nvPr/>
          </p:nvSpPr>
          <p:spPr>
            <a:xfrm>
              <a:off x="6144404" y="1780242"/>
              <a:ext cx="2556252" cy="497542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PE" sz="1400" dirty="0"/>
                <a:t>Estudios sobre la alimentación en el mundo (WOFOST) </a:t>
              </a:r>
            </a:p>
          </p:txBody>
        </p:sp>
        <p:sp>
          <p:nvSpPr>
            <p:cNvPr id="68" name="Oval 100">
              <a:extLst>
                <a:ext uri="{FF2B5EF4-FFF2-40B4-BE49-F238E27FC236}">
                  <a16:creationId xmlns="" xmlns:a16="http://schemas.microsoft.com/office/drawing/2014/main" id="{DA52EB5C-37E7-4E99-AEEC-1432B5C092B8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  <p:sp>
          <p:nvSpPr>
            <p:cNvPr id="69" name="Oval 101">
              <a:extLst>
                <a:ext uri="{FF2B5EF4-FFF2-40B4-BE49-F238E27FC236}">
                  <a16:creationId xmlns="" xmlns:a16="http://schemas.microsoft.com/office/drawing/2014/main" id="{92669486-CE2F-4820-A6C2-D58F1781F00F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5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1" name="Group 78">
            <a:extLst>
              <a:ext uri="{FF2B5EF4-FFF2-40B4-BE49-F238E27FC236}">
                <a16:creationId xmlns="" xmlns:a16="http://schemas.microsoft.com/office/drawing/2014/main" id="{8137010F-35CB-4EAE-972A-F922A05FF84E}"/>
              </a:ext>
            </a:extLst>
          </p:cNvPr>
          <p:cNvGrpSpPr/>
          <p:nvPr/>
        </p:nvGrpSpPr>
        <p:grpSpPr>
          <a:xfrm>
            <a:off x="4932040" y="4350243"/>
            <a:ext cx="4083609" cy="1022973"/>
            <a:chOff x="5692588" y="1560606"/>
            <a:chExt cx="3195918" cy="936812"/>
          </a:xfrm>
        </p:grpSpPr>
        <p:sp>
          <p:nvSpPr>
            <p:cNvPr id="92" name="Rectangle: Rounded Corners 79">
              <a:extLst>
                <a:ext uri="{FF2B5EF4-FFF2-40B4-BE49-F238E27FC236}">
                  <a16:creationId xmlns="" xmlns:a16="http://schemas.microsoft.com/office/drawing/2014/main" id="{B74692EB-ACEE-4830-A415-6B5A53B43E4A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3" name="Rectangle: Rounded Corners 80">
              <a:extLst>
                <a:ext uri="{FF2B5EF4-FFF2-40B4-BE49-F238E27FC236}">
                  <a16:creationId xmlns="" xmlns:a16="http://schemas.microsoft.com/office/drawing/2014/main" id="{4AE7060D-8CF6-475E-9EC7-EFAF95D4B7A6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just">
                <a:buFont typeface="+mj-lt"/>
                <a:buAutoNum type="arabicPeriod"/>
              </a:pPr>
              <a:r>
                <a:rPr lang="es-PE" sz="1400" dirty="0"/>
                <a:t>Modelo de crecimiento del pasto (LINGRA-N) </a:t>
              </a:r>
            </a:p>
          </p:txBody>
        </p:sp>
        <p:sp>
          <p:nvSpPr>
            <p:cNvPr id="94" name="Oval 81">
              <a:extLst>
                <a:ext uri="{FF2B5EF4-FFF2-40B4-BE49-F238E27FC236}">
                  <a16:creationId xmlns="" xmlns:a16="http://schemas.microsoft.com/office/drawing/2014/main" id="{B1F29ED1-C215-4A40-BB22-FF444A14D805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5" name="Oval 82">
              <a:extLst>
                <a:ext uri="{FF2B5EF4-FFF2-40B4-BE49-F238E27FC236}">
                  <a16:creationId xmlns="" xmlns:a16="http://schemas.microsoft.com/office/drawing/2014/main" id="{584E7E42-05F7-40B0-AB4B-08534857300F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9</a:t>
              </a:r>
              <a:endParaRPr lang="en-US" sz="2400" b="1" dirty="0"/>
            </a:p>
          </p:txBody>
        </p:sp>
      </p:grpSp>
      <p:sp>
        <p:nvSpPr>
          <p:cNvPr id="96" name="3 Rectángulo"/>
          <p:cNvSpPr/>
          <p:nvPr/>
        </p:nvSpPr>
        <p:spPr>
          <a:xfrm>
            <a:off x="-676486" y="68954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BO" sz="2400" b="1" dirty="0" smtClean="0">
                <a:solidFill>
                  <a:srgbClr val="09486B"/>
                </a:solidFill>
                <a:latin typeface="Myriad Pro" panose="020B0503030403020204" pitchFamily="34" charset="0"/>
                <a:ea typeface="Tahoma" pitchFamily="34" charset="0"/>
                <a:cs typeface="Tahoma" pitchFamily="34" charset="0"/>
              </a:rPr>
              <a:t>FINCA O PARCELAS</a:t>
            </a:r>
            <a:endParaRPr lang="es-PE" sz="2400" dirty="0">
              <a:solidFill>
                <a:srgbClr val="09486B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28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3"/>
          <p:cNvSpPr txBox="1">
            <a:spLocks/>
          </p:cNvSpPr>
          <p:nvPr/>
        </p:nvSpPr>
        <p:spPr>
          <a:xfrm>
            <a:off x="395536" y="3212976"/>
            <a:ext cx="8352928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4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3200" dirty="0" smtClean="0"/>
              <a:t>1. INTRODUCCIÓN</a:t>
            </a:r>
          </a:p>
          <a:p>
            <a:endParaRPr lang="es-PE" sz="3200" dirty="0"/>
          </a:p>
        </p:txBody>
      </p:sp>
    </p:spTree>
    <p:extLst>
      <p:ext uri="{BB962C8B-B14F-4D97-AF65-F5344CB8AC3E}">
        <p14:creationId xmlns:p14="http://schemas.microsoft.com/office/powerpoint/2010/main" val="28702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491419" y="9557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BO" sz="2400" b="1" dirty="0" smtClean="0">
                <a:solidFill>
                  <a:srgbClr val="09486B"/>
                </a:solidFill>
                <a:latin typeface="Myriad Pro" panose="020B0503030403020204" pitchFamily="34" charset="0"/>
                <a:ea typeface="Tahoma" pitchFamily="34" charset="0"/>
                <a:cs typeface="Tahoma" pitchFamily="34" charset="0"/>
              </a:rPr>
              <a:t>CLASIFICACIÓN  DE MODELOS</a:t>
            </a:r>
            <a:endParaRPr lang="es-PE" sz="2400" dirty="0">
              <a:solidFill>
                <a:srgbClr val="09486B"/>
              </a:solidFill>
              <a:latin typeface="Myriad Pro" panose="020B0503030403020204" pitchFamily="34" charset="0"/>
            </a:endParaRPr>
          </a:p>
        </p:txBody>
      </p:sp>
      <p:sp>
        <p:nvSpPr>
          <p:cNvPr id="17" name="Oval 88">
            <a:extLst>
              <a:ext uri="{FF2B5EF4-FFF2-40B4-BE49-F238E27FC236}">
                <a16:creationId xmlns="" xmlns:a16="http://schemas.microsoft.com/office/drawing/2014/main" id="{C1093E01-8044-4996-AB34-9D300FCF49AE}"/>
              </a:ext>
            </a:extLst>
          </p:cNvPr>
          <p:cNvSpPr/>
          <p:nvPr/>
        </p:nvSpPr>
        <p:spPr>
          <a:xfrm rot="10800000">
            <a:off x="3344534" y="4395263"/>
            <a:ext cx="304674" cy="22874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89">
            <a:extLst>
              <a:ext uri="{FF2B5EF4-FFF2-40B4-BE49-F238E27FC236}">
                <a16:creationId xmlns="" xmlns:a16="http://schemas.microsoft.com/office/drawing/2014/main" id="{362F6368-7357-452D-AAD7-6B0527F2DF9C}"/>
              </a:ext>
            </a:extLst>
          </p:cNvPr>
          <p:cNvSpPr/>
          <p:nvPr/>
        </p:nvSpPr>
        <p:spPr>
          <a:xfrm rot="10800000">
            <a:off x="3344534" y="3392516"/>
            <a:ext cx="304674" cy="2287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90">
            <a:extLst>
              <a:ext uri="{FF2B5EF4-FFF2-40B4-BE49-F238E27FC236}">
                <a16:creationId xmlns="" xmlns:a16="http://schemas.microsoft.com/office/drawing/2014/main" id="{842F2CA0-E5C7-4AD4-A1BA-19F435B08A28}"/>
              </a:ext>
            </a:extLst>
          </p:cNvPr>
          <p:cNvSpPr/>
          <p:nvPr/>
        </p:nvSpPr>
        <p:spPr>
          <a:xfrm rot="10800000">
            <a:off x="3344534" y="2389771"/>
            <a:ext cx="304674" cy="2287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0" name="Straight Connector 92">
            <a:extLst>
              <a:ext uri="{FF2B5EF4-FFF2-40B4-BE49-F238E27FC236}">
                <a16:creationId xmlns="" xmlns:a16="http://schemas.microsoft.com/office/drawing/2014/main" id="{9E186F2C-73F1-4FF1-AE76-4A4A4A5882C5}"/>
              </a:ext>
            </a:extLst>
          </p:cNvPr>
          <p:cNvCxnSpPr/>
          <p:nvPr/>
        </p:nvCxnSpPr>
        <p:spPr>
          <a:xfrm flipH="1" flipV="1">
            <a:off x="4588151" y="3921495"/>
            <a:ext cx="373781" cy="135166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" name="Group 2">
            <a:extLst>
              <a:ext uri="{FF2B5EF4-FFF2-40B4-BE49-F238E27FC236}">
                <a16:creationId xmlns="" xmlns:a16="http://schemas.microsoft.com/office/drawing/2014/main" id="{25B489D2-2CC4-4A0A-8471-A30E679359DA}"/>
              </a:ext>
            </a:extLst>
          </p:cNvPr>
          <p:cNvGrpSpPr/>
          <p:nvPr/>
        </p:nvGrpSpPr>
        <p:grpSpPr>
          <a:xfrm>
            <a:off x="5021564" y="1988840"/>
            <a:ext cx="4083609" cy="1022973"/>
            <a:chOff x="5692588" y="1560606"/>
            <a:chExt cx="3195918" cy="936812"/>
          </a:xfrm>
        </p:grpSpPr>
        <p:sp>
          <p:nvSpPr>
            <p:cNvPr id="22" name="Rectangle: Rounded Corners 32">
              <a:extLst>
                <a:ext uri="{FF2B5EF4-FFF2-40B4-BE49-F238E27FC236}">
                  <a16:creationId xmlns="" xmlns:a16="http://schemas.microsoft.com/office/drawing/2014/main" id="{D6391E66-8D4E-443D-AC84-AB2DDD9413F4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23" name="Rectangle: Rounded Corners 33">
              <a:extLst>
                <a:ext uri="{FF2B5EF4-FFF2-40B4-BE49-F238E27FC236}">
                  <a16:creationId xmlns="" xmlns:a16="http://schemas.microsoft.com/office/drawing/2014/main" id="{91328DEE-64E0-4057-9564-2A7A73682C07}"/>
                </a:ext>
              </a:extLst>
            </p:cNvPr>
            <p:cNvSpPr/>
            <p:nvPr/>
          </p:nvSpPr>
          <p:spPr>
            <a:xfrm>
              <a:off x="6279775" y="1780241"/>
              <a:ext cx="2528841" cy="49754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s-PE" sz="1150" dirty="0" smtClean="0"/>
                <a:t>    Detección </a:t>
              </a:r>
              <a:r>
                <a:rPr lang="es-PE" sz="1150" dirty="0"/>
                <a:t>de amenazas climáticas mediante el monitoreo de lluvia satelital (CHIRPS)</a:t>
              </a:r>
            </a:p>
            <a:p>
              <a:pPr marL="182563" algn="r">
                <a:defRPr/>
              </a:pPr>
              <a:endParaRPr lang="es-MX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Oval 34">
              <a:extLst>
                <a:ext uri="{FF2B5EF4-FFF2-40B4-BE49-F238E27FC236}">
                  <a16:creationId xmlns="" xmlns:a16="http://schemas.microsoft.com/office/drawing/2014/main" id="{9BF2375C-B24E-42E1-A2CB-39E4656FC0AB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25" name="Oval 35">
              <a:extLst>
                <a:ext uri="{FF2B5EF4-FFF2-40B4-BE49-F238E27FC236}">
                  <a16:creationId xmlns="" xmlns:a16="http://schemas.microsoft.com/office/drawing/2014/main" id="{8099A731-B5C7-4F93-A3D6-6483DB997CEB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4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38">
            <a:extLst>
              <a:ext uri="{FF2B5EF4-FFF2-40B4-BE49-F238E27FC236}">
                <a16:creationId xmlns="" xmlns:a16="http://schemas.microsoft.com/office/drawing/2014/main" id="{FC15EDA3-6A8C-46AD-8399-97EB8D372768}"/>
              </a:ext>
            </a:extLst>
          </p:cNvPr>
          <p:cNvGrpSpPr/>
          <p:nvPr/>
        </p:nvGrpSpPr>
        <p:grpSpPr>
          <a:xfrm>
            <a:off x="5021564" y="2991587"/>
            <a:ext cx="4083609" cy="1022973"/>
            <a:chOff x="5692588" y="1560606"/>
            <a:chExt cx="3195918" cy="936812"/>
          </a:xfrm>
        </p:grpSpPr>
        <p:sp>
          <p:nvSpPr>
            <p:cNvPr id="27" name="Rectangle: Rounded Corners 39">
              <a:extLst>
                <a:ext uri="{FF2B5EF4-FFF2-40B4-BE49-F238E27FC236}">
                  <a16:creationId xmlns="" xmlns:a16="http://schemas.microsoft.com/office/drawing/2014/main" id="{EF7DAA5C-5564-4158-B938-3E3452D86A0E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: Rounded Corners 40">
              <a:extLst>
                <a:ext uri="{FF2B5EF4-FFF2-40B4-BE49-F238E27FC236}">
                  <a16:creationId xmlns="" xmlns:a16="http://schemas.microsoft.com/office/drawing/2014/main" id="{6C997F90-A564-40CB-B6BC-8A968C77CA0C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s-PE" sz="1200" dirty="0"/>
                <a:t>Modelo de política en agricultura y ambiente (APEX) </a:t>
              </a:r>
            </a:p>
          </p:txBody>
        </p:sp>
        <p:sp>
          <p:nvSpPr>
            <p:cNvPr id="29" name="Oval 41">
              <a:extLst>
                <a:ext uri="{FF2B5EF4-FFF2-40B4-BE49-F238E27FC236}">
                  <a16:creationId xmlns="" xmlns:a16="http://schemas.microsoft.com/office/drawing/2014/main" id="{9ECCCC11-F355-49CA-9FEC-D7D765F56BE2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Oval 72">
              <a:extLst>
                <a:ext uri="{FF2B5EF4-FFF2-40B4-BE49-F238E27FC236}">
                  <a16:creationId xmlns="" xmlns:a16="http://schemas.microsoft.com/office/drawing/2014/main" id="{8ADA7973-EB39-4757-A689-EB64D685ACED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5</a:t>
              </a:r>
              <a:endParaRPr lang="en-US" sz="2400" b="1" dirty="0"/>
            </a:p>
          </p:txBody>
        </p:sp>
      </p:grpSp>
      <p:grpSp>
        <p:nvGrpSpPr>
          <p:cNvPr id="31" name="Group 73">
            <a:extLst>
              <a:ext uri="{FF2B5EF4-FFF2-40B4-BE49-F238E27FC236}">
                <a16:creationId xmlns="" xmlns:a16="http://schemas.microsoft.com/office/drawing/2014/main" id="{6A968ABF-D362-4FD0-B330-BFB4C2906CAA}"/>
              </a:ext>
            </a:extLst>
          </p:cNvPr>
          <p:cNvGrpSpPr/>
          <p:nvPr/>
        </p:nvGrpSpPr>
        <p:grpSpPr>
          <a:xfrm>
            <a:off x="5021564" y="3994332"/>
            <a:ext cx="4083609" cy="1022973"/>
            <a:chOff x="5692588" y="1560606"/>
            <a:chExt cx="3195918" cy="936812"/>
          </a:xfrm>
        </p:grpSpPr>
        <p:sp>
          <p:nvSpPr>
            <p:cNvPr id="32" name="Rectangle: Rounded Corners 74">
              <a:extLst>
                <a:ext uri="{FF2B5EF4-FFF2-40B4-BE49-F238E27FC236}">
                  <a16:creationId xmlns="" xmlns:a16="http://schemas.microsoft.com/office/drawing/2014/main" id="{8D4F3653-381C-442F-A7FA-3C7A6CC00AF1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Rectangle: Rounded Corners 75">
              <a:extLst>
                <a:ext uri="{FF2B5EF4-FFF2-40B4-BE49-F238E27FC236}">
                  <a16:creationId xmlns="" xmlns:a16="http://schemas.microsoft.com/office/drawing/2014/main" id="{BD50A0A0-2FA1-49D0-8886-3E757F666345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s-PE" sz="1200" dirty="0"/>
                <a:t>Índice de satisfacción del requerimiento hídri­co (</a:t>
              </a:r>
              <a:r>
                <a:rPr lang="es-PE" sz="1200" dirty="0" err="1"/>
                <a:t>GeoWRSI</a:t>
              </a:r>
              <a:r>
                <a:rPr lang="es-PE" sz="1200" dirty="0"/>
                <a:t>) </a:t>
              </a:r>
            </a:p>
          </p:txBody>
        </p:sp>
        <p:sp>
          <p:nvSpPr>
            <p:cNvPr id="34" name="Oval 76">
              <a:extLst>
                <a:ext uri="{FF2B5EF4-FFF2-40B4-BE49-F238E27FC236}">
                  <a16:creationId xmlns="" xmlns:a16="http://schemas.microsoft.com/office/drawing/2014/main" id="{5502FCE7-DDB5-40C5-8BAE-25BF0A90D05A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Oval 77">
              <a:extLst>
                <a:ext uri="{FF2B5EF4-FFF2-40B4-BE49-F238E27FC236}">
                  <a16:creationId xmlns="" xmlns:a16="http://schemas.microsoft.com/office/drawing/2014/main" id="{392B0DEC-FAAA-4D26-8F4B-2CD9CD11400F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6</a:t>
              </a:r>
              <a:endParaRPr lang="en-US" sz="2400" b="1" dirty="0"/>
            </a:p>
          </p:txBody>
        </p:sp>
      </p:grpSp>
      <p:grpSp>
        <p:nvGrpSpPr>
          <p:cNvPr id="41" name="Group 94">
            <a:extLst>
              <a:ext uri="{FF2B5EF4-FFF2-40B4-BE49-F238E27FC236}">
                <a16:creationId xmlns="" xmlns:a16="http://schemas.microsoft.com/office/drawing/2014/main" id="{DC9FC2B3-E9FF-4D14-AE08-3BCBC4BA960D}"/>
              </a:ext>
            </a:extLst>
          </p:cNvPr>
          <p:cNvGrpSpPr/>
          <p:nvPr/>
        </p:nvGrpSpPr>
        <p:grpSpPr>
          <a:xfrm flipH="1">
            <a:off x="248188" y="1988840"/>
            <a:ext cx="4586816" cy="1022973"/>
            <a:chOff x="5692588" y="1560606"/>
            <a:chExt cx="3195918" cy="936812"/>
          </a:xfrm>
        </p:grpSpPr>
        <p:sp>
          <p:nvSpPr>
            <p:cNvPr id="42" name="Rectangle: Rounded Corners 110">
              <a:extLst>
                <a:ext uri="{FF2B5EF4-FFF2-40B4-BE49-F238E27FC236}">
                  <a16:creationId xmlns="" xmlns:a16="http://schemas.microsoft.com/office/drawing/2014/main" id="{1EA6C376-E8B3-431B-863E-51A2C872A7EA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3" name="Rectangle: Rounded Corners 111">
              <a:extLst>
                <a:ext uri="{FF2B5EF4-FFF2-40B4-BE49-F238E27FC236}">
                  <a16:creationId xmlns="" xmlns:a16="http://schemas.microsoft.com/office/drawing/2014/main" id="{86E3D609-39C5-48AB-BBEB-435EFD8F0C1A}"/>
                </a:ext>
              </a:extLst>
            </p:cNvPr>
            <p:cNvSpPr/>
            <p:nvPr/>
          </p:nvSpPr>
          <p:spPr>
            <a:xfrm>
              <a:off x="6279776" y="1780242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PE" sz="1100" dirty="0"/>
                <a:t>Sistema mesoamericano de alerta por crisis ali­mentaria (MFEWS) </a:t>
              </a:r>
            </a:p>
          </p:txBody>
        </p:sp>
        <p:sp>
          <p:nvSpPr>
            <p:cNvPr id="44" name="Oval 112">
              <a:extLst>
                <a:ext uri="{FF2B5EF4-FFF2-40B4-BE49-F238E27FC236}">
                  <a16:creationId xmlns="" xmlns:a16="http://schemas.microsoft.com/office/drawing/2014/main" id="{1337A2B0-01C0-4E9D-B228-EE1EB83C1A34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5" name="Oval 113">
              <a:extLst>
                <a:ext uri="{FF2B5EF4-FFF2-40B4-BE49-F238E27FC236}">
                  <a16:creationId xmlns="" xmlns:a16="http://schemas.microsoft.com/office/drawing/2014/main" id="{27CFF79C-B611-42C4-BC5F-5B52BCDE0521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1</a:t>
              </a:r>
            </a:p>
          </p:txBody>
        </p:sp>
      </p:grpSp>
      <p:grpSp>
        <p:nvGrpSpPr>
          <p:cNvPr id="46" name="Group 95">
            <a:extLst>
              <a:ext uri="{FF2B5EF4-FFF2-40B4-BE49-F238E27FC236}">
                <a16:creationId xmlns="" xmlns:a16="http://schemas.microsoft.com/office/drawing/2014/main" id="{9C1A9688-D95D-4BD7-9D3D-9897E19B702E}"/>
              </a:ext>
            </a:extLst>
          </p:cNvPr>
          <p:cNvGrpSpPr/>
          <p:nvPr/>
        </p:nvGrpSpPr>
        <p:grpSpPr>
          <a:xfrm flipH="1">
            <a:off x="248188" y="2991587"/>
            <a:ext cx="4533348" cy="1022973"/>
            <a:chOff x="5692588" y="1560606"/>
            <a:chExt cx="3195918" cy="936812"/>
          </a:xfrm>
        </p:grpSpPr>
        <p:sp>
          <p:nvSpPr>
            <p:cNvPr id="47" name="Rectangle: Rounded Corners 106">
              <a:extLst>
                <a:ext uri="{FF2B5EF4-FFF2-40B4-BE49-F238E27FC236}">
                  <a16:creationId xmlns="" xmlns:a16="http://schemas.microsoft.com/office/drawing/2014/main" id="{FBF1A8DF-A213-4C1D-A286-373C5DFD4FD5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  <p:sp>
          <p:nvSpPr>
            <p:cNvPr id="48" name="Rectangle: Rounded Corners 107">
              <a:extLst>
                <a:ext uri="{FF2B5EF4-FFF2-40B4-BE49-F238E27FC236}">
                  <a16:creationId xmlns="" xmlns:a16="http://schemas.microsoft.com/office/drawing/2014/main" id="{D5A63637-66B2-4A45-B3AA-44F82CE9E153}"/>
                </a:ext>
              </a:extLst>
            </p:cNvPr>
            <p:cNvSpPr/>
            <p:nvPr/>
          </p:nvSpPr>
          <p:spPr>
            <a:xfrm>
              <a:off x="6475765" y="1780241"/>
              <a:ext cx="2224890" cy="49754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PE" sz="1300" dirty="0" smtClean="0"/>
                <a:t>Herramientas </a:t>
              </a:r>
              <a:r>
                <a:rPr lang="es-PE" sz="1300" dirty="0"/>
                <a:t>espaciales para el análisis ambiental de las opciones de gestión en cuencas hidro­gráficas </a:t>
              </a:r>
              <a:r>
                <a:rPr lang="es-PE" sz="1400" dirty="0"/>
                <a:t>(STREAM) </a:t>
              </a:r>
            </a:p>
          </p:txBody>
        </p:sp>
        <p:sp>
          <p:nvSpPr>
            <p:cNvPr id="49" name="Oval 108">
              <a:extLst>
                <a:ext uri="{FF2B5EF4-FFF2-40B4-BE49-F238E27FC236}">
                  <a16:creationId xmlns="" xmlns:a16="http://schemas.microsoft.com/office/drawing/2014/main" id="{4D01C208-F75E-4A44-8B1E-DC8240CCC633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  <p:sp>
          <p:nvSpPr>
            <p:cNvPr id="50" name="Oval 109">
              <a:extLst>
                <a:ext uri="{FF2B5EF4-FFF2-40B4-BE49-F238E27FC236}">
                  <a16:creationId xmlns="" xmlns:a16="http://schemas.microsoft.com/office/drawing/2014/main" id="{6073953E-4A49-4F72-B7C8-FB0AFC22AC49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1" name="Group 96">
            <a:extLst>
              <a:ext uri="{FF2B5EF4-FFF2-40B4-BE49-F238E27FC236}">
                <a16:creationId xmlns="" xmlns:a16="http://schemas.microsoft.com/office/drawing/2014/main" id="{6D63C6DA-778A-4579-B5B8-F3375DC57D13}"/>
              </a:ext>
            </a:extLst>
          </p:cNvPr>
          <p:cNvGrpSpPr/>
          <p:nvPr/>
        </p:nvGrpSpPr>
        <p:grpSpPr>
          <a:xfrm flipH="1">
            <a:off x="248188" y="3994332"/>
            <a:ext cx="4586816" cy="1022973"/>
            <a:chOff x="5692588" y="1560606"/>
            <a:chExt cx="3195918" cy="936812"/>
          </a:xfrm>
        </p:grpSpPr>
        <p:sp>
          <p:nvSpPr>
            <p:cNvPr id="52" name="Rectangle: Rounded Corners 102">
              <a:extLst>
                <a:ext uri="{FF2B5EF4-FFF2-40B4-BE49-F238E27FC236}">
                  <a16:creationId xmlns="" xmlns:a16="http://schemas.microsoft.com/office/drawing/2014/main" id="{1F4708C1-1C71-467A-85B2-CDA65977285B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53" name="Rectangle: Rounded Corners 103">
              <a:extLst>
                <a:ext uri="{FF2B5EF4-FFF2-40B4-BE49-F238E27FC236}">
                  <a16:creationId xmlns="" xmlns:a16="http://schemas.microsoft.com/office/drawing/2014/main" id="{ADF0BAEC-1DB2-4AA4-9BBC-163C3D8CC5AF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PE" sz="1200" dirty="0"/>
                <a:t>Aplicaciones de modelos biofísicos (AGRI4Cast BIOMA</a:t>
              </a:r>
            </a:p>
          </p:txBody>
        </p:sp>
        <p:sp>
          <p:nvSpPr>
            <p:cNvPr id="54" name="Oval 104">
              <a:extLst>
                <a:ext uri="{FF2B5EF4-FFF2-40B4-BE49-F238E27FC236}">
                  <a16:creationId xmlns="" xmlns:a16="http://schemas.microsoft.com/office/drawing/2014/main" id="{6CB6581A-A58A-40C4-9311-54E138BFB3B9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  <p:sp>
          <p:nvSpPr>
            <p:cNvPr id="55" name="Oval 105">
              <a:extLst>
                <a:ext uri="{FF2B5EF4-FFF2-40B4-BE49-F238E27FC236}">
                  <a16:creationId xmlns="" xmlns:a16="http://schemas.microsoft.com/office/drawing/2014/main" id="{E549F4C3-4DAA-421E-B97D-C6C519824ACA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3</a:t>
              </a:r>
              <a:endParaRPr lang="en-US" sz="4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6" name="3 Rectángulo"/>
          <p:cNvSpPr/>
          <p:nvPr/>
        </p:nvSpPr>
        <p:spPr>
          <a:xfrm>
            <a:off x="-579734" y="113316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BO" sz="2400" b="1" dirty="0" smtClean="0">
                <a:solidFill>
                  <a:srgbClr val="09486B"/>
                </a:solidFill>
                <a:latin typeface="Myriad Pro" panose="020B0503030403020204" pitchFamily="34" charset="0"/>
                <a:ea typeface="Tahoma" pitchFamily="34" charset="0"/>
                <a:cs typeface="Tahoma" pitchFamily="34" charset="0"/>
              </a:rPr>
              <a:t>CUENCA O REGIÓN</a:t>
            </a:r>
            <a:endParaRPr lang="es-PE" sz="2400" dirty="0">
              <a:solidFill>
                <a:srgbClr val="09486B"/>
              </a:solidFill>
              <a:latin typeface="Myriad Pro" panose="020B0503030403020204" pitchFamily="34" charset="0"/>
            </a:endParaRPr>
          </a:p>
        </p:txBody>
      </p:sp>
      <p:sp>
        <p:nvSpPr>
          <p:cNvPr id="61" name="3 Rectángulo"/>
          <p:cNvSpPr/>
          <p:nvPr/>
        </p:nvSpPr>
        <p:spPr>
          <a:xfrm>
            <a:off x="10548664" y="2235518"/>
            <a:ext cx="78488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dirty="0"/>
              <a:t>Cuenca o región</a:t>
            </a:r>
            <a:endParaRPr lang="es-PE" dirty="0"/>
          </a:p>
          <a:p>
            <a:pPr marL="342900" indent="-342900">
              <a:buFont typeface="+mj-lt"/>
              <a:buAutoNum type="arabicPeriod" startAt="12"/>
            </a:pPr>
            <a:r>
              <a:rPr lang="es-PE" dirty="0" smtClean="0"/>
              <a:t>Sistema </a:t>
            </a:r>
            <a:r>
              <a:rPr lang="es-PE" dirty="0"/>
              <a:t>mesoamericano de alerta por crisis ali­mentaria (MFEWS) </a:t>
            </a:r>
          </a:p>
          <a:p>
            <a:pPr marL="342900" indent="-342900">
              <a:buFont typeface="+mj-lt"/>
              <a:buAutoNum type="arabicPeriod" startAt="12"/>
            </a:pPr>
            <a:r>
              <a:rPr lang="es-PE" dirty="0" smtClean="0"/>
              <a:t>Herramientas </a:t>
            </a:r>
            <a:r>
              <a:rPr lang="es-PE" dirty="0"/>
              <a:t>espaciales para el análisis ambiental de las opciones de gestión en cuencas hidro­gráficas (STREAM) </a:t>
            </a:r>
          </a:p>
          <a:p>
            <a:pPr marL="342900" indent="-342900">
              <a:buFont typeface="+mj-lt"/>
              <a:buAutoNum type="arabicPeriod" startAt="12"/>
            </a:pPr>
            <a:r>
              <a:rPr lang="es-PE" dirty="0" smtClean="0"/>
              <a:t>Aplicaciones </a:t>
            </a:r>
            <a:r>
              <a:rPr lang="es-PE" dirty="0"/>
              <a:t>de modelos biofísicos (AGRI4Cast BIOMA). </a:t>
            </a:r>
          </a:p>
          <a:p>
            <a:pPr marL="342900" indent="-342900">
              <a:buFont typeface="+mj-lt"/>
              <a:buAutoNum type="arabicPeriod" startAt="12"/>
            </a:pPr>
            <a:r>
              <a:rPr lang="es-PE" dirty="0" smtClean="0"/>
              <a:t>Modelo </a:t>
            </a:r>
            <a:r>
              <a:rPr lang="es-PE" dirty="0"/>
              <a:t>de política en agricultura y ambiente (APEX) </a:t>
            </a:r>
          </a:p>
          <a:p>
            <a:pPr marL="342900" indent="-342900">
              <a:buFont typeface="+mj-lt"/>
              <a:buAutoNum type="arabicPeriod" startAt="12"/>
            </a:pPr>
            <a:r>
              <a:rPr lang="es-PE" dirty="0" smtClean="0"/>
              <a:t>Índice </a:t>
            </a:r>
            <a:r>
              <a:rPr lang="es-PE" dirty="0"/>
              <a:t>de satisfacción del requerimiento hídri­co (</a:t>
            </a:r>
            <a:r>
              <a:rPr lang="es-PE" dirty="0" err="1"/>
              <a:t>GeoWRSI</a:t>
            </a:r>
            <a:r>
              <a:rPr lang="es-PE" dirty="0"/>
              <a:t>) </a:t>
            </a:r>
          </a:p>
          <a:p>
            <a:pPr marL="342900" indent="-342900">
              <a:buFont typeface="+mj-lt"/>
              <a:buAutoNum type="arabicPeriod" startAt="12"/>
            </a:pPr>
            <a:r>
              <a:rPr lang="es-PE" dirty="0" smtClean="0"/>
              <a:t>Detección </a:t>
            </a:r>
            <a:r>
              <a:rPr lang="es-PE" dirty="0"/>
              <a:t>de amenazas climáticas mediante el monitoreo de lluvia satelital (CHIRPS)</a:t>
            </a:r>
          </a:p>
          <a:p>
            <a:r>
              <a:rPr lang="es-PE" dirty="0"/>
              <a:t> </a:t>
            </a:r>
          </a:p>
          <a:p>
            <a:r>
              <a:rPr lang="es-PE" b="1" dirty="0"/>
              <a:t>Modelos integrados, análisis espacial e </a:t>
            </a:r>
            <a:r>
              <a:rPr lang="es-PE" b="1" dirty="0" err="1"/>
              <a:t>intercomparación</a:t>
            </a:r>
            <a:r>
              <a:rPr lang="es-PE" b="1" dirty="0"/>
              <a:t> de modelos</a:t>
            </a:r>
            <a:endParaRPr lang="es-PE" dirty="0"/>
          </a:p>
          <a:p>
            <a:pPr marL="342900" indent="-342900">
              <a:buFont typeface="+mj-lt"/>
              <a:buAutoNum type="arabicPeriod" startAt="18"/>
            </a:pPr>
            <a:r>
              <a:rPr lang="es-PE" dirty="0" smtClean="0"/>
              <a:t>Modelo </a:t>
            </a:r>
            <a:r>
              <a:rPr lang="es-PE" dirty="0"/>
              <a:t>Internacional para el Análisis de Políticas sobre la Producción Agrícola y el Comercio (IMPACT) 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en-US" dirty="0" smtClean="0"/>
              <a:t>Global </a:t>
            </a:r>
            <a:r>
              <a:rPr lang="en-US" dirty="0"/>
              <a:t>Biomass Management Model (GLO­BIOM) </a:t>
            </a:r>
            <a:endParaRPr lang="es-PE" dirty="0"/>
          </a:p>
          <a:p>
            <a:pPr marL="342900" indent="-342900">
              <a:buFont typeface="+mj-lt"/>
              <a:buAutoNum type="arabicPeriod" startAt="18"/>
            </a:pPr>
            <a:r>
              <a:rPr lang="es-PE" dirty="0" smtClean="0"/>
              <a:t>Sistema </a:t>
            </a:r>
            <a:r>
              <a:rPr lang="es-PE" dirty="0"/>
              <a:t>de Información Geográfica (Base de Datos Espacial) (ARCGIS) 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es-PE" dirty="0" smtClean="0"/>
              <a:t>R </a:t>
            </a:r>
            <a:r>
              <a:rPr lang="es-PE" dirty="0"/>
              <a:t>Estadística 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es-PE" dirty="0" smtClean="0"/>
              <a:t>Proyecto </a:t>
            </a:r>
            <a:r>
              <a:rPr lang="es-PE" dirty="0"/>
              <a:t>de Comparación y Mejoramiento de Modelos Agrícolas (AGMIP)</a:t>
            </a:r>
          </a:p>
        </p:txBody>
      </p:sp>
    </p:spTree>
    <p:extLst>
      <p:ext uri="{BB962C8B-B14F-4D97-AF65-F5344CB8AC3E}">
        <p14:creationId xmlns:p14="http://schemas.microsoft.com/office/powerpoint/2010/main" val="142039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491419" y="9557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BO" sz="2400" b="1" dirty="0" smtClean="0">
                <a:solidFill>
                  <a:srgbClr val="09486B"/>
                </a:solidFill>
                <a:latin typeface="Myriad Pro" panose="020B0503030403020204" pitchFamily="34" charset="0"/>
                <a:ea typeface="Tahoma" pitchFamily="34" charset="0"/>
                <a:cs typeface="Tahoma" pitchFamily="34" charset="0"/>
              </a:rPr>
              <a:t>CLASIFICACIÓN  DE MODELOS</a:t>
            </a:r>
            <a:endParaRPr lang="es-PE" sz="2400" dirty="0">
              <a:solidFill>
                <a:srgbClr val="09486B"/>
              </a:solidFill>
              <a:latin typeface="Myriad Pro" panose="020B0503030403020204" pitchFamily="34" charset="0"/>
            </a:endParaRPr>
          </a:p>
        </p:txBody>
      </p:sp>
      <p:sp>
        <p:nvSpPr>
          <p:cNvPr id="17" name="Oval 88">
            <a:extLst>
              <a:ext uri="{FF2B5EF4-FFF2-40B4-BE49-F238E27FC236}">
                <a16:creationId xmlns="" xmlns:a16="http://schemas.microsoft.com/office/drawing/2014/main" id="{C1093E01-8044-4996-AB34-9D300FCF49AE}"/>
              </a:ext>
            </a:extLst>
          </p:cNvPr>
          <p:cNvSpPr/>
          <p:nvPr/>
        </p:nvSpPr>
        <p:spPr>
          <a:xfrm rot="10800000">
            <a:off x="3344534" y="4395263"/>
            <a:ext cx="304674" cy="22874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89">
            <a:extLst>
              <a:ext uri="{FF2B5EF4-FFF2-40B4-BE49-F238E27FC236}">
                <a16:creationId xmlns="" xmlns:a16="http://schemas.microsoft.com/office/drawing/2014/main" id="{362F6368-7357-452D-AAD7-6B0527F2DF9C}"/>
              </a:ext>
            </a:extLst>
          </p:cNvPr>
          <p:cNvSpPr/>
          <p:nvPr/>
        </p:nvSpPr>
        <p:spPr>
          <a:xfrm rot="10800000">
            <a:off x="3344534" y="3392516"/>
            <a:ext cx="304674" cy="2287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90">
            <a:extLst>
              <a:ext uri="{FF2B5EF4-FFF2-40B4-BE49-F238E27FC236}">
                <a16:creationId xmlns="" xmlns:a16="http://schemas.microsoft.com/office/drawing/2014/main" id="{842F2CA0-E5C7-4AD4-A1BA-19F435B08A28}"/>
              </a:ext>
            </a:extLst>
          </p:cNvPr>
          <p:cNvSpPr/>
          <p:nvPr/>
        </p:nvSpPr>
        <p:spPr>
          <a:xfrm rot="10800000">
            <a:off x="3344534" y="2389771"/>
            <a:ext cx="304674" cy="2287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0" name="Straight Connector 92">
            <a:extLst>
              <a:ext uri="{FF2B5EF4-FFF2-40B4-BE49-F238E27FC236}">
                <a16:creationId xmlns="" xmlns:a16="http://schemas.microsoft.com/office/drawing/2014/main" id="{9E186F2C-73F1-4FF1-AE76-4A4A4A5882C5}"/>
              </a:ext>
            </a:extLst>
          </p:cNvPr>
          <p:cNvCxnSpPr/>
          <p:nvPr/>
        </p:nvCxnSpPr>
        <p:spPr>
          <a:xfrm flipH="1" flipV="1">
            <a:off x="4588151" y="3921495"/>
            <a:ext cx="373781" cy="135166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" name="Group 2">
            <a:extLst>
              <a:ext uri="{FF2B5EF4-FFF2-40B4-BE49-F238E27FC236}">
                <a16:creationId xmlns="" xmlns:a16="http://schemas.microsoft.com/office/drawing/2014/main" id="{25B489D2-2CC4-4A0A-8471-A30E679359DA}"/>
              </a:ext>
            </a:extLst>
          </p:cNvPr>
          <p:cNvGrpSpPr/>
          <p:nvPr/>
        </p:nvGrpSpPr>
        <p:grpSpPr>
          <a:xfrm>
            <a:off x="5021564" y="1988840"/>
            <a:ext cx="4083609" cy="1022973"/>
            <a:chOff x="5692588" y="1560606"/>
            <a:chExt cx="3195918" cy="936812"/>
          </a:xfrm>
        </p:grpSpPr>
        <p:sp>
          <p:nvSpPr>
            <p:cNvPr id="22" name="Rectangle: Rounded Corners 32">
              <a:extLst>
                <a:ext uri="{FF2B5EF4-FFF2-40B4-BE49-F238E27FC236}">
                  <a16:creationId xmlns="" xmlns:a16="http://schemas.microsoft.com/office/drawing/2014/main" id="{D6391E66-8D4E-443D-AC84-AB2DDD9413F4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23" name="Rectangle: Rounded Corners 33">
              <a:extLst>
                <a:ext uri="{FF2B5EF4-FFF2-40B4-BE49-F238E27FC236}">
                  <a16:creationId xmlns="" xmlns:a16="http://schemas.microsoft.com/office/drawing/2014/main" id="{91328DEE-64E0-4057-9564-2A7A73682C07}"/>
                </a:ext>
              </a:extLst>
            </p:cNvPr>
            <p:cNvSpPr/>
            <p:nvPr/>
          </p:nvSpPr>
          <p:spPr>
            <a:xfrm>
              <a:off x="6279775" y="1780241"/>
              <a:ext cx="2528841" cy="49754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s-PE" sz="1200" dirty="0"/>
                <a:t>R Estadística </a:t>
              </a:r>
            </a:p>
            <a:p>
              <a:pPr marL="182563" algn="r">
                <a:defRPr/>
              </a:pPr>
              <a:endParaRPr lang="es-MX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Oval 34">
              <a:extLst>
                <a:ext uri="{FF2B5EF4-FFF2-40B4-BE49-F238E27FC236}">
                  <a16:creationId xmlns="" xmlns:a16="http://schemas.microsoft.com/office/drawing/2014/main" id="{9BF2375C-B24E-42E1-A2CB-39E4656FC0AB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25" name="Oval 35">
              <a:extLst>
                <a:ext uri="{FF2B5EF4-FFF2-40B4-BE49-F238E27FC236}">
                  <a16:creationId xmlns="" xmlns:a16="http://schemas.microsoft.com/office/drawing/2014/main" id="{8099A731-B5C7-4F93-A3D6-6483DB997CEB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4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38">
            <a:extLst>
              <a:ext uri="{FF2B5EF4-FFF2-40B4-BE49-F238E27FC236}">
                <a16:creationId xmlns="" xmlns:a16="http://schemas.microsoft.com/office/drawing/2014/main" id="{FC15EDA3-6A8C-46AD-8399-97EB8D372768}"/>
              </a:ext>
            </a:extLst>
          </p:cNvPr>
          <p:cNvGrpSpPr/>
          <p:nvPr/>
        </p:nvGrpSpPr>
        <p:grpSpPr>
          <a:xfrm>
            <a:off x="5021564" y="2991587"/>
            <a:ext cx="4083609" cy="1022973"/>
            <a:chOff x="5692588" y="1560606"/>
            <a:chExt cx="3195918" cy="936812"/>
          </a:xfrm>
        </p:grpSpPr>
        <p:sp>
          <p:nvSpPr>
            <p:cNvPr id="27" name="Rectangle: Rounded Corners 39">
              <a:extLst>
                <a:ext uri="{FF2B5EF4-FFF2-40B4-BE49-F238E27FC236}">
                  <a16:creationId xmlns="" xmlns:a16="http://schemas.microsoft.com/office/drawing/2014/main" id="{EF7DAA5C-5564-4158-B938-3E3452D86A0E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: Rounded Corners 40">
              <a:extLst>
                <a:ext uri="{FF2B5EF4-FFF2-40B4-BE49-F238E27FC236}">
                  <a16:creationId xmlns="" xmlns:a16="http://schemas.microsoft.com/office/drawing/2014/main" id="{6C997F90-A564-40CB-B6BC-8A968C77CA0C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s-PE" sz="1200" dirty="0"/>
                <a:t>Modelo de política en agricultura y ambiente (APEX) </a:t>
              </a:r>
            </a:p>
          </p:txBody>
        </p:sp>
        <p:sp>
          <p:nvSpPr>
            <p:cNvPr id="29" name="Oval 41">
              <a:extLst>
                <a:ext uri="{FF2B5EF4-FFF2-40B4-BE49-F238E27FC236}">
                  <a16:creationId xmlns="" xmlns:a16="http://schemas.microsoft.com/office/drawing/2014/main" id="{9ECCCC11-F355-49CA-9FEC-D7D765F56BE2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Oval 72">
              <a:extLst>
                <a:ext uri="{FF2B5EF4-FFF2-40B4-BE49-F238E27FC236}">
                  <a16:creationId xmlns="" xmlns:a16="http://schemas.microsoft.com/office/drawing/2014/main" id="{8ADA7973-EB39-4757-A689-EB64D685ACED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5</a:t>
              </a:r>
              <a:endParaRPr lang="en-US" sz="2400" b="1" dirty="0"/>
            </a:p>
          </p:txBody>
        </p:sp>
      </p:grpSp>
      <p:grpSp>
        <p:nvGrpSpPr>
          <p:cNvPr id="31" name="Group 73">
            <a:extLst>
              <a:ext uri="{FF2B5EF4-FFF2-40B4-BE49-F238E27FC236}">
                <a16:creationId xmlns="" xmlns:a16="http://schemas.microsoft.com/office/drawing/2014/main" id="{6A968ABF-D362-4FD0-B330-BFB4C2906CAA}"/>
              </a:ext>
            </a:extLst>
          </p:cNvPr>
          <p:cNvGrpSpPr/>
          <p:nvPr/>
        </p:nvGrpSpPr>
        <p:grpSpPr>
          <a:xfrm>
            <a:off x="5021564" y="3994332"/>
            <a:ext cx="4083609" cy="1022973"/>
            <a:chOff x="5692588" y="1560606"/>
            <a:chExt cx="3195918" cy="936812"/>
          </a:xfrm>
        </p:grpSpPr>
        <p:sp>
          <p:nvSpPr>
            <p:cNvPr id="32" name="Rectangle: Rounded Corners 74">
              <a:extLst>
                <a:ext uri="{FF2B5EF4-FFF2-40B4-BE49-F238E27FC236}">
                  <a16:creationId xmlns="" xmlns:a16="http://schemas.microsoft.com/office/drawing/2014/main" id="{8D4F3653-381C-442F-A7FA-3C7A6CC00AF1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Rectangle: Rounded Corners 75">
              <a:extLst>
                <a:ext uri="{FF2B5EF4-FFF2-40B4-BE49-F238E27FC236}">
                  <a16:creationId xmlns="" xmlns:a16="http://schemas.microsoft.com/office/drawing/2014/main" id="{BD50A0A0-2FA1-49D0-8886-3E757F666345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s-PE" sz="1200" dirty="0" smtClean="0"/>
                <a:t>P	Proyecto </a:t>
              </a:r>
              <a:r>
                <a:rPr lang="es-PE" sz="1200" dirty="0"/>
                <a:t>de Comparación y Mejoramiento de Modelos Agrícolas (AGMIP)</a:t>
              </a:r>
              <a:r>
                <a:rPr lang="es-PE" sz="1200" dirty="0" smtClean="0"/>
                <a:t> </a:t>
              </a:r>
              <a:endParaRPr lang="es-PE" sz="1200" dirty="0"/>
            </a:p>
          </p:txBody>
        </p:sp>
        <p:sp>
          <p:nvSpPr>
            <p:cNvPr id="34" name="Oval 76">
              <a:extLst>
                <a:ext uri="{FF2B5EF4-FFF2-40B4-BE49-F238E27FC236}">
                  <a16:creationId xmlns="" xmlns:a16="http://schemas.microsoft.com/office/drawing/2014/main" id="{5502FCE7-DDB5-40C5-8BAE-25BF0A90D05A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Oval 77">
              <a:extLst>
                <a:ext uri="{FF2B5EF4-FFF2-40B4-BE49-F238E27FC236}">
                  <a16:creationId xmlns="" xmlns:a16="http://schemas.microsoft.com/office/drawing/2014/main" id="{392B0DEC-FAAA-4D26-8F4B-2CD9CD11400F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6</a:t>
              </a:r>
              <a:endParaRPr lang="en-US" sz="2400" b="1" dirty="0"/>
            </a:p>
          </p:txBody>
        </p:sp>
      </p:grpSp>
      <p:grpSp>
        <p:nvGrpSpPr>
          <p:cNvPr id="41" name="Group 94">
            <a:extLst>
              <a:ext uri="{FF2B5EF4-FFF2-40B4-BE49-F238E27FC236}">
                <a16:creationId xmlns="" xmlns:a16="http://schemas.microsoft.com/office/drawing/2014/main" id="{DC9FC2B3-E9FF-4D14-AE08-3BCBC4BA960D}"/>
              </a:ext>
            </a:extLst>
          </p:cNvPr>
          <p:cNvGrpSpPr/>
          <p:nvPr/>
        </p:nvGrpSpPr>
        <p:grpSpPr>
          <a:xfrm flipH="1">
            <a:off x="248188" y="1988840"/>
            <a:ext cx="4586816" cy="1022973"/>
            <a:chOff x="5692588" y="1560606"/>
            <a:chExt cx="3195918" cy="936812"/>
          </a:xfrm>
        </p:grpSpPr>
        <p:sp>
          <p:nvSpPr>
            <p:cNvPr id="42" name="Rectangle: Rounded Corners 110">
              <a:extLst>
                <a:ext uri="{FF2B5EF4-FFF2-40B4-BE49-F238E27FC236}">
                  <a16:creationId xmlns="" xmlns:a16="http://schemas.microsoft.com/office/drawing/2014/main" id="{1EA6C376-E8B3-431B-863E-51A2C872A7EA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3" name="Rectangle: Rounded Corners 111">
              <a:extLst>
                <a:ext uri="{FF2B5EF4-FFF2-40B4-BE49-F238E27FC236}">
                  <a16:creationId xmlns="" xmlns:a16="http://schemas.microsoft.com/office/drawing/2014/main" id="{86E3D609-39C5-48AB-BBEB-435EFD8F0C1A}"/>
                </a:ext>
              </a:extLst>
            </p:cNvPr>
            <p:cNvSpPr/>
            <p:nvPr/>
          </p:nvSpPr>
          <p:spPr>
            <a:xfrm>
              <a:off x="6279776" y="1780242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PE" sz="1000" dirty="0"/>
                <a:t>Modelo Internacional para el Análisis </a:t>
              </a:r>
              <a:r>
                <a:rPr lang="es-PE" sz="1000" dirty="0" smtClean="0"/>
                <a:t>de Políticas </a:t>
              </a:r>
            </a:p>
            <a:p>
              <a:r>
                <a:rPr lang="es-PE" sz="1000" dirty="0" smtClean="0"/>
                <a:t>sobre </a:t>
              </a:r>
              <a:r>
                <a:rPr lang="es-PE" sz="1000" dirty="0"/>
                <a:t>la Producción Agrícola y el Comercio (IMPACT) </a:t>
              </a:r>
            </a:p>
          </p:txBody>
        </p:sp>
        <p:sp>
          <p:nvSpPr>
            <p:cNvPr id="44" name="Oval 112">
              <a:extLst>
                <a:ext uri="{FF2B5EF4-FFF2-40B4-BE49-F238E27FC236}">
                  <a16:creationId xmlns="" xmlns:a16="http://schemas.microsoft.com/office/drawing/2014/main" id="{1337A2B0-01C0-4E9D-B228-EE1EB83C1A34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5" name="Oval 113">
              <a:extLst>
                <a:ext uri="{FF2B5EF4-FFF2-40B4-BE49-F238E27FC236}">
                  <a16:creationId xmlns="" xmlns:a16="http://schemas.microsoft.com/office/drawing/2014/main" id="{27CFF79C-B611-42C4-BC5F-5B52BCDE0521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1</a:t>
              </a:r>
            </a:p>
          </p:txBody>
        </p:sp>
      </p:grpSp>
      <p:grpSp>
        <p:nvGrpSpPr>
          <p:cNvPr id="46" name="Group 95">
            <a:extLst>
              <a:ext uri="{FF2B5EF4-FFF2-40B4-BE49-F238E27FC236}">
                <a16:creationId xmlns="" xmlns:a16="http://schemas.microsoft.com/office/drawing/2014/main" id="{9C1A9688-D95D-4BD7-9D3D-9897E19B702E}"/>
              </a:ext>
            </a:extLst>
          </p:cNvPr>
          <p:cNvGrpSpPr/>
          <p:nvPr/>
        </p:nvGrpSpPr>
        <p:grpSpPr>
          <a:xfrm flipH="1">
            <a:off x="248188" y="2991587"/>
            <a:ext cx="4533348" cy="1022973"/>
            <a:chOff x="5692588" y="1560606"/>
            <a:chExt cx="3195918" cy="936812"/>
          </a:xfrm>
        </p:grpSpPr>
        <p:sp>
          <p:nvSpPr>
            <p:cNvPr id="47" name="Rectangle: Rounded Corners 106">
              <a:extLst>
                <a:ext uri="{FF2B5EF4-FFF2-40B4-BE49-F238E27FC236}">
                  <a16:creationId xmlns="" xmlns:a16="http://schemas.microsoft.com/office/drawing/2014/main" id="{FBF1A8DF-A213-4C1D-A286-373C5DFD4FD5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  <p:sp>
          <p:nvSpPr>
            <p:cNvPr id="48" name="Rectangle: Rounded Corners 107">
              <a:extLst>
                <a:ext uri="{FF2B5EF4-FFF2-40B4-BE49-F238E27FC236}">
                  <a16:creationId xmlns="" xmlns:a16="http://schemas.microsoft.com/office/drawing/2014/main" id="{D5A63637-66B2-4A45-B3AA-44F82CE9E153}"/>
                </a:ext>
              </a:extLst>
            </p:cNvPr>
            <p:cNvSpPr/>
            <p:nvPr/>
          </p:nvSpPr>
          <p:spPr>
            <a:xfrm>
              <a:off x="6475765" y="1780241"/>
              <a:ext cx="2224890" cy="49754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/>
                <a:t>Global Biomass Management Model (GLO­BIOM) </a:t>
              </a:r>
              <a:endParaRPr lang="es-PE" sz="1400" dirty="0"/>
            </a:p>
          </p:txBody>
        </p:sp>
        <p:sp>
          <p:nvSpPr>
            <p:cNvPr id="49" name="Oval 108">
              <a:extLst>
                <a:ext uri="{FF2B5EF4-FFF2-40B4-BE49-F238E27FC236}">
                  <a16:creationId xmlns="" xmlns:a16="http://schemas.microsoft.com/office/drawing/2014/main" id="{4D01C208-F75E-4A44-8B1E-DC8240CCC633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  <p:sp>
          <p:nvSpPr>
            <p:cNvPr id="50" name="Oval 109">
              <a:extLst>
                <a:ext uri="{FF2B5EF4-FFF2-40B4-BE49-F238E27FC236}">
                  <a16:creationId xmlns="" xmlns:a16="http://schemas.microsoft.com/office/drawing/2014/main" id="{6073953E-4A49-4F72-B7C8-FB0AFC22AC49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1" name="Group 96">
            <a:extLst>
              <a:ext uri="{FF2B5EF4-FFF2-40B4-BE49-F238E27FC236}">
                <a16:creationId xmlns="" xmlns:a16="http://schemas.microsoft.com/office/drawing/2014/main" id="{6D63C6DA-778A-4579-B5B8-F3375DC57D13}"/>
              </a:ext>
            </a:extLst>
          </p:cNvPr>
          <p:cNvGrpSpPr/>
          <p:nvPr/>
        </p:nvGrpSpPr>
        <p:grpSpPr>
          <a:xfrm flipH="1">
            <a:off x="248188" y="3994332"/>
            <a:ext cx="4586816" cy="1022973"/>
            <a:chOff x="5692588" y="1560606"/>
            <a:chExt cx="3195918" cy="936812"/>
          </a:xfrm>
        </p:grpSpPr>
        <p:sp>
          <p:nvSpPr>
            <p:cNvPr id="52" name="Rectangle: Rounded Corners 102">
              <a:extLst>
                <a:ext uri="{FF2B5EF4-FFF2-40B4-BE49-F238E27FC236}">
                  <a16:creationId xmlns="" xmlns:a16="http://schemas.microsoft.com/office/drawing/2014/main" id="{1F4708C1-1C71-467A-85B2-CDA65977285B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53" name="Rectangle: Rounded Corners 103">
              <a:extLst>
                <a:ext uri="{FF2B5EF4-FFF2-40B4-BE49-F238E27FC236}">
                  <a16:creationId xmlns="" xmlns:a16="http://schemas.microsoft.com/office/drawing/2014/main" id="{ADF0BAEC-1DB2-4AA4-9BBC-163C3D8CC5AF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PE" sz="1200" dirty="0"/>
                <a:t>Sistema de Información Geográfica (Base de Datos Espacial) (ARCGIS) </a:t>
              </a:r>
            </a:p>
          </p:txBody>
        </p:sp>
        <p:sp>
          <p:nvSpPr>
            <p:cNvPr id="54" name="Oval 104">
              <a:extLst>
                <a:ext uri="{FF2B5EF4-FFF2-40B4-BE49-F238E27FC236}">
                  <a16:creationId xmlns="" xmlns:a16="http://schemas.microsoft.com/office/drawing/2014/main" id="{6CB6581A-A58A-40C4-9311-54E138BFB3B9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  <p:sp>
          <p:nvSpPr>
            <p:cNvPr id="55" name="Oval 105">
              <a:extLst>
                <a:ext uri="{FF2B5EF4-FFF2-40B4-BE49-F238E27FC236}">
                  <a16:creationId xmlns="" xmlns:a16="http://schemas.microsoft.com/office/drawing/2014/main" id="{E549F4C3-4DAA-421E-B97D-C6C519824ACA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3</a:t>
              </a:r>
              <a:endParaRPr lang="en-US" sz="4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6" name="3 Rectángulo"/>
          <p:cNvSpPr/>
          <p:nvPr/>
        </p:nvSpPr>
        <p:spPr>
          <a:xfrm>
            <a:off x="265247" y="754129"/>
            <a:ext cx="87378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000" b="1" dirty="0" smtClean="0">
                <a:solidFill>
                  <a:srgbClr val="09486B"/>
                </a:solidFill>
              </a:rPr>
              <a:t>MODELOS INTEGRADOS, ANÁLISIS ESPACIAL E INTERCOMPARACIÓN DE MODELOS</a:t>
            </a:r>
            <a:endParaRPr lang="es-PE" sz="2000" dirty="0">
              <a:solidFill>
                <a:srgbClr val="0948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9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704200"/>
            <a:ext cx="615617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latin typeface="Myriad Pro"/>
              </a:rPr>
              <a:t>Programa de Adaptación al Cambio Climático </a:t>
            </a:r>
            <a:r>
              <a:rPr lang="es-ES" sz="1600" b="1" dirty="0" smtClean="0">
                <a:latin typeface="Myriad Pro"/>
              </a:rPr>
              <a:t>PACC –Perú 2012</a:t>
            </a:r>
          </a:p>
          <a:p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Myriad Pro"/>
              </a:rPr>
              <a:t>Impacto del cambio climático en </a:t>
            </a:r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Myriad Pro"/>
              </a:rPr>
              <a:t>cultivos </a:t>
            </a:r>
            <a:r>
              <a:rPr lang="es-PE" b="1" dirty="0" smtClean="0">
                <a:solidFill>
                  <a:schemeClr val="accent5">
                    <a:lumMod val="75000"/>
                  </a:schemeClr>
                </a:solidFill>
                <a:latin typeface="Myriad Pro"/>
              </a:rPr>
              <a:t>anuales </a:t>
            </a:r>
            <a:r>
              <a:rPr lang="es-PE" b="1" dirty="0">
                <a:solidFill>
                  <a:schemeClr val="accent5">
                    <a:lumMod val="75000"/>
                  </a:schemeClr>
                </a:solidFill>
                <a:latin typeface="Myriad Pro"/>
              </a:rPr>
              <a:t>de las </a:t>
            </a:r>
            <a:r>
              <a:rPr lang="es-PE" b="1" dirty="0" smtClean="0">
                <a:solidFill>
                  <a:schemeClr val="accent5">
                    <a:lumMod val="75000"/>
                  </a:schemeClr>
                </a:solidFill>
                <a:latin typeface="Myriad Pro"/>
              </a:rPr>
              <a:t>regiones de </a:t>
            </a:r>
            <a:r>
              <a:rPr lang="es-PE" b="1" dirty="0">
                <a:solidFill>
                  <a:schemeClr val="accent5">
                    <a:lumMod val="75000"/>
                  </a:schemeClr>
                </a:solidFill>
                <a:latin typeface="Myriad Pro"/>
              </a:rPr>
              <a:t>Cusco y </a:t>
            </a:r>
            <a:r>
              <a:rPr lang="es-PE" b="1" dirty="0" smtClean="0">
                <a:solidFill>
                  <a:schemeClr val="accent5">
                    <a:lumMod val="75000"/>
                  </a:schemeClr>
                </a:solidFill>
                <a:latin typeface="Myriad Pro"/>
              </a:rPr>
              <a:t>Apurímac </a:t>
            </a:r>
            <a:endParaRPr lang="es-PE" b="1" dirty="0">
              <a:solidFill>
                <a:schemeClr val="accent5">
                  <a:lumMod val="75000"/>
                </a:schemeClr>
              </a:solidFill>
              <a:latin typeface="Myriad Pro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45029"/>
            <a:ext cx="2448272" cy="294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07504" y="4248378"/>
            <a:ext cx="597666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>
                <a:latin typeface="Myriad Pro"/>
              </a:rPr>
              <a:t>Programa de Adaptación al </a:t>
            </a:r>
            <a:r>
              <a:rPr lang="es-ES" sz="1400" b="1" dirty="0" smtClean="0">
                <a:latin typeface="Myriad Pro"/>
              </a:rPr>
              <a:t> </a:t>
            </a:r>
            <a:r>
              <a:rPr lang="es-ES" sz="1400" b="1" dirty="0" err="1" smtClean="0">
                <a:latin typeface="Myriad Pro"/>
              </a:rPr>
              <a:t>tetroceso</a:t>
            </a:r>
            <a:r>
              <a:rPr lang="es-ES" sz="1400" b="1" dirty="0" smtClean="0">
                <a:latin typeface="Myriad Pro"/>
              </a:rPr>
              <a:t> Acelerado de </a:t>
            </a:r>
            <a:r>
              <a:rPr lang="es-ES" sz="1400" b="1" dirty="0" err="1" smtClean="0">
                <a:latin typeface="Myriad Pro"/>
              </a:rPr>
              <a:t>gaciares</a:t>
            </a:r>
            <a:r>
              <a:rPr lang="es-ES" sz="1400" b="1" dirty="0" smtClean="0">
                <a:latin typeface="Myriad Pro"/>
              </a:rPr>
              <a:t> en los Andes tropicales (PRAA-2013)</a:t>
            </a:r>
          </a:p>
          <a:p>
            <a:pPr algn="just"/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Myriad Pro"/>
              </a:rPr>
              <a:t>Evaluación del Impacto 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Myriad Pro"/>
              </a:rPr>
              <a:t>del cambio climático en </a:t>
            </a:r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Myriad Pro"/>
              </a:rPr>
              <a:t>cultivos </a:t>
            </a:r>
            <a:r>
              <a:rPr lang="es-PE" b="1" dirty="0" smtClean="0">
                <a:solidFill>
                  <a:schemeClr val="accent5">
                    <a:lumMod val="75000"/>
                  </a:schemeClr>
                </a:solidFill>
                <a:latin typeface="Myriad Pro"/>
              </a:rPr>
              <a:t>priorizados de las microcuencas de </a:t>
            </a:r>
            <a:r>
              <a:rPr lang="es-PE" b="1" dirty="0" err="1" smtClean="0">
                <a:solidFill>
                  <a:schemeClr val="accent5">
                    <a:lumMod val="75000"/>
                  </a:schemeClr>
                </a:solidFill>
                <a:latin typeface="Myriad Pro"/>
              </a:rPr>
              <a:t>Shullcas</a:t>
            </a:r>
            <a:r>
              <a:rPr lang="es-PE" b="1" dirty="0" smtClean="0">
                <a:solidFill>
                  <a:schemeClr val="accent5">
                    <a:lumMod val="75000"/>
                  </a:schemeClr>
                </a:solidFill>
                <a:latin typeface="Myriad Pro"/>
              </a:rPr>
              <a:t> (</a:t>
            </a:r>
            <a:r>
              <a:rPr lang="es-PE" b="1" dirty="0" err="1" smtClean="0">
                <a:solidFill>
                  <a:schemeClr val="accent5">
                    <a:lumMod val="75000"/>
                  </a:schemeClr>
                </a:solidFill>
                <a:latin typeface="Myriad Pro"/>
              </a:rPr>
              <a:t>maiz</a:t>
            </a:r>
            <a:r>
              <a:rPr lang="es-PE" b="1" dirty="0" smtClean="0">
                <a:solidFill>
                  <a:schemeClr val="accent5">
                    <a:lumMod val="75000"/>
                  </a:schemeClr>
                </a:solidFill>
                <a:latin typeface="Myriad Pro"/>
              </a:rPr>
              <a:t>, Papa) y Santa teresa (café, </a:t>
            </a:r>
            <a:r>
              <a:rPr lang="es-PE" b="1" dirty="0">
                <a:solidFill>
                  <a:schemeClr val="accent5">
                    <a:lumMod val="75000"/>
                  </a:schemeClr>
                </a:solidFill>
                <a:latin typeface="Myriad Pro"/>
              </a:rPr>
              <a:t>g</a:t>
            </a:r>
            <a:r>
              <a:rPr lang="es-PE" b="1" dirty="0" smtClean="0">
                <a:solidFill>
                  <a:schemeClr val="accent5">
                    <a:lumMod val="75000"/>
                  </a:schemeClr>
                </a:solidFill>
                <a:latin typeface="Myriad Pro"/>
              </a:rPr>
              <a:t>ranadilla y palto)</a:t>
            </a:r>
            <a:endParaRPr lang="es-PE" b="1" dirty="0">
              <a:solidFill>
                <a:schemeClr val="accent5">
                  <a:lumMod val="75000"/>
                </a:schemeClr>
              </a:solidFill>
              <a:latin typeface="Myriad Pro"/>
            </a:endParaRPr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996751"/>
              </p:ext>
            </p:extLst>
          </p:nvPr>
        </p:nvGraphicFramePr>
        <p:xfrm>
          <a:off x="178426" y="1898477"/>
          <a:ext cx="5799324" cy="18905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0673"/>
                <a:gridCol w="1689508"/>
                <a:gridCol w="905229"/>
                <a:gridCol w="2513914"/>
              </a:tblGrid>
              <a:tr h="249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REGIÓN</a:t>
                      </a:r>
                      <a:endParaRPr lang="es-PE" sz="1000" b="1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ZONA DE ESTUDIO</a:t>
                      </a:r>
                      <a:endParaRPr lang="es-PE" sz="1000" b="1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9" marR="68579" marT="9518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ALTITUD</a:t>
                      </a:r>
                      <a:endParaRPr lang="es-PE" sz="1000" b="1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9" marR="68579" marT="9518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CULTIVOS PRIORIZADOS </a:t>
                      </a:r>
                      <a:endParaRPr lang="es-PE" sz="1000" b="1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9" marR="68579" marT="9518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24938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Apurímac</a:t>
                      </a:r>
                      <a:endParaRPr lang="es-PE" sz="1000" b="1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Distrito de </a:t>
                      </a:r>
                      <a:r>
                        <a:rPr lang="es-ES" sz="10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Curahuasi</a:t>
                      </a:r>
                      <a:endParaRPr lang="es-PE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9" marR="68579" marT="95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1800 – 2600</a:t>
                      </a:r>
                      <a:endParaRPr lang="es-PE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9" marR="68579" marT="95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07010"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Maíz, Papa, Anís</a:t>
                      </a:r>
                      <a:endParaRPr lang="es-PE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9" marR="68579" marT="9518" marB="0" anchor="ctr">
                    <a:noFill/>
                  </a:tcPr>
                </a:tc>
              </a:tr>
              <a:tr h="249382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Valle del </a:t>
                      </a:r>
                      <a:r>
                        <a:rPr lang="es-ES" sz="10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Chumbao</a:t>
                      </a:r>
                      <a:endParaRPr lang="es-PE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9" marR="68579" marT="95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2800 – 3800</a:t>
                      </a:r>
                      <a:endParaRPr lang="es-PE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9" marR="68579" marT="95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07010"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Maíz, Papa, Habas, Trigo-Cebada.</a:t>
                      </a:r>
                      <a:endParaRPr lang="es-PE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9" marR="68579" marT="9518" marB="0" anchor="ctr">
                    <a:noFill/>
                  </a:tcPr>
                </a:tc>
              </a:tr>
              <a:tr h="32933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Microcuenca de Mollebamba </a:t>
                      </a:r>
                      <a:endParaRPr lang="es-PE" sz="10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9" marR="68579" marT="95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3900 – 4500</a:t>
                      </a:r>
                      <a:endParaRPr lang="es-PE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9" marR="68579" marT="95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22225"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Papa nativa, Trigo-Cebada y Pastos cultivados.</a:t>
                      </a:r>
                      <a:endParaRPr lang="es-PE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9" marR="68579" marT="9518" marB="0" anchor="ctr">
                    <a:noFill/>
                  </a:tcPr>
                </a:tc>
              </a:tr>
              <a:tr h="24938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Cusco</a:t>
                      </a:r>
                      <a:endParaRPr lang="es-PE" sz="1000" b="1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Distrito San Salvador</a:t>
                      </a:r>
                      <a:endParaRPr lang="es-PE" sz="10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9" marR="68579" marT="95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2500 – 3350</a:t>
                      </a:r>
                      <a:endParaRPr lang="es-PE" sz="10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9" marR="68579" marT="95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07010"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Maíz, Papa, Habas.</a:t>
                      </a:r>
                      <a:endParaRPr lang="es-PE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9" marR="68579" marT="9518" marB="0" anchor="ctr">
                    <a:noFill/>
                  </a:tcPr>
                </a:tc>
              </a:tr>
              <a:tr h="249382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Distrito de Marangani </a:t>
                      </a:r>
                      <a:endParaRPr lang="es-PE" sz="10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9" marR="68579" marT="95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2800 – 3800</a:t>
                      </a:r>
                      <a:endParaRPr lang="es-PE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9" marR="68579" marT="95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07010"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Papa, Maíz, Habas, Trigo-Cebada.</a:t>
                      </a:r>
                      <a:endParaRPr lang="es-PE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9" marR="68579" marT="9518" marB="0" anchor="ctr">
                    <a:noFill/>
                  </a:tcPr>
                </a:tc>
              </a:tr>
              <a:tr h="249382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Microcuenca Huacrahuacho</a:t>
                      </a:r>
                      <a:endParaRPr lang="es-PE" sz="10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9" marR="68579" marT="95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3900 – 4500</a:t>
                      </a:r>
                      <a:endParaRPr lang="es-PE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9" marR="68579" marT="95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07010"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Pastos </a:t>
                      </a:r>
                      <a:r>
                        <a:rPr lang="es-ES" sz="1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cultivados</a:t>
                      </a:r>
                      <a:r>
                        <a:rPr lang="es-ES" sz="10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y</a:t>
                      </a:r>
                      <a:r>
                        <a:rPr lang="es-ES" sz="1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naturales.</a:t>
                      </a:r>
                      <a:endParaRPr lang="es-PE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9" marR="68579" marT="9518" marB="0" anchor="ctr">
                    <a:noFill/>
                  </a:tcPr>
                </a:tc>
              </a:tr>
            </a:tbl>
          </a:graphicData>
        </a:graphic>
      </p:graphicFrame>
      <p:sp>
        <p:nvSpPr>
          <p:cNvPr id="13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395536" y="116632"/>
            <a:ext cx="8352928" cy="432048"/>
          </a:xfrm>
        </p:spPr>
        <p:txBody>
          <a:bodyPr/>
          <a:lstStyle/>
          <a:p>
            <a:r>
              <a:rPr lang="es-PE" dirty="0" smtClean="0"/>
              <a:t>PUBLICACIONES EN MODELAMIENTO DE CULTIVOS</a:t>
            </a:r>
            <a:endParaRPr lang="es-PE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" t="18360" r="50083" b="15085"/>
          <a:stretch/>
        </p:blipFill>
        <p:spPr bwMode="auto">
          <a:xfrm>
            <a:off x="-5509120" y="3693139"/>
            <a:ext cx="201622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9" t="18360" r="1721" b="15085"/>
          <a:stretch/>
        </p:blipFill>
        <p:spPr bwMode="auto">
          <a:xfrm>
            <a:off x="-3348880" y="3693139"/>
            <a:ext cx="187919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uadroTexto 9"/>
          <p:cNvSpPr txBox="1"/>
          <p:nvPr/>
        </p:nvSpPr>
        <p:spPr>
          <a:xfrm>
            <a:off x="-5560261" y="5810988"/>
            <a:ext cx="2067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 smtClean="0">
                <a:solidFill>
                  <a:schemeClr val="tx2"/>
                </a:solidFill>
                <a:latin typeface="Myriad Pro" panose="020B0503030403020204" pitchFamily="34" charset="0"/>
              </a:rPr>
              <a:t>Rendimiento promedio entre 9 a 15 t/ha. Mayor rendimiento (12 a 15 t/ha) Cochas Chico, </a:t>
            </a:r>
            <a:r>
              <a:rPr lang="es-PE" sz="1200" dirty="0" err="1" smtClean="0">
                <a:solidFill>
                  <a:schemeClr val="tx2"/>
                </a:solidFill>
                <a:latin typeface="Myriad Pro" panose="020B0503030403020204" pitchFamily="34" charset="0"/>
              </a:rPr>
              <a:t>Cullpa</a:t>
            </a:r>
            <a:r>
              <a:rPr lang="es-PE" sz="1200" dirty="0" smtClean="0">
                <a:solidFill>
                  <a:schemeClr val="tx2"/>
                </a:solidFill>
                <a:latin typeface="Myriad Pro" panose="020B0503030403020204" pitchFamily="34" charset="0"/>
              </a:rPr>
              <a:t> Alta, </a:t>
            </a:r>
            <a:r>
              <a:rPr lang="es-PE" sz="1200" dirty="0" err="1" smtClean="0">
                <a:solidFill>
                  <a:schemeClr val="tx2"/>
                </a:solidFill>
                <a:latin typeface="Myriad Pro" panose="020B0503030403020204" pitchFamily="34" charset="0"/>
              </a:rPr>
              <a:t>Cullpa</a:t>
            </a:r>
            <a:r>
              <a:rPr lang="es-PE" sz="1200" dirty="0" smtClean="0">
                <a:solidFill>
                  <a:schemeClr val="tx2"/>
                </a:solidFill>
                <a:latin typeface="Myriad Pro" panose="020B0503030403020204" pitchFamily="34" charset="0"/>
              </a:rPr>
              <a:t> Baja y Palian</a:t>
            </a:r>
            <a:endParaRPr lang="es-PE" sz="12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  <p:sp>
        <p:nvSpPr>
          <p:cNvPr id="17" name="CuadroTexto 10"/>
          <p:cNvSpPr txBox="1"/>
          <p:nvPr/>
        </p:nvSpPr>
        <p:spPr>
          <a:xfrm>
            <a:off x="-3442967" y="5810988"/>
            <a:ext cx="2067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 smtClea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Tendencia a incrementar el </a:t>
            </a:r>
            <a:r>
              <a:rPr lang="es-PE" sz="1200" dirty="0" err="1" smtClea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rendimientoy</a:t>
            </a:r>
            <a:r>
              <a:rPr lang="es-PE" sz="1200" dirty="0" smtClea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 a desplazarse a mayores altitudes. (entre 3400 y 3700 msnm y mayores rendimientos (15 a 18 t/ha)</a:t>
            </a:r>
          </a:p>
        </p:txBody>
      </p:sp>
      <p:sp>
        <p:nvSpPr>
          <p:cNvPr id="18" name="CuadroTexto 11"/>
          <p:cNvSpPr txBox="1"/>
          <p:nvPr/>
        </p:nvSpPr>
        <p:spPr>
          <a:xfrm>
            <a:off x="-3220000" y="3303482"/>
            <a:ext cx="163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dirty="0" smtClea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Rendimiento futuro</a:t>
            </a:r>
          </a:p>
          <a:p>
            <a:pPr algn="ctr"/>
            <a:r>
              <a:rPr lang="es-PE" sz="1200" dirty="0" smtClea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(2015-2030)</a:t>
            </a:r>
            <a:endParaRPr lang="es-PE" sz="1200" dirty="0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CuadroTexto 12"/>
          <p:cNvSpPr txBox="1"/>
          <p:nvPr/>
        </p:nvSpPr>
        <p:spPr>
          <a:xfrm>
            <a:off x="-5320099" y="3301978"/>
            <a:ext cx="163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dirty="0" smtClean="0">
                <a:solidFill>
                  <a:schemeClr val="tx2"/>
                </a:solidFill>
                <a:latin typeface="Myriad Pro" panose="020B0503030403020204" pitchFamily="34" charset="0"/>
              </a:rPr>
              <a:t>Rendimiento Actual</a:t>
            </a:r>
          </a:p>
          <a:p>
            <a:pPr algn="ctr"/>
            <a:r>
              <a:rPr lang="es-PE" sz="1200" dirty="0" smtClean="0">
                <a:solidFill>
                  <a:schemeClr val="tx2"/>
                </a:solidFill>
                <a:latin typeface="Myriad Pro" panose="020B0503030403020204" pitchFamily="34" charset="0"/>
              </a:rPr>
              <a:t>(1997-2003)</a:t>
            </a:r>
            <a:endParaRPr lang="es-PE" sz="12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  <p:sp>
        <p:nvSpPr>
          <p:cNvPr id="20" name="Right Triangle 4">
            <a:extLst>
              <a:ext uri="{FF2B5EF4-FFF2-40B4-BE49-F238E27FC236}">
                <a16:creationId xmlns="" xmlns:a16="http://schemas.microsoft.com/office/drawing/2014/main" id="{D342A894-1F25-40DF-BDF2-E1F774FE55DD}"/>
              </a:ext>
            </a:extLst>
          </p:cNvPr>
          <p:cNvSpPr/>
          <p:nvPr/>
        </p:nvSpPr>
        <p:spPr>
          <a:xfrm flipH="1" flipV="1">
            <a:off x="-5176783" y="3117074"/>
            <a:ext cx="306653" cy="208326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Arrow: Pentagon 3">
            <a:extLst>
              <a:ext uri="{FF2B5EF4-FFF2-40B4-BE49-F238E27FC236}">
                <a16:creationId xmlns="" xmlns:a16="http://schemas.microsoft.com/office/drawing/2014/main" id="{0EB70031-DD32-458A-82D9-326183F7A65B}"/>
              </a:ext>
            </a:extLst>
          </p:cNvPr>
          <p:cNvSpPr/>
          <p:nvPr/>
        </p:nvSpPr>
        <p:spPr>
          <a:xfrm>
            <a:off x="-5176782" y="2650777"/>
            <a:ext cx="3378940" cy="466297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22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E" b="1" dirty="0" smtClean="0"/>
              <a:t>CULTIVO DE PAPA</a:t>
            </a:r>
            <a:endParaRPr lang="es-PE" sz="16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85" y="3715906"/>
            <a:ext cx="2571303" cy="269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17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368300" y="384444"/>
            <a:ext cx="8352928" cy="432048"/>
          </a:xfrm>
        </p:spPr>
        <p:txBody>
          <a:bodyPr/>
          <a:lstStyle/>
          <a:p>
            <a:r>
              <a:rPr lang="es-PE" dirty="0" smtClean="0"/>
              <a:t>PUBLICACIONES EN MODELAMIENTO DE CULTIVOS</a:t>
            </a:r>
            <a:endParaRPr lang="es-PE" dirty="0"/>
          </a:p>
        </p:txBody>
      </p:sp>
      <p:sp>
        <p:nvSpPr>
          <p:cNvPr id="5" name="Rectangle 53">
            <a:extLst>
              <a:ext uri="{FF2B5EF4-FFF2-40B4-BE49-F238E27FC236}">
                <a16:creationId xmlns="" xmlns:a16="http://schemas.microsoft.com/office/drawing/2014/main" id="{2637C19D-8941-47E7-9A6C-C72D0DDF1C2A}"/>
              </a:ext>
            </a:extLst>
          </p:cNvPr>
          <p:cNvSpPr/>
          <p:nvPr/>
        </p:nvSpPr>
        <p:spPr>
          <a:xfrm rot="18900000">
            <a:off x="5132072" y="4713335"/>
            <a:ext cx="524203" cy="524203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Rectangle 58">
            <a:extLst>
              <a:ext uri="{FF2B5EF4-FFF2-40B4-BE49-F238E27FC236}">
                <a16:creationId xmlns="" xmlns:a16="http://schemas.microsoft.com/office/drawing/2014/main" id="{4D4A64C1-060A-463A-87D1-7C05671D830C}"/>
              </a:ext>
            </a:extLst>
          </p:cNvPr>
          <p:cNvSpPr/>
          <p:nvPr/>
        </p:nvSpPr>
        <p:spPr>
          <a:xfrm rot="18900000">
            <a:off x="5132071" y="3230664"/>
            <a:ext cx="524203" cy="524203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Rectangle 60">
            <a:extLst>
              <a:ext uri="{FF2B5EF4-FFF2-40B4-BE49-F238E27FC236}">
                <a16:creationId xmlns="" xmlns:a16="http://schemas.microsoft.com/office/drawing/2014/main" id="{DA3376E9-0CF5-49FB-9656-2B770BA660C5}"/>
              </a:ext>
            </a:extLst>
          </p:cNvPr>
          <p:cNvSpPr/>
          <p:nvPr/>
        </p:nvSpPr>
        <p:spPr>
          <a:xfrm rot="18900000">
            <a:off x="5132071" y="3972000"/>
            <a:ext cx="524203" cy="524203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Rectangle 62">
            <a:extLst>
              <a:ext uri="{FF2B5EF4-FFF2-40B4-BE49-F238E27FC236}">
                <a16:creationId xmlns="" xmlns:a16="http://schemas.microsoft.com/office/drawing/2014/main" id="{3E7EB081-CC67-4CD4-B055-17E2F6556343}"/>
              </a:ext>
            </a:extLst>
          </p:cNvPr>
          <p:cNvSpPr/>
          <p:nvPr/>
        </p:nvSpPr>
        <p:spPr>
          <a:xfrm rot="18900000">
            <a:off x="5502740" y="3601331"/>
            <a:ext cx="524203" cy="524203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Rectangle 63">
            <a:extLst>
              <a:ext uri="{FF2B5EF4-FFF2-40B4-BE49-F238E27FC236}">
                <a16:creationId xmlns="" xmlns:a16="http://schemas.microsoft.com/office/drawing/2014/main" id="{5DAB92F1-5B8F-4BB2-A082-BB899BD46C99}"/>
              </a:ext>
            </a:extLst>
          </p:cNvPr>
          <p:cNvSpPr/>
          <p:nvPr/>
        </p:nvSpPr>
        <p:spPr>
          <a:xfrm rot="18900000">
            <a:off x="5502740" y="4342668"/>
            <a:ext cx="524203" cy="524203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Rectangle 66">
            <a:extLst>
              <a:ext uri="{FF2B5EF4-FFF2-40B4-BE49-F238E27FC236}">
                <a16:creationId xmlns="" xmlns:a16="http://schemas.microsoft.com/office/drawing/2014/main" id="{4E32BEDC-E82C-4C77-9F0E-44E5FB8E3D48}"/>
              </a:ext>
            </a:extLst>
          </p:cNvPr>
          <p:cNvSpPr/>
          <p:nvPr/>
        </p:nvSpPr>
        <p:spPr>
          <a:xfrm rot="18900000">
            <a:off x="5873407" y="3972000"/>
            <a:ext cx="524203" cy="524203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Rectangle 68">
            <a:extLst>
              <a:ext uri="{FF2B5EF4-FFF2-40B4-BE49-F238E27FC236}">
                <a16:creationId xmlns="" xmlns:a16="http://schemas.microsoft.com/office/drawing/2014/main" id="{69E7F510-A12D-411B-814D-28CDF9A286B1}"/>
              </a:ext>
            </a:extLst>
          </p:cNvPr>
          <p:cNvSpPr/>
          <p:nvPr/>
        </p:nvSpPr>
        <p:spPr>
          <a:xfrm rot="18900000">
            <a:off x="5132072" y="1747993"/>
            <a:ext cx="524203" cy="524203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72">
            <a:extLst>
              <a:ext uri="{FF2B5EF4-FFF2-40B4-BE49-F238E27FC236}">
                <a16:creationId xmlns="" xmlns:a16="http://schemas.microsoft.com/office/drawing/2014/main" id="{916C1D18-CF69-4973-B670-372C8A469591}"/>
              </a:ext>
            </a:extLst>
          </p:cNvPr>
          <p:cNvSpPr/>
          <p:nvPr/>
        </p:nvSpPr>
        <p:spPr>
          <a:xfrm rot="18900000">
            <a:off x="5132072" y="2489328"/>
            <a:ext cx="524203" cy="524203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Rectangle 74">
            <a:extLst>
              <a:ext uri="{FF2B5EF4-FFF2-40B4-BE49-F238E27FC236}">
                <a16:creationId xmlns="" xmlns:a16="http://schemas.microsoft.com/office/drawing/2014/main" id="{EAA5A4F0-5E44-4B96-9885-FA5A9554F94F}"/>
              </a:ext>
            </a:extLst>
          </p:cNvPr>
          <p:cNvSpPr/>
          <p:nvPr/>
        </p:nvSpPr>
        <p:spPr>
          <a:xfrm rot="18900000">
            <a:off x="5502740" y="2118661"/>
            <a:ext cx="524203" cy="524203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Rectangle 75">
            <a:extLst>
              <a:ext uri="{FF2B5EF4-FFF2-40B4-BE49-F238E27FC236}">
                <a16:creationId xmlns="" xmlns:a16="http://schemas.microsoft.com/office/drawing/2014/main" id="{4784DFB5-BD82-41F1-B14B-8660616ADE3E}"/>
              </a:ext>
            </a:extLst>
          </p:cNvPr>
          <p:cNvSpPr/>
          <p:nvPr/>
        </p:nvSpPr>
        <p:spPr>
          <a:xfrm rot="18900000">
            <a:off x="5502740" y="2859995"/>
            <a:ext cx="524203" cy="524203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15" name="Rectangle 78">
            <a:extLst>
              <a:ext uri="{FF2B5EF4-FFF2-40B4-BE49-F238E27FC236}">
                <a16:creationId xmlns="" xmlns:a16="http://schemas.microsoft.com/office/drawing/2014/main" id="{A1E957D6-3063-4488-BFD4-37E65BBF5C94}"/>
              </a:ext>
            </a:extLst>
          </p:cNvPr>
          <p:cNvSpPr/>
          <p:nvPr/>
        </p:nvSpPr>
        <p:spPr>
          <a:xfrm rot="18900000">
            <a:off x="5873407" y="2489328"/>
            <a:ext cx="524203" cy="524203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16" name="Rectangle 79">
            <a:extLst>
              <a:ext uri="{FF2B5EF4-FFF2-40B4-BE49-F238E27FC236}">
                <a16:creationId xmlns="" xmlns:a16="http://schemas.microsoft.com/office/drawing/2014/main" id="{A87C5354-C91E-4488-83EE-84C3B72C98A4}"/>
              </a:ext>
            </a:extLst>
          </p:cNvPr>
          <p:cNvSpPr/>
          <p:nvPr/>
        </p:nvSpPr>
        <p:spPr>
          <a:xfrm rot="18900000">
            <a:off x="5873407" y="3230664"/>
            <a:ext cx="524203" cy="524203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17" name="Rectangle 83">
            <a:extLst>
              <a:ext uri="{FF2B5EF4-FFF2-40B4-BE49-F238E27FC236}">
                <a16:creationId xmlns="" xmlns:a16="http://schemas.microsoft.com/office/drawing/2014/main" id="{BDE52811-F439-4B96-9B48-6A29DDEBBEB2}"/>
              </a:ext>
            </a:extLst>
          </p:cNvPr>
          <p:cNvSpPr/>
          <p:nvPr/>
        </p:nvSpPr>
        <p:spPr>
          <a:xfrm rot="18900000">
            <a:off x="6244076" y="2859995"/>
            <a:ext cx="524203" cy="524203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Rectangle 84">
            <a:extLst>
              <a:ext uri="{FF2B5EF4-FFF2-40B4-BE49-F238E27FC236}">
                <a16:creationId xmlns="" xmlns:a16="http://schemas.microsoft.com/office/drawing/2014/main" id="{CD0AF4B6-161E-4150-AD9B-CB884523CE3B}"/>
              </a:ext>
            </a:extLst>
          </p:cNvPr>
          <p:cNvSpPr/>
          <p:nvPr/>
        </p:nvSpPr>
        <p:spPr>
          <a:xfrm rot="18900000">
            <a:off x="6244076" y="3601331"/>
            <a:ext cx="524203" cy="524203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Rectangle 85">
            <a:extLst>
              <a:ext uri="{FF2B5EF4-FFF2-40B4-BE49-F238E27FC236}">
                <a16:creationId xmlns="" xmlns:a16="http://schemas.microsoft.com/office/drawing/2014/main" id="{BA23C5D8-0A51-4138-98D7-BCA1023983B8}"/>
              </a:ext>
            </a:extLst>
          </p:cNvPr>
          <p:cNvSpPr/>
          <p:nvPr/>
        </p:nvSpPr>
        <p:spPr>
          <a:xfrm rot="18900000">
            <a:off x="6614744" y="3230664"/>
            <a:ext cx="524203" cy="524203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</a:endParaRPr>
          </a:p>
        </p:txBody>
      </p:sp>
      <p:sp>
        <p:nvSpPr>
          <p:cNvPr id="20" name="Freeform: Shape 88">
            <a:extLst>
              <a:ext uri="{FF2B5EF4-FFF2-40B4-BE49-F238E27FC236}">
                <a16:creationId xmlns="" xmlns:a16="http://schemas.microsoft.com/office/drawing/2014/main" id="{7F064431-0876-47D3-AB0B-DB1F1C240B74}"/>
              </a:ext>
            </a:extLst>
          </p:cNvPr>
          <p:cNvSpPr/>
          <p:nvPr/>
        </p:nvSpPr>
        <p:spPr>
          <a:xfrm>
            <a:off x="1548901" y="1268760"/>
            <a:ext cx="3845272" cy="741335"/>
          </a:xfrm>
          <a:custGeom>
            <a:avLst/>
            <a:gdLst>
              <a:gd name="connsiteX0" fmla="*/ 3411064 w 3818409"/>
              <a:gd name="connsiteY0" fmla="*/ 0 h 814688"/>
              <a:gd name="connsiteX1" fmla="*/ 3818409 w 3818409"/>
              <a:gd name="connsiteY1" fmla="*/ 407344 h 814688"/>
              <a:gd name="connsiteX2" fmla="*/ 3411064 w 3818409"/>
              <a:gd name="connsiteY2" fmla="*/ 814688 h 814688"/>
              <a:gd name="connsiteX3" fmla="*/ 3410184 w 3818409"/>
              <a:gd name="connsiteY3" fmla="*/ 813808 h 814688"/>
              <a:gd name="connsiteX4" fmla="*/ 0 w 3818409"/>
              <a:gd name="connsiteY4" fmla="*/ 813808 h 814688"/>
              <a:gd name="connsiteX5" fmla="*/ 0 w 3818409"/>
              <a:gd name="connsiteY5" fmla="*/ 0 h 814688"/>
              <a:gd name="connsiteX6" fmla="*/ 3411061 w 3818409"/>
              <a:gd name="connsiteY6" fmla="*/ 0 h 814688"/>
              <a:gd name="connsiteX7" fmla="*/ 3411061 w 3818409"/>
              <a:gd name="connsiteY7" fmla="*/ 3 h 81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8409" h="814688">
                <a:moveTo>
                  <a:pt x="3411064" y="0"/>
                </a:moveTo>
                <a:lnTo>
                  <a:pt x="3818409" y="407344"/>
                </a:lnTo>
                <a:lnTo>
                  <a:pt x="3411064" y="814688"/>
                </a:lnTo>
                <a:lnTo>
                  <a:pt x="3410184" y="813808"/>
                </a:lnTo>
                <a:lnTo>
                  <a:pt x="0" y="813808"/>
                </a:lnTo>
                <a:lnTo>
                  <a:pt x="0" y="0"/>
                </a:lnTo>
                <a:lnTo>
                  <a:pt x="3411061" y="0"/>
                </a:lnTo>
                <a:lnTo>
                  <a:pt x="3411061" y="3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574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PE" sz="1050" dirty="0">
              <a:solidFill>
                <a:schemeClr val="tx1"/>
              </a:solidFill>
              <a:latin typeface="Myriad Pro" panose="020B0503030403020204" pitchFamily="34" charset="0"/>
              <a:ea typeface="Calibri"/>
              <a:cs typeface="Times New Roman"/>
            </a:endParaRPr>
          </a:p>
        </p:txBody>
      </p:sp>
      <p:sp>
        <p:nvSpPr>
          <p:cNvPr id="21" name="Freeform: Shape 90">
            <a:extLst>
              <a:ext uri="{FF2B5EF4-FFF2-40B4-BE49-F238E27FC236}">
                <a16:creationId xmlns="" xmlns:a16="http://schemas.microsoft.com/office/drawing/2014/main" id="{E01C836B-2A49-4AB9-8AD1-1E7425D58FF0}"/>
              </a:ext>
            </a:extLst>
          </p:cNvPr>
          <p:cNvSpPr/>
          <p:nvPr/>
        </p:nvSpPr>
        <p:spPr>
          <a:xfrm>
            <a:off x="1548901" y="2009293"/>
            <a:ext cx="3845274" cy="742138"/>
          </a:xfrm>
          <a:custGeom>
            <a:avLst/>
            <a:gdLst>
              <a:gd name="connsiteX0" fmla="*/ 0 w 3818409"/>
              <a:gd name="connsiteY0" fmla="*/ 0 h 815570"/>
              <a:gd name="connsiteX1" fmla="*/ 3411061 w 3818409"/>
              <a:gd name="connsiteY1" fmla="*/ 0 h 815570"/>
              <a:gd name="connsiteX2" fmla="*/ 3411061 w 3818409"/>
              <a:gd name="connsiteY2" fmla="*/ 884 h 815570"/>
              <a:gd name="connsiteX3" fmla="*/ 3411064 w 3818409"/>
              <a:gd name="connsiteY3" fmla="*/ 881 h 815570"/>
              <a:gd name="connsiteX4" fmla="*/ 3818409 w 3818409"/>
              <a:gd name="connsiteY4" fmla="*/ 408225 h 815570"/>
              <a:gd name="connsiteX5" fmla="*/ 3411064 w 3818409"/>
              <a:gd name="connsiteY5" fmla="*/ 815570 h 815570"/>
              <a:gd name="connsiteX6" fmla="*/ 3409303 w 3818409"/>
              <a:gd name="connsiteY6" fmla="*/ 813808 h 815570"/>
              <a:gd name="connsiteX7" fmla="*/ 0 w 3818409"/>
              <a:gd name="connsiteY7" fmla="*/ 813808 h 815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8409" h="815570">
                <a:moveTo>
                  <a:pt x="0" y="0"/>
                </a:moveTo>
                <a:lnTo>
                  <a:pt x="3411061" y="0"/>
                </a:lnTo>
                <a:lnTo>
                  <a:pt x="3411061" y="884"/>
                </a:lnTo>
                <a:lnTo>
                  <a:pt x="3411064" y="881"/>
                </a:lnTo>
                <a:lnTo>
                  <a:pt x="3818409" y="408225"/>
                </a:lnTo>
                <a:lnTo>
                  <a:pt x="3411064" y="815570"/>
                </a:lnTo>
                <a:lnTo>
                  <a:pt x="3409303" y="813808"/>
                </a:lnTo>
                <a:lnTo>
                  <a:pt x="0" y="813808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574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PE" sz="1100" dirty="0">
                <a:solidFill>
                  <a:schemeClr val="tx1"/>
                </a:solidFill>
                <a:latin typeface="Myriad Pro" panose="020B0503030403020204" pitchFamily="34" charset="0"/>
              </a:rPr>
              <a:t>Impacto de la variabilidad y cambio climático </a:t>
            </a:r>
            <a:r>
              <a:rPr lang="es-PE" sz="11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en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PE" sz="11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la </a:t>
            </a:r>
            <a:r>
              <a:rPr lang="es-PE" sz="1100" dirty="0">
                <a:solidFill>
                  <a:schemeClr val="tx1"/>
                </a:solidFill>
                <a:latin typeface="Myriad Pro" panose="020B0503030403020204" pitchFamily="34" charset="0"/>
              </a:rPr>
              <a:t>producción del cultivo de frijol en condiciones de costa central. SENAMHI-INIA</a:t>
            </a:r>
            <a:endParaRPr lang="es-PE" sz="1100" dirty="0">
              <a:solidFill>
                <a:schemeClr val="tx1"/>
              </a:solidFill>
              <a:latin typeface="Myriad Pro" panose="020B0503030403020204" pitchFamily="34" charset="0"/>
              <a:ea typeface="Calibri"/>
              <a:cs typeface="Times New Roman"/>
            </a:endParaRPr>
          </a:p>
        </p:txBody>
      </p:sp>
      <p:sp>
        <p:nvSpPr>
          <p:cNvPr id="22" name="Freeform: Shape 91">
            <a:extLst>
              <a:ext uri="{FF2B5EF4-FFF2-40B4-BE49-F238E27FC236}">
                <a16:creationId xmlns="" xmlns:a16="http://schemas.microsoft.com/office/drawing/2014/main" id="{93D0BB0B-6766-4DC5-84F0-BFE6C67CF31C}"/>
              </a:ext>
            </a:extLst>
          </p:cNvPr>
          <p:cNvSpPr/>
          <p:nvPr/>
        </p:nvSpPr>
        <p:spPr>
          <a:xfrm>
            <a:off x="1548901" y="2749828"/>
            <a:ext cx="3845274" cy="742939"/>
          </a:xfrm>
          <a:custGeom>
            <a:avLst/>
            <a:gdLst>
              <a:gd name="connsiteX0" fmla="*/ 0 w 3818409"/>
              <a:gd name="connsiteY0" fmla="*/ 0 h 816450"/>
              <a:gd name="connsiteX1" fmla="*/ 3411061 w 3818409"/>
              <a:gd name="connsiteY1" fmla="*/ 0 h 816450"/>
              <a:gd name="connsiteX2" fmla="*/ 3411061 w 3818409"/>
              <a:gd name="connsiteY2" fmla="*/ 1764 h 816450"/>
              <a:gd name="connsiteX3" fmla="*/ 3411064 w 3818409"/>
              <a:gd name="connsiteY3" fmla="*/ 1761 h 816450"/>
              <a:gd name="connsiteX4" fmla="*/ 3818409 w 3818409"/>
              <a:gd name="connsiteY4" fmla="*/ 409105 h 816450"/>
              <a:gd name="connsiteX5" fmla="*/ 3411064 w 3818409"/>
              <a:gd name="connsiteY5" fmla="*/ 816450 h 816450"/>
              <a:gd name="connsiteX6" fmla="*/ 3408423 w 3818409"/>
              <a:gd name="connsiteY6" fmla="*/ 813808 h 816450"/>
              <a:gd name="connsiteX7" fmla="*/ 0 w 3818409"/>
              <a:gd name="connsiteY7" fmla="*/ 813808 h 81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8409" h="816450">
                <a:moveTo>
                  <a:pt x="0" y="0"/>
                </a:moveTo>
                <a:lnTo>
                  <a:pt x="3411061" y="0"/>
                </a:lnTo>
                <a:lnTo>
                  <a:pt x="3411061" y="1764"/>
                </a:lnTo>
                <a:lnTo>
                  <a:pt x="3411064" y="1761"/>
                </a:lnTo>
                <a:lnTo>
                  <a:pt x="3818409" y="409105"/>
                </a:lnTo>
                <a:lnTo>
                  <a:pt x="3411064" y="816450"/>
                </a:lnTo>
                <a:lnTo>
                  <a:pt x="3408423" y="813808"/>
                </a:lnTo>
                <a:lnTo>
                  <a:pt x="0" y="813808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574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es-PE" sz="1050" dirty="0">
              <a:solidFill>
                <a:schemeClr val="tx1"/>
              </a:solidFill>
              <a:latin typeface="Myriad Pro" panose="020B0503030403020204" pitchFamily="34" charset="0"/>
              <a:ea typeface="Calibri"/>
              <a:cs typeface="Times New Roman"/>
            </a:endParaRPr>
          </a:p>
        </p:txBody>
      </p:sp>
      <p:sp>
        <p:nvSpPr>
          <p:cNvPr id="23" name="Freeform: Shape 92">
            <a:extLst>
              <a:ext uri="{FF2B5EF4-FFF2-40B4-BE49-F238E27FC236}">
                <a16:creationId xmlns="" xmlns:a16="http://schemas.microsoft.com/office/drawing/2014/main" id="{1B8C0E93-6A34-4C66-A406-CA4D51D741BB}"/>
              </a:ext>
            </a:extLst>
          </p:cNvPr>
          <p:cNvSpPr/>
          <p:nvPr/>
        </p:nvSpPr>
        <p:spPr>
          <a:xfrm>
            <a:off x="1548901" y="3490362"/>
            <a:ext cx="3845274" cy="743740"/>
          </a:xfrm>
          <a:custGeom>
            <a:avLst/>
            <a:gdLst>
              <a:gd name="connsiteX0" fmla="*/ 0 w 3818409"/>
              <a:gd name="connsiteY0" fmla="*/ 0 h 817330"/>
              <a:gd name="connsiteX1" fmla="*/ 3411061 w 3818409"/>
              <a:gd name="connsiteY1" fmla="*/ 0 h 817330"/>
              <a:gd name="connsiteX2" fmla="*/ 3411061 w 3818409"/>
              <a:gd name="connsiteY2" fmla="*/ 2644 h 817330"/>
              <a:gd name="connsiteX3" fmla="*/ 3411064 w 3818409"/>
              <a:gd name="connsiteY3" fmla="*/ 2641 h 817330"/>
              <a:gd name="connsiteX4" fmla="*/ 3818409 w 3818409"/>
              <a:gd name="connsiteY4" fmla="*/ 409985 h 817330"/>
              <a:gd name="connsiteX5" fmla="*/ 3411064 w 3818409"/>
              <a:gd name="connsiteY5" fmla="*/ 817330 h 817330"/>
              <a:gd name="connsiteX6" fmla="*/ 3407543 w 3818409"/>
              <a:gd name="connsiteY6" fmla="*/ 813808 h 817330"/>
              <a:gd name="connsiteX7" fmla="*/ 0 w 3818409"/>
              <a:gd name="connsiteY7" fmla="*/ 813808 h 81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8409" h="817330">
                <a:moveTo>
                  <a:pt x="0" y="0"/>
                </a:moveTo>
                <a:lnTo>
                  <a:pt x="3411061" y="0"/>
                </a:lnTo>
                <a:lnTo>
                  <a:pt x="3411061" y="2644"/>
                </a:lnTo>
                <a:lnTo>
                  <a:pt x="3411064" y="2641"/>
                </a:lnTo>
                <a:lnTo>
                  <a:pt x="3818409" y="409985"/>
                </a:lnTo>
                <a:lnTo>
                  <a:pt x="3411064" y="817330"/>
                </a:lnTo>
                <a:lnTo>
                  <a:pt x="3407543" y="813808"/>
                </a:lnTo>
                <a:lnTo>
                  <a:pt x="0" y="813808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574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E" sz="1050" dirty="0">
                <a:solidFill>
                  <a:schemeClr val="tx1"/>
                </a:solidFill>
                <a:latin typeface="Myriad Pro" panose="020B0503030403020204" pitchFamily="34" charset="0"/>
              </a:rPr>
              <a:t>Evaluaciones del Impacto del cambio Climático y Mapeo de la Vulnerabilidad a la Inseguridad Alimentaria para Fortalecer la Seguridad Alimentaria Familiar con Enfoques de Adaptación de los medios de Subsistencia – AMICAF-FAO</a:t>
            </a:r>
            <a:r>
              <a:rPr lang="es-PE" sz="105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.</a:t>
            </a:r>
            <a:r>
              <a:rPr lang="en-US" sz="1050" noProof="1" smtClean="0">
                <a:solidFill>
                  <a:schemeClr val="tx1"/>
                </a:solidFill>
                <a:latin typeface="Myriad Pro" panose="020B0503030403020204" pitchFamily="34" charset="0"/>
              </a:rPr>
              <a:t>)</a:t>
            </a:r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4" name="Freeform: Shape 94">
            <a:extLst>
              <a:ext uri="{FF2B5EF4-FFF2-40B4-BE49-F238E27FC236}">
                <a16:creationId xmlns="" xmlns:a16="http://schemas.microsoft.com/office/drawing/2014/main" id="{25092CF8-86B0-4CD7-80DB-424F35E79F66}"/>
              </a:ext>
            </a:extLst>
          </p:cNvPr>
          <p:cNvSpPr/>
          <p:nvPr/>
        </p:nvSpPr>
        <p:spPr>
          <a:xfrm>
            <a:off x="1548901" y="4230898"/>
            <a:ext cx="3845274" cy="744540"/>
          </a:xfrm>
          <a:custGeom>
            <a:avLst/>
            <a:gdLst>
              <a:gd name="connsiteX0" fmla="*/ 0 w 3818409"/>
              <a:gd name="connsiteY0" fmla="*/ 0 h 818210"/>
              <a:gd name="connsiteX1" fmla="*/ 3411061 w 3818409"/>
              <a:gd name="connsiteY1" fmla="*/ 0 h 818210"/>
              <a:gd name="connsiteX2" fmla="*/ 3411061 w 3818409"/>
              <a:gd name="connsiteY2" fmla="*/ 3524 h 818210"/>
              <a:gd name="connsiteX3" fmla="*/ 3411064 w 3818409"/>
              <a:gd name="connsiteY3" fmla="*/ 3521 h 818210"/>
              <a:gd name="connsiteX4" fmla="*/ 3818409 w 3818409"/>
              <a:gd name="connsiteY4" fmla="*/ 410865 h 818210"/>
              <a:gd name="connsiteX5" fmla="*/ 3411064 w 3818409"/>
              <a:gd name="connsiteY5" fmla="*/ 818210 h 818210"/>
              <a:gd name="connsiteX6" fmla="*/ 3406663 w 3818409"/>
              <a:gd name="connsiteY6" fmla="*/ 813808 h 818210"/>
              <a:gd name="connsiteX7" fmla="*/ 0 w 3818409"/>
              <a:gd name="connsiteY7" fmla="*/ 813808 h 81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8409" h="818210">
                <a:moveTo>
                  <a:pt x="0" y="0"/>
                </a:moveTo>
                <a:lnTo>
                  <a:pt x="3411061" y="0"/>
                </a:lnTo>
                <a:lnTo>
                  <a:pt x="3411061" y="3524"/>
                </a:lnTo>
                <a:lnTo>
                  <a:pt x="3411064" y="3521"/>
                </a:lnTo>
                <a:lnTo>
                  <a:pt x="3818409" y="410865"/>
                </a:lnTo>
                <a:lnTo>
                  <a:pt x="3411064" y="818210"/>
                </a:lnTo>
                <a:lnTo>
                  <a:pt x="3406663" y="813808"/>
                </a:lnTo>
                <a:lnTo>
                  <a:pt x="0" y="813808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574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PE" sz="1050" dirty="0">
                <a:solidFill>
                  <a:schemeClr val="tx1"/>
                </a:solidFill>
                <a:latin typeface="Myriad Pro" panose="020B0503030403020204" pitchFamily="34" charset="0"/>
              </a:rPr>
              <a:t>Impacto de la Variabilidad y Cambio Climático en el cultivo de la vid de la región Ica. SENAMHI-CITEVID-IRD-Francia</a:t>
            </a:r>
            <a:endParaRPr lang="es-PE" sz="1050" dirty="0">
              <a:solidFill>
                <a:schemeClr val="tx1"/>
              </a:solidFill>
              <a:latin typeface="Myriad Pro" panose="020B0503030403020204" pitchFamily="34" charset="0"/>
              <a:ea typeface="Calibri"/>
              <a:cs typeface="Times New Roman"/>
            </a:endParaRPr>
          </a:p>
        </p:txBody>
      </p:sp>
      <p:sp>
        <p:nvSpPr>
          <p:cNvPr id="25" name="Freeform: Shape 95">
            <a:extLst>
              <a:ext uri="{FF2B5EF4-FFF2-40B4-BE49-F238E27FC236}">
                <a16:creationId xmlns="" xmlns:a16="http://schemas.microsoft.com/office/drawing/2014/main" id="{63BA6639-DFAD-4884-9991-2F62926C9DAD}"/>
              </a:ext>
            </a:extLst>
          </p:cNvPr>
          <p:cNvSpPr/>
          <p:nvPr/>
        </p:nvSpPr>
        <p:spPr>
          <a:xfrm>
            <a:off x="1548900" y="4974141"/>
            <a:ext cx="3845275" cy="742633"/>
          </a:xfrm>
          <a:custGeom>
            <a:avLst/>
            <a:gdLst>
              <a:gd name="connsiteX0" fmla="*/ 0 w 3818409"/>
              <a:gd name="connsiteY0" fmla="*/ 0 h 816115"/>
              <a:gd name="connsiteX1" fmla="*/ 3411061 w 3818409"/>
              <a:gd name="connsiteY1" fmla="*/ 0 h 816115"/>
              <a:gd name="connsiteX2" fmla="*/ 3411061 w 3818409"/>
              <a:gd name="connsiteY2" fmla="*/ 1429 h 816115"/>
              <a:gd name="connsiteX3" fmla="*/ 3411064 w 3818409"/>
              <a:gd name="connsiteY3" fmla="*/ 1426 h 816115"/>
              <a:gd name="connsiteX4" fmla="*/ 3818409 w 3818409"/>
              <a:gd name="connsiteY4" fmla="*/ 408770 h 816115"/>
              <a:gd name="connsiteX5" fmla="*/ 3411064 w 3818409"/>
              <a:gd name="connsiteY5" fmla="*/ 816115 h 816115"/>
              <a:gd name="connsiteX6" fmla="*/ 3408758 w 3818409"/>
              <a:gd name="connsiteY6" fmla="*/ 813808 h 816115"/>
              <a:gd name="connsiteX7" fmla="*/ 0 w 3818409"/>
              <a:gd name="connsiteY7" fmla="*/ 813808 h 81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8409" h="816115">
                <a:moveTo>
                  <a:pt x="0" y="0"/>
                </a:moveTo>
                <a:lnTo>
                  <a:pt x="3411061" y="0"/>
                </a:lnTo>
                <a:lnTo>
                  <a:pt x="3411061" y="1429"/>
                </a:lnTo>
                <a:lnTo>
                  <a:pt x="3411064" y="1426"/>
                </a:lnTo>
                <a:lnTo>
                  <a:pt x="3818409" y="408770"/>
                </a:lnTo>
                <a:lnTo>
                  <a:pt x="3411064" y="816115"/>
                </a:lnTo>
                <a:lnTo>
                  <a:pt x="3408758" y="813808"/>
                </a:lnTo>
                <a:lnTo>
                  <a:pt x="0" y="813808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574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PE" sz="1050" dirty="0">
                <a:solidFill>
                  <a:schemeClr val="tx1"/>
                </a:solidFill>
                <a:latin typeface="Myriad Pro" panose="020B0503030403020204" pitchFamily="34" charset="0"/>
              </a:rPr>
              <a:t>Evaluación del efecto del clima en la producción y productividad del maíz amarillo duro en la costa Peruana. UNALM-SENAMHI.</a:t>
            </a:r>
            <a:endParaRPr lang="es-PE" sz="1050" dirty="0">
              <a:solidFill>
                <a:schemeClr val="tx1"/>
              </a:solidFill>
              <a:latin typeface="Myriad Pro" panose="020B0503030403020204" pitchFamily="34" charset="0"/>
              <a:ea typeface="Calibri"/>
              <a:cs typeface="Times New Roman"/>
            </a:endParaRPr>
          </a:p>
        </p:txBody>
      </p:sp>
      <p:sp>
        <p:nvSpPr>
          <p:cNvPr id="26" name="Oval 96">
            <a:extLst>
              <a:ext uri="{FF2B5EF4-FFF2-40B4-BE49-F238E27FC236}">
                <a16:creationId xmlns="" xmlns:a16="http://schemas.microsoft.com/office/drawing/2014/main" id="{D511F954-1A6E-4958-9979-FAE695C5A42C}"/>
              </a:ext>
            </a:extLst>
          </p:cNvPr>
          <p:cNvSpPr/>
          <p:nvPr/>
        </p:nvSpPr>
        <p:spPr>
          <a:xfrm>
            <a:off x="5262431" y="1877550"/>
            <a:ext cx="263489" cy="263489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7" name="Oval 98">
            <a:extLst>
              <a:ext uri="{FF2B5EF4-FFF2-40B4-BE49-F238E27FC236}">
                <a16:creationId xmlns="" xmlns:a16="http://schemas.microsoft.com/office/drawing/2014/main" id="{812D066F-2814-48FF-9127-823E7B90FC74}"/>
              </a:ext>
            </a:extLst>
          </p:cNvPr>
          <p:cNvSpPr/>
          <p:nvPr/>
        </p:nvSpPr>
        <p:spPr>
          <a:xfrm>
            <a:off x="5262431" y="2622489"/>
            <a:ext cx="263489" cy="26348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8" name="Oval 106">
            <a:extLst>
              <a:ext uri="{FF2B5EF4-FFF2-40B4-BE49-F238E27FC236}">
                <a16:creationId xmlns="" xmlns:a16="http://schemas.microsoft.com/office/drawing/2014/main" id="{B800E435-2837-45E4-9CAF-DD8A52271679}"/>
              </a:ext>
            </a:extLst>
          </p:cNvPr>
          <p:cNvSpPr/>
          <p:nvPr/>
        </p:nvSpPr>
        <p:spPr>
          <a:xfrm>
            <a:off x="5262431" y="3364333"/>
            <a:ext cx="263489" cy="26348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9" name="Oval 107">
            <a:extLst>
              <a:ext uri="{FF2B5EF4-FFF2-40B4-BE49-F238E27FC236}">
                <a16:creationId xmlns="" xmlns:a16="http://schemas.microsoft.com/office/drawing/2014/main" id="{0CAABA3F-AA80-4730-9A65-1DFA7C31D029}"/>
              </a:ext>
            </a:extLst>
          </p:cNvPr>
          <p:cNvSpPr/>
          <p:nvPr/>
        </p:nvSpPr>
        <p:spPr>
          <a:xfrm>
            <a:off x="5262429" y="4102464"/>
            <a:ext cx="263489" cy="26348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0" name="Oval 108">
            <a:extLst>
              <a:ext uri="{FF2B5EF4-FFF2-40B4-BE49-F238E27FC236}">
                <a16:creationId xmlns="" xmlns:a16="http://schemas.microsoft.com/office/drawing/2014/main" id="{BF872626-DA71-4527-B792-1CE15CDD74C1}"/>
              </a:ext>
            </a:extLst>
          </p:cNvPr>
          <p:cNvSpPr/>
          <p:nvPr/>
        </p:nvSpPr>
        <p:spPr>
          <a:xfrm>
            <a:off x="5262429" y="4839582"/>
            <a:ext cx="263489" cy="26348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1" name="Oval 114">
            <a:extLst>
              <a:ext uri="{FF2B5EF4-FFF2-40B4-BE49-F238E27FC236}">
                <a16:creationId xmlns="" xmlns:a16="http://schemas.microsoft.com/office/drawing/2014/main" id="{831E31C8-59CD-42D2-96BF-BD2F22099523}"/>
              </a:ext>
            </a:extLst>
          </p:cNvPr>
          <p:cNvSpPr/>
          <p:nvPr/>
        </p:nvSpPr>
        <p:spPr>
          <a:xfrm>
            <a:off x="5633096" y="2249472"/>
            <a:ext cx="263489" cy="263489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2" name="Oval 115">
            <a:extLst>
              <a:ext uri="{FF2B5EF4-FFF2-40B4-BE49-F238E27FC236}">
                <a16:creationId xmlns="" xmlns:a16="http://schemas.microsoft.com/office/drawing/2014/main" id="{1EA0B712-14D2-4BE2-9B0F-0653E66D13B2}"/>
              </a:ext>
            </a:extLst>
          </p:cNvPr>
          <p:cNvSpPr/>
          <p:nvPr/>
        </p:nvSpPr>
        <p:spPr>
          <a:xfrm>
            <a:off x="5633096" y="2994411"/>
            <a:ext cx="263489" cy="263489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3" name="Oval 116">
            <a:extLst>
              <a:ext uri="{FF2B5EF4-FFF2-40B4-BE49-F238E27FC236}">
                <a16:creationId xmlns="" xmlns:a16="http://schemas.microsoft.com/office/drawing/2014/main" id="{40DC956C-2724-4642-8DD1-51909E0BAC02}"/>
              </a:ext>
            </a:extLst>
          </p:cNvPr>
          <p:cNvSpPr/>
          <p:nvPr/>
        </p:nvSpPr>
        <p:spPr>
          <a:xfrm>
            <a:off x="5633096" y="3736256"/>
            <a:ext cx="263489" cy="263489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4" name="Oval 117">
            <a:extLst>
              <a:ext uri="{FF2B5EF4-FFF2-40B4-BE49-F238E27FC236}">
                <a16:creationId xmlns="" xmlns:a16="http://schemas.microsoft.com/office/drawing/2014/main" id="{7634A6E5-EB10-4690-975A-8CD299DAB87D}"/>
              </a:ext>
            </a:extLst>
          </p:cNvPr>
          <p:cNvSpPr/>
          <p:nvPr/>
        </p:nvSpPr>
        <p:spPr>
          <a:xfrm>
            <a:off x="5633094" y="4474386"/>
            <a:ext cx="263489" cy="26348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5" name="Oval 119">
            <a:extLst>
              <a:ext uri="{FF2B5EF4-FFF2-40B4-BE49-F238E27FC236}">
                <a16:creationId xmlns="" xmlns:a16="http://schemas.microsoft.com/office/drawing/2014/main" id="{8E9CD83F-16F3-431B-AF7C-625D0661262E}"/>
              </a:ext>
            </a:extLst>
          </p:cNvPr>
          <p:cNvSpPr/>
          <p:nvPr/>
        </p:nvSpPr>
        <p:spPr>
          <a:xfrm>
            <a:off x="6005769" y="2622489"/>
            <a:ext cx="263489" cy="263489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6" name="Oval 120">
            <a:extLst>
              <a:ext uri="{FF2B5EF4-FFF2-40B4-BE49-F238E27FC236}">
                <a16:creationId xmlns="" xmlns:a16="http://schemas.microsoft.com/office/drawing/2014/main" id="{E206A671-DEA3-4F8A-B2B7-0FE1E7DE7EE7}"/>
              </a:ext>
            </a:extLst>
          </p:cNvPr>
          <p:cNvSpPr/>
          <p:nvPr/>
        </p:nvSpPr>
        <p:spPr>
          <a:xfrm>
            <a:off x="6005769" y="3367430"/>
            <a:ext cx="263489" cy="263489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7" name="Oval 121">
            <a:extLst>
              <a:ext uri="{FF2B5EF4-FFF2-40B4-BE49-F238E27FC236}">
                <a16:creationId xmlns="" xmlns:a16="http://schemas.microsoft.com/office/drawing/2014/main" id="{16B292A8-D916-4B4E-B5F9-3AE5D053237B}"/>
              </a:ext>
            </a:extLst>
          </p:cNvPr>
          <p:cNvSpPr/>
          <p:nvPr/>
        </p:nvSpPr>
        <p:spPr>
          <a:xfrm>
            <a:off x="6005769" y="4109273"/>
            <a:ext cx="263489" cy="263489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8" name="Oval 122">
            <a:extLst>
              <a:ext uri="{FF2B5EF4-FFF2-40B4-BE49-F238E27FC236}">
                <a16:creationId xmlns="" xmlns:a16="http://schemas.microsoft.com/office/drawing/2014/main" id="{154E5572-127E-4A52-83D9-18B0016E10DC}"/>
              </a:ext>
            </a:extLst>
          </p:cNvPr>
          <p:cNvSpPr/>
          <p:nvPr/>
        </p:nvSpPr>
        <p:spPr>
          <a:xfrm>
            <a:off x="6374432" y="2998732"/>
            <a:ext cx="263489" cy="26348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9" name="Oval 125">
            <a:extLst>
              <a:ext uri="{FF2B5EF4-FFF2-40B4-BE49-F238E27FC236}">
                <a16:creationId xmlns="" xmlns:a16="http://schemas.microsoft.com/office/drawing/2014/main" id="{37062424-0590-448E-9051-19B357FC2145}"/>
              </a:ext>
            </a:extLst>
          </p:cNvPr>
          <p:cNvSpPr/>
          <p:nvPr/>
        </p:nvSpPr>
        <p:spPr>
          <a:xfrm>
            <a:off x="6374432" y="3743673"/>
            <a:ext cx="263489" cy="26348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40" name="Oval 126">
            <a:extLst>
              <a:ext uri="{FF2B5EF4-FFF2-40B4-BE49-F238E27FC236}">
                <a16:creationId xmlns="" xmlns:a16="http://schemas.microsoft.com/office/drawing/2014/main" id="{ABF41C1C-5354-4A36-94B8-D5D33AD1BFC6}"/>
              </a:ext>
            </a:extLst>
          </p:cNvPr>
          <p:cNvSpPr/>
          <p:nvPr/>
        </p:nvSpPr>
        <p:spPr>
          <a:xfrm>
            <a:off x="6745102" y="3367430"/>
            <a:ext cx="263489" cy="26348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noProof="1">
              <a:solidFill>
                <a:schemeClr val="tx1"/>
              </a:solidFill>
            </a:endParaRPr>
          </a:p>
        </p:txBody>
      </p:sp>
      <p:sp>
        <p:nvSpPr>
          <p:cNvPr id="45" name="AutoShape 2" descr="Related im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49" name="Picture 2" descr="Diapositiv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513" y="1853744"/>
            <a:ext cx="18184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662257" y="2781820"/>
            <a:ext cx="3361246" cy="636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PE" sz="1050" dirty="0">
                <a:latin typeface="Myriad Pro" panose="020B0503030403020204" pitchFamily="34" charset="0"/>
              </a:rPr>
              <a:t>Impacto de la variabilidad y cambio climático en la producción del cultivo de maíz amarillo duro en condiciones de costa central. SENAMHI-INIA</a:t>
            </a:r>
            <a:endParaRPr lang="es-PE" sz="1050" dirty="0">
              <a:latin typeface="Myriad Pro" panose="020B0503030403020204" pitchFamily="34" charset="0"/>
              <a:ea typeface="Calibri"/>
              <a:cs typeface="Times New Roman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179509" y="4972233"/>
            <a:ext cx="1369388" cy="7445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2005-2007</a:t>
            </a:r>
            <a:endParaRPr lang="es-PE" dirty="0"/>
          </a:p>
        </p:txBody>
      </p:sp>
      <p:sp>
        <p:nvSpPr>
          <p:cNvPr id="51" name="Rectángulo 50"/>
          <p:cNvSpPr/>
          <p:nvPr/>
        </p:nvSpPr>
        <p:spPr>
          <a:xfrm>
            <a:off x="179512" y="4236010"/>
            <a:ext cx="1369385" cy="7445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2010-2014</a:t>
            </a:r>
            <a:endParaRPr lang="es-PE" dirty="0"/>
          </a:p>
        </p:txBody>
      </p:sp>
      <p:sp>
        <p:nvSpPr>
          <p:cNvPr id="52" name="Rectángulo 51"/>
          <p:cNvSpPr/>
          <p:nvPr/>
        </p:nvSpPr>
        <p:spPr>
          <a:xfrm>
            <a:off x="179512" y="3503147"/>
            <a:ext cx="1357520" cy="7445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2015</a:t>
            </a:r>
            <a:endParaRPr lang="es-PE" dirty="0"/>
          </a:p>
        </p:txBody>
      </p:sp>
      <p:sp>
        <p:nvSpPr>
          <p:cNvPr id="53" name="Rectángulo 52"/>
          <p:cNvSpPr/>
          <p:nvPr/>
        </p:nvSpPr>
        <p:spPr>
          <a:xfrm>
            <a:off x="179512" y="2765056"/>
            <a:ext cx="1364748" cy="744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2015</a:t>
            </a:r>
            <a:endParaRPr lang="es-PE" dirty="0"/>
          </a:p>
        </p:txBody>
      </p:sp>
      <p:sp>
        <p:nvSpPr>
          <p:cNvPr id="54" name="Rectángulo 53"/>
          <p:cNvSpPr/>
          <p:nvPr/>
        </p:nvSpPr>
        <p:spPr>
          <a:xfrm>
            <a:off x="179512" y="2002968"/>
            <a:ext cx="1357520" cy="74454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2016-2017</a:t>
            </a:r>
            <a:endParaRPr lang="es-PE" dirty="0"/>
          </a:p>
        </p:txBody>
      </p:sp>
      <p:sp>
        <p:nvSpPr>
          <p:cNvPr id="55" name="Rectángulo 54"/>
          <p:cNvSpPr/>
          <p:nvPr/>
        </p:nvSpPr>
        <p:spPr>
          <a:xfrm>
            <a:off x="179509" y="1273016"/>
            <a:ext cx="1371345" cy="74454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2017-2019</a:t>
            </a:r>
            <a:endParaRPr lang="es-PE" dirty="0"/>
          </a:p>
        </p:txBody>
      </p:sp>
      <p:sp>
        <p:nvSpPr>
          <p:cNvPr id="2" name="1 Rectángulo"/>
          <p:cNvSpPr/>
          <p:nvPr/>
        </p:nvSpPr>
        <p:spPr>
          <a:xfrm>
            <a:off x="1552472" y="1278171"/>
            <a:ext cx="3379568" cy="49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PE" sz="1200" dirty="0">
                <a:latin typeface="Myriad Pro" panose="020B0503030403020204" pitchFamily="34" charset="0"/>
              </a:rPr>
              <a:t>Impacto de la variabilidad y cambio climático en </a:t>
            </a:r>
            <a:r>
              <a:rPr lang="es-PE" sz="1200" dirty="0" smtClean="0">
                <a:latin typeface="Myriad Pro" panose="020B0503030403020204" pitchFamily="34" charset="0"/>
              </a:rPr>
              <a:t>el cultivo de quinua en el altiplano peruano.</a:t>
            </a:r>
            <a:endParaRPr lang="es-PE" sz="1200" dirty="0">
              <a:latin typeface="Myriad Pro" panose="020B050303040302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844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179512" y="260648"/>
            <a:ext cx="8786762" cy="432048"/>
          </a:xfrm>
        </p:spPr>
        <p:txBody>
          <a:bodyPr/>
          <a:lstStyle/>
          <a:p>
            <a:r>
              <a:rPr lang="es-ES" dirty="0" smtClean="0">
                <a:solidFill>
                  <a:srgbClr val="09486B"/>
                </a:solidFill>
              </a:rPr>
              <a:t>EVALUACIÓN INTEGRAL DE LOS IMPACTOS DEL CAMBIO CLIMÁTICO EN CULTIVOS DE SEGURIDAD ALIMENTARIA</a:t>
            </a:r>
            <a:endParaRPr lang="es-PE" dirty="0">
              <a:solidFill>
                <a:srgbClr val="09486B"/>
              </a:solidFill>
            </a:endParaRPr>
          </a:p>
        </p:txBody>
      </p:sp>
      <p:sp>
        <p:nvSpPr>
          <p:cNvPr id="6" name="Marcador de texto 10"/>
          <p:cNvSpPr txBox="1">
            <a:spLocks/>
          </p:cNvSpPr>
          <p:nvPr/>
        </p:nvSpPr>
        <p:spPr>
          <a:xfrm>
            <a:off x="2259458" y="917090"/>
            <a:ext cx="5616627" cy="2359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just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endParaRPr lang="es-PE" dirty="0"/>
          </a:p>
        </p:txBody>
      </p:sp>
      <p:sp>
        <p:nvSpPr>
          <p:cNvPr id="49" name="CuadroTexto 48"/>
          <p:cNvSpPr txBox="1"/>
          <p:nvPr/>
        </p:nvSpPr>
        <p:spPr>
          <a:xfrm>
            <a:off x="179512" y="2881805"/>
            <a:ext cx="8786762" cy="1174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 algn="just">
              <a:tabLst>
                <a:tab pos="202500" algn="l"/>
              </a:tabLst>
              <a:defRPr sz="731" b="1">
                <a:solidFill>
                  <a:srgbClr val="0087E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>
              <a:solidFill>
                <a:schemeClr val="tx1"/>
              </a:solidFill>
            </a:endParaRPr>
          </a:p>
          <a:p>
            <a:r>
              <a:rPr lang="es-MX" sz="1050" dirty="0">
                <a:solidFill>
                  <a:schemeClr val="tx1"/>
                </a:solidFill>
              </a:rPr>
              <a:t>En marco </a:t>
            </a:r>
            <a:r>
              <a:rPr lang="es-PE" sz="1050" dirty="0">
                <a:solidFill>
                  <a:schemeClr val="tx1"/>
                </a:solidFill>
              </a:rPr>
              <a:t>del  Programa Presupuestal 068-PREVAED: Reducción de vulnerabilidad y atención de emergencias por desastres naturales se desarrollan metodologías y herramientas integrales para la evaluación de los riesgos agroclimáticos y su adaptación en la región del Altiplano peruano, a fin de incrementar la competitividad en los cultivos de quinua y </a:t>
            </a:r>
            <a:r>
              <a:rPr lang="es-PE" sz="1050" dirty="0" smtClean="0">
                <a:solidFill>
                  <a:schemeClr val="tx1"/>
                </a:solidFill>
              </a:rPr>
              <a:t>papa; y  </a:t>
            </a:r>
            <a:r>
              <a:rPr lang="es-MX" sz="1050" dirty="0">
                <a:solidFill>
                  <a:schemeClr val="tx1"/>
                </a:solidFill>
              </a:rPr>
              <a:t>construir </a:t>
            </a:r>
            <a:r>
              <a:rPr lang="es-MX" sz="1050" dirty="0" err="1">
                <a:solidFill>
                  <a:schemeClr val="tx1"/>
                </a:solidFill>
              </a:rPr>
              <a:t>resiliencia</a:t>
            </a:r>
            <a:r>
              <a:rPr lang="es-MX" sz="1050" dirty="0">
                <a:solidFill>
                  <a:schemeClr val="tx1"/>
                </a:solidFill>
              </a:rPr>
              <a:t> frente a los impactos de la variabilidad del clima y el cambio climático</a:t>
            </a:r>
            <a:r>
              <a:rPr lang="es-MX" sz="1050" dirty="0" smtClean="0">
                <a:solidFill>
                  <a:schemeClr val="tx1"/>
                </a:solidFill>
              </a:rPr>
              <a:t>.</a:t>
            </a:r>
          </a:p>
          <a:p>
            <a:endParaRPr lang="es-MX" sz="1050" dirty="0" smtClean="0">
              <a:solidFill>
                <a:schemeClr val="tx1"/>
              </a:solidFill>
            </a:endParaRPr>
          </a:p>
          <a:p>
            <a:endParaRPr lang="es-PE" sz="1050" dirty="0">
              <a:solidFill>
                <a:schemeClr val="tx1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068170"/>
            <a:ext cx="8708912" cy="1813635"/>
          </a:xfrm>
          <a:prstGeom prst="rect">
            <a:avLst/>
          </a:prstGeom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20" y="3706380"/>
            <a:ext cx="2338968" cy="193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4" t="15414" r="22166" b="14613"/>
          <a:stretch>
            <a:fillRect/>
          </a:stretch>
        </p:blipFill>
        <p:spPr bwMode="auto">
          <a:xfrm>
            <a:off x="6394110" y="3662104"/>
            <a:ext cx="2660240" cy="154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6 CuadroTexto"/>
          <p:cNvSpPr txBox="1">
            <a:spLocks noChangeArrowheads="1"/>
          </p:cNvSpPr>
          <p:nvPr/>
        </p:nvSpPr>
        <p:spPr bwMode="auto">
          <a:xfrm>
            <a:off x="6461017" y="5751311"/>
            <a:ext cx="28301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ES" sz="1400" b="1" dirty="0">
                <a:solidFill>
                  <a:srgbClr val="07496C"/>
                </a:solidFill>
                <a:latin typeface="Myriad Pro" panose="020B0503030403020204" pitchFamily="34" charset="0"/>
                <a:ea typeface="Times New Roman" panose="02020603050405020304" pitchFamily="18" charset="0"/>
              </a:rPr>
              <a:t>Blanca de Juli, </a:t>
            </a:r>
            <a:endParaRPr lang="es-ES" sz="1400" b="1" dirty="0" smtClean="0">
              <a:solidFill>
                <a:srgbClr val="07496C"/>
              </a:solidFill>
              <a:latin typeface="Myriad Pro" panose="020B0503030403020204" pitchFamily="34" charset="0"/>
              <a:ea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s-ES" sz="1400" b="1" dirty="0" smtClean="0">
                <a:solidFill>
                  <a:srgbClr val="07496C"/>
                </a:solidFill>
                <a:latin typeface="Myriad Pro" panose="020B0503030403020204" pitchFamily="34" charset="0"/>
                <a:ea typeface="Times New Roman" panose="02020603050405020304" pitchFamily="18" charset="0"/>
              </a:rPr>
              <a:t>Pasankalla </a:t>
            </a:r>
            <a:r>
              <a:rPr lang="es-ES" sz="1400" b="1" dirty="0">
                <a:solidFill>
                  <a:srgbClr val="07496C"/>
                </a:solidFill>
                <a:latin typeface="Myriad Pro" panose="020B0503030403020204" pitchFamily="34" charset="0"/>
                <a:ea typeface="Times New Roman" panose="02020603050405020304" pitchFamily="18" charset="0"/>
              </a:rPr>
              <a:t>y Salcedo </a:t>
            </a:r>
            <a:r>
              <a:rPr lang="es-ES" sz="1400" b="1" dirty="0" smtClean="0">
                <a:solidFill>
                  <a:srgbClr val="07496C"/>
                </a:solidFill>
                <a:latin typeface="Myriad Pro" panose="020B0503030403020204" pitchFamily="34" charset="0"/>
                <a:ea typeface="Times New Roman" panose="02020603050405020304" pitchFamily="18" charset="0"/>
              </a:rPr>
              <a:t>INIA</a:t>
            </a:r>
            <a:endParaRPr lang="en-US" sz="1400" b="1" dirty="0" smtClean="0">
              <a:solidFill>
                <a:srgbClr val="07496C"/>
              </a:solidFill>
              <a:latin typeface="Myriad Pro" panose="020B050303040302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17087" y="5192737"/>
            <a:ext cx="383483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 algn="just">
              <a:tabLst>
                <a:tab pos="202500" algn="l"/>
              </a:tabLst>
              <a:defRPr sz="731" b="1">
                <a:solidFill>
                  <a:srgbClr val="0087E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sz="1100" b="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r>
              <a:rPr lang="es-PE" sz="1100" b="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La calibración y validación del modelo de cultivo permitirá brindar: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100" b="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Pronósticos de rendimiento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100" b="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Establecer medidas de adaptación para el manejo de los cultivos frente a la variabilidad climática.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100" b="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Determinar una mejor fecha de siembra.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100" b="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Herramientas para tomadores de decisión</a:t>
            </a:r>
          </a:p>
          <a:p>
            <a:endParaRPr lang="es-MX" sz="1100" b="0" dirty="0" smtClean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endParaRPr lang="es-PE" sz="1100" b="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CuadroTexto 5"/>
          <p:cNvSpPr txBox="1"/>
          <p:nvPr/>
        </p:nvSpPr>
        <p:spPr>
          <a:xfrm>
            <a:off x="62169" y="4164446"/>
            <a:ext cx="4073503" cy="110799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s-PE" sz="1100" dirty="0" smtClean="0">
                <a:latin typeface="Myriad Pro" panose="020B0503030403020204" pitchFamily="34" charset="0"/>
              </a:rPr>
              <a:t>Esta investigación esta orientada inicialmente a desarrollarse en la </a:t>
            </a:r>
            <a:r>
              <a:rPr lang="es-PE" sz="1100" b="1" dirty="0" smtClean="0">
                <a:latin typeface="Myriad Pro" panose="020B0503030403020204" pitchFamily="34" charset="0"/>
              </a:rPr>
              <a:t>Región Puno, </a:t>
            </a:r>
            <a:r>
              <a:rPr lang="es-PE" sz="1100" dirty="0" smtClean="0">
                <a:latin typeface="Myriad Pro" panose="020B0503030403020204" pitchFamily="34" charset="0"/>
              </a:rPr>
              <a:t>durante las campañas agrícolas </a:t>
            </a:r>
            <a:r>
              <a:rPr lang="es-PE" sz="1100" b="1" dirty="0" smtClean="0">
                <a:latin typeface="Myriad Pro" panose="020B0503030403020204" pitchFamily="34" charset="0"/>
              </a:rPr>
              <a:t>2017-2018 y 2018-2019, </a:t>
            </a:r>
            <a:r>
              <a:rPr lang="es-PE" sz="1100" dirty="0" smtClean="0">
                <a:latin typeface="Myriad Pro" panose="020B0503030403020204" pitchFamily="34" charset="0"/>
              </a:rPr>
              <a:t>donde</a:t>
            </a:r>
            <a:r>
              <a:rPr lang="es-PE" sz="1100" b="1" dirty="0" smtClean="0">
                <a:latin typeface="Myriad Pro" panose="020B0503030403020204" pitchFamily="34" charset="0"/>
              </a:rPr>
              <a:t> </a:t>
            </a:r>
            <a:r>
              <a:rPr lang="es-PE" sz="1100" dirty="0" smtClean="0">
                <a:latin typeface="Myriad Pro" panose="020B0503030403020204" pitchFamily="34" charset="0"/>
              </a:rPr>
              <a:t>se implementaran parcelas experimentales de quinua y papa en la localidad de Taraco, a fin de calibrar los modelos de simulación de cultivos en quinua (</a:t>
            </a:r>
            <a:r>
              <a:rPr lang="es-PE" sz="1100" i="1" dirty="0" smtClean="0">
                <a:latin typeface="Myriad Pro" panose="020B0503030403020204" pitchFamily="34" charset="0"/>
              </a:rPr>
              <a:t>Aquacrop</a:t>
            </a:r>
            <a:r>
              <a:rPr lang="es-PE" sz="1100" dirty="0" smtClean="0">
                <a:latin typeface="Myriad Pro" panose="020B0503030403020204" pitchFamily="34" charset="0"/>
              </a:rPr>
              <a:t>) y papa (</a:t>
            </a:r>
            <a:r>
              <a:rPr lang="es-PE" sz="1100" i="1" dirty="0" err="1" smtClean="0">
                <a:latin typeface="Myriad Pro" panose="020B0503030403020204" pitchFamily="34" charset="0"/>
              </a:rPr>
              <a:t>Salanum</a:t>
            </a:r>
            <a:r>
              <a:rPr lang="es-PE" sz="1100" dirty="0" smtClean="0">
                <a:latin typeface="Myriad Pro" panose="020B0503030403020204" pitchFamily="34" charset="0"/>
              </a:rPr>
              <a:t>)</a:t>
            </a:r>
            <a:endParaRPr lang="es-PE" sz="1100" dirty="0">
              <a:latin typeface="Myriad Pro" panose="020B0503030403020204" pitchFamily="34" charset="0"/>
            </a:endParaRPr>
          </a:p>
        </p:txBody>
      </p:sp>
      <p:sp>
        <p:nvSpPr>
          <p:cNvPr id="11" name="CuadroTexto 4"/>
          <p:cNvSpPr txBox="1"/>
          <p:nvPr/>
        </p:nvSpPr>
        <p:spPr>
          <a:xfrm>
            <a:off x="62168" y="3795114"/>
            <a:ext cx="43945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b="1" dirty="0" smtClean="0">
                <a:solidFill>
                  <a:schemeClr val="tx2"/>
                </a:solidFill>
                <a:latin typeface="Myriad Pro" panose="020B0503030403020204" pitchFamily="34" charset="0"/>
              </a:rPr>
              <a:t>Escala de la Investigación</a:t>
            </a:r>
            <a:endParaRPr lang="es-PE" sz="1100" b="1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34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Marcador de texto"/>
          <p:cNvSpPr>
            <a:spLocks noGrp="1"/>
          </p:cNvSpPr>
          <p:nvPr>
            <p:ph type="body" sz="quarter" idx="12"/>
          </p:nvPr>
        </p:nvSpPr>
        <p:spPr>
          <a:xfrm>
            <a:off x="1042988" y="404664"/>
            <a:ext cx="7632700" cy="542925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s-PE" altLang="es-PE" dirty="0" smtClean="0">
                <a:latin typeface="Myriad Pro"/>
              </a:rPr>
              <a:t>Impacto de la variabilidad y cambio climático en la producción del cultivo de maíz blanco amiláceo (</a:t>
            </a:r>
            <a:r>
              <a:rPr lang="es-PE" altLang="es-PE" i="1" dirty="0" smtClean="0">
                <a:latin typeface="Myriad Pro"/>
              </a:rPr>
              <a:t>Zea </a:t>
            </a:r>
            <a:r>
              <a:rPr lang="es-PE" altLang="es-PE" i="1" dirty="0" err="1" smtClean="0">
                <a:latin typeface="Myriad Pro"/>
              </a:rPr>
              <a:t>mays</a:t>
            </a:r>
            <a:r>
              <a:rPr lang="es-PE" altLang="es-PE" i="1" dirty="0" smtClean="0">
                <a:latin typeface="Myriad Pro"/>
              </a:rPr>
              <a:t> </a:t>
            </a:r>
            <a:r>
              <a:rPr lang="es-PE" altLang="es-PE" dirty="0" smtClean="0">
                <a:latin typeface="Myriad Pro"/>
              </a:rPr>
              <a:t>L.), raza gigante Cusco.</a:t>
            </a:r>
          </a:p>
          <a:p>
            <a:pPr algn="ctr">
              <a:spcBef>
                <a:spcPct val="0"/>
              </a:spcBef>
            </a:pPr>
            <a:endParaRPr lang="es-PE" altLang="es-PE" dirty="0" smtClean="0">
              <a:latin typeface="Myriad Pro"/>
            </a:endParaRPr>
          </a:p>
        </p:txBody>
      </p:sp>
      <p:sp>
        <p:nvSpPr>
          <p:cNvPr id="15" name="14 Cerrar llave"/>
          <p:cNvSpPr/>
          <p:nvPr/>
        </p:nvSpPr>
        <p:spPr>
          <a:xfrm>
            <a:off x="4449763" y="1198339"/>
            <a:ext cx="409575" cy="4738688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pic>
        <p:nvPicPr>
          <p:cNvPr id="3076" name="Picture 16" descr="Resultado de imagen para maiz planta dibu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8" r="17142"/>
          <a:stretch>
            <a:fillRect/>
          </a:stretch>
        </p:blipFill>
        <p:spPr bwMode="auto">
          <a:xfrm>
            <a:off x="5010150" y="1963514"/>
            <a:ext cx="1335088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20 Rectángulo"/>
          <p:cNvSpPr>
            <a:spLocks noChangeArrowheads="1"/>
          </p:cNvSpPr>
          <p:nvPr/>
        </p:nvSpPr>
        <p:spPr bwMode="auto">
          <a:xfrm>
            <a:off x="1479550" y="1196752"/>
            <a:ext cx="1776413" cy="27622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PE" sz="1200" dirty="0" smtClean="0"/>
              <a:t>MAÍZ BLANCO AMILÁCEO</a:t>
            </a:r>
            <a:endParaRPr lang="es-PE" altLang="es-PE" sz="1200" dirty="0" smtClean="0"/>
          </a:p>
        </p:txBody>
      </p:sp>
      <p:sp>
        <p:nvSpPr>
          <p:cNvPr id="32" name="31 Cerrar llave"/>
          <p:cNvSpPr/>
          <p:nvPr/>
        </p:nvSpPr>
        <p:spPr>
          <a:xfrm flipH="1">
            <a:off x="6399213" y="1198339"/>
            <a:ext cx="581025" cy="4729163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3079" name="1 Marcador de texto"/>
          <p:cNvSpPr txBox="1">
            <a:spLocks/>
          </p:cNvSpPr>
          <p:nvPr/>
        </p:nvSpPr>
        <p:spPr bwMode="auto">
          <a:xfrm>
            <a:off x="4706938" y="4943252"/>
            <a:ext cx="19431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4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s-PE" altLang="es-PE" sz="1200">
                <a:latin typeface="Myriad Pro"/>
                <a:cs typeface="Calibri" pitchFamily="34" charset="0"/>
              </a:rPr>
              <a:t>Calibración y validación de las variedades de maíz amiláceo </a:t>
            </a:r>
          </a:p>
          <a:p>
            <a:pPr algn="just" eaLnBrk="1" hangingPunct="1">
              <a:lnSpc>
                <a:spcPct val="140000"/>
              </a:lnSpc>
              <a:spcBef>
                <a:spcPct val="0"/>
              </a:spcBef>
              <a:buFont typeface="Arial" pitchFamily="34" charset="0"/>
              <a:buNone/>
            </a:pPr>
            <a:endParaRPr lang="es-PE" altLang="es-PE" sz="1200">
              <a:latin typeface="Myriad Pro"/>
              <a:cs typeface="Calibri" pitchFamily="34" charset="0"/>
            </a:endParaRPr>
          </a:p>
        </p:txBody>
      </p:sp>
      <p:sp>
        <p:nvSpPr>
          <p:cNvPr id="33" name="Rectángulo redondeado 3"/>
          <p:cNvSpPr/>
          <p:nvPr/>
        </p:nvSpPr>
        <p:spPr>
          <a:xfrm>
            <a:off x="6977856" y="1486396"/>
            <a:ext cx="1944216" cy="9576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1600" dirty="0"/>
              <a:t>Estudios de investigación de impacto climático</a:t>
            </a:r>
          </a:p>
        </p:txBody>
      </p:sp>
      <p:sp>
        <p:nvSpPr>
          <p:cNvPr id="34" name="Rectángulo redondeado 4"/>
          <p:cNvSpPr/>
          <p:nvPr/>
        </p:nvSpPr>
        <p:spPr>
          <a:xfrm>
            <a:off x="6980212" y="2638524"/>
            <a:ext cx="1944216" cy="91145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1600" dirty="0"/>
              <a:t>Pronósticos de rendimientos de las variedades</a:t>
            </a:r>
          </a:p>
        </p:txBody>
      </p:sp>
      <p:sp>
        <p:nvSpPr>
          <p:cNvPr id="36" name="Rectángulo redondeado 4"/>
          <p:cNvSpPr/>
          <p:nvPr/>
        </p:nvSpPr>
        <p:spPr>
          <a:xfrm>
            <a:off x="6977856" y="3635946"/>
            <a:ext cx="1944216" cy="122396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1600" dirty="0"/>
              <a:t>M</a:t>
            </a:r>
            <a:r>
              <a:rPr lang="es-PE" sz="1600" dirty="0" smtClean="0"/>
              <a:t>edidas de adaptación en manejo de riego, fertilización, y zonificación</a:t>
            </a:r>
            <a:endParaRPr lang="es-PE" sz="1600" dirty="0"/>
          </a:p>
        </p:txBody>
      </p:sp>
      <p:sp>
        <p:nvSpPr>
          <p:cNvPr id="37" name="Rectángulo redondeado 4"/>
          <p:cNvSpPr/>
          <p:nvPr/>
        </p:nvSpPr>
        <p:spPr>
          <a:xfrm>
            <a:off x="6980212" y="4974259"/>
            <a:ext cx="1944216" cy="87228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1600" dirty="0"/>
              <a:t>Toma de decisiones a todo nivel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98475" y="1558702"/>
            <a:ext cx="3740150" cy="27622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PE" sz="1200" dirty="0"/>
              <a:t>Manejo agronómico de las parcelas experimentales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98475" y="2998564"/>
            <a:ext cx="3740150" cy="27622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PE" sz="1200" dirty="0"/>
              <a:t>Toma de datos de parcelas experimentales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98475" y="4919663"/>
            <a:ext cx="3740150" cy="27781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PE" sz="1200" dirty="0"/>
              <a:t>Ordenamiento  y base de datos</a:t>
            </a:r>
          </a:p>
        </p:txBody>
      </p:sp>
      <p:sp>
        <p:nvSpPr>
          <p:cNvPr id="42" name="Trapecio 4"/>
          <p:cNvSpPr/>
          <p:nvPr/>
        </p:nvSpPr>
        <p:spPr>
          <a:xfrm>
            <a:off x="4911725" y="1218977"/>
            <a:ext cx="1585913" cy="83026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PE" sz="1200" dirty="0"/>
              <a:t>Procesamiento de los datos en base al formato de l modelo</a:t>
            </a:r>
          </a:p>
          <a:p>
            <a:pPr algn="ctr">
              <a:defRPr/>
            </a:pPr>
            <a:r>
              <a:rPr lang="es-PE" sz="1200" dirty="0" err="1"/>
              <a:t>AquaCrop</a:t>
            </a:r>
            <a:endParaRPr lang="es-PE" sz="1200" dirty="0"/>
          </a:p>
        </p:txBody>
      </p:sp>
      <p:pic>
        <p:nvPicPr>
          <p:cNvPr id="3097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9" t="50000" r="11078" b="27023"/>
          <a:stretch>
            <a:fillRect/>
          </a:stretch>
        </p:blipFill>
        <p:spPr bwMode="auto">
          <a:xfrm>
            <a:off x="2266950" y="1919064"/>
            <a:ext cx="1978025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2" t="12311" r="28255" b="26387"/>
          <a:stretch>
            <a:fillRect/>
          </a:stretch>
        </p:blipFill>
        <p:spPr bwMode="auto">
          <a:xfrm>
            <a:off x="506413" y="1919064"/>
            <a:ext cx="101441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4943252"/>
            <a:ext cx="1422400" cy="90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00" name="AutoShape 34" descr="Resultado de imagen para toma de datos maiz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PE" altLang="es-PE" sz="1800"/>
          </a:p>
        </p:txBody>
      </p:sp>
      <p:pic>
        <p:nvPicPr>
          <p:cNvPr id="3101" name="Picture 3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5017864"/>
            <a:ext cx="1808162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Flecha derecha"/>
          <p:cNvSpPr/>
          <p:nvPr/>
        </p:nvSpPr>
        <p:spPr>
          <a:xfrm>
            <a:off x="2051050" y="5240114"/>
            <a:ext cx="317500" cy="212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49" name="48 Flecha derecha"/>
          <p:cNvSpPr/>
          <p:nvPr/>
        </p:nvSpPr>
        <p:spPr>
          <a:xfrm>
            <a:off x="1762125" y="2350864"/>
            <a:ext cx="317500" cy="212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pic>
        <p:nvPicPr>
          <p:cNvPr id="310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22440" r="64815" b="23714"/>
          <a:stretch>
            <a:fillRect/>
          </a:stretch>
        </p:blipFill>
        <p:spPr bwMode="auto">
          <a:xfrm>
            <a:off x="1908175" y="3455764"/>
            <a:ext cx="54927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Picture 3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4"/>
          <a:stretch>
            <a:fillRect/>
          </a:stretch>
        </p:blipFill>
        <p:spPr bwMode="auto">
          <a:xfrm>
            <a:off x="2881313" y="3430364"/>
            <a:ext cx="135731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3" t="20583" r="21748" b="13371"/>
          <a:stretch>
            <a:fillRect/>
          </a:stretch>
        </p:blipFill>
        <p:spPr bwMode="auto">
          <a:xfrm>
            <a:off x="515938" y="3384327"/>
            <a:ext cx="9636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54 Más"/>
          <p:cNvSpPr/>
          <p:nvPr/>
        </p:nvSpPr>
        <p:spPr>
          <a:xfrm>
            <a:off x="2484438" y="3719289"/>
            <a:ext cx="396875" cy="3762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56" name="55 Más"/>
          <p:cNvSpPr/>
          <p:nvPr/>
        </p:nvSpPr>
        <p:spPr>
          <a:xfrm>
            <a:off x="1476375" y="3719289"/>
            <a:ext cx="396875" cy="3762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777553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5536" y="980728"/>
            <a:ext cx="8208912" cy="5217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 smtClean="0">
                <a:latin typeface="Myriad Pro"/>
              </a:rPr>
              <a:t>Las </a:t>
            </a:r>
            <a:r>
              <a:rPr lang="es-ES" sz="1600" dirty="0">
                <a:latin typeface="Myriad Pro"/>
              </a:rPr>
              <a:t>experiencias de modelamiento en el país: se inició con modelos estadísticos y ahora se están realizando estudios e investigaciones con modelos dinámicos, lo que requiere mayores inversiones.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 smtClean="0">
                <a:latin typeface="Myriad Pro"/>
              </a:rPr>
              <a:t>La </a:t>
            </a:r>
            <a:r>
              <a:rPr lang="es-ES" sz="1600" dirty="0">
                <a:latin typeface="Myriad Pro"/>
              </a:rPr>
              <a:t>mayoría de los modelos necesitan mucha información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 smtClean="0">
                <a:latin typeface="Myriad Pro"/>
              </a:rPr>
              <a:t>Cada </a:t>
            </a:r>
            <a:r>
              <a:rPr lang="es-ES" sz="1600" dirty="0">
                <a:latin typeface="Myriad Pro"/>
              </a:rPr>
              <a:t>modelo pide una serie mínima de datos.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 smtClean="0">
                <a:latin typeface="Myriad Pro"/>
              </a:rPr>
              <a:t>Hay </a:t>
            </a:r>
            <a:r>
              <a:rPr lang="es-ES" sz="1600" dirty="0">
                <a:latin typeface="Myriad Pro"/>
              </a:rPr>
              <a:t>limitaciones en las bases de datos de las entidades públicas del sector agropecuario (ejemplo en fenología de cultivos, suelos, rendimientos)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 smtClean="0">
                <a:latin typeface="Myriad Pro"/>
              </a:rPr>
              <a:t>Se </a:t>
            </a:r>
            <a:r>
              <a:rPr lang="es-ES" sz="1600" dirty="0">
                <a:latin typeface="Myriad Pro"/>
              </a:rPr>
              <a:t>necesita un protocolo para la generación de datos agroclimáticos, considerando los diferentes niveles de decisión (nacional, regional y local).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 smtClean="0">
                <a:latin typeface="Myriad Pro"/>
              </a:rPr>
              <a:t>Actualmente </a:t>
            </a:r>
            <a:r>
              <a:rPr lang="es-ES" sz="1600" dirty="0">
                <a:latin typeface="Myriad Pro"/>
              </a:rPr>
              <a:t>el sector agropecuario prioriza las atenciones de la emergencia (humanitario, riesgo catastrófico), dejando en segundo orden la gestión de riesgos y prevención.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 smtClean="0">
                <a:latin typeface="Myriad Pro"/>
              </a:rPr>
              <a:t>El </a:t>
            </a:r>
            <a:r>
              <a:rPr lang="es-ES" sz="1600" dirty="0">
                <a:latin typeface="Myriad Pro"/>
              </a:rPr>
              <a:t>desarrollo del modelamiento de cultivos para </a:t>
            </a:r>
            <a:r>
              <a:rPr lang="es-ES" sz="1600" dirty="0" smtClean="0">
                <a:latin typeface="Myriad Pro"/>
              </a:rPr>
              <a:t>afrontar </a:t>
            </a:r>
            <a:r>
              <a:rPr lang="es-ES" sz="1600" dirty="0">
                <a:latin typeface="Myriad Pro"/>
              </a:rPr>
              <a:t>los efectos del cambio climático, requiere un abordaje multisectorial (inversiones, investigación, desarrollo de herramientas)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11560" y="260648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tx2"/>
                </a:solidFill>
              </a:rPr>
              <a:t>DIFICULTADES Y RETOS DE LAS EXPERIENCIAS DE MODELAMIENTO EN EL PERÚ: </a:t>
            </a:r>
            <a:endParaRPr lang="es-E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3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contenido 12"/>
          <p:cNvSpPr>
            <a:spLocks noGrp="1"/>
          </p:cNvSpPr>
          <p:nvPr>
            <p:ph sz="quarter" idx="4"/>
          </p:nvPr>
        </p:nvSpPr>
        <p:spPr>
          <a:xfrm>
            <a:off x="683568" y="4869160"/>
            <a:ext cx="7632848" cy="1800200"/>
          </a:xfrm>
        </p:spPr>
        <p:txBody>
          <a:bodyPr/>
          <a:lstStyle/>
          <a:p>
            <a:r>
              <a:rPr lang="es-PE" b="1" dirty="0"/>
              <a:t>Servicio Nacional de Meteorología e Hidrología del Perú –</a:t>
            </a:r>
            <a:r>
              <a:rPr lang="es-PE" b="1" dirty="0" smtClean="0"/>
              <a:t>SENAMHI</a:t>
            </a:r>
          </a:p>
          <a:p>
            <a:r>
              <a:rPr lang="es-PE" dirty="0" smtClean="0"/>
              <a:t>Jirón </a:t>
            </a:r>
            <a:r>
              <a:rPr lang="es-PE" dirty="0"/>
              <a:t>Cahuide 785  – Jesús </a:t>
            </a:r>
            <a:r>
              <a:rPr lang="es-PE" dirty="0" smtClean="0"/>
              <a:t>María, Lima -Perú</a:t>
            </a:r>
            <a:endParaRPr lang="es-PE" dirty="0"/>
          </a:p>
          <a:p>
            <a:r>
              <a:rPr lang="es-PE" dirty="0" smtClean="0"/>
              <a:t>Teléfono:  (01) 6141414 </a:t>
            </a:r>
          </a:p>
          <a:p>
            <a:r>
              <a:rPr lang="es-PE" dirty="0" smtClean="0"/>
              <a:t>Consultas y sugerencias:  calarcon</a:t>
            </a:r>
            <a:r>
              <a:rPr lang="es-PE" dirty="0" smtClean="0">
                <a:hlinkClick r:id="rId2"/>
              </a:rPr>
              <a:t>@senamhi.gob.pe</a:t>
            </a:r>
            <a:endParaRPr lang="es-PE" dirty="0"/>
          </a:p>
          <a:p>
            <a:r>
              <a:rPr lang="es-PE" dirty="0" smtClean="0"/>
              <a:t> </a:t>
            </a:r>
          </a:p>
        </p:txBody>
      </p:sp>
      <p:sp>
        <p:nvSpPr>
          <p:cNvPr id="4" name="Marcador de texto 18"/>
          <p:cNvSpPr txBox="1">
            <a:spLocks/>
          </p:cNvSpPr>
          <p:nvPr/>
        </p:nvSpPr>
        <p:spPr>
          <a:xfrm>
            <a:off x="827584" y="2276872"/>
            <a:ext cx="763284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5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2800" dirty="0" smtClean="0"/>
              <a:t>FORO DE LOS SERVICIOS CLIMÁTICOS PARA EL DESARROLLO SOSTENIBLES</a:t>
            </a:r>
          </a:p>
          <a:p>
            <a:endParaRPr lang="es-PE" sz="2800" dirty="0"/>
          </a:p>
          <a:p>
            <a:r>
              <a:rPr lang="es-PE" sz="1400" dirty="0" smtClean="0"/>
              <a:t>Lima, 20 de marzo de 2019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40335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7">
            <a:extLst>
              <a:ext uri="{FF2B5EF4-FFF2-40B4-BE49-F238E27FC236}">
                <a16:creationId xmlns="" xmlns:a16="http://schemas.microsoft.com/office/drawing/2014/main" id="{FDEE3B03-8A9D-4A65-BAEA-56D4661CB212}"/>
              </a:ext>
            </a:extLst>
          </p:cNvPr>
          <p:cNvCxnSpPr>
            <a:stCxn id="7" idx="4"/>
          </p:cNvCxnSpPr>
          <p:nvPr/>
        </p:nvCxnSpPr>
        <p:spPr>
          <a:xfrm>
            <a:off x="5623684" y="1294515"/>
            <a:ext cx="0" cy="3719807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val 5">
            <a:extLst>
              <a:ext uri="{FF2B5EF4-FFF2-40B4-BE49-F238E27FC236}">
                <a16:creationId xmlns="" xmlns:a16="http://schemas.microsoft.com/office/drawing/2014/main" id="{96ACFC85-5007-4038-8688-4868B38587D1}"/>
              </a:ext>
            </a:extLst>
          </p:cNvPr>
          <p:cNvSpPr/>
          <p:nvPr/>
        </p:nvSpPr>
        <p:spPr>
          <a:xfrm>
            <a:off x="5523240" y="1093627"/>
            <a:ext cx="200888" cy="200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83">
            <a:extLst>
              <a:ext uri="{FF2B5EF4-FFF2-40B4-BE49-F238E27FC236}">
                <a16:creationId xmlns="" xmlns:a16="http://schemas.microsoft.com/office/drawing/2014/main" id="{51F05F36-1AB5-488A-B787-21ED2444A187}"/>
              </a:ext>
            </a:extLst>
          </p:cNvPr>
          <p:cNvSpPr/>
          <p:nvPr/>
        </p:nvSpPr>
        <p:spPr>
          <a:xfrm>
            <a:off x="5523240" y="2096372"/>
            <a:ext cx="200888" cy="2008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4">
            <a:extLst>
              <a:ext uri="{FF2B5EF4-FFF2-40B4-BE49-F238E27FC236}">
                <a16:creationId xmlns="" xmlns:a16="http://schemas.microsoft.com/office/drawing/2014/main" id="{45796F69-D836-4C00-B241-DA158845053F}"/>
              </a:ext>
            </a:extLst>
          </p:cNvPr>
          <p:cNvSpPr/>
          <p:nvPr/>
        </p:nvSpPr>
        <p:spPr>
          <a:xfrm>
            <a:off x="5523240" y="3099119"/>
            <a:ext cx="200888" cy="20088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85">
            <a:extLst>
              <a:ext uri="{FF2B5EF4-FFF2-40B4-BE49-F238E27FC236}">
                <a16:creationId xmlns="" xmlns:a16="http://schemas.microsoft.com/office/drawing/2014/main" id="{9FE6A796-476C-4211-9FF9-261D99D10C2B}"/>
              </a:ext>
            </a:extLst>
          </p:cNvPr>
          <p:cNvSpPr/>
          <p:nvPr/>
        </p:nvSpPr>
        <p:spPr>
          <a:xfrm>
            <a:off x="5523240" y="4101865"/>
            <a:ext cx="200888" cy="200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1" name="Straight Connector 9">
            <a:extLst>
              <a:ext uri="{FF2B5EF4-FFF2-40B4-BE49-F238E27FC236}">
                <a16:creationId xmlns="" xmlns:a16="http://schemas.microsoft.com/office/drawing/2014/main" id="{5BE5CB28-8BC5-43A9-82C9-92B6A5D11FAB}"/>
              </a:ext>
            </a:extLst>
          </p:cNvPr>
          <p:cNvCxnSpPr>
            <a:cxnSpLocks/>
          </p:cNvCxnSpPr>
          <p:nvPr/>
        </p:nvCxnSpPr>
        <p:spPr>
          <a:xfrm>
            <a:off x="5221914" y="2698189"/>
            <a:ext cx="386813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91">
            <a:extLst>
              <a:ext uri="{FF2B5EF4-FFF2-40B4-BE49-F238E27FC236}">
                <a16:creationId xmlns="" xmlns:a16="http://schemas.microsoft.com/office/drawing/2014/main" id="{D62DBE7A-B394-407B-848F-F63F9A3BC158}"/>
              </a:ext>
            </a:extLst>
          </p:cNvPr>
          <p:cNvCxnSpPr/>
          <p:nvPr/>
        </p:nvCxnSpPr>
        <p:spPr>
          <a:xfrm flipV="1">
            <a:off x="3299106" y="1294514"/>
            <a:ext cx="5188" cy="370793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87">
            <a:extLst>
              <a:ext uri="{FF2B5EF4-FFF2-40B4-BE49-F238E27FC236}">
                <a16:creationId xmlns="" xmlns:a16="http://schemas.microsoft.com/office/drawing/2014/main" id="{EB62CF98-04E9-46C3-AD01-C68EAED42249}"/>
              </a:ext>
            </a:extLst>
          </p:cNvPr>
          <p:cNvSpPr/>
          <p:nvPr/>
        </p:nvSpPr>
        <p:spPr>
          <a:xfrm rot="10800000">
            <a:off x="3203849" y="4101865"/>
            <a:ext cx="200888" cy="200888"/>
          </a:xfrm>
          <a:prstGeom prst="ellipse">
            <a:avLst/>
          </a:prstGeom>
          <a:solidFill>
            <a:srgbClr val="EB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88">
            <a:extLst>
              <a:ext uri="{FF2B5EF4-FFF2-40B4-BE49-F238E27FC236}">
                <a16:creationId xmlns="" xmlns:a16="http://schemas.microsoft.com/office/drawing/2014/main" id="{C1093E01-8044-4996-AB34-9D300FCF49AE}"/>
              </a:ext>
            </a:extLst>
          </p:cNvPr>
          <p:cNvSpPr/>
          <p:nvPr/>
        </p:nvSpPr>
        <p:spPr>
          <a:xfrm rot="10800000">
            <a:off x="3203849" y="3099119"/>
            <a:ext cx="200888" cy="2008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89">
            <a:extLst>
              <a:ext uri="{FF2B5EF4-FFF2-40B4-BE49-F238E27FC236}">
                <a16:creationId xmlns="" xmlns:a16="http://schemas.microsoft.com/office/drawing/2014/main" id="{362F6368-7357-452D-AAD7-6B0527F2DF9C}"/>
              </a:ext>
            </a:extLst>
          </p:cNvPr>
          <p:cNvSpPr/>
          <p:nvPr/>
        </p:nvSpPr>
        <p:spPr>
          <a:xfrm rot="10800000">
            <a:off x="3203849" y="2096372"/>
            <a:ext cx="200888" cy="2008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90">
            <a:extLst>
              <a:ext uri="{FF2B5EF4-FFF2-40B4-BE49-F238E27FC236}">
                <a16:creationId xmlns="" xmlns:a16="http://schemas.microsoft.com/office/drawing/2014/main" id="{842F2CA0-E5C7-4AD4-A1BA-19F435B08A28}"/>
              </a:ext>
            </a:extLst>
          </p:cNvPr>
          <p:cNvSpPr/>
          <p:nvPr/>
        </p:nvSpPr>
        <p:spPr>
          <a:xfrm rot="10800000">
            <a:off x="3203849" y="1093627"/>
            <a:ext cx="200888" cy="2008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7" name="Straight Connector 92">
            <a:extLst>
              <a:ext uri="{FF2B5EF4-FFF2-40B4-BE49-F238E27FC236}">
                <a16:creationId xmlns="" xmlns:a16="http://schemas.microsoft.com/office/drawing/2014/main" id="{9E186F2C-73F1-4FF1-AE76-4A4A4A5882C5}"/>
              </a:ext>
            </a:extLst>
          </p:cNvPr>
          <p:cNvCxnSpPr/>
          <p:nvPr/>
        </p:nvCxnSpPr>
        <p:spPr>
          <a:xfrm rot="10800000" flipV="1">
            <a:off x="3535272" y="2698188"/>
            <a:ext cx="386813" cy="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Group 2">
            <a:extLst>
              <a:ext uri="{FF2B5EF4-FFF2-40B4-BE49-F238E27FC236}">
                <a16:creationId xmlns="" xmlns:a16="http://schemas.microsoft.com/office/drawing/2014/main" id="{25B489D2-2CC4-4A0A-8471-A30E679359DA}"/>
              </a:ext>
            </a:extLst>
          </p:cNvPr>
          <p:cNvGrpSpPr/>
          <p:nvPr/>
        </p:nvGrpSpPr>
        <p:grpSpPr>
          <a:xfrm>
            <a:off x="5796136" y="692696"/>
            <a:ext cx="3168352" cy="898399"/>
            <a:chOff x="5692588" y="1560606"/>
            <a:chExt cx="3195918" cy="936812"/>
          </a:xfrm>
        </p:grpSpPr>
        <p:sp>
          <p:nvSpPr>
            <p:cNvPr id="19" name="Rectangle: Rounded Corners 32">
              <a:extLst>
                <a:ext uri="{FF2B5EF4-FFF2-40B4-BE49-F238E27FC236}">
                  <a16:creationId xmlns="" xmlns:a16="http://schemas.microsoft.com/office/drawing/2014/main" id="{D6391E66-8D4E-443D-AC84-AB2DDD9413F4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20" name="Rectangle: Rounded Corners 33">
              <a:extLst>
                <a:ext uri="{FF2B5EF4-FFF2-40B4-BE49-F238E27FC236}">
                  <a16:creationId xmlns="" xmlns:a16="http://schemas.microsoft.com/office/drawing/2014/main" id="{91328DEE-64E0-4057-9564-2A7A73682C07}"/>
                </a:ext>
              </a:extLst>
            </p:cNvPr>
            <p:cNvSpPr/>
            <p:nvPr/>
          </p:nvSpPr>
          <p:spPr>
            <a:xfrm>
              <a:off x="6279775" y="1780241"/>
              <a:ext cx="2528841" cy="49754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563" algn="r">
                <a:defRPr/>
              </a:pPr>
              <a:r>
                <a:rPr lang="es-MX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2,000 especies de peces (10% </a:t>
              </a:r>
              <a:r>
                <a:rPr lang="es-MX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del  total </a:t>
              </a:r>
              <a:r>
                <a:rPr lang="es-MX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mundial)</a:t>
              </a:r>
            </a:p>
          </p:txBody>
        </p:sp>
        <p:sp>
          <p:nvSpPr>
            <p:cNvPr id="21" name="Oval 34">
              <a:extLst>
                <a:ext uri="{FF2B5EF4-FFF2-40B4-BE49-F238E27FC236}">
                  <a16:creationId xmlns="" xmlns:a16="http://schemas.microsoft.com/office/drawing/2014/main" id="{9BF2375C-B24E-42E1-A2CB-39E4656FC0AB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22" name="Oval 35">
              <a:extLst>
                <a:ext uri="{FF2B5EF4-FFF2-40B4-BE49-F238E27FC236}">
                  <a16:creationId xmlns="" xmlns:a16="http://schemas.microsoft.com/office/drawing/2014/main" id="{8099A731-B5C7-4F93-A3D6-6483DB997CEB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6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38">
            <a:extLst>
              <a:ext uri="{FF2B5EF4-FFF2-40B4-BE49-F238E27FC236}">
                <a16:creationId xmlns="" xmlns:a16="http://schemas.microsoft.com/office/drawing/2014/main" id="{FC15EDA3-6A8C-46AD-8399-97EB8D372768}"/>
              </a:ext>
            </a:extLst>
          </p:cNvPr>
          <p:cNvGrpSpPr/>
          <p:nvPr/>
        </p:nvGrpSpPr>
        <p:grpSpPr>
          <a:xfrm>
            <a:off x="5796136" y="1695443"/>
            <a:ext cx="3168352" cy="898399"/>
            <a:chOff x="5692588" y="1560606"/>
            <a:chExt cx="3195918" cy="936812"/>
          </a:xfrm>
        </p:grpSpPr>
        <p:sp>
          <p:nvSpPr>
            <p:cNvPr id="24" name="Rectangle: Rounded Corners 39">
              <a:extLst>
                <a:ext uri="{FF2B5EF4-FFF2-40B4-BE49-F238E27FC236}">
                  <a16:creationId xmlns="" xmlns:a16="http://schemas.microsoft.com/office/drawing/2014/main" id="{EF7DAA5C-5564-4158-B938-3E3452D86A0E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: Rounded Corners 40">
              <a:extLst>
                <a:ext uri="{FF2B5EF4-FFF2-40B4-BE49-F238E27FC236}">
                  <a16:creationId xmlns="" xmlns:a16="http://schemas.microsoft.com/office/drawing/2014/main" id="{6C997F90-A564-40CB-B6BC-8A968C77CA0C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defRPr/>
              </a:pPr>
              <a:r>
                <a:rPr lang="es-MX" sz="1400" dirty="0">
                  <a:solidFill>
                    <a:schemeClr val="bg1"/>
                  </a:solidFill>
                  <a:cs typeface="Arial" panose="020B0604020202020204" pitchFamily="34" charset="0"/>
                </a:rPr>
                <a:t>1 820 especies de aves</a:t>
              </a:r>
            </a:p>
          </p:txBody>
        </p:sp>
        <p:sp>
          <p:nvSpPr>
            <p:cNvPr id="26" name="Oval 41">
              <a:extLst>
                <a:ext uri="{FF2B5EF4-FFF2-40B4-BE49-F238E27FC236}">
                  <a16:creationId xmlns="" xmlns:a16="http://schemas.microsoft.com/office/drawing/2014/main" id="{9ECCCC11-F355-49CA-9FEC-D7D765F56BE2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Oval 72">
              <a:extLst>
                <a:ext uri="{FF2B5EF4-FFF2-40B4-BE49-F238E27FC236}">
                  <a16:creationId xmlns="" xmlns:a16="http://schemas.microsoft.com/office/drawing/2014/main" id="{8ADA7973-EB39-4757-A689-EB64D685ACED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7</a:t>
              </a:r>
              <a:endParaRPr lang="en-US" sz="2400" b="1" dirty="0"/>
            </a:p>
          </p:txBody>
        </p:sp>
      </p:grpSp>
      <p:grpSp>
        <p:nvGrpSpPr>
          <p:cNvPr id="28" name="Group 73">
            <a:extLst>
              <a:ext uri="{FF2B5EF4-FFF2-40B4-BE49-F238E27FC236}">
                <a16:creationId xmlns="" xmlns:a16="http://schemas.microsoft.com/office/drawing/2014/main" id="{6A968ABF-D362-4FD0-B330-BFB4C2906CAA}"/>
              </a:ext>
            </a:extLst>
          </p:cNvPr>
          <p:cNvGrpSpPr/>
          <p:nvPr/>
        </p:nvGrpSpPr>
        <p:grpSpPr>
          <a:xfrm>
            <a:off x="5796136" y="2698188"/>
            <a:ext cx="3168352" cy="898399"/>
            <a:chOff x="5692588" y="1560606"/>
            <a:chExt cx="3195918" cy="936812"/>
          </a:xfrm>
        </p:grpSpPr>
        <p:sp>
          <p:nvSpPr>
            <p:cNvPr id="29" name="Rectangle: Rounded Corners 74">
              <a:extLst>
                <a:ext uri="{FF2B5EF4-FFF2-40B4-BE49-F238E27FC236}">
                  <a16:creationId xmlns="" xmlns:a16="http://schemas.microsoft.com/office/drawing/2014/main" id="{8D4F3653-381C-442F-A7FA-3C7A6CC00AF1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Rectangle: Rounded Corners 75">
              <a:extLst>
                <a:ext uri="{FF2B5EF4-FFF2-40B4-BE49-F238E27FC236}">
                  <a16:creationId xmlns="" xmlns:a16="http://schemas.microsoft.com/office/drawing/2014/main" id="{BD50A0A0-2FA1-49D0-8886-3E757F666345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563" algn="r">
                <a:defRPr/>
              </a:pPr>
              <a:r>
                <a:rPr lang="es-MX" sz="1400" dirty="0">
                  <a:solidFill>
                    <a:schemeClr val="bg1"/>
                  </a:solidFill>
                  <a:cs typeface="Arial" panose="020B0604020202020204" pitchFamily="34" charset="0"/>
                </a:rPr>
                <a:t>460 especies de mamíferos</a:t>
              </a:r>
            </a:p>
          </p:txBody>
        </p:sp>
        <p:sp>
          <p:nvSpPr>
            <p:cNvPr id="31" name="Oval 76">
              <a:extLst>
                <a:ext uri="{FF2B5EF4-FFF2-40B4-BE49-F238E27FC236}">
                  <a16:creationId xmlns="" xmlns:a16="http://schemas.microsoft.com/office/drawing/2014/main" id="{5502FCE7-DDB5-40C5-8BAE-25BF0A90D05A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" name="Oval 77">
              <a:extLst>
                <a:ext uri="{FF2B5EF4-FFF2-40B4-BE49-F238E27FC236}">
                  <a16:creationId xmlns="" xmlns:a16="http://schemas.microsoft.com/office/drawing/2014/main" id="{392B0DEC-FAAA-4D26-8F4B-2CD9CD11400F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8</a:t>
              </a:r>
              <a:endParaRPr lang="en-US" sz="2400" b="1" dirty="0"/>
            </a:p>
          </p:txBody>
        </p:sp>
      </p:grpSp>
      <p:grpSp>
        <p:nvGrpSpPr>
          <p:cNvPr id="33" name="Group 78">
            <a:extLst>
              <a:ext uri="{FF2B5EF4-FFF2-40B4-BE49-F238E27FC236}">
                <a16:creationId xmlns="" xmlns:a16="http://schemas.microsoft.com/office/drawing/2014/main" id="{8137010F-35CB-4EAE-972A-F922A05FF84E}"/>
              </a:ext>
            </a:extLst>
          </p:cNvPr>
          <p:cNvGrpSpPr/>
          <p:nvPr/>
        </p:nvGrpSpPr>
        <p:grpSpPr>
          <a:xfrm>
            <a:off x="5796136" y="3700935"/>
            <a:ext cx="3168352" cy="898399"/>
            <a:chOff x="5692588" y="1560606"/>
            <a:chExt cx="3195918" cy="936812"/>
          </a:xfrm>
        </p:grpSpPr>
        <p:sp>
          <p:nvSpPr>
            <p:cNvPr id="34" name="Rectangle: Rounded Corners 79">
              <a:extLst>
                <a:ext uri="{FF2B5EF4-FFF2-40B4-BE49-F238E27FC236}">
                  <a16:creationId xmlns="" xmlns:a16="http://schemas.microsoft.com/office/drawing/2014/main" id="{B74692EB-ACEE-4830-A415-6B5A53B43E4A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Rectangle: Rounded Corners 80">
              <a:extLst>
                <a:ext uri="{FF2B5EF4-FFF2-40B4-BE49-F238E27FC236}">
                  <a16:creationId xmlns="" xmlns:a16="http://schemas.microsoft.com/office/drawing/2014/main" id="{4AE7060D-8CF6-475E-9EC7-EFAF95D4B7A6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65248" indent="-465248">
                <a:buFont typeface="Wingdings" panose="05000000000000000000" pitchFamily="2" charset="2"/>
                <a:buChar char="Ø"/>
                <a:defRPr/>
              </a:pPr>
              <a:r>
                <a:rPr lang="es-MX" sz="1400" dirty="0">
                  <a:solidFill>
                    <a:schemeClr val="bg1"/>
                  </a:solidFill>
                  <a:cs typeface="Arial" panose="020B0604020202020204" pitchFamily="34" charset="0"/>
                </a:rPr>
                <a:t>Altísima diversidad de recursos </a:t>
              </a:r>
              <a:r>
                <a:rPr lang="es-MX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genéticos:</a:t>
              </a:r>
              <a:endParaRPr lang="es-MX" sz="14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" name="Oval 81">
              <a:extLst>
                <a:ext uri="{FF2B5EF4-FFF2-40B4-BE49-F238E27FC236}">
                  <a16:creationId xmlns="" xmlns:a16="http://schemas.microsoft.com/office/drawing/2014/main" id="{B1F29ED1-C215-4A40-BB22-FF444A14D805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Oval 82">
              <a:extLst>
                <a:ext uri="{FF2B5EF4-FFF2-40B4-BE49-F238E27FC236}">
                  <a16:creationId xmlns="" xmlns:a16="http://schemas.microsoft.com/office/drawing/2014/main" id="{584E7E42-05F7-40B0-AB4B-08534857300F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9</a:t>
              </a:r>
              <a:endParaRPr lang="en-US" sz="2400" b="1" dirty="0"/>
            </a:p>
          </p:txBody>
        </p:sp>
      </p:grpSp>
      <p:grpSp>
        <p:nvGrpSpPr>
          <p:cNvPr id="38" name="Group 94">
            <a:extLst>
              <a:ext uri="{FF2B5EF4-FFF2-40B4-BE49-F238E27FC236}">
                <a16:creationId xmlns="" xmlns:a16="http://schemas.microsoft.com/office/drawing/2014/main" id="{DC9FC2B3-E9FF-4D14-AE08-3BCBC4BA960D}"/>
              </a:ext>
            </a:extLst>
          </p:cNvPr>
          <p:cNvGrpSpPr/>
          <p:nvPr/>
        </p:nvGrpSpPr>
        <p:grpSpPr>
          <a:xfrm flipH="1">
            <a:off x="107503" y="692696"/>
            <a:ext cx="3024336" cy="898399"/>
            <a:chOff x="5692588" y="1560606"/>
            <a:chExt cx="3195918" cy="936812"/>
          </a:xfrm>
        </p:grpSpPr>
        <p:sp>
          <p:nvSpPr>
            <p:cNvPr id="39" name="Rectangle: Rounded Corners 110">
              <a:extLst>
                <a:ext uri="{FF2B5EF4-FFF2-40B4-BE49-F238E27FC236}">
                  <a16:creationId xmlns="" xmlns:a16="http://schemas.microsoft.com/office/drawing/2014/main" id="{1EA6C376-E8B3-431B-863E-51A2C872A7EA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Rectangle: Rounded Corners 111">
              <a:extLst>
                <a:ext uri="{FF2B5EF4-FFF2-40B4-BE49-F238E27FC236}">
                  <a16:creationId xmlns="" xmlns:a16="http://schemas.microsoft.com/office/drawing/2014/main" id="{86E3D609-39C5-48AB-BBEB-435EFD8F0C1A}"/>
                </a:ext>
              </a:extLst>
            </p:cNvPr>
            <p:cNvSpPr/>
            <p:nvPr/>
          </p:nvSpPr>
          <p:spPr>
            <a:xfrm>
              <a:off x="6279776" y="1780242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1400" dirty="0">
                  <a:solidFill>
                    <a:schemeClr val="bg1"/>
                  </a:solidFill>
                  <a:cs typeface="Arial" panose="020B0604020202020204" pitchFamily="34" charset="0"/>
                </a:rPr>
                <a:t>4</a:t>
              </a:r>
              <a:r>
                <a:rPr lang="es-MX" sz="1400" baseline="30000" dirty="0">
                  <a:solidFill>
                    <a:schemeClr val="bg1"/>
                  </a:solidFill>
                  <a:cs typeface="Arial" panose="020B0604020202020204" pitchFamily="34" charset="0"/>
                </a:rPr>
                <a:t>to</a:t>
              </a:r>
              <a:r>
                <a:rPr lang="es-MX" sz="1400" dirty="0">
                  <a:solidFill>
                    <a:schemeClr val="bg1"/>
                  </a:solidFill>
                  <a:cs typeface="Arial" panose="020B0604020202020204" pitchFamily="34" charset="0"/>
                </a:rPr>
                <a:t> lugar entre los países </a:t>
              </a:r>
              <a:r>
                <a:rPr lang="es-MX" sz="14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megadiversos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1" name="Oval 112">
              <a:extLst>
                <a:ext uri="{FF2B5EF4-FFF2-40B4-BE49-F238E27FC236}">
                  <a16:creationId xmlns="" xmlns:a16="http://schemas.microsoft.com/office/drawing/2014/main" id="{1337A2B0-01C0-4E9D-B228-EE1EB83C1A34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2" name="Oval 113">
              <a:extLst>
                <a:ext uri="{FF2B5EF4-FFF2-40B4-BE49-F238E27FC236}">
                  <a16:creationId xmlns="" xmlns:a16="http://schemas.microsoft.com/office/drawing/2014/main" id="{27CFF79C-B611-42C4-BC5F-5B52BCDE0521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</a:t>
              </a:r>
            </a:p>
          </p:txBody>
        </p:sp>
      </p:grpSp>
      <p:grpSp>
        <p:nvGrpSpPr>
          <p:cNvPr id="43" name="Group 95">
            <a:extLst>
              <a:ext uri="{FF2B5EF4-FFF2-40B4-BE49-F238E27FC236}">
                <a16:creationId xmlns="" xmlns:a16="http://schemas.microsoft.com/office/drawing/2014/main" id="{9C1A9688-D95D-4BD7-9D3D-9897E19B702E}"/>
              </a:ext>
            </a:extLst>
          </p:cNvPr>
          <p:cNvGrpSpPr/>
          <p:nvPr/>
        </p:nvGrpSpPr>
        <p:grpSpPr>
          <a:xfrm flipH="1">
            <a:off x="107503" y="1695443"/>
            <a:ext cx="3024336" cy="898399"/>
            <a:chOff x="5692588" y="1560606"/>
            <a:chExt cx="3195918" cy="936812"/>
          </a:xfrm>
        </p:grpSpPr>
        <p:sp>
          <p:nvSpPr>
            <p:cNvPr id="44" name="Rectangle: Rounded Corners 106">
              <a:extLst>
                <a:ext uri="{FF2B5EF4-FFF2-40B4-BE49-F238E27FC236}">
                  <a16:creationId xmlns="" xmlns:a16="http://schemas.microsoft.com/office/drawing/2014/main" id="{FBF1A8DF-A213-4C1D-A286-373C5DFD4FD5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  <p:sp>
          <p:nvSpPr>
            <p:cNvPr id="45" name="Rectangle: Rounded Corners 107">
              <a:extLst>
                <a:ext uri="{FF2B5EF4-FFF2-40B4-BE49-F238E27FC236}">
                  <a16:creationId xmlns="" xmlns:a16="http://schemas.microsoft.com/office/drawing/2014/main" id="{D5A63637-66B2-4A45-B3AA-44F82CE9E153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s-MX" sz="1400" dirty="0">
                  <a:solidFill>
                    <a:schemeClr val="bg1"/>
                  </a:solidFill>
                  <a:cs typeface="Arial" panose="020B0604020202020204" pitchFamily="34" charset="0"/>
                </a:rPr>
                <a:t>84 de las 117 zonas </a:t>
              </a:r>
              <a:endParaRPr lang="es-MX" sz="1400" dirty="0" smtClean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es-MX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de </a:t>
              </a:r>
              <a:r>
                <a:rPr lang="es-MX" sz="1400" dirty="0">
                  <a:solidFill>
                    <a:schemeClr val="bg1"/>
                  </a:solidFill>
                  <a:cs typeface="Arial" panose="020B0604020202020204" pitchFamily="34" charset="0"/>
                </a:rPr>
                <a:t>vida</a:t>
              </a:r>
            </a:p>
          </p:txBody>
        </p:sp>
        <p:sp>
          <p:nvSpPr>
            <p:cNvPr id="46" name="Oval 108">
              <a:extLst>
                <a:ext uri="{FF2B5EF4-FFF2-40B4-BE49-F238E27FC236}">
                  <a16:creationId xmlns="" xmlns:a16="http://schemas.microsoft.com/office/drawing/2014/main" id="{4D01C208-F75E-4A44-8B1E-DC8240CCC633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  <p:sp>
          <p:nvSpPr>
            <p:cNvPr id="47" name="Oval 109">
              <a:extLst>
                <a:ext uri="{FF2B5EF4-FFF2-40B4-BE49-F238E27FC236}">
                  <a16:creationId xmlns="" xmlns:a16="http://schemas.microsoft.com/office/drawing/2014/main" id="{6073953E-4A49-4F72-B7C8-FB0AFC22AC49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8" name="Group 96">
            <a:extLst>
              <a:ext uri="{FF2B5EF4-FFF2-40B4-BE49-F238E27FC236}">
                <a16:creationId xmlns="" xmlns:a16="http://schemas.microsoft.com/office/drawing/2014/main" id="{6D63C6DA-778A-4579-B5B8-F3375DC57D13}"/>
              </a:ext>
            </a:extLst>
          </p:cNvPr>
          <p:cNvGrpSpPr/>
          <p:nvPr/>
        </p:nvGrpSpPr>
        <p:grpSpPr>
          <a:xfrm flipH="1">
            <a:off x="107503" y="2698188"/>
            <a:ext cx="3024336" cy="898399"/>
            <a:chOff x="5692588" y="1560606"/>
            <a:chExt cx="3195918" cy="936812"/>
          </a:xfrm>
        </p:grpSpPr>
        <p:sp>
          <p:nvSpPr>
            <p:cNvPr id="49" name="Rectangle: Rounded Corners 102">
              <a:extLst>
                <a:ext uri="{FF2B5EF4-FFF2-40B4-BE49-F238E27FC236}">
                  <a16:creationId xmlns="" xmlns:a16="http://schemas.microsoft.com/office/drawing/2014/main" id="{1F4708C1-1C71-467A-85B2-CDA65977285B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  <p:sp>
          <p:nvSpPr>
            <p:cNvPr id="50" name="Rectangle: Rounded Corners 103">
              <a:extLst>
                <a:ext uri="{FF2B5EF4-FFF2-40B4-BE49-F238E27FC236}">
                  <a16:creationId xmlns="" xmlns:a16="http://schemas.microsoft.com/office/drawing/2014/main" id="{ADF0BAEC-1DB2-4AA4-9BBC-163C3D8CC5AF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1500" dirty="0">
                  <a:solidFill>
                    <a:schemeClr val="bg1"/>
                  </a:solidFill>
                  <a:cs typeface="Arial" panose="020B0604020202020204" pitchFamily="34" charset="0"/>
                </a:rPr>
                <a:t>28 de los 32 tipos de clima en el mundo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1" name="Oval 104">
              <a:extLst>
                <a:ext uri="{FF2B5EF4-FFF2-40B4-BE49-F238E27FC236}">
                  <a16:creationId xmlns="" xmlns:a16="http://schemas.microsoft.com/office/drawing/2014/main" id="{6CB6581A-A58A-40C4-9311-54E138BFB3B9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  <p:sp>
          <p:nvSpPr>
            <p:cNvPr id="52" name="Oval 105">
              <a:extLst>
                <a:ext uri="{FF2B5EF4-FFF2-40B4-BE49-F238E27FC236}">
                  <a16:creationId xmlns="" xmlns:a16="http://schemas.microsoft.com/office/drawing/2014/main" id="{E549F4C3-4DAA-421E-B97D-C6C519824ACA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3</a:t>
              </a:r>
              <a:endParaRPr lang="en-US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Group 97">
            <a:extLst>
              <a:ext uri="{FF2B5EF4-FFF2-40B4-BE49-F238E27FC236}">
                <a16:creationId xmlns="" xmlns:a16="http://schemas.microsoft.com/office/drawing/2014/main" id="{1A28A30B-AFD1-4AAB-BB4C-874D21970ED1}"/>
              </a:ext>
            </a:extLst>
          </p:cNvPr>
          <p:cNvGrpSpPr/>
          <p:nvPr/>
        </p:nvGrpSpPr>
        <p:grpSpPr>
          <a:xfrm flipH="1">
            <a:off x="107503" y="3700935"/>
            <a:ext cx="3024336" cy="898399"/>
            <a:chOff x="5692588" y="1560606"/>
            <a:chExt cx="3195918" cy="936812"/>
          </a:xfrm>
        </p:grpSpPr>
        <p:sp>
          <p:nvSpPr>
            <p:cNvPr id="54" name="Rectangle: Rounded Corners 98">
              <a:extLst>
                <a:ext uri="{FF2B5EF4-FFF2-40B4-BE49-F238E27FC236}">
                  <a16:creationId xmlns="" xmlns:a16="http://schemas.microsoft.com/office/drawing/2014/main" id="{3B6C00CE-1707-48F5-8942-F1B28C0CABFC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rgbClr val="EB1E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  <p:sp>
          <p:nvSpPr>
            <p:cNvPr id="55" name="Rectangle: Rounded Corners 99">
              <a:extLst>
                <a:ext uri="{FF2B5EF4-FFF2-40B4-BE49-F238E27FC236}">
                  <a16:creationId xmlns="" xmlns:a16="http://schemas.microsoft.com/office/drawing/2014/main" id="{C338EA2C-F7DB-4D97-8704-B61EFE75841F}"/>
                </a:ext>
              </a:extLst>
            </p:cNvPr>
            <p:cNvSpPr/>
            <p:nvPr/>
          </p:nvSpPr>
          <p:spPr>
            <a:xfrm>
              <a:off x="6144404" y="1780242"/>
              <a:ext cx="2556252" cy="497542"/>
            </a:xfrm>
            <a:prstGeom prst="roundRect">
              <a:avLst>
                <a:gd name="adj" fmla="val 50000"/>
              </a:avLst>
            </a:prstGeom>
            <a:solidFill>
              <a:srgbClr val="EB1E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s-MX" sz="1500" dirty="0">
                  <a:solidFill>
                    <a:schemeClr val="bg1"/>
                  </a:solidFill>
                  <a:cs typeface="Arial" panose="020B0604020202020204" pitchFamily="34" charset="0"/>
                </a:rPr>
                <a:t>25,000 </a:t>
              </a:r>
              <a:r>
                <a:rPr lang="es-MX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esp. </a:t>
              </a:r>
              <a:r>
                <a:rPr lang="es-MX" sz="1400" dirty="0">
                  <a:solidFill>
                    <a:schemeClr val="bg1"/>
                  </a:solidFill>
                  <a:cs typeface="Arial" panose="020B0604020202020204" pitchFamily="34" charset="0"/>
                </a:rPr>
                <a:t>de </a:t>
              </a:r>
              <a:r>
                <a:rPr lang="es-MX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plantas   </a:t>
              </a:r>
              <a:r>
                <a:rPr lang="es-MX" sz="1400" dirty="0">
                  <a:solidFill>
                    <a:schemeClr val="bg1"/>
                  </a:solidFill>
                  <a:cs typeface="Arial" panose="020B0604020202020204" pitchFamily="34" charset="0"/>
                </a:rPr>
                <a:t>(10% del total </a:t>
              </a:r>
              <a:r>
                <a:rPr lang="es-MX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mundial)</a:t>
              </a:r>
              <a:endParaRPr lang="es-MX" sz="15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" name="Oval 100">
              <a:extLst>
                <a:ext uri="{FF2B5EF4-FFF2-40B4-BE49-F238E27FC236}">
                  <a16:creationId xmlns="" xmlns:a16="http://schemas.microsoft.com/office/drawing/2014/main" id="{DA52EB5C-37E7-4E99-AEEC-1432B5C092B8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  <p:sp>
          <p:nvSpPr>
            <p:cNvPr id="57" name="Oval 101">
              <a:extLst>
                <a:ext uri="{FF2B5EF4-FFF2-40B4-BE49-F238E27FC236}">
                  <a16:creationId xmlns="" xmlns:a16="http://schemas.microsoft.com/office/drawing/2014/main" id="{92669486-CE2F-4820-A6C2-D58F1781F00F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rgbClr val="EB1E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58" name="Oval 3">
            <a:extLst>
              <a:ext uri="{FF2B5EF4-FFF2-40B4-BE49-F238E27FC236}">
                <a16:creationId xmlns="" xmlns:a16="http://schemas.microsoft.com/office/drawing/2014/main" id="{BC1B0D95-C1E1-4B2A-BCEF-062193828F12}"/>
              </a:ext>
            </a:extLst>
          </p:cNvPr>
          <p:cNvSpPr/>
          <p:nvPr/>
        </p:nvSpPr>
        <p:spPr>
          <a:xfrm>
            <a:off x="3922087" y="2048274"/>
            <a:ext cx="1299829" cy="129982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9" name="Graphic 6" descr="Lightbulb">
            <a:extLst>
              <a:ext uri="{FF2B5EF4-FFF2-40B4-BE49-F238E27FC236}">
                <a16:creationId xmlns="" xmlns:a16="http://schemas.microsoft.com/office/drawing/2014/main" id="{CA951519-C171-4077-A68C-7BB7221D5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4473" y="2310662"/>
            <a:ext cx="775053" cy="775053"/>
          </a:xfrm>
          <a:prstGeom prst="rect">
            <a:avLst/>
          </a:prstGeom>
        </p:spPr>
      </p:pic>
      <p:sp>
        <p:nvSpPr>
          <p:cNvPr id="68" name="Oval 87">
            <a:extLst>
              <a:ext uri="{FF2B5EF4-FFF2-40B4-BE49-F238E27FC236}">
                <a16:creationId xmlns="" xmlns:a16="http://schemas.microsoft.com/office/drawing/2014/main" id="{EB62CF98-04E9-46C3-AD01-C68EAED42249}"/>
              </a:ext>
            </a:extLst>
          </p:cNvPr>
          <p:cNvSpPr/>
          <p:nvPr/>
        </p:nvSpPr>
        <p:spPr>
          <a:xfrm rot="10800000">
            <a:off x="3198662" y="5014322"/>
            <a:ext cx="200888" cy="20088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9" name="Group 97">
            <a:extLst>
              <a:ext uri="{FF2B5EF4-FFF2-40B4-BE49-F238E27FC236}">
                <a16:creationId xmlns="" xmlns:a16="http://schemas.microsoft.com/office/drawing/2014/main" id="{1A28A30B-AFD1-4AAB-BB4C-874D21970ED1}"/>
              </a:ext>
            </a:extLst>
          </p:cNvPr>
          <p:cNvGrpSpPr/>
          <p:nvPr/>
        </p:nvGrpSpPr>
        <p:grpSpPr>
          <a:xfrm flipH="1">
            <a:off x="107502" y="4766011"/>
            <a:ext cx="3024335" cy="898399"/>
            <a:chOff x="5692588" y="1560606"/>
            <a:chExt cx="3195916" cy="936812"/>
          </a:xfrm>
        </p:grpSpPr>
        <p:sp>
          <p:nvSpPr>
            <p:cNvPr id="70" name="Rectangle: Rounded Corners 98">
              <a:extLst>
                <a:ext uri="{FF2B5EF4-FFF2-40B4-BE49-F238E27FC236}">
                  <a16:creationId xmlns="" xmlns:a16="http://schemas.microsoft.com/office/drawing/2014/main" id="{3B6C00CE-1707-48F5-8942-F1B28C0CABFC}"/>
                </a:ext>
              </a:extLst>
            </p:cNvPr>
            <p:cNvSpPr/>
            <p:nvPr/>
          </p:nvSpPr>
          <p:spPr>
            <a:xfrm>
              <a:off x="5800162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  <p:sp>
          <p:nvSpPr>
            <p:cNvPr id="71" name="Rectangle: Rounded Corners 99">
              <a:extLst>
                <a:ext uri="{FF2B5EF4-FFF2-40B4-BE49-F238E27FC236}">
                  <a16:creationId xmlns="" xmlns:a16="http://schemas.microsoft.com/office/drawing/2014/main" id="{C338EA2C-F7DB-4D97-8704-B61EFE75841F}"/>
                </a:ext>
              </a:extLst>
            </p:cNvPr>
            <p:cNvSpPr/>
            <p:nvPr/>
          </p:nvSpPr>
          <p:spPr>
            <a:xfrm>
              <a:off x="6144404" y="1780242"/>
              <a:ext cx="2556252" cy="497542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s-MX" sz="1400" dirty="0">
                  <a:solidFill>
                    <a:schemeClr val="bg1"/>
                  </a:solidFill>
                  <a:cs typeface="Arial" panose="020B0604020202020204" pitchFamily="34" charset="0"/>
                </a:rPr>
                <a:t>4,400 especies vegetales </a:t>
              </a:r>
              <a:r>
                <a:rPr lang="es-MX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e                                                       </a:t>
              </a:r>
              <a:r>
                <a:rPr lang="es-MX" sz="1400" dirty="0">
                  <a:solidFill>
                    <a:schemeClr val="bg1"/>
                  </a:solidFill>
                  <a:cs typeface="Arial" panose="020B0604020202020204" pitchFamily="34" charset="0"/>
                </a:rPr>
                <a:t>propiedades conocidas</a:t>
              </a:r>
            </a:p>
          </p:txBody>
        </p:sp>
        <p:sp>
          <p:nvSpPr>
            <p:cNvPr id="72" name="Oval 100">
              <a:extLst>
                <a:ext uri="{FF2B5EF4-FFF2-40B4-BE49-F238E27FC236}">
                  <a16:creationId xmlns="" xmlns:a16="http://schemas.microsoft.com/office/drawing/2014/main" id="{DA52EB5C-37E7-4E99-AEEC-1432B5C092B8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  <p:sp>
          <p:nvSpPr>
            <p:cNvPr id="73" name="Oval 101">
              <a:extLst>
                <a:ext uri="{FF2B5EF4-FFF2-40B4-BE49-F238E27FC236}">
                  <a16:creationId xmlns="" xmlns:a16="http://schemas.microsoft.com/office/drawing/2014/main" id="{92669486-CE2F-4820-A6C2-D58F1781F00F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5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5" name="Oval 87">
            <a:extLst>
              <a:ext uri="{FF2B5EF4-FFF2-40B4-BE49-F238E27FC236}">
                <a16:creationId xmlns="" xmlns:a16="http://schemas.microsoft.com/office/drawing/2014/main" id="{EB62CF98-04E9-46C3-AD01-C68EAED42249}"/>
              </a:ext>
            </a:extLst>
          </p:cNvPr>
          <p:cNvSpPr/>
          <p:nvPr/>
        </p:nvSpPr>
        <p:spPr>
          <a:xfrm rot="10800000">
            <a:off x="5530798" y="5014322"/>
            <a:ext cx="200888" cy="20088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81" name="Group 78">
            <a:extLst>
              <a:ext uri="{FF2B5EF4-FFF2-40B4-BE49-F238E27FC236}">
                <a16:creationId xmlns="" xmlns:a16="http://schemas.microsoft.com/office/drawing/2014/main" id="{8137010F-35CB-4EAE-972A-F922A05FF84E}"/>
              </a:ext>
            </a:extLst>
          </p:cNvPr>
          <p:cNvGrpSpPr/>
          <p:nvPr/>
        </p:nvGrpSpPr>
        <p:grpSpPr>
          <a:xfrm>
            <a:off x="6897030" y="4597513"/>
            <a:ext cx="2139607" cy="526560"/>
            <a:chOff x="5692588" y="1560606"/>
            <a:chExt cx="3195918" cy="936812"/>
          </a:xfrm>
        </p:grpSpPr>
        <p:sp>
          <p:nvSpPr>
            <p:cNvPr id="82" name="Rectangle: Rounded Corners 79">
              <a:extLst>
                <a:ext uri="{FF2B5EF4-FFF2-40B4-BE49-F238E27FC236}">
                  <a16:creationId xmlns="" xmlns:a16="http://schemas.microsoft.com/office/drawing/2014/main" id="{B74692EB-ACEE-4830-A415-6B5A53B43E4A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3" name="Rectangle: Rounded Corners 80">
              <a:extLst>
                <a:ext uri="{FF2B5EF4-FFF2-40B4-BE49-F238E27FC236}">
                  <a16:creationId xmlns="" xmlns:a16="http://schemas.microsoft.com/office/drawing/2014/main" id="{4AE7060D-8CF6-475E-9EC7-EFAF95D4B7A6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638" lvl="1" indent="-187325" algn="r">
                <a:defRPr/>
              </a:pPr>
              <a:r>
                <a:rPr lang="es-MX" sz="9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Alrededor de </a:t>
              </a:r>
              <a:r>
                <a:rPr lang="es-MX" sz="8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2,000</a:t>
              </a:r>
              <a:r>
                <a:rPr lang="es-MX" sz="9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 accesiones de quinua</a:t>
              </a:r>
              <a:endParaRPr lang="es-MX" sz="9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4" name="Oval 81">
              <a:extLst>
                <a:ext uri="{FF2B5EF4-FFF2-40B4-BE49-F238E27FC236}">
                  <a16:creationId xmlns="" xmlns:a16="http://schemas.microsoft.com/office/drawing/2014/main" id="{B1F29ED1-C215-4A40-BB22-FF444A14D805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5" name="Oval 82">
              <a:extLst>
                <a:ext uri="{FF2B5EF4-FFF2-40B4-BE49-F238E27FC236}">
                  <a16:creationId xmlns="" xmlns:a16="http://schemas.microsoft.com/office/drawing/2014/main" id="{584E7E42-05F7-40B0-AB4B-08534857300F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/>
                <a:t>9.1</a:t>
              </a:r>
              <a:endParaRPr lang="en-US" sz="1100" b="1" dirty="0"/>
            </a:p>
          </p:txBody>
        </p:sp>
      </p:grpSp>
      <p:grpSp>
        <p:nvGrpSpPr>
          <p:cNvPr id="96" name="Group 78">
            <a:extLst>
              <a:ext uri="{FF2B5EF4-FFF2-40B4-BE49-F238E27FC236}">
                <a16:creationId xmlns="" xmlns:a16="http://schemas.microsoft.com/office/drawing/2014/main" id="{8137010F-35CB-4EAE-972A-F922A05FF84E}"/>
              </a:ext>
            </a:extLst>
          </p:cNvPr>
          <p:cNvGrpSpPr/>
          <p:nvPr/>
        </p:nvGrpSpPr>
        <p:grpSpPr>
          <a:xfrm>
            <a:off x="6897030" y="5174462"/>
            <a:ext cx="2143341" cy="526560"/>
            <a:chOff x="5692588" y="1560606"/>
            <a:chExt cx="3195918" cy="936812"/>
          </a:xfrm>
        </p:grpSpPr>
        <p:sp>
          <p:nvSpPr>
            <p:cNvPr id="97" name="Rectangle: Rounded Corners 79">
              <a:extLst>
                <a:ext uri="{FF2B5EF4-FFF2-40B4-BE49-F238E27FC236}">
                  <a16:creationId xmlns="" xmlns:a16="http://schemas.microsoft.com/office/drawing/2014/main" id="{B74692EB-ACEE-4830-A415-6B5A53B43E4A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98" name="Rectangle: Rounded Corners 80">
              <a:extLst>
                <a:ext uri="{FF2B5EF4-FFF2-40B4-BE49-F238E27FC236}">
                  <a16:creationId xmlns="" xmlns:a16="http://schemas.microsoft.com/office/drawing/2014/main" id="{4AE7060D-8CF6-475E-9EC7-EFAF95D4B7A6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69888" lvl="1" indent="-369888" algn="r">
                <a:tabLst>
                  <a:tab pos="182563" algn="l"/>
                </a:tabLst>
                <a:defRPr/>
              </a:pPr>
              <a:r>
                <a:rPr lang="es-MX" sz="850" dirty="0">
                  <a:solidFill>
                    <a:schemeClr val="bg1"/>
                  </a:solidFill>
                  <a:cs typeface="Arial" panose="020B0604020202020204" pitchFamily="34" charset="0"/>
                </a:rPr>
                <a:t>2,321 especies de papa </a:t>
              </a:r>
              <a:r>
                <a:rPr lang="es-MX" sz="85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y </a:t>
              </a:r>
              <a:r>
                <a:rPr lang="es-MX" sz="85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91 </a:t>
              </a:r>
              <a:r>
                <a:rPr lang="es-MX" sz="850" dirty="0">
                  <a:solidFill>
                    <a:schemeClr val="bg1"/>
                  </a:solidFill>
                  <a:cs typeface="Arial" panose="020B0604020202020204" pitchFamily="34" charset="0"/>
                </a:rPr>
                <a:t>especies </a:t>
              </a:r>
              <a:r>
                <a:rPr lang="es-MX" sz="85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silvestres</a:t>
              </a:r>
              <a:endParaRPr lang="es-MX" sz="85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9" name="Oval 81">
              <a:extLst>
                <a:ext uri="{FF2B5EF4-FFF2-40B4-BE49-F238E27FC236}">
                  <a16:creationId xmlns="" xmlns:a16="http://schemas.microsoft.com/office/drawing/2014/main" id="{B1F29ED1-C215-4A40-BB22-FF444A14D805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0" name="Oval 82">
              <a:extLst>
                <a:ext uri="{FF2B5EF4-FFF2-40B4-BE49-F238E27FC236}">
                  <a16:creationId xmlns="" xmlns:a16="http://schemas.microsoft.com/office/drawing/2014/main" id="{584E7E42-05F7-40B0-AB4B-08534857300F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/>
                <a:t>9.2</a:t>
              </a:r>
              <a:endParaRPr lang="en-US" sz="1100" b="1" dirty="0"/>
            </a:p>
          </p:txBody>
        </p:sp>
      </p:grpSp>
      <p:grpSp>
        <p:nvGrpSpPr>
          <p:cNvPr id="101" name="Group 78">
            <a:extLst>
              <a:ext uri="{FF2B5EF4-FFF2-40B4-BE49-F238E27FC236}">
                <a16:creationId xmlns="" xmlns:a16="http://schemas.microsoft.com/office/drawing/2014/main" id="{8137010F-35CB-4EAE-972A-F922A05FF84E}"/>
              </a:ext>
            </a:extLst>
          </p:cNvPr>
          <p:cNvGrpSpPr/>
          <p:nvPr/>
        </p:nvGrpSpPr>
        <p:grpSpPr>
          <a:xfrm>
            <a:off x="6925608" y="5752452"/>
            <a:ext cx="2143341" cy="526560"/>
            <a:chOff x="5692588" y="1560606"/>
            <a:chExt cx="3195918" cy="936812"/>
          </a:xfrm>
        </p:grpSpPr>
        <p:sp>
          <p:nvSpPr>
            <p:cNvPr id="102" name="Rectangle: Rounded Corners 79">
              <a:extLst>
                <a:ext uri="{FF2B5EF4-FFF2-40B4-BE49-F238E27FC236}">
                  <a16:creationId xmlns="" xmlns:a16="http://schemas.microsoft.com/office/drawing/2014/main" id="{B74692EB-ACEE-4830-A415-6B5A53B43E4A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103" name="Rectangle: Rounded Corners 80">
              <a:extLst>
                <a:ext uri="{FF2B5EF4-FFF2-40B4-BE49-F238E27FC236}">
                  <a16:creationId xmlns="" xmlns:a16="http://schemas.microsoft.com/office/drawing/2014/main" id="{4AE7060D-8CF6-475E-9EC7-EFAF95D4B7A6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>
                <a:defRPr/>
              </a:pPr>
              <a:r>
                <a:rPr lang="es-MX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3 eco tipos de maíz</a:t>
              </a:r>
            </a:p>
          </p:txBody>
        </p:sp>
        <p:sp>
          <p:nvSpPr>
            <p:cNvPr id="104" name="Oval 81">
              <a:extLst>
                <a:ext uri="{FF2B5EF4-FFF2-40B4-BE49-F238E27FC236}">
                  <a16:creationId xmlns="" xmlns:a16="http://schemas.microsoft.com/office/drawing/2014/main" id="{B1F29ED1-C215-4A40-BB22-FF444A14D805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5" name="Oval 82">
              <a:extLst>
                <a:ext uri="{FF2B5EF4-FFF2-40B4-BE49-F238E27FC236}">
                  <a16:creationId xmlns="" xmlns:a16="http://schemas.microsoft.com/office/drawing/2014/main" id="{584E7E42-05F7-40B0-AB4B-08534857300F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/>
                <a:t>9.3</a:t>
              </a:r>
              <a:endParaRPr lang="en-US" sz="1100" b="1" dirty="0"/>
            </a:p>
          </p:txBody>
        </p:sp>
      </p:grpSp>
      <p:sp>
        <p:nvSpPr>
          <p:cNvPr id="2" name="1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PE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7" name="ShockwaveFlash1" r:id="rId2" imgW="2068560" imgH="1812960"/>
        </mc:Choice>
        <mc:Fallback>
          <p:control name="ShockwaveFlash1" r:id="rId2" imgW="2068560" imgH="181296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9475" y="1728788"/>
                  <a:ext cx="2068513" cy="18129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0208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432" y="3621603"/>
            <a:ext cx="1905000" cy="1905000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/>
              <a:t>¿COMO AFECTA EL CLIMA AL CULTIVO?</a:t>
            </a:r>
            <a:endParaRPr lang="es-PE" dirty="0"/>
          </a:p>
        </p:txBody>
      </p:sp>
      <p:grpSp>
        <p:nvGrpSpPr>
          <p:cNvPr id="5" name="Group 7">
            <a:extLst>
              <a:ext uri="{FF2B5EF4-FFF2-40B4-BE49-F238E27FC236}">
                <a16:creationId xmlns="" xmlns:a16="http://schemas.microsoft.com/office/drawing/2014/main" id="{77FB8EBB-385D-41FC-B4C8-6038B9A360F6}"/>
              </a:ext>
            </a:extLst>
          </p:cNvPr>
          <p:cNvGrpSpPr/>
          <p:nvPr/>
        </p:nvGrpSpPr>
        <p:grpSpPr>
          <a:xfrm>
            <a:off x="1093504" y="1983309"/>
            <a:ext cx="1281545" cy="817418"/>
            <a:chOff x="5135671" y="4916719"/>
            <a:chExt cx="1281545" cy="817418"/>
          </a:xfrm>
        </p:grpSpPr>
        <p:sp>
          <p:nvSpPr>
            <p:cNvPr id="6" name="Rectangle: Rounded Corners 2">
              <a:extLst>
                <a:ext uri="{FF2B5EF4-FFF2-40B4-BE49-F238E27FC236}">
                  <a16:creationId xmlns="" xmlns:a16="http://schemas.microsoft.com/office/drawing/2014/main" id="{591A616C-5D99-4ED1-8BC5-951FEABB799E}"/>
                </a:ext>
              </a:extLst>
            </p:cNvPr>
            <p:cNvSpPr/>
            <p:nvPr/>
          </p:nvSpPr>
          <p:spPr>
            <a:xfrm>
              <a:off x="5135671" y="4916719"/>
              <a:ext cx="1281545" cy="817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574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000" b="1" dirty="0" smtClean="0">
                  <a:solidFill>
                    <a:schemeClr val="accent3"/>
                  </a:solidFill>
                </a:rPr>
                <a:t>65</a:t>
              </a:r>
              <a:r>
                <a:rPr lang="en-US" sz="3000" b="1" dirty="0">
                  <a:solidFill>
                    <a:schemeClr val="accent3"/>
                  </a:solidFill>
                </a:rPr>
                <a:t>%</a:t>
              </a:r>
            </a:p>
          </p:txBody>
        </p:sp>
        <p:sp>
          <p:nvSpPr>
            <p:cNvPr id="7" name="Freeform: Shape 83">
              <a:extLst>
                <a:ext uri="{FF2B5EF4-FFF2-40B4-BE49-F238E27FC236}">
                  <a16:creationId xmlns="" xmlns:a16="http://schemas.microsoft.com/office/drawing/2014/main" id="{2592A07B-CA69-4612-8712-1B2116BAF541}"/>
                </a:ext>
              </a:extLst>
            </p:cNvPr>
            <p:cNvSpPr/>
            <p:nvPr/>
          </p:nvSpPr>
          <p:spPr>
            <a:xfrm>
              <a:off x="5135672" y="4916719"/>
              <a:ext cx="172479" cy="817418"/>
            </a:xfrm>
            <a:custGeom>
              <a:avLst/>
              <a:gdLst>
                <a:gd name="connsiteX0" fmla="*/ 181652 w 229972"/>
                <a:gd name="connsiteY0" fmla="*/ 0 h 1089891"/>
                <a:gd name="connsiteX1" fmla="*/ 229972 w 229972"/>
                <a:gd name="connsiteY1" fmla="*/ 0 h 1089891"/>
                <a:gd name="connsiteX2" fmla="*/ 229972 w 229972"/>
                <a:gd name="connsiteY2" fmla="*/ 1089891 h 1089891"/>
                <a:gd name="connsiteX3" fmla="*/ 181652 w 229972"/>
                <a:gd name="connsiteY3" fmla="*/ 1089891 h 1089891"/>
                <a:gd name="connsiteX4" fmla="*/ 0 w 229972"/>
                <a:gd name="connsiteY4" fmla="*/ 908239 h 1089891"/>
                <a:gd name="connsiteX5" fmla="*/ 0 w 229972"/>
                <a:gd name="connsiteY5" fmla="*/ 181652 h 1089891"/>
                <a:gd name="connsiteX6" fmla="*/ 181652 w 229972"/>
                <a:gd name="connsiteY6" fmla="*/ 0 h 1089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972" h="1089891">
                  <a:moveTo>
                    <a:pt x="181652" y="0"/>
                  </a:moveTo>
                  <a:lnTo>
                    <a:pt x="229972" y="0"/>
                  </a:lnTo>
                  <a:lnTo>
                    <a:pt x="229972" y="1089891"/>
                  </a:lnTo>
                  <a:lnTo>
                    <a:pt x="181652" y="1089891"/>
                  </a:lnTo>
                  <a:cubicBezTo>
                    <a:pt x="81328" y="1089891"/>
                    <a:pt x="0" y="1008563"/>
                    <a:pt x="0" y="908239"/>
                  </a:cubicBezTo>
                  <a:lnTo>
                    <a:pt x="0" y="181652"/>
                  </a:lnTo>
                  <a:cubicBezTo>
                    <a:pt x="0" y="81328"/>
                    <a:pt x="81328" y="0"/>
                    <a:pt x="1816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8" name="Arc 34">
            <a:extLst>
              <a:ext uri="{FF2B5EF4-FFF2-40B4-BE49-F238E27FC236}">
                <a16:creationId xmlns="" xmlns:a16="http://schemas.microsoft.com/office/drawing/2014/main" id="{2614CB73-570D-484B-9341-8800470A57F2}"/>
              </a:ext>
            </a:extLst>
          </p:cNvPr>
          <p:cNvSpPr/>
          <p:nvPr/>
        </p:nvSpPr>
        <p:spPr>
          <a:xfrm rot="5400000">
            <a:off x="628650" y="2598400"/>
            <a:ext cx="3806502" cy="3806501"/>
          </a:xfrm>
          <a:prstGeom prst="arc">
            <a:avLst>
              <a:gd name="adj1" fmla="val 16196098"/>
              <a:gd name="adj2" fmla="val 8391805"/>
            </a:avLst>
          </a:prstGeom>
          <a:noFill/>
          <a:ln w="373063" cap="rnd">
            <a:solidFill>
              <a:schemeClr val="accent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Calibri" panose="020F0502020204030204" pitchFamily="34" charset="0"/>
            </a:endParaRPr>
          </a:p>
        </p:txBody>
      </p:sp>
      <p:sp>
        <p:nvSpPr>
          <p:cNvPr id="9" name="Arc 35">
            <a:extLst>
              <a:ext uri="{FF2B5EF4-FFF2-40B4-BE49-F238E27FC236}">
                <a16:creationId xmlns="" xmlns:a16="http://schemas.microsoft.com/office/drawing/2014/main" id="{5567A487-ADEA-4E82-93A8-2DAD15675413}"/>
              </a:ext>
            </a:extLst>
          </p:cNvPr>
          <p:cNvSpPr/>
          <p:nvPr/>
        </p:nvSpPr>
        <p:spPr>
          <a:xfrm rot="5400000">
            <a:off x="1103221" y="3072972"/>
            <a:ext cx="2857356" cy="2857356"/>
          </a:xfrm>
          <a:prstGeom prst="arc">
            <a:avLst>
              <a:gd name="adj1" fmla="val 16196098"/>
              <a:gd name="adj2" fmla="val 1631252"/>
            </a:avLst>
          </a:prstGeom>
          <a:noFill/>
          <a:ln w="373063" cap="rnd">
            <a:solidFill>
              <a:schemeClr val="accent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Calibri" panose="020F0502020204030204" pitchFamily="34" charset="0"/>
            </a:endParaRPr>
          </a:p>
        </p:txBody>
      </p:sp>
      <p:cxnSp>
        <p:nvCxnSpPr>
          <p:cNvPr id="10" name="Conector angular 9"/>
          <p:cNvCxnSpPr/>
          <p:nvPr/>
        </p:nvCxnSpPr>
        <p:spPr>
          <a:xfrm rot="5400000" flipH="1" flipV="1">
            <a:off x="3490130" y="3044273"/>
            <a:ext cx="1678843" cy="685775"/>
          </a:xfrm>
          <a:prstGeom prst="bentConnector3">
            <a:avLst>
              <a:gd name="adj1" fmla="val 50000"/>
            </a:avLst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35">
            <a:extLst>
              <a:ext uri="{FF2B5EF4-FFF2-40B4-BE49-F238E27FC236}">
                <a16:creationId xmlns="" xmlns:a16="http://schemas.microsoft.com/office/drawing/2014/main" id="{5567A487-ADEA-4E82-93A8-2DAD15675413}"/>
              </a:ext>
            </a:extLst>
          </p:cNvPr>
          <p:cNvSpPr/>
          <p:nvPr/>
        </p:nvSpPr>
        <p:spPr>
          <a:xfrm rot="5400000">
            <a:off x="1103222" y="3064492"/>
            <a:ext cx="2857356" cy="2857356"/>
          </a:xfrm>
          <a:prstGeom prst="arc">
            <a:avLst>
              <a:gd name="adj1" fmla="val 16196098"/>
              <a:gd name="adj2" fmla="val 20318324"/>
            </a:avLst>
          </a:prstGeom>
          <a:noFill/>
          <a:ln w="373063" cap="rnd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Calibri" panose="020F0502020204030204" pitchFamily="34" charset="0"/>
            </a:endParaRPr>
          </a:p>
        </p:txBody>
      </p:sp>
      <p:pic>
        <p:nvPicPr>
          <p:cNvPr id="12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636" y="3402522"/>
            <a:ext cx="988336" cy="98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86">
            <a:extLst>
              <a:ext uri="{FF2B5EF4-FFF2-40B4-BE49-F238E27FC236}">
                <a16:creationId xmlns="" xmlns:a16="http://schemas.microsoft.com/office/drawing/2014/main" id="{B676BDF3-F1FE-4366-B78B-96DB730BA3C2}"/>
              </a:ext>
            </a:extLst>
          </p:cNvPr>
          <p:cNvSpPr txBox="1"/>
          <p:nvPr/>
        </p:nvSpPr>
        <p:spPr>
          <a:xfrm>
            <a:off x="1549061" y="2851387"/>
            <a:ext cx="2200315" cy="738664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lvl="0" algn="just"/>
            <a:r>
              <a:rPr lang="en-US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Corresponde</a:t>
            </a: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al </a:t>
            </a:r>
            <a:r>
              <a:rPr lang="en-US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suelo</a:t>
            </a: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y </a:t>
            </a:r>
            <a:r>
              <a:rPr lang="en-US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manejo</a:t>
            </a: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agronómico</a:t>
            </a: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del </a:t>
            </a:r>
            <a:r>
              <a:rPr lang="en-US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cultivo</a:t>
            </a:r>
            <a:endParaRPr lang="en-US" sz="14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92235" y="2050826"/>
            <a:ext cx="630382" cy="630382"/>
          </a:xfrm>
          <a:prstGeom prst="rect">
            <a:avLst/>
          </a:prstGeom>
        </p:spPr>
      </p:pic>
      <p:grpSp>
        <p:nvGrpSpPr>
          <p:cNvPr id="15" name="Group 5">
            <a:extLst>
              <a:ext uri="{FF2B5EF4-FFF2-40B4-BE49-F238E27FC236}">
                <a16:creationId xmlns="" xmlns:a16="http://schemas.microsoft.com/office/drawing/2014/main" id="{0AF6235B-7604-410B-8D88-5272E2362527}"/>
              </a:ext>
            </a:extLst>
          </p:cNvPr>
          <p:cNvGrpSpPr/>
          <p:nvPr/>
        </p:nvGrpSpPr>
        <p:grpSpPr>
          <a:xfrm>
            <a:off x="5172729" y="3157248"/>
            <a:ext cx="960729" cy="420088"/>
            <a:chOff x="1282820" y="-623723"/>
            <a:chExt cx="1396442" cy="848748"/>
          </a:xfrm>
        </p:grpSpPr>
        <p:sp>
          <p:nvSpPr>
            <p:cNvPr id="16" name="Rectangle: Rounded Corners 40">
              <a:extLst>
                <a:ext uri="{FF2B5EF4-FFF2-40B4-BE49-F238E27FC236}">
                  <a16:creationId xmlns="" xmlns:a16="http://schemas.microsoft.com/office/drawing/2014/main" id="{A56F0717-8776-4BB5-A1FC-246827BDE9A7}"/>
                </a:ext>
              </a:extLst>
            </p:cNvPr>
            <p:cNvSpPr/>
            <p:nvPr/>
          </p:nvSpPr>
          <p:spPr>
            <a:xfrm>
              <a:off x="1397717" y="-623723"/>
              <a:ext cx="1281545" cy="8487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574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20</a:t>
              </a:r>
              <a:r>
                <a:rPr lang="en-US" sz="2400" b="1" dirty="0">
                  <a:solidFill>
                    <a:schemeClr val="tx1"/>
                  </a:solidFill>
                </a:rPr>
                <a:t>%</a:t>
              </a:r>
            </a:p>
          </p:txBody>
        </p:sp>
        <p:sp>
          <p:nvSpPr>
            <p:cNvPr id="17" name="Freeform: Shape 79">
              <a:extLst>
                <a:ext uri="{FF2B5EF4-FFF2-40B4-BE49-F238E27FC236}">
                  <a16:creationId xmlns="" xmlns:a16="http://schemas.microsoft.com/office/drawing/2014/main" id="{A58B962C-7F95-49D9-B562-0BC8C9F09281}"/>
                </a:ext>
              </a:extLst>
            </p:cNvPr>
            <p:cNvSpPr/>
            <p:nvPr/>
          </p:nvSpPr>
          <p:spPr>
            <a:xfrm>
              <a:off x="1282820" y="-592393"/>
              <a:ext cx="172479" cy="817418"/>
            </a:xfrm>
            <a:custGeom>
              <a:avLst/>
              <a:gdLst>
                <a:gd name="connsiteX0" fmla="*/ 181652 w 229972"/>
                <a:gd name="connsiteY0" fmla="*/ 0 h 1089891"/>
                <a:gd name="connsiteX1" fmla="*/ 229972 w 229972"/>
                <a:gd name="connsiteY1" fmla="*/ 0 h 1089891"/>
                <a:gd name="connsiteX2" fmla="*/ 229972 w 229972"/>
                <a:gd name="connsiteY2" fmla="*/ 1089891 h 1089891"/>
                <a:gd name="connsiteX3" fmla="*/ 181652 w 229972"/>
                <a:gd name="connsiteY3" fmla="*/ 1089891 h 1089891"/>
                <a:gd name="connsiteX4" fmla="*/ 0 w 229972"/>
                <a:gd name="connsiteY4" fmla="*/ 908239 h 1089891"/>
                <a:gd name="connsiteX5" fmla="*/ 0 w 229972"/>
                <a:gd name="connsiteY5" fmla="*/ 181652 h 1089891"/>
                <a:gd name="connsiteX6" fmla="*/ 181652 w 229972"/>
                <a:gd name="connsiteY6" fmla="*/ 0 h 1089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972" h="1089891">
                  <a:moveTo>
                    <a:pt x="181652" y="0"/>
                  </a:moveTo>
                  <a:lnTo>
                    <a:pt x="229972" y="0"/>
                  </a:lnTo>
                  <a:lnTo>
                    <a:pt x="229972" y="1089891"/>
                  </a:lnTo>
                  <a:lnTo>
                    <a:pt x="181652" y="1089891"/>
                  </a:lnTo>
                  <a:cubicBezTo>
                    <a:pt x="81328" y="1089891"/>
                    <a:pt x="0" y="1008563"/>
                    <a:pt x="0" y="908239"/>
                  </a:cubicBezTo>
                  <a:lnTo>
                    <a:pt x="0" y="181652"/>
                  </a:lnTo>
                  <a:cubicBezTo>
                    <a:pt x="0" y="81328"/>
                    <a:pt x="81328" y="0"/>
                    <a:pt x="181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10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="" xmlns:a16="http://schemas.microsoft.com/office/drawing/2014/main" id="{042398DC-5F1F-443C-98C4-ECFF1392F411}"/>
              </a:ext>
            </a:extLst>
          </p:cNvPr>
          <p:cNvGrpSpPr/>
          <p:nvPr/>
        </p:nvGrpSpPr>
        <p:grpSpPr>
          <a:xfrm>
            <a:off x="4568665" y="2111265"/>
            <a:ext cx="1281545" cy="817418"/>
            <a:chOff x="5135671" y="1283301"/>
            <a:chExt cx="1281545" cy="817418"/>
          </a:xfrm>
        </p:grpSpPr>
        <p:sp>
          <p:nvSpPr>
            <p:cNvPr id="19" name="Rectangle: Rounded Corners 41">
              <a:extLst>
                <a:ext uri="{FF2B5EF4-FFF2-40B4-BE49-F238E27FC236}">
                  <a16:creationId xmlns="" xmlns:a16="http://schemas.microsoft.com/office/drawing/2014/main" id="{E1737D0D-795A-4198-B311-AF0F275CB4AF}"/>
                </a:ext>
              </a:extLst>
            </p:cNvPr>
            <p:cNvSpPr/>
            <p:nvPr/>
          </p:nvSpPr>
          <p:spPr>
            <a:xfrm>
              <a:off x="5135671" y="1283301"/>
              <a:ext cx="1281545" cy="817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574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000" b="1" dirty="0" smtClean="0">
                  <a:solidFill>
                    <a:schemeClr val="tx2"/>
                  </a:solidFill>
                </a:rPr>
                <a:t>35%</a:t>
              </a:r>
              <a:endParaRPr lang="en-US" sz="3000" b="1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: Shape 77">
              <a:extLst>
                <a:ext uri="{FF2B5EF4-FFF2-40B4-BE49-F238E27FC236}">
                  <a16:creationId xmlns="" xmlns:a16="http://schemas.microsoft.com/office/drawing/2014/main" id="{092957D4-D774-4FB8-96C0-AEA901BF7F55}"/>
                </a:ext>
              </a:extLst>
            </p:cNvPr>
            <p:cNvSpPr/>
            <p:nvPr/>
          </p:nvSpPr>
          <p:spPr>
            <a:xfrm>
              <a:off x="5135672" y="1283301"/>
              <a:ext cx="172479" cy="817418"/>
            </a:xfrm>
            <a:custGeom>
              <a:avLst/>
              <a:gdLst>
                <a:gd name="connsiteX0" fmla="*/ 181652 w 229972"/>
                <a:gd name="connsiteY0" fmla="*/ 0 h 1089891"/>
                <a:gd name="connsiteX1" fmla="*/ 229972 w 229972"/>
                <a:gd name="connsiteY1" fmla="*/ 0 h 1089891"/>
                <a:gd name="connsiteX2" fmla="*/ 229972 w 229972"/>
                <a:gd name="connsiteY2" fmla="*/ 1089891 h 1089891"/>
                <a:gd name="connsiteX3" fmla="*/ 181652 w 229972"/>
                <a:gd name="connsiteY3" fmla="*/ 1089891 h 1089891"/>
                <a:gd name="connsiteX4" fmla="*/ 0 w 229972"/>
                <a:gd name="connsiteY4" fmla="*/ 908239 h 1089891"/>
                <a:gd name="connsiteX5" fmla="*/ 0 w 229972"/>
                <a:gd name="connsiteY5" fmla="*/ 181652 h 1089891"/>
                <a:gd name="connsiteX6" fmla="*/ 181652 w 229972"/>
                <a:gd name="connsiteY6" fmla="*/ 0 h 1089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972" h="1089891">
                  <a:moveTo>
                    <a:pt x="181652" y="0"/>
                  </a:moveTo>
                  <a:lnTo>
                    <a:pt x="229972" y="0"/>
                  </a:lnTo>
                  <a:lnTo>
                    <a:pt x="229972" y="1089891"/>
                  </a:lnTo>
                  <a:lnTo>
                    <a:pt x="181652" y="1089891"/>
                  </a:lnTo>
                  <a:cubicBezTo>
                    <a:pt x="81328" y="1089891"/>
                    <a:pt x="0" y="1008563"/>
                    <a:pt x="0" y="908239"/>
                  </a:cubicBezTo>
                  <a:lnTo>
                    <a:pt x="0" y="181652"/>
                  </a:lnTo>
                  <a:cubicBezTo>
                    <a:pt x="0" y="81328"/>
                    <a:pt x="81328" y="0"/>
                    <a:pt x="18165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grpSp>
        <p:nvGrpSpPr>
          <p:cNvPr id="21" name="Group 11">
            <a:extLst>
              <a:ext uri="{FF2B5EF4-FFF2-40B4-BE49-F238E27FC236}">
                <a16:creationId xmlns="" xmlns:a16="http://schemas.microsoft.com/office/drawing/2014/main" id="{68F7B9A3-52F1-4682-BA31-5BDC2642F4F9}"/>
              </a:ext>
            </a:extLst>
          </p:cNvPr>
          <p:cNvGrpSpPr/>
          <p:nvPr/>
        </p:nvGrpSpPr>
        <p:grpSpPr>
          <a:xfrm>
            <a:off x="6214406" y="1953634"/>
            <a:ext cx="2798965" cy="962299"/>
            <a:chOff x="6541966" y="1241637"/>
            <a:chExt cx="2984550" cy="962299"/>
          </a:xfrm>
        </p:grpSpPr>
        <p:sp>
          <p:nvSpPr>
            <p:cNvPr id="22" name="TextBox 85">
              <a:extLst>
                <a:ext uri="{FF2B5EF4-FFF2-40B4-BE49-F238E27FC236}">
                  <a16:creationId xmlns="" xmlns:a16="http://schemas.microsoft.com/office/drawing/2014/main" id="{C22DDE6F-2B54-4C53-BB72-443210C4E187}"/>
                </a:ext>
              </a:extLst>
            </p:cNvPr>
            <p:cNvSpPr txBox="1"/>
            <p:nvPr/>
          </p:nvSpPr>
          <p:spPr>
            <a:xfrm>
              <a:off x="6541966" y="1241637"/>
              <a:ext cx="2818295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000" b="1" dirty="0" err="1" smtClean="0"/>
                <a:t>Variabilidad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Climática</a:t>
              </a:r>
              <a:endParaRPr lang="en-US" sz="2000" b="1" dirty="0"/>
            </a:p>
          </p:txBody>
        </p:sp>
        <p:sp>
          <p:nvSpPr>
            <p:cNvPr id="23" name="TextBox 86">
              <a:extLst>
                <a:ext uri="{FF2B5EF4-FFF2-40B4-BE49-F238E27FC236}">
                  <a16:creationId xmlns="" xmlns:a16="http://schemas.microsoft.com/office/drawing/2014/main" id="{B676BDF3-F1FE-4366-B78B-96DB730BA3C2}"/>
                </a:ext>
              </a:extLst>
            </p:cNvPr>
            <p:cNvSpPr txBox="1"/>
            <p:nvPr/>
          </p:nvSpPr>
          <p:spPr>
            <a:xfrm>
              <a:off x="6541968" y="1603772"/>
              <a:ext cx="2984548" cy="60016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lvl="0" algn="just"/>
              <a:r>
                <a:rPr lang="en-US" sz="11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Año</a:t>
              </a:r>
              <a:r>
                <a:rPr 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 </a:t>
              </a:r>
              <a:r>
                <a:rPr lang="en-US" sz="11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tras</a:t>
              </a:r>
              <a:r>
                <a:rPr 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 </a:t>
              </a:r>
              <a:r>
                <a:rPr lang="en-US" sz="11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año</a:t>
              </a:r>
              <a:r>
                <a:rPr 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 la </a:t>
              </a:r>
              <a:r>
                <a:rPr lang="en-US" sz="11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variabilidad</a:t>
              </a:r>
              <a:r>
                <a:rPr 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 </a:t>
              </a:r>
              <a:r>
                <a:rPr lang="en-US" sz="11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climática</a:t>
              </a:r>
              <a:r>
                <a:rPr 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 </a:t>
              </a:r>
              <a:r>
                <a:rPr lang="en-US" sz="11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explica</a:t>
              </a:r>
              <a:r>
                <a:rPr 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 el </a:t>
              </a:r>
              <a:r>
                <a:rPr 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35 </a:t>
              </a:r>
              <a:r>
                <a:rPr 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% de las </a:t>
              </a:r>
              <a:r>
                <a:rPr lang="en-US" sz="11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variaciones</a:t>
              </a:r>
              <a:r>
                <a:rPr 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 en </a:t>
              </a:r>
              <a:r>
                <a:rPr lang="en-US" sz="11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rendimientos</a:t>
              </a:r>
              <a:r>
                <a:rPr 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 </a:t>
              </a:r>
              <a:r>
                <a:rPr lang="en-US" sz="11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globales</a:t>
              </a:r>
              <a:r>
                <a:rPr 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 (Ray, D.K. et al, 2015)</a:t>
              </a:r>
              <a:endParaRPr lang="en-US" sz="110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</p:grpSp>
      <p:grpSp>
        <p:nvGrpSpPr>
          <p:cNvPr id="24" name="Group 10">
            <a:extLst>
              <a:ext uri="{FF2B5EF4-FFF2-40B4-BE49-F238E27FC236}">
                <a16:creationId xmlns="" xmlns:a16="http://schemas.microsoft.com/office/drawing/2014/main" id="{CF9BAB7B-619E-4779-B37E-915BF2A237E0}"/>
              </a:ext>
            </a:extLst>
          </p:cNvPr>
          <p:cNvGrpSpPr/>
          <p:nvPr/>
        </p:nvGrpSpPr>
        <p:grpSpPr>
          <a:xfrm>
            <a:off x="6206346" y="3204488"/>
            <a:ext cx="2177027" cy="825570"/>
            <a:chOff x="4009667" y="2343005"/>
            <a:chExt cx="2202816" cy="1667988"/>
          </a:xfrm>
        </p:grpSpPr>
        <p:sp>
          <p:nvSpPr>
            <p:cNvPr id="25" name="TextBox 91">
              <a:extLst>
                <a:ext uri="{FF2B5EF4-FFF2-40B4-BE49-F238E27FC236}">
                  <a16:creationId xmlns="" xmlns:a16="http://schemas.microsoft.com/office/drawing/2014/main" id="{0E7FFFD7-248F-41A8-9799-1B608E9DC1E8}"/>
                </a:ext>
              </a:extLst>
            </p:cNvPr>
            <p:cNvSpPr txBox="1"/>
            <p:nvPr/>
          </p:nvSpPr>
          <p:spPr>
            <a:xfrm>
              <a:off x="4009667" y="2343005"/>
              <a:ext cx="2202816" cy="40010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000" b="1" dirty="0" err="1" smtClean="0"/>
                <a:t>Radiación</a:t>
              </a:r>
              <a:r>
                <a:rPr lang="en-US" sz="2000" b="1" dirty="0" smtClean="0"/>
                <a:t> Solar</a:t>
              </a:r>
              <a:endParaRPr lang="en-US" sz="2000" b="1" dirty="0"/>
            </a:p>
          </p:txBody>
        </p:sp>
        <p:sp>
          <p:nvSpPr>
            <p:cNvPr id="26" name="TextBox 92">
              <a:extLst>
                <a:ext uri="{FF2B5EF4-FFF2-40B4-BE49-F238E27FC236}">
                  <a16:creationId xmlns="" xmlns:a16="http://schemas.microsoft.com/office/drawing/2014/main" id="{8AE5D39F-DE93-4B39-8B3E-F95717760DD6}"/>
                </a:ext>
              </a:extLst>
            </p:cNvPr>
            <p:cNvSpPr txBox="1"/>
            <p:nvPr/>
          </p:nvSpPr>
          <p:spPr>
            <a:xfrm>
              <a:off x="4009668" y="2705141"/>
              <a:ext cx="2196970" cy="1305852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lvl="0" algn="just"/>
              <a:r>
                <a:rPr lang="en-US" sz="1200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La </a:t>
              </a:r>
              <a:r>
                <a:rPr lang="en-US" sz="12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influencia</a:t>
              </a:r>
              <a:r>
                <a:rPr lang="en-US" sz="1200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 de la </a:t>
              </a:r>
              <a:r>
                <a:rPr lang="en-US" sz="12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radiación</a:t>
              </a:r>
              <a:r>
                <a:rPr lang="en-US" sz="1200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 solar en el </a:t>
              </a:r>
              <a:r>
                <a:rPr lang="en-US" sz="12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llenado</a:t>
              </a:r>
              <a:r>
                <a:rPr lang="en-US" sz="1200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 del </a:t>
              </a:r>
              <a:r>
                <a:rPr lang="en-US" sz="12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grano</a:t>
              </a:r>
              <a:r>
                <a:rPr lang="en-US" sz="1200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 </a:t>
              </a:r>
              <a:r>
                <a:rPr lang="en-US" sz="12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corresponde</a:t>
              </a:r>
              <a:r>
                <a:rPr lang="en-US" sz="1200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 al 20% </a:t>
              </a:r>
              <a:endParaRPr lang="en-US" sz="120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</p:grpSp>
      <p:sp>
        <p:nvSpPr>
          <p:cNvPr id="27" name="Freeform: Shape 81">
            <a:extLst>
              <a:ext uri="{FF2B5EF4-FFF2-40B4-BE49-F238E27FC236}">
                <a16:creationId xmlns="" xmlns:a16="http://schemas.microsoft.com/office/drawing/2014/main" id="{4ED3E073-621C-4715-BA8D-8BDB2510EFBD}"/>
              </a:ext>
            </a:extLst>
          </p:cNvPr>
          <p:cNvSpPr/>
          <p:nvPr/>
        </p:nvSpPr>
        <p:spPr>
          <a:xfrm>
            <a:off x="5172730" y="3174405"/>
            <a:ext cx="118662" cy="403190"/>
          </a:xfrm>
          <a:custGeom>
            <a:avLst/>
            <a:gdLst>
              <a:gd name="connsiteX0" fmla="*/ 181652 w 229972"/>
              <a:gd name="connsiteY0" fmla="*/ 0 h 1089891"/>
              <a:gd name="connsiteX1" fmla="*/ 229972 w 229972"/>
              <a:gd name="connsiteY1" fmla="*/ 0 h 1089891"/>
              <a:gd name="connsiteX2" fmla="*/ 229972 w 229972"/>
              <a:gd name="connsiteY2" fmla="*/ 1089891 h 1089891"/>
              <a:gd name="connsiteX3" fmla="*/ 181652 w 229972"/>
              <a:gd name="connsiteY3" fmla="*/ 1089891 h 1089891"/>
              <a:gd name="connsiteX4" fmla="*/ 0 w 229972"/>
              <a:gd name="connsiteY4" fmla="*/ 908239 h 1089891"/>
              <a:gd name="connsiteX5" fmla="*/ 0 w 229972"/>
              <a:gd name="connsiteY5" fmla="*/ 181652 h 1089891"/>
              <a:gd name="connsiteX6" fmla="*/ 181652 w 229972"/>
              <a:gd name="connsiteY6" fmla="*/ 0 h 108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972" h="1089891">
                <a:moveTo>
                  <a:pt x="181652" y="0"/>
                </a:moveTo>
                <a:lnTo>
                  <a:pt x="229972" y="0"/>
                </a:lnTo>
                <a:lnTo>
                  <a:pt x="229972" y="1089891"/>
                </a:lnTo>
                <a:lnTo>
                  <a:pt x="181652" y="1089891"/>
                </a:lnTo>
                <a:cubicBezTo>
                  <a:pt x="81328" y="1089891"/>
                  <a:pt x="0" y="1008563"/>
                  <a:pt x="0" y="908239"/>
                </a:cubicBezTo>
                <a:lnTo>
                  <a:pt x="0" y="181652"/>
                </a:lnTo>
                <a:cubicBezTo>
                  <a:pt x="0" y="81328"/>
                  <a:pt x="81328" y="0"/>
                  <a:pt x="181652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8" name="Flecha abajo 27"/>
          <p:cNvSpPr/>
          <p:nvPr/>
        </p:nvSpPr>
        <p:spPr>
          <a:xfrm>
            <a:off x="5410729" y="2928683"/>
            <a:ext cx="89222" cy="22856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9" name="Rectángulo 28"/>
          <p:cNvSpPr/>
          <p:nvPr/>
        </p:nvSpPr>
        <p:spPr>
          <a:xfrm rot="18609362">
            <a:off x="2718378" y="4863980"/>
            <a:ext cx="1578119" cy="5979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s-E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Radiación</a:t>
            </a:r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6"/>
          <a:srcRect b="39220"/>
          <a:stretch/>
        </p:blipFill>
        <p:spPr>
          <a:xfrm>
            <a:off x="2640005" y="2008364"/>
            <a:ext cx="971672" cy="792363"/>
          </a:xfrm>
          <a:prstGeom prst="rect">
            <a:avLst/>
          </a:prstGeom>
        </p:spPr>
      </p:pic>
      <p:sp>
        <p:nvSpPr>
          <p:cNvPr id="32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-3300757" y="1165835"/>
            <a:ext cx="8352928" cy="432048"/>
          </a:xfrm>
        </p:spPr>
        <p:txBody>
          <a:bodyPr/>
          <a:lstStyle/>
          <a:p>
            <a:r>
              <a:rPr lang="es-PE" dirty="0" smtClean="0"/>
              <a:t>Caso arroz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9280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395533" y="340774"/>
            <a:ext cx="8352928" cy="432048"/>
          </a:xfrm>
        </p:spPr>
        <p:txBody>
          <a:bodyPr/>
          <a:lstStyle/>
          <a:p>
            <a:r>
              <a:rPr lang="es-PE" dirty="0" smtClean="0"/>
              <a:t>FENÓMENOS  HIDROMETEOROLÓGICOS SEGÚN REGIONES GEOGRÁFICAS</a:t>
            </a:r>
          </a:p>
          <a:p>
            <a:endParaRPr lang="es-P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5" t="17213" r="9575" b="8552"/>
          <a:stretch/>
        </p:blipFill>
        <p:spPr bwMode="auto">
          <a:xfrm>
            <a:off x="645271" y="1052736"/>
            <a:ext cx="8452598" cy="553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87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="" xmlns:a16="http://schemas.microsoft.com/office/drawing/2014/main" id="{35676C20-4CA7-4B55-B846-C0251D709E8A}"/>
              </a:ext>
            </a:extLst>
          </p:cNvPr>
          <p:cNvSpPr/>
          <p:nvPr/>
        </p:nvSpPr>
        <p:spPr>
          <a:xfrm>
            <a:off x="269283" y="2827298"/>
            <a:ext cx="2502518" cy="355403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342900" rIns="137160" bIns="685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es-PE" sz="1200" dirty="0" smtClean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just"/>
            <a:endParaRPr lang="es-PE" sz="12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just"/>
            <a:endParaRPr lang="es-PE" sz="1200" dirty="0" smtClean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just"/>
            <a:endParaRPr lang="es-PE" sz="12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just"/>
            <a:endParaRPr lang="es-PE" sz="1200" dirty="0" smtClean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just"/>
            <a:endParaRPr lang="es-PE" sz="12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just"/>
            <a:endParaRPr lang="es-PE" sz="1200" dirty="0" smtClean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just"/>
            <a:endParaRPr lang="es-PE" sz="1200" dirty="0" smtClean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just"/>
            <a:r>
              <a:rPr lang="es-PE" sz="11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Se evidencian las mayores anomalías meteorológicas en lo que respecta a la temperatura, la presión atmosférica y precipitaciones.</a:t>
            </a:r>
          </a:p>
          <a:p>
            <a:pPr algn="just"/>
            <a:r>
              <a:rPr lang="es-PE" sz="11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Los caudales de los ríos que provienen de la región andina a la costa incrementan carias veces su magnitud, desbordándose y ocasionando fuertes daños</a:t>
            </a:r>
            <a:endParaRPr lang="es-PE" sz="11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69283" y="221771"/>
            <a:ext cx="8352928" cy="432048"/>
          </a:xfrm>
        </p:spPr>
        <p:txBody>
          <a:bodyPr/>
          <a:lstStyle/>
          <a:p>
            <a:r>
              <a:rPr lang="es-PE" dirty="0" smtClean="0"/>
              <a:t>EL NIÑO Y LA AGRICULTURA</a:t>
            </a:r>
            <a:endParaRPr lang="es-PE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" t="18360" r="50083" b="15085"/>
          <a:stretch/>
        </p:blipFill>
        <p:spPr bwMode="auto">
          <a:xfrm>
            <a:off x="-5509120" y="3693139"/>
            <a:ext cx="201622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9" t="18360" r="1721" b="15085"/>
          <a:stretch/>
        </p:blipFill>
        <p:spPr bwMode="auto">
          <a:xfrm>
            <a:off x="-3348880" y="3693139"/>
            <a:ext cx="187919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Triangle 38">
            <a:extLst>
              <a:ext uri="{FF2B5EF4-FFF2-40B4-BE49-F238E27FC236}">
                <a16:creationId xmlns="" xmlns:a16="http://schemas.microsoft.com/office/drawing/2014/main" id="{565B680D-617B-4A8A-A1F3-6995192C2CCF}"/>
              </a:ext>
            </a:extLst>
          </p:cNvPr>
          <p:cNvSpPr/>
          <p:nvPr/>
        </p:nvSpPr>
        <p:spPr>
          <a:xfrm flipH="1" flipV="1">
            <a:off x="182486" y="1700808"/>
            <a:ext cx="1296144" cy="504056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Arrow: Pentagon 40">
            <a:extLst>
              <a:ext uri="{FF2B5EF4-FFF2-40B4-BE49-F238E27FC236}">
                <a16:creationId xmlns="" xmlns:a16="http://schemas.microsoft.com/office/drawing/2014/main" id="{82C363AB-F2BB-450B-979E-8DE4224CF3FA}"/>
              </a:ext>
            </a:extLst>
          </p:cNvPr>
          <p:cNvSpPr/>
          <p:nvPr/>
        </p:nvSpPr>
        <p:spPr>
          <a:xfrm>
            <a:off x="212651" y="797835"/>
            <a:ext cx="8712968" cy="902973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22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E" sz="1400" dirty="0">
                <a:latin typeface="Myriad Pro" panose="020B0503030403020204" pitchFamily="34" charset="0"/>
              </a:rPr>
              <a:t>Con </a:t>
            </a:r>
            <a:r>
              <a:rPr lang="es-PE" sz="1400" dirty="0" smtClean="0">
                <a:latin typeface="Myriad Pro" panose="020B0503030403020204" pitchFamily="34" charset="0"/>
              </a:rPr>
              <a:t>frecuencia </a:t>
            </a:r>
            <a:r>
              <a:rPr lang="es-PE" sz="1400" dirty="0">
                <a:latin typeface="Myriad Pro" panose="020B0503030403020204" pitchFamily="34" charset="0"/>
              </a:rPr>
              <a:t>el Perú se ve afectado por anomalías climáticas originadas por condiciones locales y </a:t>
            </a:r>
            <a:r>
              <a:rPr lang="es-PE" sz="1400" dirty="0" smtClean="0">
                <a:latin typeface="Myriad Pro" panose="020B0503030403020204" pitchFamily="34" charset="0"/>
              </a:rPr>
              <a:t>globales, </a:t>
            </a:r>
            <a:r>
              <a:rPr lang="es-PE" sz="1400" dirty="0">
                <a:latin typeface="Myriad Pro" panose="020B0503030403020204" pitchFamily="34" charset="0"/>
              </a:rPr>
              <a:t>como lo son los fenómenos de El Niño y La Niña. Desastres provocados principalmente por el déficit de agua y los incrementos  en la temperatura del aire o, en otros casos, por excesos de agua afectan de manera sensible al sector agropecuario.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-5560261" y="5810988"/>
            <a:ext cx="2067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 smtClean="0">
                <a:solidFill>
                  <a:schemeClr val="tx2"/>
                </a:solidFill>
                <a:latin typeface="Myriad Pro" panose="020B0503030403020204" pitchFamily="34" charset="0"/>
              </a:rPr>
              <a:t>Rendimiento promedio entre 9 a 15 t/ha. Mayor rendimiento (12 a 15 t/ha) Cochas Chico, </a:t>
            </a:r>
            <a:r>
              <a:rPr lang="es-PE" sz="1200" dirty="0" err="1" smtClean="0">
                <a:solidFill>
                  <a:schemeClr val="tx2"/>
                </a:solidFill>
                <a:latin typeface="Myriad Pro" panose="020B0503030403020204" pitchFamily="34" charset="0"/>
              </a:rPr>
              <a:t>Cullpa</a:t>
            </a:r>
            <a:r>
              <a:rPr lang="es-PE" sz="1200" dirty="0" smtClean="0">
                <a:solidFill>
                  <a:schemeClr val="tx2"/>
                </a:solidFill>
                <a:latin typeface="Myriad Pro" panose="020B0503030403020204" pitchFamily="34" charset="0"/>
              </a:rPr>
              <a:t> Alta, </a:t>
            </a:r>
            <a:r>
              <a:rPr lang="es-PE" sz="1200" dirty="0" err="1" smtClean="0">
                <a:solidFill>
                  <a:schemeClr val="tx2"/>
                </a:solidFill>
                <a:latin typeface="Myriad Pro" panose="020B0503030403020204" pitchFamily="34" charset="0"/>
              </a:rPr>
              <a:t>Cullpa</a:t>
            </a:r>
            <a:r>
              <a:rPr lang="es-PE" sz="1200" dirty="0" smtClean="0">
                <a:solidFill>
                  <a:schemeClr val="tx2"/>
                </a:solidFill>
                <a:latin typeface="Myriad Pro" panose="020B0503030403020204" pitchFamily="34" charset="0"/>
              </a:rPr>
              <a:t> Baja y Palian</a:t>
            </a:r>
            <a:endParaRPr lang="es-PE" sz="12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-3442967" y="5810988"/>
            <a:ext cx="2067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 smtClea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Tendencia a incrementar el </a:t>
            </a:r>
            <a:r>
              <a:rPr lang="es-PE" sz="1200" dirty="0" err="1" smtClea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rendimientoy</a:t>
            </a:r>
            <a:r>
              <a:rPr lang="es-PE" sz="1200" dirty="0" smtClea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 a desplazarse a mayores altitudes. (entre 3400 y 3700 msnm y mayores rendimientos (15 a 18 t/ha)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-3220000" y="3303482"/>
            <a:ext cx="163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dirty="0" smtClea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Rendimiento futuro</a:t>
            </a:r>
          </a:p>
          <a:p>
            <a:pPr algn="ctr"/>
            <a:r>
              <a:rPr lang="es-PE" sz="1200" dirty="0" smtClea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(2015-2030)</a:t>
            </a:r>
            <a:endParaRPr lang="es-PE" sz="1200" dirty="0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-5320099" y="3301978"/>
            <a:ext cx="163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dirty="0" smtClean="0">
                <a:solidFill>
                  <a:schemeClr val="tx2"/>
                </a:solidFill>
                <a:latin typeface="Myriad Pro" panose="020B0503030403020204" pitchFamily="34" charset="0"/>
              </a:rPr>
              <a:t>Rendimiento Actual</a:t>
            </a:r>
          </a:p>
          <a:p>
            <a:pPr algn="ctr"/>
            <a:r>
              <a:rPr lang="es-PE" sz="1200" dirty="0" smtClean="0">
                <a:solidFill>
                  <a:schemeClr val="tx2"/>
                </a:solidFill>
                <a:latin typeface="Myriad Pro" panose="020B0503030403020204" pitchFamily="34" charset="0"/>
              </a:rPr>
              <a:t>(1997-2003)</a:t>
            </a:r>
            <a:endParaRPr lang="es-PE" sz="12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Right Triangle 4">
            <a:extLst>
              <a:ext uri="{FF2B5EF4-FFF2-40B4-BE49-F238E27FC236}">
                <a16:creationId xmlns="" xmlns:a16="http://schemas.microsoft.com/office/drawing/2014/main" id="{D342A894-1F25-40DF-BDF2-E1F774FE55DD}"/>
              </a:ext>
            </a:extLst>
          </p:cNvPr>
          <p:cNvSpPr/>
          <p:nvPr/>
        </p:nvSpPr>
        <p:spPr>
          <a:xfrm flipH="1" flipV="1">
            <a:off x="-5176783" y="3117074"/>
            <a:ext cx="306653" cy="208326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Arrow: Pentagon 3">
            <a:extLst>
              <a:ext uri="{FF2B5EF4-FFF2-40B4-BE49-F238E27FC236}">
                <a16:creationId xmlns="" xmlns:a16="http://schemas.microsoft.com/office/drawing/2014/main" id="{0EB70031-DD32-458A-82D9-326183F7A65B}"/>
              </a:ext>
            </a:extLst>
          </p:cNvPr>
          <p:cNvSpPr/>
          <p:nvPr/>
        </p:nvSpPr>
        <p:spPr>
          <a:xfrm>
            <a:off x="-5176782" y="2650777"/>
            <a:ext cx="3378940" cy="466297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22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E" b="1" dirty="0" smtClean="0"/>
              <a:t>CULTIVO DE PAPA</a:t>
            </a:r>
            <a:endParaRPr lang="es-PE" sz="1600" dirty="0"/>
          </a:p>
        </p:txBody>
      </p:sp>
      <p:sp>
        <p:nvSpPr>
          <p:cNvPr id="18" name="Right Triangle 4">
            <a:extLst>
              <a:ext uri="{FF2B5EF4-FFF2-40B4-BE49-F238E27FC236}">
                <a16:creationId xmlns="" xmlns:a16="http://schemas.microsoft.com/office/drawing/2014/main" id="{D342A894-1F25-40DF-BDF2-E1F774FE55DD}"/>
              </a:ext>
            </a:extLst>
          </p:cNvPr>
          <p:cNvSpPr/>
          <p:nvPr/>
        </p:nvSpPr>
        <p:spPr>
          <a:xfrm flipH="1" flipV="1">
            <a:off x="35496" y="2887185"/>
            <a:ext cx="263883" cy="272330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3"/>
          <a:srcRect l="39019" t="-7529" r="-6090" b="7529"/>
          <a:stretch/>
        </p:blipFill>
        <p:spPr>
          <a:xfrm>
            <a:off x="381412" y="2815541"/>
            <a:ext cx="2505909" cy="1797898"/>
          </a:xfrm>
          <a:prstGeom prst="rect">
            <a:avLst/>
          </a:prstGeom>
        </p:spPr>
      </p:pic>
      <p:sp>
        <p:nvSpPr>
          <p:cNvPr id="23" name="Right Triangle 79">
            <a:extLst>
              <a:ext uri="{FF2B5EF4-FFF2-40B4-BE49-F238E27FC236}">
                <a16:creationId xmlns="" xmlns:a16="http://schemas.microsoft.com/office/drawing/2014/main" id="{E8D16520-B153-4339-B375-7E7829431D5B}"/>
              </a:ext>
            </a:extLst>
          </p:cNvPr>
          <p:cNvSpPr/>
          <p:nvPr/>
        </p:nvSpPr>
        <p:spPr>
          <a:xfrm flipH="1" flipV="1">
            <a:off x="967665" y="2869992"/>
            <a:ext cx="1809007" cy="182798"/>
          </a:xfrm>
          <a:prstGeom prst="rtTriangle">
            <a:avLst/>
          </a:prstGeom>
          <a:solidFill>
            <a:srgbClr val="92D05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342900" rIns="137160" bIns="685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Bef>
                <a:spcPts val="1350"/>
              </a:spcBef>
            </a:pPr>
            <a:endParaRPr lang="en-US" sz="1050">
              <a:solidFill>
                <a:srgbClr val="92D050"/>
              </a:solidFill>
            </a:endParaRPr>
          </a:p>
        </p:txBody>
      </p:sp>
      <p:sp>
        <p:nvSpPr>
          <p:cNvPr id="19" name="Arrow: Pentagon 3">
            <a:extLst>
              <a:ext uri="{FF2B5EF4-FFF2-40B4-BE49-F238E27FC236}">
                <a16:creationId xmlns="" xmlns:a16="http://schemas.microsoft.com/office/drawing/2014/main" id="{0EB70031-DD32-458A-82D9-326183F7A65B}"/>
              </a:ext>
            </a:extLst>
          </p:cNvPr>
          <p:cNvSpPr/>
          <p:nvPr/>
        </p:nvSpPr>
        <p:spPr>
          <a:xfrm>
            <a:off x="0" y="2420888"/>
            <a:ext cx="3037077" cy="466297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22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E" b="1" dirty="0" smtClean="0"/>
              <a:t>    COSTA NORTE</a:t>
            </a:r>
            <a:endParaRPr lang="es-PE" sz="1600" dirty="0"/>
          </a:p>
        </p:txBody>
      </p:sp>
      <p:sp>
        <p:nvSpPr>
          <p:cNvPr id="25" name="Rectangle 2">
            <a:extLst>
              <a:ext uri="{FF2B5EF4-FFF2-40B4-BE49-F238E27FC236}">
                <a16:creationId xmlns="" xmlns:a16="http://schemas.microsoft.com/office/drawing/2014/main" id="{35676C20-4CA7-4B55-B846-C0251D709E8A}"/>
              </a:ext>
            </a:extLst>
          </p:cNvPr>
          <p:cNvSpPr/>
          <p:nvPr/>
        </p:nvSpPr>
        <p:spPr>
          <a:xfrm>
            <a:off x="6376206" y="2827298"/>
            <a:ext cx="2502518" cy="355403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342900" rIns="137160" bIns="685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es-PE" sz="1200" dirty="0" smtClean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just"/>
            <a:endParaRPr lang="es-PE" sz="12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just"/>
            <a:endParaRPr lang="es-PE" sz="1200" dirty="0" smtClean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just"/>
            <a:endParaRPr lang="es-PE" sz="12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just"/>
            <a:endParaRPr lang="es-PE" sz="1200" dirty="0" smtClean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just"/>
            <a:endParaRPr lang="es-PE" sz="12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just"/>
            <a:endParaRPr lang="es-PE" sz="1200" dirty="0" smtClean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just"/>
            <a:endParaRPr lang="es-PE" sz="1200" dirty="0" smtClean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just"/>
            <a:r>
              <a:rPr lang="es-PE" sz="11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Durante El Niño, el periodo de lluvias tiende a adelantarse, inclusive con intensidades superiores a lo normal, para luego disminuir o colapsar.</a:t>
            </a:r>
          </a:p>
          <a:p>
            <a:pPr algn="just"/>
            <a:r>
              <a:rPr lang="es-PE" sz="11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Se presentan también heladas y </a:t>
            </a:r>
            <a:r>
              <a:rPr lang="es-PE" sz="11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friajes</a:t>
            </a:r>
            <a:endParaRPr lang="es-PE" sz="11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Right Triangle 4">
            <a:extLst>
              <a:ext uri="{FF2B5EF4-FFF2-40B4-BE49-F238E27FC236}">
                <a16:creationId xmlns="" xmlns:a16="http://schemas.microsoft.com/office/drawing/2014/main" id="{D342A894-1F25-40DF-BDF2-E1F774FE55DD}"/>
              </a:ext>
            </a:extLst>
          </p:cNvPr>
          <p:cNvSpPr/>
          <p:nvPr/>
        </p:nvSpPr>
        <p:spPr>
          <a:xfrm flipH="1" flipV="1">
            <a:off x="6142419" y="2887185"/>
            <a:ext cx="263883" cy="272330"/>
          </a:xfrm>
          <a:prstGeom prst="rt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823" y="2996930"/>
            <a:ext cx="2207275" cy="1475721"/>
          </a:xfrm>
          <a:prstGeom prst="rect">
            <a:avLst/>
          </a:prstGeom>
        </p:spPr>
      </p:pic>
      <p:sp>
        <p:nvSpPr>
          <p:cNvPr id="27" name="Right Triangle 79">
            <a:extLst>
              <a:ext uri="{FF2B5EF4-FFF2-40B4-BE49-F238E27FC236}">
                <a16:creationId xmlns="" xmlns:a16="http://schemas.microsoft.com/office/drawing/2014/main" id="{E8D16520-B153-4339-B375-7E7829431D5B}"/>
              </a:ext>
            </a:extLst>
          </p:cNvPr>
          <p:cNvSpPr/>
          <p:nvPr/>
        </p:nvSpPr>
        <p:spPr>
          <a:xfrm flipH="1" flipV="1">
            <a:off x="7074588" y="2869992"/>
            <a:ext cx="1809007" cy="182798"/>
          </a:xfrm>
          <a:prstGeom prst="rtTriangle">
            <a:avLst/>
          </a:prstGeom>
          <a:solidFill>
            <a:schemeClr val="bg2">
              <a:lumMod val="75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342900" rIns="137160" bIns="685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Bef>
                <a:spcPts val="1350"/>
              </a:spcBef>
            </a:pPr>
            <a:endParaRPr lang="en-US" sz="1050">
              <a:solidFill>
                <a:srgbClr val="92D050"/>
              </a:solidFill>
            </a:endParaRPr>
          </a:p>
        </p:txBody>
      </p:sp>
      <p:sp>
        <p:nvSpPr>
          <p:cNvPr id="28" name="Arrow: Pentagon 3">
            <a:extLst>
              <a:ext uri="{FF2B5EF4-FFF2-40B4-BE49-F238E27FC236}">
                <a16:creationId xmlns="" xmlns:a16="http://schemas.microsoft.com/office/drawing/2014/main" id="{0EB70031-DD32-458A-82D9-326183F7A65B}"/>
              </a:ext>
            </a:extLst>
          </p:cNvPr>
          <p:cNvSpPr/>
          <p:nvPr/>
        </p:nvSpPr>
        <p:spPr>
          <a:xfrm>
            <a:off x="6106923" y="2420888"/>
            <a:ext cx="3037077" cy="466297"/>
          </a:xfrm>
          <a:prstGeom prst="homePlate">
            <a:avLst/>
          </a:prstGeom>
          <a:solidFill>
            <a:srgbClr val="635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22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E" b="1" dirty="0" smtClean="0"/>
              <a:t>      SIERRA SUR</a:t>
            </a:r>
            <a:endParaRPr lang="es-PE" sz="16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3635896" y="6087986"/>
            <a:ext cx="163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dirty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L</a:t>
            </a:r>
            <a:r>
              <a:rPr lang="es-PE" sz="1200" dirty="0" smtClea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luvias acumuladas enero  a marzo 1983 </a:t>
            </a:r>
            <a:endParaRPr lang="es-PE" sz="1200" dirty="0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110" y="2421710"/>
            <a:ext cx="2833031" cy="366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2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texto 3"/>
          <p:cNvSpPr txBox="1">
            <a:spLocks/>
          </p:cNvSpPr>
          <p:nvPr/>
        </p:nvSpPr>
        <p:spPr>
          <a:xfrm>
            <a:off x="395536" y="3212976"/>
            <a:ext cx="8352928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4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90600" algn="l"/>
              </a:tabLst>
            </a:pPr>
            <a:r>
              <a:rPr lang="es-PE" sz="2800" dirty="0"/>
              <a:t>2. RED OBSERVACIONAL </a:t>
            </a:r>
            <a:r>
              <a:rPr lang="es-PE" sz="2800" dirty="0" smtClean="0"/>
              <a:t>AGROMETEOROLÓGICA</a:t>
            </a:r>
            <a:endParaRPr lang="es-PE" sz="3200" dirty="0" smtClean="0"/>
          </a:p>
          <a:p>
            <a:endParaRPr lang="es-PE" sz="3200" dirty="0"/>
          </a:p>
        </p:txBody>
      </p:sp>
    </p:spTree>
    <p:extLst>
      <p:ext uri="{BB962C8B-B14F-4D97-AF65-F5344CB8AC3E}">
        <p14:creationId xmlns:p14="http://schemas.microsoft.com/office/powerpoint/2010/main" val="185014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9"/>
          <p:cNvSpPr>
            <a:spLocks/>
          </p:cNvSpPr>
          <p:nvPr/>
        </p:nvSpPr>
        <p:spPr bwMode="auto">
          <a:xfrm>
            <a:off x="2896243" y="1901340"/>
            <a:ext cx="4355097" cy="4768020"/>
          </a:xfrm>
          <a:custGeom>
            <a:avLst/>
            <a:gdLst>
              <a:gd name="connsiteX0" fmla="*/ 4437063 w 4437063"/>
              <a:gd name="connsiteY0" fmla="*/ 1081703 h 4810125"/>
              <a:gd name="connsiteX1" fmla="*/ 4429592 w 4437063"/>
              <a:gd name="connsiteY1" fmla="*/ 1082685 h 4810125"/>
              <a:gd name="connsiteX2" fmla="*/ 4431507 w 4437063"/>
              <a:gd name="connsiteY2" fmla="*/ 1082099 h 4810125"/>
              <a:gd name="connsiteX3" fmla="*/ 717614 w 4437063"/>
              <a:gd name="connsiteY3" fmla="*/ 207531 h 4810125"/>
              <a:gd name="connsiteX4" fmla="*/ 721403 w 4437063"/>
              <a:gd name="connsiteY4" fmla="*/ 232026 h 4810125"/>
              <a:gd name="connsiteX5" fmla="*/ 718408 w 4437063"/>
              <a:gd name="connsiteY5" fmla="*/ 217055 h 4810125"/>
              <a:gd name="connsiteX6" fmla="*/ 1031570 w 4437063"/>
              <a:gd name="connsiteY6" fmla="*/ 111900 h 4810125"/>
              <a:gd name="connsiteX7" fmla="*/ 1043178 w 4437063"/>
              <a:gd name="connsiteY7" fmla="*/ 113447 h 4810125"/>
              <a:gd name="connsiteX8" fmla="*/ 1020457 w 4437063"/>
              <a:gd name="connsiteY8" fmla="*/ 113884 h 4810125"/>
              <a:gd name="connsiteX9" fmla="*/ 1016885 w 4437063"/>
              <a:gd name="connsiteY9" fmla="*/ 113884 h 4810125"/>
              <a:gd name="connsiteX10" fmla="*/ 1018075 w 4437063"/>
              <a:gd name="connsiteY10" fmla="*/ 113091 h 4810125"/>
              <a:gd name="connsiteX11" fmla="*/ 2559676 w 4437063"/>
              <a:gd name="connsiteY11" fmla="*/ 0 h 4810125"/>
              <a:gd name="connsiteX12" fmla="*/ 2574759 w 4437063"/>
              <a:gd name="connsiteY12" fmla="*/ 1190 h 4810125"/>
              <a:gd name="connsiteX13" fmla="*/ 2563248 w 4437063"/>
              <a:gd name="connsiteY13" fmla="*/ 1587 h 4810125"/>
              <a:gd name="connsiteX14" fmla="*/ 2494583 w 4437063"/>
              <a:gd name="connsiteY14" fmla="*/ 11904 h 4810125"/>
              <a:gd name="connsiteX15" fmla="*/ 2435443 w 4437063"/>
              <a:gd name="connsiteY15" fmla="*/ 27380 h 4810125"/>
              <a:gd name="connsiteX16" fmla="*/ 2404484 w 4437063"/>
              <a:gd name="connsiteY16" fmla="*/ 39681 h 4810125"/>
              <a:gd name="connsiteX17" fmla="*/ 2387020 w 4437063"/>
              <a:gd name="connsiteY17" fmla="*/ 47617 h 4810125"/>
              <a:gd name="connsiteX18" fmla="*/ 2351298 w 4437063"/>
              <a:gd name="connsiteY18" fmla="*/ 68648 h 4810125"/>
              <a:gd name="connsiteX19" fmla="*/ 2315576 w 4437063"/>
              <a:gd name="connsiteY19" fmla="*/ 95631 h 4810125"/>
              <a:gd name="connsiteX20" fmla="*/ 2279854 w 4437063"/>
              <a:gd name="connsiteY20" fmla="*/ 128169 h 4810125"/>
              <a:gd name="connsiteX21" fmla="*/ 2246514 w 4437063"/>
              <a:gd name="connsiteY21" fmla="*/ 165866 h 4810125"/>
              <a:gd name="connsiteX22" fmla="*/ 2215555 w 4437063"/>
              <a:gd name="connsiteY22" fmla="*/ 207928 h 4810125"/>
              <a:gd name="connsiteX23" fmla="*/ 2188962 w 4437063"/>
              <a:gd name="connsiteY23" fmla="*/ 253561 h 4810125"/>
              <a:gd name="connsiteX24" fmla="*/ 2167131 w 4437063"/>
              <a:gd name="connsiteY24" fmla="*/ 303559 h 4810125"/>
              <a:gd name="connsiteX25" fmla="*/ 2158399 w 4437063"/>
              <a:gd name="connsiteY25" fmla="*/ 329352 h 4810125"/>
              <a:gd name="connsiteX26" fmla="*/ 2151652 w 4437063"/>
              <a:gd name="connsiteY26" fmla="*/ 355144 h 4810125"/>
              <a:gd name="connsiteX27" fmla="*/ 2144111 w 4437063"/>
              <a:gd name="connsiteY27" fmla="*/ 411491 h 4810125"/>
              <a:gd name="connsiteX28" fmla="*/ 2140538 w 4437063"/>
              <a:gd name="connsiteY28" fmla="*/ 506726 h 4810125"/>
              <a:gd name="connsiteX29" fmla="*/ 2140935 w 4437063"/>
              <a:gd name="connsiteY29" fmla="*/ 610690 h 4810125"/>
              <a:gd name="connsiteX30" fmla="*/ 2139348 w 4437063"/>
              <a:gd name="connsiteY30" fmla="*/ 681719 h 4810125"/>
              <a:gd name="connsiteX31" fmla="*/ 2134982 w 4437063"/>
              <a:gd name="connsiteY31" fmla="*/ 751954 h 4810125"/>
              <a:gd name="connsiteX32" fmla="*/ 2124662 w 4437063"/>
              <a:gd name="connsiteY32" fmla="*/ 820999 h 4810125"/>
              <a:gd name="connsiteX33" fmla="*/ 2115930 w 4437063"/>
              <a:gd name="connsiteY33" fmla="*/ 853934 h 4810125"/>
              <a:gd name="connsiteX34" fmla="*/ 2104023 w 4437063"/>
              <a:gd name="connsiteY34" fmla="*/ 895996 h 4810125"/>
              <a:gd name="connsiteX35" fmla="*/ 2081796 w 4437063"/>
              <a:gd name="connsiteY35" fmla="*/ 965041 h 4810125"/>
              <a:gd name="connsiteX36" fmla="*/ 2060759 w 4437063"/>
              <a:gd name="connsiteY36" fmla="*/ 1020197 h 4810125"/>
              <a:gd name="connsiteX37" fmla="*/ 2039326 w 4437063"/>
              <a:gd name="connsiteY37" fmla="*/ 1067417 h 4810125"/>
              <a:gd name="connsiteX38" fmla="*/ 2003207 w 4437063"/>
              <a:gd name="connsiteY38" fmla="*/ 1132494 h 4810125"/>
              <a:gd name="connsiteX39" fmla="*/ 1941289 w 4437063"/>
              <a:gd name="connsiteY39" fmla="*/ 1237649 h 4810125"/>
              <a:gd name="connsiteX40" fmla="*/ 1900804 w 4437063"/>
              <a:gd name="connsiteY40" fmla="*/ 1312249 h 4810125"/>
              <a:gd name="connsiteX41" fmla="*/ 1880562 w 4437063"/>
              <a:gd name="connsiteY41" fmla="*/ 1349549 h 4810125"/>
              <a:gd name="connsiteX42" fmla="*/ 1847618 w 4437063"/>
              <a:gd name="connsiteY42" fmla="*/ 1420578 h 4810125"/>
              <a:gd name="connsiteX43" fmla="*/ 1822613 w 4437063"/>
              <a:gd name="connsiteY43" fmla="*/ 1485258 h 4810125"/>
              <a:gd name="connsiteX44" fmla="*/ 1804752 w 4437063"/>
              <a:gd name="connsiteY44" fmla="*/ 1544779 h 4810125"/>
              <a:gd name="connsiteX45" fmla="*/ 1792845 w 4437063"/>
              <a:gd name="connsiteY45" fmla="*/ 1599142 h 4810125"/>
              <a:gd name="connsiteX46" fmla="*/ 1787288 w 4437063"/>
              <a:gd name="connsiteY46" fmla="*/ 1649537 h 4810125"/>
              <a:gd name="connsiteX47" fmla="*/ 1786097 w 4437063"/>
              <a:gd name="connsiteY47" fmla="*/ 1696361 h 4810125"/>
              <a:gd name="connsiteX48" fmla="*/ 1789273 w 4437063"/>
              <a:gd name="connsiteY48" fmla="*/ 1739613 h 4810125"/>
              <a:gd name="connsiteX49" fmla="*/ 1796417 w 4437063"/>
              <a:gd name="connsiteY49" fmla="*/ 1780484 h 4810125"/>
              <a:gd name="connsiteX50" fmla="*/ 1806737 w 4437063"/>
              <a:gd name="connsiteY50" fmla="*/ 1819371 h 4810125"/>
              <a:gd name="connsiteX51" fmla="*/ 1826185 w 4437063"/>
              <a:gd name="connsiteY51" fmla="*/ 1874925 h 4810125"/>
              <a:gd name="connsiteX52" fmla="*/ 1856747 w 4437063"/>
              <a:gd name="connsiteY52" fmla="*/ 1946747 h 4810125"/>
              <a:gd name="connsiteX53" fmla="*/ 1888103 w 4437063"/>
              <a:gd name="connsiteY53" fmla="*/ 2020157 h 4810125"/>
              <a:gd name="connsiteX54" fmla="*/ 1901201 w 4437063"/>
              <a:gd name="connsiteY54" fmla="*/ 2059044 h 4810125"/>
              <a:gd name="connsiteX55" fmla="*/ 1907949 w 4437063"/>
              <a:gd name="connsiteY55" fmla="*/ 2078488 h 4810125"/>
              <a:gd name="connsiteX56" fmla="*/ 1922238 w 4437063"/>
              <a:gd name="connsiteY56" fmla="*/ 2113804 h 4810125"/>
              <a:gd name="connsiteX57" fmla="*/ 1937320 w 4437063"/>
              <a:gd name="connsiteY57" fmla="*/ 2146343 h 4810125"/>
              <a:gd name="connsiteX58" fmla="*/ 1953594 w 4437063"/>
              <a:gd name="connsiteY58" fmla="*/ 2175310 h 4810125"/>
              <a:gd name="connsiteX59" fmla="*/ 1971454 w 4437063"/>
              <a:gd name="connsiteY59" fmla="*/ 2200705 h 4810125"/>
              <a:gd name="connsiteX60" fmla="*/ 1989315 w 4437063"/>
              <a:gd name="connsiteY60" fmla="*/ 2222927 h 4810125"/>
              <a:gd name="connsiteX61" fmla="*/ 2007970 w 4437063"/>
              <a:gd name="connsiteY61" fmla="*/ 2241974 h 4810125"/>
              <a:gd name="connsiteX62" fmla="*/ 2026228 w 4437063"/>
              <a:gd name="connsiteY62" fmla="*/ 2257449 h 4810125"/>
              <a:gd name="connsiteX63" fmla="*/ 2045280 w 4437063"/>
              <a:gd name="connsiteY63" fmla="*/ 2269750 h 4810125"/>
              <a:gd name="connsiteX64" fmla="*/ 2063935 w 4437063"/>
              <a:gd name="connsiteY64" fmla="*/ 2278480 h 4810125"/>
              <a:gd name="connsiteX65" fmla="*/ 2082589 w 4437063"/>
              <a:gd name="connsiteY65" fmla="*/ 2283639 h 4810125"/>
              <a:gd name="connsiteX66" fmla="*/ 2100847 w 4437063"/>
              <a:gd name="connsiteY66" fmla="*/ 2285623 h 4810125"/>
              <a:gd name="connsiteX67" fmla="*/ 2117915 w 4437063"/>
              <a:gd name="connsiteY67" fmla="*/ 2284035 h 4810125"/>
              <a:gd name="connsiteX68" fmla="*/ 2134982 w 4437063"/>
              <a:gd name="connsiteY68" fmla="*/ 2278877 h 4810125"/>
              <a:gd name="connsiteX69" fmla="*/ 2150461 w 4437063"/>
              <a:gd name="connsiteY69" fmla="*/ 2270147 h 4810125"/>
              <a:gd name="connsiteX70" fmla="*/ 2165147 w 4437063"/>
              <a:gd name="connsiteY70" fmla="*/ 2258640 h 4810125"/>
              <a:gd name="connsiteX71" fmla="*/ 2171894 w 4437063"/>
              <a:gd name="connsiteY71" fmla="*/ 2250703 h 4810125"/>
              <a:gd name="connsiteX72" fmla="*/ 2195709 w 4437063"/>
              <a:gd name="connsiteY72" fmla="*/ 2221340 h 4810125"/>
              <a:gd name="connsiteX73" fmla="*/ 2227462 w 4437063"/>
              <a:gd name="connsiteY73" fmla="*/ 2170548 h 4810125"/>
              <a:gd name="connsiteX74" fmla="*/ 2260009 w 4437063"/>
              <a:gd name="connsiteY74" fmla="*/ 2089599 h 4810125"/>
              <a:gd name="connsiteX75" fmla="*/ 2286602 w 4437063"/>
              <a:gd name="connsiteY75" fmla="*/ 2008650 h 4810125"/>
              <a:gd name="connsiteX76" fmla="*/ 2305256 w 4437063"/>
              <a:gd name="connsiteY76" fmla="*/ 1951509 h 4810125"/>
              <a:gd name="connsiteX77" fmla="*/ 2330262 w 4437063"/>
              <a:gd name="connsiteY77" fmla="*/ 1866195 h 4810125"/>
              <a:gd name="connsiteX78" fmla="*/ 2352489 w 4437063"/>
              <a:gd name="connsiteY78" fmla="*/ 1790404 h 4810125"/>
              <a:gd name="connsiteX79" fmla="*/ 2385829 w 4437063"/>
              <a:gd name="connsiteY79" fmla="*/ 1696757 h 4810125"/>
              <a:gd name="connsiteX80" fmla="*/ 2412819 w 4437063"/>
              <a:gd name="connsiteY80" fmla="*/ 1632077 h 4810125"/>
              <a:gd name="connsiteX81" fmla="*/ 2440603 w 4437063"/>
              <a:gd name="connsiteY81" fmla="*/ 1566207 h 4810125"/>
              <a:gd name="connsiteX82" fmla="*/ 2475531 w 4437063"/>
              <a:gd name="connsiteY82" fmla="*/ 1492797 h 4810125"/>
              <a:gd name="connsiteX83" fmla="*/ 2497361 w 4437063"/>
              <a:gd name="connsiteY83" fmla="*/ 1453116 h 4810125"/>
              <a:gd name="connsiteX84" fmla="*/ 2519191 w 4437063"/>
              <a:gd name="connsiteY84" fmla="*/ 1418991 h 4810125"/>
              <a:gd name="connsiteX85" fmla="*/ 2542212 w 4437063"/>
              <a:gd name="connsiteY85" fmla="*/ 1388833 h 4810125"/>
              <a:gd name="connsiteX86" fmla="*/ 2581506 w 4437063"/>
              <a:gd name="connsiteY86" fmla="*/ 1344390 h 4810125"/>
              <a:gd name="connsiteX87" fmla="*/ 2613656 w 4437063"/>
              <a:gd name="connsiteY87" fmla="*/ 1312646 h 4810125"/>
              <a:gd name="connsiteX88" fmla="*/ 2635883 w 4437063"/>
              <a:gd name="connsiteY88" fmla="*/ 1291615 h 4810125"/>
              <a:gd name="connsiteX89" fmla="*/ 2682321 w 4437063"/>
              <a:gd name="connsiteY89" fmla="*/ 1254712 h 4810125"/>
              <a:gd name="connsiteX90" fmla="*/ 2730744 w 4437063"/>
              <a:gd name="connsiteY90" fmla="*/ 1221776 h 4810125"/>
              <a:gd name="connsiteX91" fmla="*/ 2781152 w 4437063"/>
              <a:gd name="connsiteY91" fmla="*/ 1191619 h 4810125"/>
              <a:gd name="connsiteX92" fmla="*/ 2858550 w 4437063"/>
              <a:gd name="connsiteY92" fmla="*/ 1148763 h 4810125"/>
              <a:gd name="connsiteX93" fmla="*/ 2939520 w 4437063"/>
              <a:gd name="connsiteY93" fmla="*/ 1102337 h 4810125"/>
              <a:gd name="connsiteX94" fmla="*/ 2993896 w 4437063"/>
              <a:gd name="connsiteY94" fmla="*/ 1066624 h 4810125"/>
              <a:gd name="connsiteX95" fmla="*/ 3021680 w 4437063"/>
              <a:gd name="connsiteY95" fmla="*/ 1047180 h 4810125"/>
              <a:gd name="connsiteX96" fmla="*/ 3049067 w 4437063"/>
              <a:gd name="connsiteY96" fmla="*/ 1026546 h 4810125"/>
              <a:gd name="connsiteX97" fmla="*/ 3100665 w 4437063"/>
              <a:gd name="connsiteY97" fmla="*/ 984485 h 4810125"/>
              <a:gd name="connsiteX98" fmla="*/ 3147898 w 4437063"/>
              <a:gd name="connsiteY98" fmla="*/ 940438 h 4810125"/>
              <a:gd name="connsiteX99" fmla="*/ 3191161 w 4437063"/>
              <a:gd name="connsiteY99" fmla="*/ 894012 h 4810125"/>
              <a:gd name="connsiteX100" fmla="*/ 3230455 w 4437063"/>
              <a:gd name="connsiteY100" fmla="*/ 846791 h 4810125"/>
              <a:gd name="connsiteX101" fmla="*/ 3266177 w 4437063"/>
              <a:gd name="connsiteY101" fmla="*/ 798381 h 4810125"/>
              <a:gd name="connsiteX102" fmla="*/ 3297930 w 4437063"/>
              <a:gd name="connsiteY102" fmla="*/ 748383 h 4810125"/>
              <a:gd name="connsiteX103" fmla="*/ 3325714 w 4437063"/>
              <a:gd name="connsiteY103" fmla="*/ 697591 h 4810125"/>
              <a:gd name="connsiteX104" fmla="*/ 3337621 w 4437063"/>
              <a:gd name="connsiteY104" fmla="*/ 671799 h 4810125"/>
              <a:gd name="connsiteX105" fmla="*/ 3343971 w 4437063"/>
              <a:gd name="connsiteY105" fmla="*/ 658307 h 4810125"/>
              <a:gd name="connsiteX106" fmla="*/ 3354291 w 4437063"/>
              <a:gd name="connsiteY106" fmla="*/ 628943 h 4810125"/>
              <a:gd name="connsiteX107" fmla="*/ 3366992 w 4437063"/>
              <a:gd name="connsiteY107" fmla="*/ 579739 h 4810125"/>
              <a:gd name="connsiteX108" fmla="*/ 3379693 w 4437063"/>
              <a:gd name="connsiteY108" fmla="*/ 506726 h 4810125"/>
              <a:gd name="connsiteX109" fmla="*/ 3388029 w 4437063"/>
              <a:gd name="connsiteY109" fmla="*/ 431729 h 4810125"/>
              <a:gd name="connsiteX110" fmla="*/ 3394379 w 4437063"/>
              <a:gd name="connsiteY110" fmla="*/ 326177 h 4810125"/>
              <a:gd name="connsiteX111" fmla="*/ 3395173 w 4437063"/>
              <a:gd name="connsiteY111" fmla="*/ 231737 h 4810125"/>
              <a:gd name="connsiteX112" fmla="*/ 3395173 w 4437063"/>
              <a:gd name="connsiteY112" fmla="*/ 221816 h 4810125"/>
              <a:gd name="connsiteX113" fmla="*/ 3396364 w 4437063"/>
              <a:gd name="connsiteY113" fmla="*/ 230943 h 4810125"/>
              <a:gd name="connsiteX114" fmla="*/ 3403905 w 4437063"/>
              <a:gd name="connsiteY114" fmla="*/ 321019 h 4810125"/>
              <a:gd name="connsiteX115" fmla="*/ 3407080 w 4437063"/>
              <a:gd name="connsiteY115" fmla="*/ 423396 h 4810125"/>
              <a:gd name="connsiteX116" fmla="*/ 3405493 w 4437063"/>
              <a:gd name="connsiteY116" fmla="*/ 497599 h 4810125"/>
              <a:gd name="connsiteX117" fmla="*/ 3399539 w 4437063"/>
              <a:gd name="connsiteY117" fmla="*/ 571009 h 4810125"/>
              <a:gd name="connsiteX118" fmla="*/ 3390013 w 4437063"/>
              <a:gd name="connsiteY118" fmla="*/ 622594 h 4810125"/>
              <a:gd name="connsiteX119" fmla="*/ 3382075 w 4437063"/>
              <a:gd name="connsiteY119" fmla="*/ 653942 h 4810125"/>
              <a:gd name="connsiteX120" fmla="*/ 3377312 w 4437063"/>
              <a:gd name="connsiteY120" fmla="*/ 668624 h 4810125"/>
              <a:gd name="connsiteX121" fmla="*/ 3366992 w 4437063"/>
              <a:gd name="connsiteY121" fmla="*/ 697194 h 4810125"/>
              <a:gd name="connsiteX122" fmla="*/ 3344765 w 4437063"/>
              <a:gd name="connsiteY122" fmla="*/ 749970 h 4810125"/>
              <a:gd name="connsiteX123" fmla="*/ 3320157 w 4437063"/>
              <a:gd name="connsiteY123" fmla="*/ 800365 h 4810125"/>
              <a:gd name="connsiteX124" fmla="*/ 3292770 w 4437063"/>
              <a:gd name="connsiteY124" fmla="*/ 848379 h 4810125"/>
              <a:gd name="connsiteX125" fmla="*/ 3263002 w 4437063"/>
              <a:gd name="connsiteY125" fmla="*/ 894012 h 4810125"/>
              <a:gd name="connsiteX126" fmla="*/ 3230058 w 4437063"/>
              <a:gd name="connsiteY126" fmla="*/ 939248 h 4810125"/>
              <a:gd name="connsiteX127" fmla="*/ 3193542 w 4437063"/>
              <a:gd name="connsiteY127" fmla="*/ 984088 h 4810125"/>
              <a:gd name="connsiteX128" fmla="*/ 3153454 w 4437063"/>
              <a:gd name="connsiteY128" fmla="*/ 1028927 h 4810125"/>
              <a:gd name="connsiteX129" fmla="*/ 3131227 w 4437063"/>
              <a:gd name="connsiteY129" fmla="*/ 1051942 h 4810125"/>
              <a:gd name="connsiteX130" fmla="*/ 3109397 w 4437063"/>
              <a:gd name="connsiteY130" fmla="*/ 1074163 h 4810125"/>
              <a:gd name="connsiteX131" fmla="*/ 3062959 w 4437063"/>
              <a:gd name="connsiteY131" fmla="*/ 1113051 h 4810125"/>
              <a:gd name="connsiteX132" fmla="*/ 3014933 w 4437063"/>
              <a:gd name="connsiteY132" fmla="*/ 1147176 h 4810125"/>
              <a:gd name="connsiteX133" fmla="*/ 2964128 w 4437063"/>
              <a:gd name="connsiteY133" fmla="*/ 1178921 h 4810125"/>
              <a:gd name="connsiteX134" fmla="*/ 2882761 w 4437063"/>
              <a:gd name="connsiteY134" fmla="*/ 1226935 h 4810125"/>
              <a:gd name="connsiteX135" fmla="*/ 2793456 w 4437063"/>
              <a:gd name="connsiteY135" fmla="*/ 1283679 h 4810125"/>
              <a:gd name="connsiteX136" fmla="*/ 2729554 w 4437063"/>
              <a:gd name="connsiteY136" fmla="*/ 1329709 h 4810125"/>
              <a:gd name="connsiteX137" fmla="*/ 2695816 w 4437063"/>
              <a:gd name="connsiteY137" fmla="*/ 1356295 h 4810125"/>
              <a:gd name="connsiteX138" fmla="*/ 2679146 w 4437063"/>
              <a:gd name="connsiteY138" fmla="*/ 1370580 h 4810125"/>
              <a:gd name="connsiteX139" fmla="*/ 2646599 w 4437063"/>
              <a:gd name="connsiteY139" fmla="*/ 1404706 h 4810125"/>
              <a:gd name="connsiteX140" fmla="*/ 2616434 w 4437063"/>
              <a:gd name="connsiteY140" fmla="*/ 1443990 h 4810125"/>
              <a:gd name="connsiteX141" fmla="*/ 2588650 w 4437063"/>
              <a:gd name="connsiteY141" fmla="*/ 1486845 h 4810125"/>
              <a:gd name="connsiteX142" fmla="*/ 2562454 w 4437063"/>
              <a:gd name="connsiteY142" fmla="*/ 1533272 h 4810125"/>
              <a:gd name="connsiteX143" fmla="*/ 2538243 w 4437063"/>
              <a:gd name="connsiteY143" fmla="*/ 1582079 h 4810125"/>
              <a:gd name="connsiteX144" fmla="*/ 2505299 w 4437063"/>
              <a:gd name="connsiteY144" fmla="*/ 1656283 h 4810125"/>
              <a:gd name="connsiteX145" fmla="*/ 2469974 w 4437063"/>
              <a:gd name="connsiteY145" fmla="*/ 1752311 h 4810125"/>
              <a:gd name="connsiteX146" fmla="*/ 2442587 w 4437063"/>
              <a:gd name="connsiteY146" fmla="*/ 1837228 h 4810125"/>
              <a:gd name="connsiteX147" fmla="*/ 2417185 w 4437063"/>
              <a:gd name="connsiteY147" fmla="*/ 1928891 h 4810125"/>
              <a:gd name="connsiteX148" fmla="*/ 2414407 w 4437063"/>
              <a:gd name="connsiteY148" fmla="*/ 1942779 h 4810125"/>
              <a:gd name="connsiteX149" fmla="*/ 2409247 w 4437063"/>
              <a:gd name="connsiteY149" fmla="*/ 1973730 h 4810125"/>
              <a:gd name="connsiteX150" fmla="*/ 2396546 w 4437063"/>
              <a:gd name="connsiteY150" fmla="*/ 2032061 h 4810125"/>
              <a:gd name="connsiteX151" fmla="*/ 2380669 w 4437063"/>
              <a:gd name="connsiteY151" fmla="*/ 2087218 h 4810125"/>
              <a:gd name="connsiteX152" fmla="*/ 2361618 w 4437063"/>
              <a:gd name="connsiteY152" fmla="*/ 2139597 h 4810125"/>
              <a:gd name="connsiteX153" fmla="*/ 2338994 w 4437063"/>
              <a:gd name="connsiteY153" fmla="*/ 2191182 h 4810125"/>
              <a:gd name="connsiteX154" fmla="*/ 2313195 w 4437063"/>
              <a:gd name="connsiteY154" fmla="*/ 2241974 h 4810125"/>
              <a:gd name="connsiteX155" fmla="*/ 2269534 w 4437063"/>
              <a:gd name="connsiteY155" fmla="*/ 2319352 h 4810125"/>
              <a:gd name="connsiteX156" fmla="*/ 2235797 w 4437063"/>
              <a:gd name="connsiteY156" fmla="*/ 2373714 h 4810125"/>
              <a:gd name="connsiteX157" fmla="*/ 2219127 w 4437063"/>
              <a:gd name="connsiteY157" fmla="*/ 2400301 h 4810125"/>
              <a:gd name="connsiteX158" fmla="*/ 2195709 w 4437063"/>
              <a:gd name="connsiteY158" fmla="*/ 2450299 h 4810125"/>
              <a:gd name="connsiteX159" fmla="*/ 2181817 w 4437063"/>
              <a:gd name="connsiteY159" fmla="*/ 2493551 h 4810125"/>
              <a:gd name="connsiteX160" fmla="*/ 2174673 w 4437063"/>
              <a:gd name="connsiteY160" fmla="*/ 2531248 h 4810125"/>
              <a:gd name="connsiteX161" fmla="*/ 2173482 w 4437063"/>
              <a:gd name="connsiteY161" fmla="*/ 2561405 h 4810125"/>
              <a:gd name="connsiteX162" fmla="*/ 2175070 w 4437063"/>
              <a:gd name="connsiteY162" fmla="*/ 2584420 h 4810125"/>
              <a:gd name="connsiteX163" fmla="*/ 2180230 w 4437063"/>
              <a:gd name="connsiteY163" fmla="*/ 2606642 h 4810125"/>
              <a:gd name="connsiteX164" fmla="*/ 2181817 w 4437063"/>
              <a:gd name="connsiteY164" fmla="*/ 2609419 h 4810125"/>
              <a:gd name="connsiteX165" fmla="*/ 2201266 w 4437063"/>
              <a:gd name="connsiteY165" fmla="*/ 2585611 h 4810125"/>
              <a:gd name="connsiteX166" fmla="*/ 2314385 w 4437063"/>
              <a:gd name="connsiteY166" fmla="*/ 2441172 h 4810125"/>
              <a:gd name="connsiteX167" fmla="*/ 2401706 w 4437063"/>
              <a:gd name="connsiteY167" fmla="*/ 2320542 h 4810125"/>
              <a:gd name="connsiteX168" fmla="*/ 2442190 w 4437063"/>
              <a:gd name="connsiteY168" fmla="*/ 2260624 h 4810125"/>
              <a:gd name="connsiteX169" fmla="*/ 2472356 w 4437063"/>
              <a:gd name="connsiteY169" fmla="*/ 2212610 h 4810125"/>
              <a:gd name="connsiteX170" fmla="*/ 2516016 w 4437063"/>
              <a:gd name="connsiteY170" fmla="*/ 2137613 h 4810125"/>
              <a:gd name="connsiteX171" fmla="*/ 2562454 w 4437063"/>
              <a:gd name="connsiteY171" fmla="*/ 2045156 h 4810125"/>
              <a:gd name="connsiteX172" fmla="*/ 2594207 w 4437063"/>
              <a:gd name="connsiteY172" fmla="*/ 1975714 h 4810125"/>
              <a:gd name="connsiteX173" fmla="*/ 2606115 w 4437063"/>
              <a:gd name="connsiteY173" fmla="*/ 1951509 h 4810125"/>
              <a:gd name="connsiteX174" fmla="*/ 2631914 w 4437063"/>
              <a:gd name="connsiteY174" fmla="*/ 1905082 h 4810125"/>
              <a:gd name="connsiteX175" fmla="*/ 2659697 w 4437063"/>
              <a:gd name="connsiteY175" fmla="*/ 1861433 h 4810125"/>
              <a:gd name="connsiteX176" fmla="*/ 2689466 w 4437063"/>
              <a:gd name="connsiteY176" fmla="*/ 1820165 h 4810125"/>
              <a:gd name="connsiteX177" fmla="*/ 2720425 w 4437063"/>
              <a:gd name="connsiteY177" fmla="*/ 1783262 h 4810125"/>
              <a:gd name="connsiteX178" fmla="*/ 2750987 w 4437063"/>
              <a:gd name="connsiteY178" fmla="*/ 1750327 h 4810125"/>
              <a:gd name="connsiteX179" fmla="*/ 2781549 w 4437063"/>
              <a:gd name="connsiteY179" fmla="*/ 1722153 h 4810125"/>
              <a:gd name="connsiteX180" fmla="*/ 2811317 w 4437063"/>
              <a:gd name="connsiteY180" fmla="*/ 1699535 h 4810125"/>
              <a:gd name="connsiteX181" fmla="*/ 2825209 w 4437063"/>
              <a:gd name="connsiteY181" fmla="*/ 1690805 h 4810125"/>
              <a:gd name="connsiteX182" fmla="*/ 2840292 w 4437063"/>
              <a:gd name="connsiteY182" fmla="*/ 1682869 h 4810125"/>
              <a:gd name="connsiteX183" fmla="*/ 2881968 w 4437063"/>
              <a:gd name="connsiteY183" fmla="*/ 1670568 h 4810125"/>
              <a:gd name="connsiteX184" fmla="*/ 2934757 w 4437063"/>
              <a:gd name="connsiteY184" fmla="*/ 1662235 h 4810125"/>
              <a:gd name="connsiteX185" fmla="*/ 2995087 w 4437063"/>
              <a:gd name="connsiteY185" fmla="*/ 1656680 h 4810125"/>
              <a:gd name="connsiteX186" fmla="*/ 3161393 w 4437063"/>
              <a:gd name="connsiteY186" fmla="*/ 1651521 h 4810125"/>
              <a:gd name="connsiteX187" fmla="*/ 3277291 w 4437063"/>
              <a:gd name="connsiteY187" fmla="*/ 1651521 h 4810125"/>
              <a:gd name="connsiteX188" fmla="*/ 3375724 w 4437063"/>
              <a:gd name="connsiteY188" fmla="*/ 1651124 h 4810125"/>
              <a:gd name="connsiteX189" fmla="*/ 3522184 w 4437063"/>
              <a:gd name="connsiteY189" fmla="*/ 1646363 h 4810125"/>
              <a:gd name="connsiteX190" fmla="*/ 3641257 w 4437063"/>
              <a:gd name="connsiteY190" fmla="*/ 1633665 h 4810125"/>
              <a:gd name="connsiteX191" fmla="*/ 3714686 w 4437063"/>
              <a:gd name="connsiteY191" fmla="*/ 1621760 h 4810125"/>
              <a:gd name="connsiteX192" fmla="*/ 3727784 w 4437063"/>
              <a:gd name="connsiteY192" fmla="*/ 1619776 h 4810125"/>
              <a:gd name="connsiteX193" fmla="*/ 3754774 w 4437063"/>
              <a:gd name="connsiteY193" fmla="*/ 1611840 h 4810125"/>
              <a:gd name="connsiteX194" fmla="*/ 3800022 w 4437063"/>
              <a:gd name="connsiteY194" fmla="*/ 1594380 h 4810125"/>
              <a:gd name="connsiteX195" fmla="*/ 3865909 w 4437063"/>
              <a:gd name="connsiteY195" fmla="*/ 1559461 h 4810125"/>
              <a:gd name="connsiteX196" fmla="*/ 3934971 w 4437063"/>
              <a:gd name="connsiteY196" fmla="*/ 1512241 h 4810125"/>
              <a:gd name="connsiteX197" fmla="*/ 3969899 w 4437063"/>
              <a:gd name="connsiteY197" fmla="*/ 1484464 h 4810125"/>
              <a:gd name="connsiteX198" fmla="*/ 3991333 w 4437063"/>
              <a:gd name="connsiteY198" fmla="*/ 1465814 h 4810125"/>
              <a:gd name="connsiteX199" fmla="*/ 4034199 w 4437063"/>
              <a:gd name="connsiteY199" fmla="*/ 1424149 h 4810125"/>
              <a:gd name="connsiteX200" fmla="*/ 4095323 w 4437063"/>
              <a:gd name="connsiteY200" fmla="*/ 1356692 h 4810125"/>
              <a:gd name="connsiteX201" fmla="*/ 4169149 w 4437063"/>
              <a:gd name="connsiteY201" fmla="*/ 1266219 h 4810125"/>
              <a:gd name="connsiteX202" fmla="*/ 4231067 w 4437063"/>
              <a:gd name="connsiteY202" fmla="*/ 1189238 h 4810125"/>
              <a:gd name="connsiteX203" fmla="*/ 4256469 w 4437063"/>
              <a:gd name="connsiteY203" fmla="*/ 1161858 h 4810125"/>
              <a:gd name="connsiteX204" fmla="*/ 4268773 w 4437063"/>
              <a:gd name="connsiteY204" fmla="*/ 1150747 h 4810125"/>
              <a:gd name="connsiteX205" fmla="*/ 4296953 w 4437063"/>
              <a:gd name="connsiteY205" fmla="*/ 1130510 h 4810125"/>
              <a:gd name="connsiteX206" fmla="*/ 4327119 w 4437063"/>
              <a:gd name="connsiteY206" fmla="*/ 1115035 h 4810125"/>
              <a:gd name="connsiteX207" fmla="*/ 4356887 w 4437063"/>
              <a:gd name="connsiteY207" fmla="*/ 1102733 h 4810125"/>
              <a:gd name="connsiteX208" fmla="*/ 4421981 w 4437063"/>
              <a:gd name="connsiteY208" fmla="*/ 1083687 h 4810125"/>
              <a:gd name="connsiteX209" fmla="*/ 4429592 w 4437063"/>
              <a:gd name="connsiteY209" fmla="*/ 1082685 h 4810125"/>
              <a:gd name="connsiteX210" fmla="*/ 4392609 w 4437063"/>
              <a:gd name="connsiteY210" fmla="*/ 1094004 h 4810125"/>
              <a:gd name="connsiteX211" fmla="*/ 4355299 w 4437063"/>
              <a:gd name="connsiteY211" fmla="*/ 1112257 h 4810125"/>
              <a:gd name="connsiteX212" fmla="*/ 4333469 w 4437063"/>
              <a:gd name="connsiteY212" fmla="*/ 1126145 h 4810125"/>
              <a:gd name="connsiteX213" fmla="*/ 4322356 w 4437063"/>
              <a:gd name="connsiteY213" fmla="*/ 1134081 h 4810125"/>
              <a:gd name="connsiteX214" fmla="*/ 4297747 w 4437063"/>
              <a:gd name="connsiteY214" fmla="*/ 1157890 h 4810125"/>
              <a:gd name="connsiteX215" fmla="*/ 4256469 w 4437063"/>
              <a:gd name="connsiteY215" fmla="*/ 1206698 h 4810125"/>
              <a:gd name="connsiteX216" fmla="*/ 4199314 w 4437063"/>
              <a:gd name="connsiteY216" fmla="*/ 1287250 h 4810125"/>
              <a:gd name="connsiteX217" fmla="*/ 4145334 w 4437063"/>
              <a:gd name="connsiteY217" fmla="*/ 1372167 h 4810125"/>
              <a:gd name="connsiteX218" fmla="*/ 4122313 w 4437063"/>
              <a:gd name="connsiteY218" fmla="*/ 1411054 h 4810125"/>
              <a:gd name="connsiteX219" fmla="*/ 4100086 w 4437063"/>
              <a:gd name="connsiteY219" fmla="*/ 1446371 h 4810125"/>
              <a:gd name="connsiteX220" fmla="*/ 4054838 w 4437063"/>
              <a:gd name="connsiteY220" fmla="*/ 1508273 h 4810125"/>
              <a:gd name="connsiteX221" fmla="*/ 4008400 w 4437063"/>
              <a:gd name="connsiteY221" fmla="*/ 1559461 h 4810125"/>
              <a:gd name="connsiteX222" fmla="*/ 3959580 w 4437063"/>
              <a:gd name="connsiteY222" fmla="*/ 1604698 h 4810125"/>
              <a:gd name="connsiteX223" fmla="*/ 3933781 w 4437063"/>
              <a:gd name="connsiteY223" fmla="*/ 1625332 h 4810125"/>
              <a:gd name="connsiteX224" fmla="*/ 3919889 w 4437063"/>
              <a:gd name="connsiteY224" fmla="*/ 1635649 h 4810125"/>
              <a:gd name="connsiteX225" fmla="*/ 3882976 w 4437063"/>
              <a:gd name="connsiteY225" fmla="*/ 1657076 h 4810125"/>
              <a:gd name="connsiteX226" fmla="*/ 3834950 w 4437063"/>
              <a:gd name="connsiteY226" fmla="*/ 1679298 h 4810125"/>
              <a:gd name="connsiteX227" fmla="*/ 3775810 w 4437063"/>
              <a:gd name="connsiteY227" fmla="*/ 1701122 h 4810125"/>
              <a:gd name="connsiteX228" fmla="*/ 3705954 w 4437063"/>
              <a:gd name="connsiteY228" fmla="*/ 1720963 h 4810125"/>
              <a:gd name="connsiteX229" fmla="*/ 3626175 w 4437063"/>
              <a:gd name="connsiteY229" fmla="*/ 1738819 h 4810125"/>
              <a:gd name="connsiteX230" fmla="*/ 3535679 w 4437063"/>
              <a:gd name="connsiteY230" fmla="*/ 1752707 h 4810125"/>
              <a:gd name="connsiteX231" fmla="*/ 3434864 w 4437063"/>
              <a:gd name="connsiteY231" fmla="*/ 1762231 h 4810125"/>
              <a:gd name="connsiteX232" fmla="*/ 3380487 w 4437063"/>
              <a:gd name="connsiteY232" fmla="*/ 1764215 h 4810125"/>
              <a:gd name="connsiteX233" fmla="*/ 3278084 w 4437063"/>
              <a:gd name="connsiteY233" fmla="*/ 1766596 h 4810125"/>
              <a:gd name="connsiteX234" fmla="*/ 3137975 w 4437063"/>
              <a:gd name="connsiteY234" fmla="*/ 1765802 h 4810125"/>
              <a:gd name="connsiteX235" fmla="*/ 3064546 w 4437063"/>
              <a:gd name="connsiteY235" fmla="*/ 1767786 h 4810125"/>
              <a:gd name="connsiteX236" fmla="*/ 3020886 w 4437063"/>
              <a:gd name="connsiteY236" fmla="*/ 1773342 h 4810125"/>
              <a:gd name="connsiteX237" fmla="*/ 2976432 w 4437063"/>
              <a:gd name="connsiteY237" fmla="*/ 1784452 h 4810125"/>
              <a:gd name="connsiteX238" fmla="*/ 2927612 w 4437063"/>
              <a:gd name="connsiteY238" fmla="*/ 1801118 h 4810125"/>
              <a:gd name="connsiteX239" fmla="*/ 2898638 w 4437063"/>
              <a:gd name="connsiteY239" fmla="*/ 1813419 h 4810125"/>
              <a:gd name="connsiteX240" fmla="*/ 2884349 w 4437063"/>
              <a:gd name="connsiteY240" fmla="*/ 1820165 h 4810125"/>
              <a:gd name="connsiteX241" fmla="*/ 2856565 w 4437063"/>
              <a:gd name="connsiteY241" fmla="*/ 1837625 h 4810125"/>
              <a:gd name="connsiteX242" fmla="*/ 2830766 w 4437063"/>
              <a:gd name="connsiteY242" fmla="*/ 1858656 h 4810125"/>
              <a:gd name="connsiteX243" fmla="*/ 2806554 w 4437063"/>
              <a:gd name="connsiteY243" fmla="*/ 1884051 h 4810125"/>
              <a:gd name="connsiteX244" fmla="*/ 2773214 w 4437063"/>
              <a:gd name="connsiteY244" fmla="*/ 1926113 h 4810125"/>
              <a:gd name="connsiteX245" fmla="*/ 2732729 w 4437063"/>
              <a:gd name="connsiteY245" fmla="*/ 1991984 h 4810125"/>
              <a:gd name="connsiteX246" fmla="*/ 2678749 w 4437063"/>
              <a:gd name="connsiteY246" fmla="*/ 2099916 h 4810125"/>
              <a:gd name="connsiteX247" fmla="*/ 2628738 w 4437063"/>
              <a:gd name="connsiteY247" fmla="*/ 2210229 h 4810125"/>
              <a:gd name="connsiteX248" fmla="*/ 2596192 w 4437063"/>
              <a:gd name="connsiteY248" fmla="*/ 2278480 h 4810125"/>
              <a:gd name="connsiteX249" fmla="*/ 2579522 w 4437063"/>
              <a:gd name="connsiteY249" fmla="*/ 2309828 h 4810125"/>
              <a:gd name="connsiteX250" fmla="*/ 2532686 w 4437063"/>
              <a:gd name="connsiteY250" fmla="*/ 2393158 h 4810125"/>
              <a:gd name="connsiteX251" fmla="*/ 2461639 w 4437063"/>
              <a:gd name="connsiteY251" fmla="*/ 2515772 h 4810125"/>
              <a:gd name="connsiteX252" fmla="*/ 2401706 w 4437063"/>
              <a:gd name="connsiteY252" fmla="*/ 2610213 h 4810125"/>
              <a:gd name="connsiteX253" fmla="*/ 2335025 w 4437063"/>
              <a:gd name="connsiteY253" fmla="*/ 2709019 h 4810125"/>
              <a:gd name="connsiteX254" fmla="*/ 2291364 w 4437063"/>
              <a:gd name="connsiteY254" fmla="*/ 2771318 h 4810125"/>
              <a:gd name="connsiteX255" fmla="*/ 2312004 w 4437063"/>
              <a:gd name="connsiteY255" fmla="*/ 2766953 h 4810125"/>
              <a:gd name="connsiteX256" fmla="*/ 2447747 w 4437063"/>
              <a:gd name="connsiteY256" fmla="*/ 2726082 h 4810125"/>
              <a:gd name="connsiteX257" fmla="*/ 2540227 w 4437063"/>
              <a:gd name="connsiteY257" fmla="*/ 2690369 h 4810125"/>
              <a:gd name="connsiteX258" fmla="*/ 2607305 w 4437063"/>
              <a:gd name="connsiteY258" fmla="*/ 2660608 h 4810125"/>
              <a:gd name="connsiteX259" fmla="*/ 2641440 w 4437063"/>
              <a:gd name="connsiteY259" fmla="*/ 2643545 h 4810125"/>
              <a:gd name="connsiteX260" fmla="*/ 2681131 w 4437063"/>
              <a:gd name="connsiteY260" fmla="*/ 2624101 h 4810125"/>
              <a:gd name="connsiteX261" fmla="*/ 2752178 w 4437063"/>
              <a:gd name="connsiteY261" fmla="*/ 2591563 h 4810125"/>
              <a:gd name="connsiteX262" fmla="*/ 2842673 w 4437063"/>
              <a:gd name="connsiteY262" fmla="*/ 2554263 h 4810125"/>
              <a:gd name="connsiteX263" fmla="*/ 2941107 w 4437063"/>
              <a:gd name="connsiteY263" fmla="*/ 2516566 h 4810125"/>
              <a:gd name="connsiteX264" fmla="*/ 3006201 w 4437063"/>
              <a:gd name="connsiteY264" fmla="*/ 2487996 h 4810125"/>
              <a:gd name="connsiteX265" fmla="*/ 3049067 w 4437063"/>
              <a:gd name="connsiteY265" fmla="*/ 2465377 h 4810125"/>
              <a:gd name="connsiteX266" fmla="*/ 3070500 w 4437063"/>
              <a:gd name="connsiteY266" fmla="*/ 2451886 h 4810125"/>
              <a:gd name="connsiteX267" fmla="*/ 3096696 w 4437063"/>
              <a:gd name="connsiteY267" fmla="*/ 2435220 h 4810125"/>
              <a:gd name="connsiteX268" fmla="*/ 3139563 w 4437063"/>
              <a:gd name="connsiteY268" fmla="*/ 2403872 h 4810125"/>
              <a:gd name="connsiteX269" fmla="*/ 3173697 w 4437063"/>
              <a:gd name="connsiteY269" fmla="*/ 2374905 h 4810125"/>
              <a:gd name="connsiteX270" fmla="*/ 3199893 w 4437063"/>
              <a:gd name="connsiteY270" fmla="*/ 2347922 h 4810125"/>
              <a:gd name="connsiteX271" fmla="*/ 3231249 w 4437063"/>
              <a:gd name="connsiteY271" fmla="*/ 2309431 h 4810125"/>
              <a:gd name="connsiteX272" fmla="*/ 3266574 w 4437063"/>
              <a:gd name="connsiteY272" fmla="*/ 2263005 h 4810125"/>
              <a:gd name="connsiteX273" fmla="*/ 3287213 w 4437063"/>
              <a:gd name="connsiteY273" fmla="*/ 2241180 h 4810125"/>
              <a:gd name="connsiteX274" fmla="*/ 3298724 w 4437063"/>
              <a:gd name="connsiteY274" fmla="*/ 2229673 h 4810125"/>
              <a:gd name="connsiteX275" fmla="*/ 3324920 w 4437063"/>
              <a:gd name="connsiteY275" fmla="*/ 2207054 h 4810125"/>
              <a:gd name="connsiteX276" fmla="*/ 3356276 w 4437063"/>
              <a:gd name="connsiteY276" fmla="*/ 2184833 h 4810125"/>
              <a:gd name="connsiteX277" fmla="*/ 3391998 w 4437063"/>
              <a:gd name="connsiteY277" fmla="*/ 2163802 h 4810125"/>
              <a:gd name="connsiteX278" fmla="*/ 3433276 w 4437063"/>
              <a:gd name="connsiteY278" fmla="*/ 2144755 h 4810125"/>
              <a:gd name="connsiteX279" fmla="*/ 3481303 w 4437063"/>
              <a:gd name="connsiteY279" fmla="*/ 2128883 h 4810125"/>
              <a:gd name="connsiteX280" fmla="*/ 3534489 w 4437063"/>
              <a:gd name="connsiteY280" fmla="*/ 2116582 h 4810125"/>
              <a:gd name="connsiteX281" fmla="*/ 3594819 w 4437063"/>
              <a:gd name="connsiteY281" fmla="*/ 2108249 h 4810125"/>
              <a:gd name="connsiteX282" fmla="*/ 3627763 w 4437063"/>
              <a:gd name="connsiteY282" fmla="*/ 2106662 h 4810125"/>
              <a:gd name="connsiteX283" fmla="*/ 3658722 w 4437063"/>
              <a:gd name="connsiteY283" fmla="*/ 2105868 h 4810125"/>
              <a:gd name="connsiteX284" fmla="*/ 3713098 w 4437063"/>
              <a:gd name="connsiteY284" fmla="*/ 2107852 h 4810125"/>
              <a:gd name="connsiteX285" fmla="*/ 3757949 w 4437063"/>
              <a:gd name="connsiteY285" fmla="*/ 2113011 h 4810125"/>
              <a:gd name="connsiteX286" fmla="*/ 3794068 w 4437063"/>
              <a:gd name="connsiteY286" fmla="*/ 2120550 h 4810125"/>
              <a:gd name="connsiteX287" fmla="*/ 3834156 w 4437063"/>
              <a:gd name="connsiteY287" fmla="*/ 2132851 h 4810125"/>
              <a:gd name="connsiteX288" fmla="*/ 3859955 w 4437063"/>
              <a:gd name="connsiteY288" fmla="*/ 2145946 h 4810125"/>
              <a:gd name="connsiteX289" fmla="*/ 3861940 w 4437063"/>
              <a:gd name="connsiteY289" fmla="*/ 2147533 h 4810125"/>
              <a:gd name="connsiteX290" fmla="*/ 3853208 w 4437063"/>
              <a:gd name="connsiteY290" fmla="*/ 2146343 h 4810125"/>
              <a:gd name="connsiteX291" fmla="*/ 3765490 w 4437063"/>
              <a:gd name="connsiteY291" fmla="*/ 2141184 h 4810125"/>
              <a:gd name="connsiteX292" fmla="*/ 3667454 w 4437063"/>
              <a:gd name="connsiteY292" fmla="*/ 2141184 h 4810125"/>
              <a:gd name="connsiteX293" fmla="*/ 3597597 w 4437063"/>
              <a:gd name="connsiteY293" fmla="*/ 2145946 h 4810125"/>
              <a:gd name="connsiteX294" fmla="*/ 3528932 w 4437063"/>
              <a:gd name="connsiteY294" fmla="*/ 2156263 h 4810125"/>
              <a:gd name="connsiteX295" fmla="*/ 3482096 w 4437063"/>
              <a:gd name="connsiteY295" fmla="*/ 2168564 h 4810125"/>
              <a:gd name="connsiteX296" fmla="*/ 3453916 w 4437063"/>
              <a:gd name="connsiteY296" fmla="*/ 2178881 h 4810125"/>
              <a:gd name="connsiteX297" fmla="*/ 3441215 w 4437063"/>
              <a:gd name="connsiteY297" fmla="*/ 2185627 h 4810125"/>
              <a:gd name="connsiteX298" fmla="*/ 3417003 w 4437063"/>
              <a:gd name="connsiteY298" fmla="*/ 2198325 h 4810125"/>
              <a:gd name="connsiteX299" fmla="*/ 3376121 w 4437063"/>
              <a:gd name="connsiteY299" fmla="*/ 2228482 h 4810125"/>
              <a:gd name="connsiteX300" fmla="*/ 3342781 w 4437063"/>
              <a:gd name="connsiteY300" fmla="*/ 2261417 h 4810125"/>
              <a:gd name="connsiteX301" fmla="*/ 3313806 w 4437063"/>
              <a:gd name="connsiteY301" fmla="*/ 2296337 h 4810125"/>
              <a:gd name="connsiteX302" fmla="*/ 3276894 w 4437063"/>
              <a:gd name="connsiteY302" fmla="*/ 2351096 h 4810125"/>
              <a:gd name="connsiteX303" fmla="*/ 3240775 w 4437063"/>
              <a:gd name="connsiteY303" fmla="*/ 2403872 h 4810125"/>
              <a:gd name="connsiteX304" fmla="*/ 3213785 w 4437063"/>
              <a:gd name="connsiteY304" fmla="*/ 2436807 h 4810125"/>
              <a:gd name="connsiteX305" fmla="*/ 3198702 w 4437063"/>
              <a:gd name="connsiteY305" fmla="*/ 2451886 h 4810125"/>
              <a:gd name="connsiteX306" fmla="*/ 3180047 w 4437063"/>
              <a:gd name="connsiteY306" fmla="*/ 2469346 h 4810125"/>
              <a:gd name="connsiteX307" fmla="*/ 3141150 w 4437063"/>
              <a:gd name="connsiteY307" fmla="*/ 2501090 h 4810125"/>
              <a:gd name="connsiteX308" fmla="*/ 3080026 w 4437063"/>
              <a:gd name="connsiteY308" fmla="*/ 2543946 h 4810125"/>
              <a:gd name="connsiteX309" fmla="*/ 2949839 w 4437063"/>
              <a:gd name="connsiteY309" fmla="*/ 2618943 h 4810125"/>
              <a:gd name="connsiteX310" fmla="*/ 2888932 w 4437063"/>
              <a:gd name="connsiteY310" fmla="*/ 2652474 h 4810125"/>
              <a:gd name="connsiteX311" fmla="*/ 2891235 w 4437063"/>
              <a:gd name="connsiteY311" fmla="*/ 2657078 h 4810125"/>
              <a:gd name="connsiteX312" fmla="*/ 2896791 w 4437063"/>
              <a:gd name="connsiteY312" fmla="*/ 2664619 h 4810125"/>
              <a:gd name="connsiteX313" fmla="*/ 2915047 w 4437063"/>
              <a:gd name="connsiteY313" fmla="*/ 2681685 h 4810125"/>
              <a:gd name="connsiteX314" fmla="*/ 2940447 w 4437063"/>
              <a:gd name="connsiteY314" fmla="*/ 2697957 h 4810125"/>
              <a:gd name="connsiteX315" fmla="*/ 2973388 w 4437063"/>
              <a:gd name="connsiteY315" fmla="*/ 2713435 h 4810125"/>
              <a:gd name="connsiteX316" fmla="*/ 2992438 w 4437063"/>
              <a:gd name="connsiteY316" fmla="*/ 2720182 h 4810125"/>
              <a:gd name="connsiteX317" fmla="*/ 3012678 w 4437063"/>
              <a:gd name="connsiteY317" fmla="*/ 2725738 h 4810125"/>
              <a:gd name="connsiteX318" fmla="*/ 3056731 w 4437063"/>
              <a:gd name="connsiteY318" fmla="*/ 2736057 h 4810125"/>
              <a:gd name="connsiteX319" fmla="*/ 3105150 w 4437063"/>
              <a:gd name="connsiteY319" fmla="*/ 2744391 h 4810125"/>
              <a:gd name="connsiteX320" fmla="*/ 3156347 w 4437063"/>
              <a:gd name="connsiteY320" fmla="*/ 2749550 h 4810125"/>
              <a:gd name="connsiteX321" fmla="*/ 3182938 w 4437063"/>
              <a:gd name="connsiteY321" fmla="*/ 2751535 h 4810125"/>
              <a:gd name="connsiteX322" fmla="*/ 3209528 w 4437063"/>
              <a:gd name="connsiteY322" fmla="*/ 2752725 h 4810125"/>
              <a:gd name="connsiteX323" fmla="*/ 3264694 w 4437063"/>
              <a:gd name="connsiteY323" fmla="*/ 2751535 h 4810125"/>
              <a:gd name="connsiteX324" fmla="*/ 3292872 w 4437063"/>
              <a:gd name="connsiteY324" fmla="*/ 2749154 h 4810125"/>
              <a:gd name="connsiteX325" fmla="*/ 3350022 w 4437063"/>
              <a:gd name="connsiteY325" fmla="*/ 2744788 h 4810125"/>
              <a:gd name="connsiteX326" fmla="*/ 3408363 w 4437063"/>
              <a:gd name="connsiteY326" fmla="*/ 2737644 h 4810125"/>
              <a:gd name="connsiteX327" fmla="*/ 3465910 w 4437063"/>
              <a:gd name="connsiteY327" fmla="*/ 2730897 h 4810125"/>
              <a:gd name="connsiteX328" fmla="*/ 3581003 w 4437063"/>
              <a:gd name="connsiteY328" fmla="*/ 2719388 h 4810125"/>
              <a:gd name="connsiteX329" fmla="*/ 3636566 w 4437063"/>
              <a:gd name="connsiteY329" fmla="*/ 2716610 h 4810125"/>
              <a:gd name="connsiteX330" fmla="*/ 3664347 w 4437063"/>
              <a:gd name="connsiteY330" fmla="*/ 2715419 h 4810125"/>
              <a:gd name="connsiteX331" fmla="*/ 3717528 w 4437063"/>
              <a:gd name="connsiteY331" fmla="*/ 2718594 h 4810125"/>
              <a:gd name="connsiteX332" fmla="*/ 3767931 w 4437063"/>
              <a:gd name="connsiteY332" fmla="*/ 2726928 h 4810125"/>
              <a:gd name="connsiteX333" fmla="*/ 3813572 w 4437063"/>
              <a:gd name="connsiteY333" fmla="*/ 2739628 h 4810125"/>
              <a:gd name="connsiteX334" fmla="*/ 3834210 w 4437063"/>
              <a:gd name="connsiteY334" fmla="*/ 2748360 h 4810125"/>
              <a:gd name="connsiteX335" fmla="*/ 3854053 w 4437063"/>
              <a:gd name="connsiteY335" fmla="*/ 2757885 h 4810125"/>
              <a:gd name="connsiteX336" fmla="*/ 3888581 w 4437063"/>
              <a:gd name="connsiteY336" fmla="*/ 2777729 h 4810125"/>
              <a:gd name="connsiteX337" fmla="*/ 3931047 w 4437063"/>
              <a:gd name="connsiteY337" fmla="*/ 2808685 h 4810125"/>
              <a:gd name="connsiteX338" fmla="*/ 3952081 w 4437063"/>
              <a:gd name="connsiteY338" fmla="*/ 2826147 h 4810125"/>
              <a:gd name="connsiteX339" fmla="*/ 3984228 w 4437063"/>
              <a:gd name="connsiteY339" fmla="*/ 2855516 h 4810125"/>
              <a:gd name="connsiteX340" fmla="*/ 3990975 w 4437063"/>
              <a:gd name="connsiteY340" fmla="*/ 2862263 h 4810125"/>
              <a:gd name="connsiteX341" fmla="*/ 3983831 w 4437063"/>
              <a:gd name="connsiteY341" fmla="*/ 2855913 h 4810125"/>
              <a:gd name="connsiteX342" fmla="*/ 3949700 w 4437063"/>
              <a:gd name="connsiteY342" fmla="*/ 2828132 h 4810125"/>
              <a:gd name="connsiteX343" fmla="*/ 3928269 w 4437063"/>
              <a:gd name="connsiteY343" fmla="*/ 2811860 h 4810125"/>
              <a:gd name="connsiteX344" fmla="*/ 3885010 w 4437063"/>
              <a:gd name="connsiteY344" fmla="*/ 2783682 h 4810125"/>
              <a:gd name="connsiteX345" fmla="*/ 3850085 w 4437063"/>
              <a:gd name="connsiteY345" fmla="*/ 2765425 h 4810125"/>
              <a:gd name="connsiteX346" fmla="*/ 3830638 w 4437063"/>
              <a:gd name="connsiteY346" fmla="*/ 2757885 h 4810125"/>
              <a:gd name="connsiteX347" fmla="*/ 3810000 w 4437063"/>
              <a:gd name="connsiteY347" fmla="*/ 2750741 h 4810125"/>
              <a:gd name="connsiteX348" fmla="*/ 3765153 w 4437063"/>
              <a:gd name="connsiteY348" fmla="*/ 2740422 h 4810125"/>
              <a:gd name="connsiteX349" fmla="*/ 3716338 w 4437063"/>
              <a:gd name="connsiteY349" fmla="*/ 2734469 h 4810125"/>
              <a:gd name="connsiteX350" fmla="*/ 3664347 w 4437063"/>
              <a:gd name="connsiteY350" fmla="*/ 2734469 h 4810125"/>
              <a:gd name="connsiteX351" fmla="*/ 3637756 w 4437063"/>
              <a:gd name="connsiteY351" fmla="*/ 2737247 h 4810125"/>
              <a:gd name="connsiteX352" fmla="*/ 3582988 w 4437063"/>
              <a:gd name="connsiteY352" fmla="*/ 2742407 h 4810125"/>
              <a:gd name="connsiteX353" fmla="*/ 3469878 w 4437063"/>
              <a:gd name="connsiteY353" fmla="*/ 2759869 h 4810125"/>
              <a:gd name="connsiteX354" fmla="*/ 3412331 w 4437063"/>
              <a:gd name="connsiteY354" fmla="*/ 2769791 h 4810125"/>
              <a:gd name="connsiteX355" fmla="*/ 3354785 w 4437063"/>
              <a:gd name="connsiteY355" fmla="*/ 2779316 h 4810125"/>
              <a:gd name="connsiteX356" fmla="*/ 3296444 w 4437063"/>
              <a:gd name="connsiteY356" fmla="*/ 2786460 h 4810125"/>
              <a:gd name="connsiteX357" fmla="*/ 3267869 w 4437063"/>
              <a:gd name="connsiteY357" fmla="*/ 2790825 h 4810125"/>
              <a:gd name="connsiteX358" fmla="*/ 3210322 w 4437063"/>
              <a:gd name="connsiteY358" fmla="*/ 2795191 h 4810125"/>
              <a:gd name="connsiteX359" fmla="*/ 3181747 w 4437063"/>
              <a:gd name="connsiteY359" fmla="*/ 2794794 h 4810125"/>
              <a:gd name="connsiteX360" fmla="*/ 3153966 w 4437063"/>
              <a:gd name="connsiteY360" fmla="*/ 2794794 h 4810125"/>
              <a:gd name="connsiteX361" fmla="*/ 3099991 w 4437063"/>
              <a:gd name="connsiteY361" fmla="*/ 2791619 h 4810125"/>
              <a:gd name="connsiteX362" fmla="*/ 3048794 w 4437063"/>
              <a:gd name="connsiteY362" fmla="*/ 2786063 h 4810125"/>
              <a:gd name="connsiteX363" fmla="*/ 3000375 w 4437063"/>
              <a:gd name="connsiteY363" fmla="*/ 2777332 h 4810125"/>
              <a:gd name="connsiteX364" fmla="*/ 2977753 w 4437063"/>
              <a:gd name="connsiteY364" fmla="*/ 2771775 h 4810125"/>
              <a:gd name="connsiteX365" fmla="*/ 2955528 w 4437063"/>
              <a:gd name="connsiteY365" fmla="*/ 2765425 h 4810125"/>
              <a:gd name="connsiteX366" fmla="*/ 2915047 w 4437063"/>
              <a:gd name="connsiteY366" fmla="*/ 2749154 h 4810125"/>
              <a:gd name="connsiteX367" fmla="*/ 2880122 w 4437063"/>
              <a:gd name="connsiteY367" fmla="*/ 2728913 h 4810125"/>
              <a:gd name="connsiteX368" fmla="*/ 2851547 w 4437063"/>
              <a:gd name="connsiteY368" fmla="*/ 2705497 h 4810125"/>
              <a:gd name="connsiteX369" fmla="*/ 2841228 w 4437063"/>
              <a:gd name="connsiteY369" fmla="*/ 2692003 h 4810125"/>
              <a:gd name="connsiteX370" fmla="*/ 2834672 w 4437063"/>
              <a:gd name="connsiteY370" fmla="*/ 2681871 h 4810125"/>
              <a:gd name="connsiteX371" fmla="*/ 2809730 w 4437063"/>
              <a:gd name="connsiteY371" fmla="*/ 2695130 h 4810125"/>
              <a:gd name="connsiteX372" fmla="*/ 2726378 w 4437063"/>
              <a:gd name="connsiteY372" fmla="*/ 2736399 h 4810125"/>
              <a:gd name="connsiteX373" fmla="*/ 2668826 w 4437063"/>
              <a:gd name="connsiteY373" fmla="*/ 2766953 h 4810125"/>
              <a:gd name="connsiteX374" fmla="*/ 2609687 w 4437063"/>
              <a:gd name="connsiteY374" fmla="*/ 2804253 h 4810125"/>
              <a:gd name="connsiteX375" fmla="*/ 2550150 w 4437063"/>
              <a:gd name="connsiteY375" fmla="*/ 2849092 h 4810125"/>
              <a:gd name="connsiteX376" fmla="*/ 2506490 w 4437063"/>
              <a:gd name="connsiteY376" fmla="*/ 2889567 h 4810125"/>
              <a:gd name="connsiteX377" fmla="*/ 2477516 w 4437063"/>
              <a:gd name="connsiteY377" fmla="*/ 2920518 h 4810125"/>
              <a:gd name="connsiteX378" fmla="*/ 2448541 w 4437063"/>
              <a:gd name="connsiteY378" fmla="*/ 2954247 h 4810125"/>
              <a:gd name="connsiteX379" fmla="*/ 2421551 w 4437063"/>
              <a:gd name="connsiteY379" fmla="*/ 2991944 h 4810125"/>
              <a:gd name="connsiteX380" fmla="*/ 2407659 w 4437063"/>
              <a:gd name="connsiteY380" fmla="*/ 3011784 h 4810125"/>
              <a:gd name="connsiteX381" fmla="*/ 2393767 w 4437063"/>
              <a:gd name="connsiteY381" fmla="*/ 3034006 h 4810125"/>
              <a:gd name="connsiteX382" fmla="*/ 2368762 w 4437063"/>
              <a:gd name="connsiteY382" fmla="*/ 3079242 h 4810125"/>
              <a:gd name="connsiteX383" fmla="*/ 2347726 w 4437063"/>
              <a:gd name="connsiteY383" fmla="*/ 3126066 h 4810125"/>
              <a:gd name="connsiteX384" fmla="*/ 2329865 w 4437063"/>
              <a:gd name="connsiteY384" fmla="*/ 3174079 h 4810125"/>
              <a:gd name="connsiteX385" fmla="*/ 2315576 w 4437063"/>
              <a:gd name="connsiteY385" fmla="*/ 3222887 h 4810125"/>
              <a:gd name="connsiteX386" fmla="*/ 2303669 w 4437063"/>
              <a:gd name="connsiteY386" fmla="*/ 3272885 h 4810125"/>
              <a:gd name="connsiteX387" fmla="*/ 2290571 w 4437063"/>
              <a:gd name="connsiteY387" fmla="*/ 3348676 h 4810125"/>
              <a:gd name="connsiteX388" fmla="*/ 2281839 w 4437063"/>
              <a:gd name="connsiteY388" fmla="*/ 3452243 h 4810125"/>
              <a:gd name="connsiteX389" fmla="*/ 2279457 w 4437063"/>
              <a:gd name="connsiteY389" fmla="*/ 3557794 h 4810125"/>
              <a:gd name="connsiteX390" fmla="*/ 2284220 w 4437063"/>
              <a:gd name="connsiteY390" fmla="*/ 3716915 h 4810125"/>
              <a:gd name="connsiteX391" fmla="*/ 2289777 w 4437063"/>
              <a:gd name="connsiteY391" fmla="*/ 3822466 h 4810125"/>
              <a:gd name="connsiteX392" fmla="*/ 2293349 w 4437063"/>
              <a:gd name="connsiteY392" fmla="*/ 3878416 h 4810125"/>
              <a:gd name="connsiteX393" fmla="*/ 2307241 w 4437063"/>
              <a:gd name="connsiteY393" fmla="*/ 4016903 h 4810125"/>
              <a:gd name="connsiteX394" fmla="*/ 2337406 w 4437063"/>
              <a:gd name="connsiteY394" fmla="*/ 4258163 h 4810125"/>
              <a:gd name="connsiteX395" fmla="*/ 2407659 w 4437063"/>
              <a:gd name="connsiteY395" fmla="*/ 4721637 h 4810125"/>
              <a:gd name="connsiteX396" fmla="*/ 2422345 w 4437063"/>
              <a:gd name="connsiteY396" fmla="*/ 4810125 h 4810125"/>
              <a:gd name="connsiteX397" fmla="*/ 1739262 w 4437063"/>
              <a:gd name="connsiteY397" fmla="*/ 4810125 h 4810125"/>
              <a:gd name="connsiteX398" fmla="*/ 1857144 w 4437063"/>
              <a:gd name="connsiteY398" fmla="*/ 4274432 h 4810125"/>
              <a:gd name="connsiteX399" fmla="*/ 1866273 w 4437063"/>
              <a:gd name="connsiteY399" fmla="*/ 4218085 h 4810125"/>
              <a:gd name="connsiteX400" fmla="*/ 1908346 w 4437063"/>
              <a:gd name="connsiteY400" fmla="*/ 3914129 h 4810125"/>
              <a:gd name="connsiteX401" fmla="*/ 1926604 w 4437063"/>
              <a:gd name="connsiteY401" fmla="*/ 3748263 h 4810125"/>
              <a:gd name="connsiteX402" fmla="*/ 1934145 w 4437063"/>
              <a:gd name="connsiteY402" fmla="*/ 3649060 h 4810125"/>
              <a:gd name="connsiteX403" fmla="*/ 1935733 w 4437063"/>
              <a:gd name="connsiteY403" fmla="*/ 3606602 h 4810125"/>
              <a:gd name="connsiteX404" fmla="*/ 1936923 w 4437063"/>
              <a:gd name="connsiteY404" fmla="*/ 3565730 h 4810125"/>
              <a:gd name="connsiteX405" fmla="*/ 1933351 w 4437063"/>
              <a:gd name="connsiteY405" fmla="*/ 3491924 h 4810125"/>
              <a:gd name="connsiteX406" fmla="*/ 1923825 w 4437063"/>
              <a:gd name="connsiteY406" fmla="*/ 3424863 h 4810125"/>
              <a:gd name="connsiteX407" fmla="*/ 1909933 w 4437063"/>
              <a:gd name="connsiteY407" fmla="*/ 3365342 h 4810125"/>
              <a:gd name="connsiteX408" fmla="*/ 1891675 w 4437063"/>
              <a:gd name="connsiteY408" fmla="*/ 3312169 h 4810125"/>
              <a:gd name="connsiteX409" fmla="*/ 1869448 w 4437063"/>
              <a:gd name="connsiteY409" fmla="*/ 3264552 h 4810125"/>
              <a:gd name="connsiteX410" fmla="*/ 1843252 w 4437063"/>
              <a:gd name="connsiteY410" fmla="*/ 3222490 h 4810125"/>
              <a:gd name="connsiteX411" fmla="*/ 1814278 w 4437063"/>
              <a:gd name="connsiteY411" fmla="*/ 3184397 h 4810125"/>
              <a:gd name="connsiteX412" fmla="*/ 1782525 w 4437063"/>
              <a:gd name="connsiteY412" fmla="*/ 3149080 h 4810125"/>
              <a:gd name="connsiteX413" fmla="*/ 1749185 w 4437063"/>
              <a:gd name="connsiteY413" fmla="*/ 3117733 h 4810125"/>
              <a:gd name="connsiteX414" fmla="*/ 1695602 w 4437063"/>
              <a:gd name="connsiteY414" fmla="*/ 3074877 h 4810125"/>
              <a:gd name="connsiteX415" fmla="*/ 1621776 w 4437063"/>
              <a:gd name="connsiteY415" fmla="*/ 3021705 h 4810125"/>
              <a:gd name="connsiteX416" fmla="*/ 1548348 w 4437063"/>
              <a:gd name="connsiteY416" fmla="*/ 2968929 h 4810125"/>
              <a:gd name="connsiteX417" fmla="*/ 1513420 w 4437063"/>
              <a:gd name="connsiteY417" fmla="*/ 2940359 h 4810125"/>
              <a:gd name="connsiteX418" fmla="*/ 1448723 w 4437063"/>
              <a:gd name="connsiteY418" fmla="*/ 2884409 h 4810125"/>
              <a:gd name="connsiteX419" fmla="*/ 1346320 w 4437063"/>
              <a:gd name="connsiteY419" fmla="*/ 2793936 h 4810125"/>
              <a:gd name="connsiteX420" fmla="*/ 1275273 w 4437063"/>
              <a:gd name="connsiteY420" fmla="*/ 2733224 h 4810125"/>
              <a:gd name="connsiteX421" fmla="*/ 1200654 w 4437063"/>
              <a:gd name="connsiteY421" fmla="*/ 2674496 h 4810125"/>
              <a:gd name="connsiteX422" fmla="*/ 1123654 w 4437063"/>
              <a:gd name="connsiteY422" fmla="*/ 2620927 h 4810125"/>
              <a:gd name="connsiteX423" fmla="*/ 1062926 w 4437063"/>
              <a:gd name="connsiteY423" fmla="*/ 2585611 h 4810125"/>
              <a:gd name="connsiteX424" fmla="*/ 1021648 w 4437063"/>
              <a:gd name="connsiteY424" fmla="*/ 2563786 h 4810125"/>
              <a:gd name="connsiteX425" fmla="*/ 979575 w 4437063"/>
              <a:gd name="connsiteY425" fmla="*/ 2545533 h 4810125"/>
              <a:gd name="connsiteX426" fmla="*/ 935518 w 4437063"/>
              <a:gd name="connsiteY426" fmla="*/ 2529661 h 4810125"/>
              <a:gd name="connsiteX427" fmla="*/ 914085 w 4437063"/>
              <a:gd name="connsiteY427" fmla="*/ 2522915 h 4810125"/>
              <a:gd name="connsiteX428" fmla="*/ 871218 w 4437063"/>
              <a:gd name="connsiteY428" fmla="*/ 2511011 h 4810125"/>
              <a:gd name="connsiteX429" fmla="*/ 797790 w 4437063"/>
              <a:gd name="connsiteY429" fmla="*/ 2495932 h 4810125"/>
              <a:gd name="connsiteX430" fmla="*/ 735475 w 4437063"/>
              <a:gd name="connsiteY430" fmla="*/ 2489583 h 4810125"/>
              <a:gd name="connsiteX431" fmla="*/ 679908 w 4437063"/>
              <a:gd name="connsiteY431" fmla="*/ 2487996 h 4810125"/>
              <a:gd name="connsiteX432" fmla="*/ 601716 w 4437063"/>
              <a:gd name="connsiteY432" fmla="*/ 2488789 h 4810125"/>
              <a:gd name="connsiteX433" fmla="*/ 514793 w 4437063"/>
              <a:gd name="connsiteY433" fmla="*/ 2484821 h 4810125"/>
              <a:gd name="connsiteX434" fmla="*/ 446127 w 4437063"/>
              <a:gd name="connsiteY434" fmla="*/ 2474504 h 4810125"/>
              <a:gd name="connsiteX435" fmla="*/ 406436 w 4437063"/>
              <a:gd name="connsiteY435" fmla="*/ 2465377 h 4810125"/>
              <a:gd name="connsiteX436" fmla="*/ 369920 w 4437063"/>
              <a:gd name="connsiteY436" fmla="*/ 2455854 h 4810125"/>
              <a:gd name="connsiteX437" fmla="*/ 306415 w 4437063"/>
              <a:gd name="connsiteY437" fmla="*/ 2436410 h 4810125"/>
              <a:gd name="connsiteX438" fmla="*/ 252832 w 4437063"/>
              <a:gd name="connsiteY438" fmla="*/ 2414983 h 4810125"/>
              <a:gd name="connsiteX439" fmla="*/ 207584 w 4437063"/>
              <a:gd name="connsiteY439" fmla="*/ 2390777 h 4810125"/>
              <a:gd name="connsiteX440" fmla="*/ 170274 w 4437063"/>
              <a:gd name="connsiteY440" fmla="*/ 2364588 h 4810125"/>
              <a:gd name="connsiteX441" fmla="*/ 138125 w 4437063"/>
              <a:gd name="connsiteY441" fmla="*/ 2335224 h 4810125"/>
              <a:gd name="connsiteX442" fmla="*/ 111135 w 4437063"/>
              <a:gd name="connsiteY442" fmla="*/ 2303082 h 4810125"/>
              <a:gd name="connsiteX443" fmla="*/ 86923 w 4437063"/>
              <a:gd name="connsiteY443" fmla="*/ 2268163 h 4810125"/>
              <a:gd name="connsiteX444" fmla="*/ 75413 w 4437063"/>
              <a:gd name="connsiteY444" fmla="*/ 2249116 h 4810125"/>
              <a:gd name="connsiteX445" fmla="*/ 66681 w 4437063"/>
              <a:gd name="connsiteY445" fmla="*/ 2233244 h 4810125"/>
              <a:gd name="connsiteX446" fmla="*/ 53980 w 4437063"/>
              <a:gd name="connsiteY446" fmla="*/ 2201896 h 4810125"/>
              <a:gd name="connsiteX447" fmla="*/ 46835 w 4437063"/>
              <a:gd name="connsiteY447" fmla="*/ 2171738 h 4810125"/>
              <a:gd name="connsiteX448" fmla="*/ 43660 w 4437063"/>
              <a:gd name="connsiteY448" fmla="*/ 2143962 h 4810125"/>
              <a:gd name="connsiteX449" fmla="*/ 44057 w 4437063"/>
              <a:gd name="connsiteY449" fmla="*/ 2108646 h 4810125"/>
              <a:gd name="connsiteX450" fmla="*/ 48423 w 4437063"/>
              <a:gd name="connsiteY450" fmla="*/ 2080472 h 4810125"/>
              <a:gd name="connsiteX451" fmla="*/ 49217 w 4437063"/>
              <a:gd name="connsiteY451" fmla="*/ 2077298 h 4810125"/>
              <a:gd name="connsiteX452" fmla="*/ 50408 w 4437063"/>
              <a:gd name="connsiteY452" fmla="*/ 2091186 h 4810125"/>
              <a:gd name="connsiteX453" fmla="*/ 65093 w 4437063"/>
              <a:gd name="connsiteY453" fmla="*/ 2153088 h 4810125"/>
              <a:gd name="connsiteX454" fmla="*/ 75016 w 4437063"/>
              <a:gd name="connsiteY454" fmla="*/ 2180865 h 4810125"/>
              <a:gd name="connsiteX455" fmla="*/ 87717 w 4437063"/>
              <a:gd name="connsiteY455" fmla="*/ 2208642 h 4810125"/>
              <a:gd name="connsiteX456" fmla="*/ 104784 w 4437063"/>
              <a:gd name="connsiteY456" fmla="*/ 2234434 h 4810125"/>
              <a:gd name="connsiteX457" fmla="*/ 114707 w 4437063"/>
              <a:gd name="connsiteY457" fmla="*/ 2245545 h 4810125"/>
              <a:gd name="connsiteX458" fmla="*/ 124233 w 4437063"/>
              <a:gd name="connsiteY458" fmla="*/ 2255862 h 4810125"/>
              <a:gd name="connsiteX459" fmla="*/ 151620 w 4437063"/>
              <a:gd name="connsiteY459" fmla="*/ 2278877 h 4810125"/>
              <a:gd name="connsiteX460" fmla="*/ 186548 w 4437063"/>
              <a:gd name="connsiteY460" fmla="*/ 2304273 h 4810125"/>
              <a:gd name="connsiteX461" fmla="*/ 229811 w 4437063"/>
              <a:gd name="connsiteY461" fmla="*/ 2329272 h 4810125"/>
              <a:gd name="connsiteX462" fmla="*/ 280616 w 4437063"/>
              <a:gd name="connsiteY462" fmla="*/ 2354271 h 4810125"/>
              <a:gd name="connsiteX463" fmla="*/ 339358 w 4437063"/>
              <a:gd name="connsiteY463" fmla="*/ 2375698 h 4810125"/>
              <a:gd name="connsiteX464" fmla="*/ 405245 w 4437063"/>
              <a:gd name="connsiteY464" fmla="*/ 2393555 h 4810125"/>
              <a:gd name="connsiteX465" fmla="*/ 478277 w 4437063"/>
              <a:gd name="connsiteY465" fmla="*/ 2406253 h 4810125"/>
              <a:gd name="connsiteX466" fmla="*/ 517571 w 4437063"/>
              <a:gd name="connsiteY466" fmla="*/ 2409824 h 4810125"/>
              <a:gd name="connsiteX467" fmla="*/ 553293 w 4437063"/>
              <a:gd name="connsiteY467" fmla="*/ 2411411 h 4810125"/>
              <a:gd name="connsiteX468" fmla="*/ 658077 w 4437063"/>
              <a:gd name="connsiteY468" fmla="*/ 2410618 h 4810125"/>
              <a:gd name="connsiteX469" fmla="*/ 789058 w 4437063"/>
              <a:gd name="connsiteY469" fmla="*/ 2412205 h 4810125"/>
              <a:gd name="connsiteX470" fmla="*/ 895430 w 4437063"/>
              <a:gd name="connsiteY470" fmla="*/ 2420538 h 4810125"/>
              <a:gd name="connsiteX471" fmla="*/ 967271 w 4437063"/>
              <a:gd name="connsiteY471" fmla="*/ 2430061 h 4810125"/>
              <a:gd name="connsiteX472" fmla="*/ 1002596 w 4437063"/>
              <a:gd name="connsiteY472" fmla="*/ 2437601 h 4810125"/>
              <a:gd name="connsiteX473" fmla="*/ 1037524 w 4437063"/>
              <a:gd name="connsiteY473" fmla="*/ 2445537 h 4810125"/>
              <a:gd name="connsiteX474" fmla="*/ 1109762 w 4437063"/>
              <a:gd name="connsiteY474" fmla="*/ 2470536 h 4810125"/>
              <a:gd name="connsiteX475" fmla="*/ 1183190 w 4437063"/>
              <a:gd name="connsiteY475" fmla="*/ 2503471 h 4810125"/>
              <a:gd name="connsiteX476" fmla="*/ 1257809 w 4437063"/>
              <a:gd name="connsiteY476" fmla="*/ 2544343 h 4810125"/>
              <a:gd name="connsiteX477" fmla="*/ 1332825 w 4437063"/>
              <a:gd name="connsiteY477" fmla="*/ 2591563 h 4810125"/>
              <a:gd name="connsiteX478" fmla="*/ 1407842 w 4437063"/>
              <a:gd name="connsiteY478" fmla="*/ 2643545 h 4810125"/>
              <a:gd name="connsiteX479" fmla="*/ 1482461 w 4437063"/>
              <a:gd name="connsiteY479" fmla="*/ 2700289 h 4810125"/>
              <a:gd name="connsiteX480" fmla="*/ 1555492 w 4437063"/>
              <a:gd name="connsiteY480" fmla="*/ 2759414 h 4810125"/>
              <a:gd name="connsiteX481" fmla="*/ 1592008 w 4437063"/>
              <a:gd name="connsiteY481" fmla="*/ 2789571 h 4810125"/>
              <a:gd name="connsiteX482" fmla="*/ 1626936 w 4437063"/>
              <a:gd name="connsiteY482" fmla="*/ 2818935 h 4810125"/>
              <a:gd name="connsiteX483" fmla="*/ 1687267 w 4437063"/>
              <a:gd name="connsiteY483" fmla="*/ 2866552 h 4810125"/>
              <a:gd name="connsiteX484" fmla="*/ 1758710 w 4437063"/>
              <a:gd name="connsiteY484" fmla="*/ 2917344 h 4810125"/>
              <a:gd name="connsiteX485" fmla="*/ 1818644 w 4437063"/>
              <a:gd name="connsiteY485" fmla="*/ 2951866 h 4810125"/>
              <a:gd name="connsiteX486" fmla="*/ 1845237 w 4437063"/>
              <a:gd name="connsiteY486" fmla="*/ 2962580 h 4810125"/>
              <a:gd name="connsiteX487" fmla="*/ 1847221 w 4437063"/>
              <a:gd name="connsiteY487" fmla="*/ 2962977 h 4810125"/>
              <a:gd name="connsiteX488" fmla="*/ 1789669 w 4437063"/>
              <a:gd name="connsiteY488" fmla="*/ 2876869 h 4810125"/>
              <a:gd name="connsiteX489" fmla="*/ 1692426 w 4437063"/>
              <a:gd name="connsiteY489" fmla="*/ 2740367 h 4810125"/>
              <a:gd name="connsiteX490" fmla="*/ 1612647 w 4437063"/>
              <a:gd name="connsiteY490" fmla="*/ 2639974 h 4810125"/>
              <a:gd name="connsiteX491" fmla="*/ 1547951 w 4437063"/>
              <a:gd name="connsiteY491" fmla="*/ 2568548 h 4810125"/>
              <a:gd name="connsiteX492" fmla="*/ 1494368 w 4437063"/>
              <a:gd name="connsiteY492" fmla="*/ 2518550 h 4810125"/>
              <a:gd name="connsiteX493" fmla="*/ 1448723 w 4437063"/>
              <a:gd name="connsiteY493" fmla="*/ 2483234 h 4810125"/>
              <a:gd name="connsiteX494" fmla="*/ 1407445 w 4437063"/>
              <a:gd name="connsiteY494" fmla="*/ 2454267 h 4810125"/>
              <a:gd name="connsiteX495" fmla="*/ 1367357 w 4437063"/>
              <a:gd name="connsiteY495" fmla="*/ 2425300 h 4810125"/>
              <a:gd name="connsiteX496" fmla="*/ 1346320 w 4437063"/>
              <a:gd name="connsiteY496" fmla="*/ 2408237 h 4810125"/>
              <a:gd name="connsiteX497" fmla="*/ 1326078 w 4437063"/>
              <a:gd name="connsiteY497" fmla="*/ 2391571 h 4810125"/>
              <a:gd name="connsiteX498" fmla="*/ 1260191 w 4437063"/>
              <a:gd name="connsiteY498" fmla="*/ 2349509 h 4810125"/>
              <a:gd name="connsiteX499" fmla="*/ 1169695 w 4437063"/>
              <a:gd name="connsiteY499" fmla="*/ 2299511 h 4810125"/>
              <a:gd name="connsiteX500" fmla="*/ 1059751 w 4437063"/>
              <a:gd name="connsiteY500" fmla="*/ 2247529 h 4810125"/>
              <a:gd name="connsiteX501" fmla="*/ 936312 w 4437063"/>
              <a:gd name="connsiteY501" fmla="*/ 2197134 h 4810125"/>
              <a:gd name="connsiteX502" fmla="*/ 837481 w 4437063"/>
              <a:gd name="connsiteY502" fmla="*/ 2164199 h 4810125"/>
              <a:gd name="connsiteX503" fmla="*/ 770403 w 4437063"/>
              <a:gd name="connsiteY503" fmla="*/ 2145152 h 4810125"/>
              <a:gd name="connsiteX504" fmla="*/ 703325 w 4437063"/>
              <a:gd name="connsiteY504" fmla="*/ 2129280 h 4810125"/>
              <a:gd name="connsiteX505" fmla="*/ 636644 w 4437063"/>
              <a:gd name="connsiteY505" fmla="*/ 2117375 h 4810125"/>
              <a:gd name="connsiteX506" fmla="*/ 570757 w 4437063"/>
              <a:gd name="connsiteY506" fmla="*/ 2109836 h 4810125"/>
              <a:gd name="connsiteX507" fmla="*/ 507648 w 4437063"/>
              <a:gd name="connsiteY507" fmla="*/ 2107455 h 4810125"/>
              <a:gd name="connsiteX508" fmla="*/ 476689 w 4437063"/>
              <a:gd name="connsiteY508" fmla="*/ 2108249 h 4810125"/>
              <a:gd name="connsiteX509" fmla="*/ 401673 w 4437063"/>
              <a:gd name="connsiteY509" fmla="*/ 2111820 h 4810125"/>
              <a:gd name="connsiteX510" fmla="*/ 315147 w 4437063"/>
              <a:gd name="connsiteY510" fmla="*/ 2111027 h 4810125"/>
              <a:gd name="connsiteX511" fmla="*/ 268311 w 4437063"/>
              <a:gd name="connsiteY511" fmla="*/ 2105074 h 4810125"/>
              <a:gd name="connsiteX512" fmla="*/ 227826 w 4437063"/>
              <a:gd name="connsiteY512" fmla="*/ 2093964 h 4810125"/>
              <a:gd name="connsiteX513" fmla="*/ 192501 w 4437063"/>
              <a:gd name="connsiteY513" fmla="*/ 2075710 h 4810125"/>
              <a:gd name="connsiteX514" fmla="*/ 158367 w 4437063"/>
              <a:gd name="connsiteY514" fmla="*/ 2049521 h 4810125"/>
              <a:gd name="connsiteX515" fmla="*/ 125423 w 4437063"/>
              <a:gd name="connsiteY515" fmla="*/ 2013808 h 4810125"/>
              <a:gd name="connsiteX516" fmla="*/ 107959 w 4437063"/>
              <a:gd name="connsiteY516" fmla="*/ 1991587 h 4810125"/>
              <a:gd name="connsiteX517" fmla="*/ 77794 w 4437063"/>
              <a:gd name="connsiteY517" fmla="*/ 1949922 h 4810125"/>
              <a:gd name="connsiteX518" fmla="*/ 35325 w 4437063"/>
              <a:gd name="connsiteY518" fmla="*/ 1884051 h 4810125"/>
              <a:gd name="connsiteX519" fmla="*/ 3175 w 4437063"/>
              <a:gd name="connsiteY519" fmla="*/ 1822149 h 4810125"/>
              <a:gd name="connsiteX520" fmla="*/ 0 w 4437063"/>
              <a:gd name="connsiteY520" fmla="*/ 1814610 h 4810125"/>
              <a:gd name="connsiteX521" fmla="*/ 11907 w 4437063"/>
              <a:gd name="connsiteY521" fmla="*/ 1832069 h 4810125"/>
              <a:gd name="connsiteX522" fmla="*/ 82160 w 4437063"/>
              <a:gd name="connsiteY522" fmla="*/ 1926113 h 4810125"/>
              <a:gd name="connsiteX523" fmla="*/ 127408 w 4437063"/>
              <a:gd name="connsiteY523" fmla="*/ 1976111 h 4810125"/>
              <a:gd name="connsiteX524" fmla="*/ 158367 w 4437063"/>
              <a:gd name="connsiteY524" fmla="*/ 2005475 h 4810125"/>
              <a:gd name="connsiteX525" fmla="*/ 173847 w 4437063"/>
              <a:gd name="connsiteY525" fmla="*/ 2017776 h 4810125"/>
              <a:gd name="connsiteX526" fmla="*/ 188135 w 4437063"/>
              <a:gd name="connsiteY526" fmla="*/ 2028093 h 4810125"/>
              <a:gd name="connsiteX527" fmla="*/ 217904 w 4437063"/>
              <a:gd name="connsiteY527" fmla="*/ 2041982 h 4810125"/>
              <a:gd name="connsiteX528" fmla="*/ 248069 w 4437063"/>
              <a:gd name="connsiteY528" fmla="*/ 2049521 h 4810125"/>
              <a:gd name="connsiteX529" fmla="*/ 278234 w 4437063"/>
              <a:gd name="connsiteY529" fmla="*/ 2051902 h 4810125"/>
              <a:gd name="connsiteX530" fmla="*/ 323879 w 4437063"/>
              <a:gd name="connsiteY530" fmla="*/ 2047537 h 4810125"/>
              <a:gd name="connsiteX531" fmla="*/ 388972 w 4437063"/>
              <a:gd name="connsiteY531" fmla="*/ 2035633 h 4810125"/>
              <a:gd name="connsiteX532" fmla="*/ 422709 w 4437063"/>
              <a:gd name="connsiteY532" fmla="*/ 2030474 h 4810125"/>
              <a:gd name="connsiteX533" fmla="*/ 461210 w 4437063"/>
              <a:gd name="connsiteY533" fmla="*/ 2026109 h 4810125"/>
              <a:gd name="connsiteX534" fmla="*/ 538607 w 4437063"/>
              <a:gd name="connsiteY534" fmla="*/ 2021348 h 4810125"/>
              <a:gd name="connsiteX535" fmla="*/ 613623 w 4437063"/>
              <a:gd name="connsiteY535" fmla="*/ 2021744 h 4810125"/>
              <a:gd name="connsiteX536" fmla="*/ 687846 w 4437063"/>
              <a:gd name="connsiteY536" fmla="*/ 2026903 h 4810125"/>
              <a:gd name="connsiteX537" fmla="*/ 759290 w 4437063"/>
              <a:gd name="connsiteY537" fmla="*/ 2036426 h 4810125"/>
              <a:gd name="connsiteX538" fmla="*/ 829146 w 4437063"/>
              <a:gd name="connsiteY538" fmla="*/ 2048727 h 4810125"/>
              <a:gd name="connsiteX539" fmla="*/ 896224 w 4437063"/>
              <a:gd name="connsiteY539" fmla="*/ 2064600 h 4810125"/>
              <a:gd name="connsiteX540" fmla="*/ 960523 w 4437063"/>
              <a:gd name="connsiteY540" fmla="*/ 2082456 h 4810125"/>
              <a:gd name="connsiteX541" fmla="*/ 1051019 w 4437063"/>
              <a:gd name="connsiteY541" fmla="*/ 2113011 h 4810125"/>
              <a:gd name="connsiteX542" fmla="*/ 1158979 w 4437063"/>
              <a:gd name="connsiteY542" fmla="*/ 2157056 h 4810125"/>
              <a:gd name="connsiteX543" fmla="*/ 1250665 w 4437063"/>
              <a:gd name="connsiteY543" fmla="*/ 2200705 h 4810125"/>
              <a:gd name="connsiteX544" fmla="*/ 1323696 w 4437063"/>
              <a:gd name="connsiteY544" fmla="*/ 2239990 h 4810125"/>
              <a:gd name="connsiteX545" fmla="*/ 1351480 w 4437063"/>
              <a:gd name="connsiteY545" fmla="*/ 2255465 h 4810125"/>
              <a:gd name="connsiteX546" fmla="*/ 1442770 w 4437063"/>
              <a:gd name="connsiteY546" fmla="*/ 2307844 h 4810125"/>
              <a:gd name="connsiteX547" fmla="*/ 1529296 w 4437063"/>
              <a:gd name="connsiteY547" fmla="*/ 2358636 h 4810125"/>
              <a:gd name="connsiteX548" fmla="*/ 1599946 w 4437063"/>
              <a:gd name="connsiteY548" fmla="*/ 2405459 h 4810125"/>
              <a:gd name="connsiteX549" fmla="*/ 1650751 w 4437063"/>
              <a:gd name="connsiteY549" fmla="*/ 2440378 h 4810125"/>
              <a:gd name="connsiteX550" fmla="*/ 1705921 w 4437063"/>
              <a:gd name="connsiteY550" fmla="*/ 2479266 h 4810125"/>
              <a:gd name="connsiteX551" fmla="*/ 1795226 w 4437063"/>
              <a:gd name="connsiteY551" fmla="*/ 2545533 h 4810125"/>
              <a:gd name="connsiteX552" fmla="*/ 1880562 w 4437063"/>
              <a:gd name="connsiteY552" fmla="*/ 2614578 h 4810125"/>
              <a:gd name="connsiteX553" fmla="*/ 1891675 w 4437063"/>
              <a:gd name="connsiteY553" fmla="*/ 2624101 h 4810125"/>
              <a:gd name="connsiteX554" fmla="*/ 1879768 w 4437063"/>
              <a:gd name="connsiteY554" fmla="*/ 2601086 h 4810125"/>
              <a:gd name="connsiteX555" fmla="*/ 1820628 w 4437063"/>
              <a:gd name="connsiteY555" fmla="*/ 2481647 h 4810125"/>
              <a:gd name="connsiteX556" fmla="*/ 1783319 w 4437063"/>
              <a:gd name="connsiteY556" fmla="*/ 2402285 h 4810125"/>
              <a:gd name="connsiteX557" fmla="*/ 1772205 w 4437063"/>
              <a:gd name="connsiteY557" fmla="*/ 2374111 h 4810125"/>
              <a:gd name="connsiteX558" fmla="*/ 1760695 w 4437063"/>
              <a:gd name="connsiteY558" fmla="*/ 2341970 h 4810125"/>
              <a:gd name="connsiteX559" fmla="*/ 1734102 w 4437063"/>
              <a:gd name="connsiteY559" fmla="*/ 2245148 h 4810125"/>
              <a:gd name="connsiteX560" fmla="*/ 1697189 w 4437063"/>
              <a:gd name="connsiteY560" fmla="*/ 2097932 h 4810125"/>
              <a:gd name="connsiteX561" fmla="*/ 1690442 w 4437063"/>
              <a:gd name="connsiteY561" fmla="*/ 2069361 h 4810125"/>
              <a:gd name="connsiteX562" fmla="*/ 1655514 w 4437063"/>
              <a:gd name="connsiteY562" fmla="*/ 2056664 h 4810125"/>
              <a:gd name="connsiteX563" fmla="*/ 1499131 w 4437063"/>
              <a:gd name="connsiteY563" fmla="*/ 1991587 h 4810125"/>
              <a:gd name="connsiteX564" fmla="*/ 1428878 w 4437063"/>
              <a:gd name="connsiteY564" fmla="*/ 1958652 h 4810125"/>
              <a:gd name="connsiteX565" fmla="*/ 1359418 w 4437063"/>
              <a:gd name="connsiteY565" fmla="*/ 1922145 h 4810125"/>
              <a:gd name="connsiteX566" fmla="*/ 1295119 w 4437063"/>
              <a:gd name="connsiteY566" fmla="*/ 1882861 h 4810125"/>
              <a:gd name="connsiteX567" fmla="*/ 1267335 w 4437063"/>
              <a:gd name="connsiteY567" fmla="*/ 1863021 h 4810125"/>
              <a:gd name="connsiteX568" fmla="*/ 1239155 w 4437063"/>
              <a:gd name="connsiteY568" fmla="*/ 1842386 h 4810125"/>
              <a:gd name="connsiteX569" fmla="*/ 1167314 w 4437063"/>
              <a:gd name="connsiteY569" fmla="*/ 1801118 h 4810125"/>
              <a:gd name="connsiteX570" fmla="*/ 1081184 w 4437063"/>
              <a:gd name="connsiteY570" fmla="*/ 1761834 h 4810125"/>
              <a:gd name="connsiteX571" fmla="*/ 986719 w 4437063"/>
              <a:gd name="connsiteY571" fmla="*/ 1724931 h 4810125"/>
              <a:gd name="connsiteX572" fmla="*/ 887492 w 4437063"/>
              <a:gd name="connsiteY572" fmla="*/ 1693186 h 4810125"/>
              <a:gd name="connsiteX573" fmla="*/ 787867 w 4437063"/>
              <a:gd name="connsiteY573" fmla="*/ 1668584 h 4810125"/>
              <a:gd name="connsiteX574" fmla="*/ 693799 w 4437063"/>
              <a:gd name="connsiteY574" fmla="*/ 1652711 h 4810125"/>
              <a:gd name="connsiteX575" fmla="*/ 630294 w 4437063"/>
              <a:gd name="connsiteY575" fmla="*/ 1647950 h 4810125"/>
              <a:gd name="connsiteX576" fmla="*/ 591000 w 4437063"/>
              <a:gd name="connsiteY576" fmla="*/ 1648347 h 4810125"/>
              <a:gd name="connsiteX577" fmla="*/ 573536 w 4437063"/>
              <a:gd name="connsiteY577" fmla="*/ 1649934 h 4810125"/>
              <a:gd name="connsiteX578" fmla="*/ 556071 w 4437063"/>
              <a:gd name="connsiteY578" fmla="*/ 1651918 h 4810125"/>
              <a:gd name="connsiteX579" fmla="*/ 522731 w 4437063"/>
              <a:gd name="connsiteY579" fmla="*/ 1658267 h 4810125"/>
              <a:gd name="connsiteX580" fmla="*/ 476292 w 4437063"/>
              <a:gd name="connsiteY580" fmla="*/ 1672155 h 4810125"/>
              <a:gd name="connsiteX581" fmla="*/ 421122 w 4437063"/>
              <a:gd name="connsiteY581" fmla="*/ 1696361 h 4810125"/>
              <a:gd name="connsiteX582" fmla="*/ 373890 w 4437063"/>
              <a:gd name="connsiteY582" fmla="*/ 1724534 h 4810125"/>
              <a:gd name="connsiteX583" fmla="*/ 335786 w 4437063"/>
              <a:gd name="connsiteY583" fmla="*/ 1753501 h 4810125"/>
              <a:gd name="connsiteX584" fmla="*/ 306415 w 4437063"/>
              <a:gd name="connsiteY584" fmla="*/ 1779691 h 4810125"/>
              <a:gd name="connsiteX585" fmla="*/ 278631 w 4437063"/>
              <a:gd name="connsiteY585" fmla="*/ 1809054 h 4810125"/>
              <a:gd name="connsiteX586" fmla="*/ 275059 w 4437063"/>
              <a:gd name="connsiteY586" fmla="*/ 1813419 h 4810125"/>
              <a:gd name="connsiteX587" fmla="*/ 285378 w 4437063"/>
              <a:gd name="connsiteY587" fmla="*/ 1799134 h 4810125"/>
              <a:gd name="connsiteX588" fmla="*/ 349281 w 4437063"/>
              <a:gd name="connsiteY588" fmla="*/ 1722947 h 4810125"/>
              <a:gd name="connsiteX589" fmla="*/ 389766 w 4437063"/>
              <a:gd name="connsiteY589" fmla="*/ 1684456 h 4810125"/>
              <a:gd name="connsiteX590" fmla="*/ 418343 w 4437063"/>
              <a:gd name="connsiteY590" fmla="*/ 1662235 h 4810125"/>
              <a:gd name="connsiteX591" fmla="*/ 432632 w 4437063"/>
              <a:gd name="connsiteY591" fmla="*/ 1653505 h 4810125"/>
              <a:gd name="connsiteX592" fmla="*/ 458828 w 4437063"/>
              <a:gd name="connsiteY592" fmla="*/ 1639220 h 4810125"/>
              <a:gd name="connsiteX593" fmla="*/ 500504 w 4437063"/>
              <a:gd name="connsiteY593" fmla="*/ 1621760 h 4810125"/>
              <a:gd name="connsiteX594" fmla="*/ 530669 w 4437063"/>
              <a:gd name="connsiteY594" fmla="*/ 1611840 h 4810125"/>
              <a:gd name="connsiteX595" fmla="*/ 563613 w 4437063"/>
              <a:gd name="connsiteY595" fmla="*/ 1604301 h 4810125"/>
              <a:gd name="connsiteX596" fmla="*/ 600129 w 4437063"/>
              <a:gd name="connsiteY596" fmla="*/ 1598745 h 4810125"/>
              <a:gd name="connsiteX597" fmla="*/ 662840 w 4437063"/>
              <a:gd name="connsiteY597" fmla="*/ 1592793 h 4810125"/>
              <a:gd name="connsiteX598" fmla="*/ 712454 w 4437063"/>
              <a:gd name="connsiteY598" fmla="*/ 1592396 h 4810125"/>
              <a:gd name="connsiteX599" fmla="*/ 764053 w 4437063"/>
              <a:gd name="connsiteY599" fmla="*/ 1592793 h 4810125"/>
              <a:gd name="connsiteX600" fmla="*/ 865662 w 4437063"/>
              <a:gd name="connsiteY600" fmla="*/ 1599539 h 4810125"/>
              <a:gd name="connsiteX601" fmla="*/ 943853 w 4437063"/>
              <a:gd name="connsiteY601" fmla="*/ 1611443 h 4810125"/>
              <a:gd name="connsiteX602" fmla="*/ 997833 w 4437063"/>
              <a:gd name="connsiteY602" fmla="*/ 1622951 h 4810125"/>
              <a:gd name="connsiteX603" fmla="*/ 1054591 w 4437063"/>
              <a:gd name="connsiteY603" fmla="*/ 1637236 h 4810125"/>
              <a:gd name="connsiteX604" fmla="*/ 1113731 w 4437063"/>
              <a:gd name="connsiteY604" fmla="*/ 1655886 h 4810125"/>
              <a:gd name="connsiteX605" fmla="*/ 1145087 w 4437063"/>
              <a:gd name="connsiteY605" fmla="*/ 1665806 h 4810125"/>
              <a:gd name="connsiteX606" fmla="*/ 1174061 w 4437063"/>
              <a:gd name="connsiteY606" fmla="*/ 1675726 h 4810125"/>
              <a:gd name="connsiteX607" fmla="*/ 1204226 w 4437063"/>
              <a:gd name="connsiteY607" fmla="*/ 1680885 h 4810125"/>
              <a:gd name="connsiteX608" fmla="*/ 1218118 w 4437063"/>
              <a:gd name="connsiteY608" fmla="*/ 1680488 h 4810125"/>
              <a:gd name="connsiteX609" fmla="*/ 1228041 w 4437063"/>
              <a:gd name="connsiteY609" fmla="*/ 1676123 h 4810125"/>
              <a:gd name="connsiteX610" fmla="*/ 1233201 w 4437063"/>
              <a:gd name="connsiteY610" fmla="*/ 1669774 h 4810125"/>
              <a:gd name="connsiteX611" fmla="*/ 1234392 w 4437063"/>
              <a:gd name="connsiteY611" fmla="*/ 1659854 h 4810125"/>
              <a:gd name="connsiteX612" fmla="*/ 1233598 w 4437063"/>
              <a:gd name="connsiteY612" fmla="*/ 1647950 h 4810125"/>
              <a:gd name="connsiteX613" fmla="*/ 1221294 w 4437063"/>
              <a:gd name="connsiteY613" fmla="*/ 1610253 h 4810125"/>
              <a:gd name="connsiteX614" fmla="*/ 1195891 w 4437063"/>
              <a:gd name="connsiteY614" fmla="*/ 1552715 h 4810125"/>
              <a:gd name="connsiteX615" fmla="*/ 1181206 w 4437063"/>
              <a:gd name="connsiteY615" fmla="*/ 1512638 h 4810125"/>
              <a:gd name="connsiteX616" fmla="*/ 1176046 w 4437063"/>
              <a:gd name="connsiteY616" fmla="*/ 1493194 h 4810125"/>
              <a:gd name="connsiteX617" fmla="*/ 1172870 w 4437063"/>
              <a:gd name="connsiteY617" fmla="*/ 1475734 h 4810125"/>
              <a:gd name="connsiteX618" fmla="*/ 1171283 w 4437063"/>
              <a:gd name="connsiteY618" fmla="*/ 1432879 h 4810125"/>
              <a:gd name="connsiteX619" fmla="*/ 1174061 w 4437063"/>
              <a:gd name="connsiteY619" fmla="*/ 1354311 h 4810125"/>
              <a:gd name="connsiteX620" fmla="*/ 1178030 w 4437063"/>
              <a:gd name="connsiteY620" fmla="*/ 1264235 h 4810125"/>
              <a:gd name="connsiteX621" fmla="*/ 1178030 w 4437063"/>
              <a:gd name="connsiteY621" fmla="*/ 1202729 h 4810125"/>
              <a:gd name="connsiteX622" fmla="*/ 1173267 w 4437063"/>
              <a:gd name="connsiteY622" fmla="*/ 1142811 h 4810125"/>
              <a:gd name="connsiteX623" fmla="*/ 1162948 w 4437063"/>
              <a:gd name="connsiteY623" fmla="*/ 1086861 h 4810125"/>
              <a:gd name="connsiteX624" fmla="*/ 1155010 w 4437063"/>
              <a:gd name="connsiteY624" fmla="*/ 1061068 h 4810125"/>
              <a:gd name="connsiteX625" fmla="*/ 1136752 w 4437063"/>
              <a:gd name="connsiteY625" fmla="*/ 1013451 h 4810125"/>
              <a:gd name="connsiteX626" fmla="*/ 1109762 w 4437063"/>
              <a:gd name="connsiteY626" fmla="*/ 953137 h 4810125"/>
              <a:gd name="connsiteX627" fmla="*/ 1089519 w 4437063"/>
              <a:gd name="connsiteY627" fmla="*/ 916630 h 4810125"/>
              <a:gd name="connsiteX628" fmla="*/ 1066895 w 4437063"/>
              <a:gd name="connsiteY628" fmla="*/ 881314 h 4810125"/>
              <a:gd name="connsiteX629" fmla="*/ 1039112 w 4437063"/>
              <a:gd name="connsiteY629" fmla="*/ 845998 h 4810125"/>
              <a:gd name="connsiteX630" fmla="*/ 1006168 w 4437063"/>
              <a:gd name="connsiteY630" fmla="*/ 809095 h 4810125"/>
              <a:gd name="connsiteX631" fmla="*/ 966477 w 4437063"/>
              <a:gd name="connsiteY631" fmla="*/ 769414 h 4810125"/>
              <a:gd name="connsiteX632" fmla="*/ 943456 w 4437063"/>
              <a:gd name="connsiteY632" fmla="*/ 747589 h 4810125"/>
              <a:gd name="connsiteX633" fmla="*/ 920435 w 4437063"/>
              <a:gd name="connsiteY633" fmla="*/ 725765 h 4810125"/>
              <a:gd name="connsiteX634" fmla="*/ 880744 w 4437063"/>
              <a:gd name="connsiteY634" fmla="*/ 684497 h 4810125"/>
              <a:gd name="connsiteX635" fmla="*/ 848595 w 4437063"/>
              <a:gd name="connsiteY635" fmla="*/ 645609 h 4810125"/>
              <a:gd name="connsiteX636" fmla="*/ 823192 w 4437063"/>
              <a:gd name="connsiteY636" fmla="*/ 606325 h 4810125"/>
              <a:gd name="connsiteX637" fmla="*/ 801759 w 4437063"/>
              <a:gd name="connsiteY637" fmla="*/ 565850 h 4810125"/>
              <a:gd name="connsiteX638" fmla="*/ 785089 w 4437063"/>
              <a:gd name="connsiteY638" fmla="*/ 522598 h 4810125"/>
              <a:gd name="connsiteX639" fmla="*/ 770403 w 4437063"/>
              <a:gd name="connsiteY639" fmla="*/ 475378 h 4810125"/>
              <a:gd name="connsiteX640" fmla="*/ 758099 w 4437063"/>
              <a:gd name="connsiteY640" fmla="*/ 422205 h 4810125"/>
              <a:gd name="connsiteX641" fmla="*/ 752145 w 4437063"/>
              <a:gd name="connsiteY641" fmla="*/ 393238 h 4810125"/>
              <a:gd name="connsiteX642" fmla="*/ 723568 w 4437063"/>
              <a:gd name="connsiteY642" fmla="*/ 246022 h 4810125"/>
              <a:gd name="connsiteX643" fmla="*/ 721403 w 4437063"/>
              <a:gd name="connsiteY643" fmla="*/ 232026 h 4810125"/>
              <a:gd name="connsiteX644" fmla="*/ 731903 w 4437063"/>
              <a:gd name="connsiteY644" fmla="*/ 284512 h 4810125"/>
              <a:gd name="connsiteX645" fmla="*/ 748970 w 4437063"/>
              <a:gd name="connsiteY645" fmla="*/ 348399 h 4810125"/>
              <a:gd name="connsiteX646" fmla="*/ 773975 w 4437063"/>
              <a:gd name="connsiteY646" fmla="*/ 421808 h 4810125"/>
              <a:gd name="connsiteX647" fmla="*/ 798981 w 4437063"/>
              <a:gd name="connsiteY647" fmla="*/ 480139 h 4810125"/>
              <a:gd name="connsiteX648" fmla="*/ 818429 w 4437063"/>
              <a:gd name="connsiteY648" fmla="*/ 519027 h 4810125"/>
              <a:gd name="connsiteX649" fmla="*/ 840656 w 4437063"/>
              <a:gd name="connsiteY649" fmla="*/ 557121 h 4810125"/>
              <a:gd name="connsiteX650" fmla="*/ 865662 w 4437063"/>
              <a:gd name="connsiteY650" fmla="*/ 593627 h 4810125"/>
              <a:gd name="connsiteX651" fmla="*/ 893445 w 4437063"/>
              <a:gd name="connsiteY651" fmla="*/ 628546 h 4810125"/>
              <a:gd name="connsiteX652" fmla="*/ 924801 w 4437063"/>
              <a:gd name="connsiteY652" fmla="*/ 659894 h 4810125"/>
              <a:gd name="connsiteX653" fmla="*/ 941869 w 4437063"/>
              <a:gd name="connsiteY653" fmla="*/ 674973 h 4810125"/>
              <a:gd name="connsiteX654" fmla="*/ 1004977 w 4437063"/>
              <a:gd name="connsiteY654" fmla="*/ 726162 h 4810125"/>
              <a:gd name="connsiteX655" fmla="*/ 1075230 w 4437063"/>
              <a:gd name="connsiteY655" fmla="*/ 786477 h 4810125"/>
              <a:gd name="connsiteX656" fmla="*/ 1111746 w 4437063"/>
              <a:gd name="connsiteY656" fmla="*/ 821793 h 4810125"/>
              <a:gd name="connsiteX657" fmla="*/ 1141118 w 4437063"/>
              <a:gd name="connsiteY657" fmla="*/ 857109 h 4810125"/>
              <a:gd name="connsiteX658" fmla="*/ 1165329 w 4437063"/>
              <a:gd name="connsiteY658" fmla="*/ 894409 h 4810125"/>
              <a:gd name="connsiteX659" fmla="*/ 1184778 w 4437063"/>
              <a:gd name="connsiteY659" fmla="*/ 937264 h 4810125"/>
              <a:gd name="connsiteX660" fmla="*/ 1202242 w 4437063"/>
              <a:gd name="connsiteY660" fmla="*/ 988056 h 4810125"/>
              <a:gd name="connsiteX661" fmla="*/ 1210577 w 4437063"/>
              <a:gd name="connsiteY661" fmla="*/ 1018610 h 4810125"/>
              <a:gd name="connsiteX662" fmla="*/ 1225660 w 4437063"/>
              <a:gd name="connsiteY662" fmla="*/ 1078528 h 4810125"/>
              <a:gd name="connsiteX663" fmla="*/ 1249871 w 4437063"/>
              <a:gd name="connsiteY663" fmla="*/ 1181302 h 4810125"/>
              <a:gd name="connsiteX664" fmla="*/ 1266144 w 4437063"/>
              <a:gd name="connsiteY664" fmla="*/ 1272568 h 4810125"/>
              <a:gd name="connsiteX665" fmla="*/ 1276861 w 4437063"/>
              <a:gd name="connsiteY665" fmla="*/ 1364231 h 4810125"/>
              <a:gd name="connsiteX666" fmla="*/ 1280830 w 4437063"/>
              <a:gd name="connsiteY666" fmla="*/ 1413832 h 4810125"/>
              <a:gd name="connsiteX667" fmla="*/ 1283609 w 4437063"/>
              <a:gd name="connsiteY667" fmla="*/ 1440022 h 4810125"/>
              <a:gd name="connsiteX668" fmla="*/ 1295913 w 4437063"/>
              <a:gd name="connsiteY668" fmla="*/ 1496369 h 4810125"/>
              <a:gd name="connsiteX669" fmla="*/ 1315758 w 4437063"/>
              <a:gd name="connsiteY669" fmla="*/ 1553906 h 4810125"/>
              <a:gd name="connsiteX670" fmla="*/ 1341557 w 4437063"/>
              <a:gd name="connsiteY670" fmla="*/ 1611840 h 4810125"/>
              <a:gd name="connsiteX671" fmla="*/ 1372516 w 4437063"/>
              <a:gd name="connsiteY671" fmla="*/ 1668187 h 4810125"/>
              <a:gd name="connsiteX672" fmla="*/ 1406254 w 4437063"/>
              <a:gd name="connsiteY672" fmla="*/ 1720169 h 4810125"/>
              <a:gd name="connsiteX673" fmla="*/ 1442770 w 4437063"/>
              <a:gd name="connsiteY673" fmla="*/ 1765802 h 4810125"/>
              <a:gd name="connsiteX674" fmla="*/ 1480079 w 4437063"/>
              <a:gd name="connsiteY674" fmla="*/ 1803896 h 4810125"/>
              <a:gd name="connsiteX675" fmla="*/ 1498337 w 4437063"/>
              <a:gd name="connsiteY675" fmla="*/ 1818181 h 4810125"/>
              <a:gd name="connsiteX676" fmla="*/ 1516595 w 4437063"/>
              <a:gd name="connsiteY676" fmla="*/ 1831673 h 4810125"/>
              <a:gd name="connsiteX677" fmla="*/ 1549935 w 4437063"/>
              <a:gd name="connsiteY677" fmla="*/ 1851116 h 4810125"/>
              <a:gd name="connsiteX678" fmla="*/ 1578910 w 4437063"/>
              <a:gd name="connsiteY678" fmla="*/ 1863814 h 4810125"/>
              <a:gd name="connsiteX679" fmla="*/ 1603518 w 4437063"/>
              <a:gd name="connsiteY679" fmla="*/ 1871354 h 4810125"/>
              <a:gd name="connsiteX680" fmla="*/ 1632890 w 4437063"/>
              <a:gd name="connsiteY680" fmla="*/ 1875322 h 4810125"/>
              <a:gd name="connsiteX681" fmla="*/ 1653926 w 4437063"/>
              <a:gd name="connsiteY681" fmla="*/ 1873338 h 4810125"/>
              <a:gd name="connsiteX682" fmla="*/ 1655911 w 4437063"/>
              <a:gd name="connsiteY682" fmla="*/ 1872544 h 4810125"/>
              <a:gd name="connsiteX683" fmla="*/ 1653529 w 4437063"/>
              <a:gd name="connsiteY683" fmla="*/ 1856275 h 4810125"/>
              <a:gd name="connsiteX684" fmla="*/ 1633287 w 4437063"/>
              <a:gd name="connsiteY684" fmla="*/ 1764215 h 4810125"/>
              <a:gd name="connsiteX685" fmla="*/ 1611060 w 4437063"/>
              <a:gd name="connsiteY685" fmla="*/ 1690805 h 4810125"/>
              <a:gd name="connsiteX686" fmla="*/ 1596771 w 4437063"/>
              <a:gd name="connsiteY686" fmla="*/ 1656283 h 4810125"/>
              <a:gd name="connsiteX687" fmla="*/ 1582482 w 4437063"/>
              <a:gd name="connsiteY687" fmla="*/ 1623744 h 4810125"/>
              <a:gd name="connsiteX688" fmla="*/ 1556286 w 4437063"/>
              <a:gd name="connsiteY688" fmla="*/ 1563033 h 4810125"/>
              <a:gd name="connsiteX689" fmla="*/ 1532868 w 4437063"/>
              <a:gd name="connsiteY689" fmla="*/ 1497956 h 4810125"/>
              <a:gd name="connsiteX690" fmla="*/ 1513817 w 4437063"/>
              <a:gd name="connsiteY690" fmla="*/ 1418197 h 4810125"/>
              <a:gd name="connsiteX691" fmla="*/ 1506275 w 4437063"/>
              <a:gd name="connsiteY691" fmla="*/ 1369389 h 4810125"/>
              <a:gd name="connsiteX692" fmla="*/ 1503100 w 4437063"/>
              <a:gd name="connsiteY692" fmla="*/ 1343597 h 4810125"/>
              <a:gd name="connsiteX693" fmla="*/ 1503100 w 4437063"/>
              <a:gd name="connsiteY693" fmla="*/ 1293202 h 4810125"/>
              <a:gd name="connsiteX694" fmla="*/ 1510244 w 4437063"/>
              <a:gd name="connsiteY694" fmla="*/ 1242014 h 4810125"/>
              <a:gd name="connsiteX695" fmla="*/ 1522549 w 4437063"/>
              <a:gd name="connsiteY695" fmla="*/ 1189238 h 4810125"/>
              <a:gd name="connsiteX696" fmla="*/ 1547951 w 4437063"/>
              <a:gd name="connsiteY696" fmla="*/ 1104321 h 4810125"/>
              <a:gd name="connsiteX697" fmla="*/ 1590023 w 4437063"/>
              <a:gd name="connsiteY697" fmla="*/ 970596 h 4810125"/>
              <a:gd name="connsiteX698" fmla="*/ 1611854 w 4437063"/>
              <a:gd name="connsiteY698" fmla="*/ 890044 h 4810125"/>
              <a:gd name="connsiteX699" fmla="*/ 1617410 w 4437063"/>
              <a:gd name="connsiteY699" fmla="*/ 865045 h 4810125"/>
              <a:gd name="connsiteX700" fmla="*/ 1624555 w 4437063"/>
              <a:gd name="connsiteY700" fmla="*/ 814650 h 4810125"/>
              <a:gd name="connsiteX701" fmla="*/ 1626936 w 4437063"/>
              <a:gd name="connsiteY701" fmla="*/ 765049 h 4810125"/>
              <a:gd name="connsiteX702" fmla="*/ 1624555 w 4437063"/>
              <a:gd name="connsiteY702" fmla="*/ 714654 h 4810125"/>
              <a:gd name="connsiteX703" fmla="*/ 1617807 w 4437063"/>
              <a:gd name="connsiteY703" fmla="*/ 664656 h 4810125"/>
              <a:gd name="connsiteX704" fmla="*/ 1607091 w 4437063"/>
              <a:gd name="connsiteY704" fmla="*/ 615848 h 4810125"/>
              <a:gd name="connsiteX705" fmla="*/ 1591611 w 4437063"/>
              <a:gd name="connsiteY705" fmla="*/ 567438 h 4810125"/>
              <a:gd name="connsiteX706" fmla="*/ 1572559 w 4437063"/>
              <a:gd name="connsiteY706" fmla="*/ 520614 h 4810125"/>
              <a:gd name="connsiteX707" fmla="*/ 1549935 w 4437063"/>
              <a:gd name="connsiteY707" fmla="*/ 475378 h 4810125"/>
              <a:gd name="connsiteX708" fmla="*/ 1523739 w 4437063"/>
              <a:gd name="connsiteY708" fmla="*/ 431729 h 4810125"/>
              <a:gd name="connsiteX709" fmla="*/ 1494368 w 4437063"/>
              <a:gd name="connsiteY709" fmla="*/ 390064 h 4810125"/>
              <a:gd name="connsiteX710" fmla="*/ 1461821 w 4437063"/>
              <a:gd name="connsiteY710" fmla="*/ 350780 h 4810125"/>
              <a:gd name="connsiteX711" fmla="*/ 1426893 w 4437063"/>
              <a:gd name="connsiteY711" fmla="*/ 315067 h 4810125"/>
              <a:gd name="connsiteX712" fmla="*/ 1389584 w 4437063"/>
              <a:gd name="connsiteY712" fmla="*/ 280941 h 4810125"/>
              <a:gd name="connsiteX713" fmla="*/ 1349496 w 4437063"/>
              <a:gd name="connsiteY713" fmla="*/ 250387 h 4810125"/>
              <a:gd name="connsiteX714" fmla="*/ 1306629 w 4437063"/>
              <a:gd name="connsiteY714" fmla="*/ 223800 h 4810125"/>
              <a:gd name="connsiteX715" fmla="*/ 1285196 w 4437063"/>
              <a:gd name="connsiteY715" fmla="*/ 211896 h 4810125"/>
              <a:gd name="connsiteX716" fmla="*/ 1242330 w 4437063"/>
              <a:gd name="connsiteY716" fmla="*/ 190468 h 4810125"/>
              <a:gd name="connsiteX717" fmla="*/ 1171680 w 4437063"/>
              <a:gd name="connsiteY717" fmla="*/ 157136 h 4810125"/>
              <a:gd name="connsiteX718" fmla="*/ 1117700 w 4437063"/>
              <a:gd name="connsiteY718" fmla="*/ 134915 h 4810125"/>
              <a:gd name="connsiteX719" fmla="*/ 1077612 w 4437063"/>
              <a:gd name="connsiteY719" fmla="*/ 121027 h 4810125"/>
              <a:gd name="connsiteX720" fmla="*/ 1049431 w 4437063"/>
              <a:gd name="connsiteY720" fmla="*/ 114281 h 4810125"/>
              <a:gd name="connsiteX721" fmla="*/ 1043178 w 4437063"/>
              <a:gd name="connsiteY721" fmla="*/ 113447 h 4810125"/>
              <a:gd name="connsiteX722" fmla="*/ 1061736 w 4437063"/>
              <a:gd name="connsiteY722" fmla="*/ 113091 h 4810125"/>
              <a:gd name="connsiteX723" fmla="*/ 1116906 w 4437063"/>
              <a:gd name="connsiteY723" fmla="*/ 119836 h 4810125"/>
              <a:gd name="connsiteX724" fmla="*/ 1162551 w 4437063"/>
              <a:gd name="connsiteY724" fmla="*/ 129757 h 4810125"/>
              <a:gd name="connsiteX725" fmla="*/ 1214943 w 4437063"/>
              <a:gd name="connsiteY725" fmla="*/ 145232 h 4810125"/>
              <a:gd name="connsiteX726" fmla="*/ 1273289 w 4437063"/>
              <a:gd name="connsiteY726" fmla="*/ 167850 h 4810125"/>
              <a:gd name="connsiteX727" fmla="*/ 1304645 w 4437063"/>
              <a:gd name="connsiteY727" fmla="*/ 182532 h 4810125"/>
              <a:gd name="connsiteX728" fmla="*/ 1336795 w 4437063"/>
              <a:gd name="connsiteY728" fmla="*/ 199198 h 4810125"/>
              <a:gd name="connsiteX729" fmla="*/ 1395140 w 4437063"/>
              <a:gd name="connsiteY729" fmla="*/ 232133 h 4810125"/>
              <a:gd name="connsiteX730" fmla="*/ 1445151 w 4437063"/>
              <a:gd name="connsiteY730" fmla="*/ 265862 h 4810125"/>
              <a:gd name="connsiteX731" fmla="*/ 1489208 w 4437063"/>
              <a:gd name="connsiteY731" fmla="*/ 301575 h 4810125"/>
              <a:gd name="connsiteX732" fmla="*/ 1527312 w 4437063"/>
              <a:gd name="connsiteY732" fmla="*/ 338478 h 4810125"/>
              <a:gd name="connsiteX733" fmla="*/ 1561843 w 4437063"/>
              <a:gd name="connsiteY733" fmla="*/ 378159 h 4810125"/>
              <a:gd name="connsiteX734" fmla="*/ 1592802 w 4437063"/>
              <a:gd name="connsiteY734" fmla="*/ 421015 h 4810125"/>
              <a:gd name="connsiteX735" fmla="*/ 1621776 w 4437063"/>
              <a:gd name="connsiteY735" fmla="*/ 467045 h 4810125"/>
              <a:gd name="connsiteX736" fmla="*/ 1636462 w 4437063"/>
              <a:gd name="connsiteY736" fmla="*/ 492440 h 4810125"/>
              <a:gd name="connsiteX737" fmla="*/ 1648369 w 4437063"/>
              <a:gd name="connsiteY737" fmla="*/ 513868 h 4810125"/>
              <a:gd name="connsiteX738" fmla="*/ 1669406 w 4437063"/>
              <a:gd name="connsiteY738" fmla="*/ 555930 h 4810125"/>
              <a:gd name="connsiteX739" fmla="*/ 1685679 w 4437063"/>
              <a:gd name="connsiteY739" fmla="*/ 596802 h 4810125"/>
              <a:gd name="connsiteX740" fmla="*/ 1699174 w 4437063"/>
              <a:gd name="connsiteY740" fmla="*/ 637276 h 4810125"/>
              <a:gd name="connsiteX741" fmla="*/ 1708303 w 4437063"/>
              <a:gd name="connsiteY741" fmla="*/ 678941 h 4810125"/>
              <a:gd name="connsiteX742" fmla="*/ 1714653 w 4437063"/>
              <a:gd name="connsiteY742" fmla="*/ 722193 h 4810125"/>
              <a:gd name="connsiteX743" fmla="*/ 1717035 w 4437063"/>
              <a:gd name="connsiteY743" fmla="*/ 768620 h 4810125"/>
              <a:gd name="connsiteX744" fmla="*/ 1716638 w 4437063"/>
              <a:gd name="connsiteY744" fmla="*/ 819015 h 4810125"/>
              <a:gd name="connsiteX745" fmla="*/ 1714653 w 4437063"/>
              <a:gd name="connsiteY745" fmla="*/ 845601 h 4810125"/>
              <a:gd name="connsiteX746" fmla="*/ 1712669 w 4437063"/>
              <a:gd name="connsiteY746" fmla="*/ 872584 h 4810125"/>
              <a:gd name="connsiteX747" fmla="*/ 1705921 w 4437063"/>
              <a:gd name="connsiteY747" fmla="*/ 918614 h 4810125"/>
              <a:gd name="connsiteX748" fmla="*/ 1690442 w 4437063"/>
              <a:gd name="connsiteY748" fmla="*/ 977342 h 4810125"/>
              <a:gd name="connsiteX749" fmla="*/ 1663452 w 4437063"/>
              <a:gd name="connsiteY749" fmla="*/ 1055116 h 4810125"/>
              <a:gd name="connsiteX750" fmla="*/ 1642019 w 4437063"/>
              <a:gd name="connsiteY750" fmla="*/ 1128923 h 4810125"/>
              <a:gd name="connsiteX751" fmla="*/ 1628127 w 4437063"/>
              <a:gd name="connsiteY751" fmla="*/ 1191619 h 4810125"/>
              <a:gd name="connsiteX752" fmla="*/ 1621379 w 4437063"/>
              <a:gd name="connsiteY752" fmla="*/ 1228919 h 4810125"/>
              <a:gd name="connsiteX753" fmla="*/ 1615823 w 4437063"/>
              <a:gd name="connsiteY753" fmla="*/ 1267013 h 4810125"/>
              <a:gd name="connsiteX754" fmla="*/ 1613838 w 4437063"/>
              <a:gd name="connsiteY754" fmla="*/ 1331693 h 4810125"/>
              <a:gd name="connsiteX755" fmla="*/ 1620586 w 4437063"/>
              <a:gd name="connsiteY755" fmla="*/ 1384071 h 4810125"/>
              <a:gd name="connsiteX756" fmla="*/ 1630111 w 4437063"/>
              <a:gd name="connsiteY756" fmla="*/ 1415023 h 4810125"/>
              <a:gd name="connsiteX757" fmla="*/ 1638050 w 4437063"/>
              <a:gd name="connsiteY757" fmla="*/ 1432085 h 4810125"/>
              <a:gd name="connsiteX758" fmla="*/ 1647179 w 4437063"/>
              <a:gd name="connsiteY758" fmla="*/ 1445180 h 4810125"/>
              <a:gd name="connsiteX759" fmla="*/ 1657101 w 4437063"/>
              <a:gd name="connsiteY759" fmla="*/ 1455497 h 4810125"/>
              <a:gd name="connsiteX760" fmla="*/ 1667421 w 4437063"/>
              <a:gd name="connsiteY760" fmla="*/ 1462640 h 4810125"/>
              <a:gd name="connsiteX761" fmla="*/ 1678138 w 4437063"/>
              <a:gd name="connsiteY761" fmla="*/ 1467005 h 4810125"/>
              <a:gd name="connsiteX762" fmla="*/ 1688854 w 4437063"/>
              <a:gd name="connsiteY762" fmla="*/ 1467401 h 4810125"/>
              <a:gd name="connsiteX763" fmla="*/ 1699174 w 4437063"/>
              <a:gd name="connsiteY763" fmla="*/ 1465417 h 4810125"/>
              <a:gd name="connsiteX764" fmla="*/ 1709494 w 4437063"/>
              <a:gd name="connsiteY764" fmla="*/ 1459068 h 4810125"/>
              <a:gd name="connsiteX765" fmla="*/ 1718622 w 4437063"/>
              <a:gd name="connsiteY765" fmla="*/ 1450339 h 4810125"/>
              <a:gd name="connsiteX766" fmla="*/ 1722988 w 4437063"/>
              <a:gd name="connsiteY766" fmla="*/ 1444386 h 4810125"/>
              <a:gd name="connsiteX767" fmla="*/ 1732117 w 4437063"/>
              <a:gd name="connsiteY767" fmla="*/ 1426927 h 4810125"/>
              <a:gd name="connsiteX768" fmla="*/ 1755535 w 4437063"/>
              <a:gd name="connsiteY768" fmla="*/ 1366612 h 4810125"/>
              <a:gd name="connsiteX769" fmla="*/ 1785700 w 4437063"/>
              <a:gd name="connsiteY769" fmla="*/ 1301932 h 4810125"/>
              <a:gd name="connsiteX770" fmla="*/ 1808324 w 4437063"/>
              <a:gd name="connsiteY770" fmla="*/ 1258680 h 4810125"/>
              <a:gd name="connsiteX771" fmla="*/ 1832933 w 4437063"/>
              <a:gd name="connsiteY771" fmla="*/ 1213840 h 4810125"/>
              <a:gd name="connsiteX772" fmla="*/ 1880562 w 4437063"/>
              <a:gd name="connsiteY772" fmla="*/ 1135669 h 4810125"/>
              <a:gd name="connsiteX773" fmla="*/ 1926604 w 4437063"/>
              <a:gd name="connsiteY773" fmla="*/ 1064640 h 4810125"/>
              <a:gd name="connsiteX774" fmla="*/ 1968279 w 4437063"/>
              <a:gd name="connsiteY774" fmla="*/ 991230 h 4810125"/>
              <a:gd name="connsiteX775" fmla="*/ 1986537 w 4437063"/>
              <a:gd name="connsiteY775" fmla="*/ 951153 h 4810125"/>
              <a:gd name="connsiteX776" fmla="*/ 1996063 w 4437063"/>
              <a:gd name="connsiteY776" fmla="*/ 928534 h 4810125"/>
              <a:gd name="connsiteX777" fmla="*/ 2011939 w 4437063"/>
              <a:gd name="connsiteY777" fmla="*/ 873378 h 4810125"/>
              <a:gd name="connsiteX778" fmla="*/ 2032579 w 4437063"/>
              <a:gd name="connsiteY778" fmla="*/ 776160 h 4810125"/>
              <a:gd name="connsiteX779" fmla="*/ 2063538 w 4437063"/>
              <a:gd name="connsiteY779" fmla="*/ 567438 h 4810125"/>
              <a:gd name="connsiteX780" fmla="*/ 2078223 w 4437063"/>
              <a:gd name="connsiteY780" fmla="*/ 472600 h 4810125"/>
              <a:gd name="connsiteX781" fmla="*/ 2086162 w 4437063"/>
              <a:gd name="connsiteY781" fmla="*/ 435697 h 4810125"/>
              <a:gd name="connsiteX782" fmla="*/ 2104023 w 4437063"/>
              <a:gd name="connsiteY782" fmla="*/ 361493 h 4810125"/>
              <a:gd name="connsiteX783" fmla="*/ 2127837 w 4437063"/>
              <a:gd name="connsiteY783" fmla="*/ 291655 h 4810125"/>
              <a:gd name="connsiteX784" fmla="*/ 2149270 w 4437063"/>
              <a:gd name="connsiteY784" fmla="*/ 244038 h 4810125"/>
              <a:gd name="connsiteX785" fmla="*/ 2166338 w 4437063"/>
              <a:gd name="connsiteY785" fmla="*/ 215071 h 4810125"/>
              <a:gd name="connsiteX786" fmla="*/ 2175863 w 4437063"/>
              <a:gd name="connsiteY786" fmla="*/ 201579 h 4810125"/>
              <a:gd name="connsiteX787" fmla="*/ 2199678 w 4437063"/>
              <a:gd name="connsiteY787" fmla="*/ 171025 h 4810125"/>
              <a:gd name="connsiteX788" fmla="*/ 2246117 w 4437063"/>
              <a:gd name="connsiteY788" fmla="*/ 121424 h 4810125"/>
              <a:gd name="connsiteX789" fmla="*/ 2293349 w 4437063"/>
              <a:gd name="connsiteY789" fmla="*/ 82933 h 4810125"/>
              <a:gd name="connsiteX790" fmla="*/ 2343360 w 4437063"/>
              <a:gd name="connsiteY790" fmla="*/ 51585 h 4810125"/>
              <a:gd name="connsiteX791" fmla="*/ 2369953 w 4437063"/>
              <a:gd name="connsiteY791" fmla="*/ 37300 h 4810125"/>
              <a:gd name="connsiteX792" fmla="*/ 2386623 w 4437063"/>
              <a:gd name="connsiteY792" fmla="*/ 29364 h 4810125"/>
              <a:gd name="connsiteX793" fmla="*/ 2420757 w 4437063"/>
              <a:gd name="connsiteY793" fmla="*/ 17063 h 4810125"/>
              <a:gd name="connsiteX794" fmla="*/ 2472753 w 4437063"/>
              <a:gd name="connsiteY794" fmla="*/ 5952 h 481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</a:cxnLst>
            <a:rect l="l" t="t" r="r" b="b"/>
            <a:pathLst>
              <a:path w="4437063" h="4810125">
                <a:moveTo>
                  <a:pt x="4437063" y="1081703"/>
                </a:moveTo>
                <a:lnTo>
                  <a:pt x="4429592" y="1082685"/>
                </a:lnTo>
                <a:lnTo>
                  <a:pt x="4431507" y="1082099"/>
                </a:lnTo>
                <a:close/>
                <a:moveTo>
                  <a:pt x="717614" y="207531"/>
                </a:moveTo>
                <a:lnTo>
                  <a:pt x="721403" y="232026"/>
                </a:lnTo>
                <a:lnTo>
                  <a:pt x="718408" y="217055"/>
                </a:lnTo>
                <a:close/>
                <a:moveTo>
                  <a:pt x="1031570" y="111900"/>
                </a:moveTo>
                <a:lnTo>
                  <a:pt x="1043178" y="113447"/>
                </a:lnTo>
                <a:lnTo>
                  <a:pt x="1020457" y="113884"/>
                </a:lnTo>
                <a:lnTo>
                  <a:pt x="1016885" y="113884"/>
                </a:lnTo>
                <a:lnTo>
                  <a:pt x="1018075" y="113091"/>
                </a:lnTo>
                <a:close/>
                <a:moveTo>
                  <a:pt x="2559676" y="0"/>
                </a:moveTo>
                <a:lnTo>
                  <a:pt x="2574759" y="1190"/>
                </a:lnTo>
                <a:lnTo>
                  <a:pt x="2563248" y="1587"/>
                </a:lnTo>
                <a:lnTo>
                  <a:pt x="2494583" y="11904"/>
                </a:lnTo>
                <a:lnTo>
                  <a:pt x="2435443" y="27380"/>
                </a:lnTo>
                <a:lnTo>
                  <a:pt x="2404484" y="39681"/>
                </a:lnTo>
                <a:lnTo>
                  <a:pt x="2387020" y="47617"/>
                </a:lnTo>
                <a:lnTo>
                  <a:pt x="2351298" y="68648"/>
                </a:lnTo>
                <a:lnTo>
                  <a:pt x="2315576" y="95631"/>
                </a:lnTo>
                <a:lnTo>
                  <a:pt x="2279854" y="128169"/>
                </a:lnTo>
                <a:lnTo>
                  <a:pt x="2246514" y="165866"/>
                </a:lnTo>
                <a:lnTo>
                  <a:pt x="2215555" y="207928"/>
                </a:lnTo>
                <a:lnTo>
                  <a:pt x="2188962" y="253561"/>
                </a:lnTo>
                <a:lnTo>
                  <a:pt x="2167131" y="303559"/>
                </a:lnTo>
                <a:lnTo>
                  <a:pt x="2158399" y="329352"/>
                </a:lnTo>
                <a:lnTo>
                  <a:pt x="2151652" y="355144"/>
                </a:lnTo>
                <a:lnTo>
                  <a:pt x="2144111" y="411491"/>
                </a:lnTo>
                <a:lnTo>
                  <a:pt x="2140538" y="506726"/>
                </a:lnTo>
                <a:lnTo>
                  <a:pt x="2140935" y="610690"/>
                </a:lnTo>
                <a:lnTo>
                  <a:pt x="2139348" y="681719"/>
                </a:lnTo>
                <a:lnTo>
                  <a:pt x="2134982" y="751954"/>
                </a:lnTo>
                <a:lnTo>
                  <a:pt x="2124662" y="820999"/>
                </a:lnTo>
                <a:lnTo>
                  <a:pt x="2115930" y="853934"/>
                </a:lnTo>
                <a:lnTo>
                  <a:pt x="2104023" y="895996"/>
                </a:lnTo>
                <a:lnTo>
                  <a:pt x="2081796" y="965041"/>
                </a:lnTo>
                <a:lnTo>
                  <a:pt x="2060759" y="1020197"/>
                </a:lnTo>
                <a:lnTo>
                  <a:pt x="2039326" y="1067417"/>
                </a:lnTo>
                <a:lnTo>
                  <a:pt x="2003207" y="1132494"/>
                </a:lnTo>
                <a:lnTo>
                  <a:pt x="1941289" y="1237649"/>
                </a:lnTo>
                <a:lnTo>
                  <a:pt x="1900804" y="1312249"/>
                </a:lnTo>
                <a:lnTo>
                  <a:pt x="1880562" y="1349549"/>
                </a:lnTo>
                <a:lnTo>
                  <a:pt x="1847618" y="1420578"/>
                </a:lnTo>
                <a:lnTo>
                  <a:pt x="1822613" y="1485258"/>
                </a:lnTo>
                <a:lnTo>
                  <a:pt x="1804752" y="1544779"/>
                </a:lnTo>
                <a:lnTo>
                  <a:pt x="1792845" y="1599142"/>
                </a:lnTo>
                <a:lnTo>
                  <a:pt x="1787288" y="1649537"/>
                </a:lnTo>
                <a:lnTo>
                  <a:pt x="1786097" y="1696361"/>
                </a:lnTo>
                <a:lnTo>
                  <a:pt x="1789273" y="1739613"/>
                </a:lnTo>
                <a:lnTo>
                  <a:pt x="1796417" y="1780484"/>
                </a:lnTo>
                <a:lnTo>
                  <a:pt x="1806737" y="1819371"/>
                </a:lnTo>
                <a:lnTo>
                  <a:pt x="1826185" y="1874925"/>
                </a:lnTo>
                <a:lnTo>
                  <a:pt x="1856747" y="1946747"/>
                </a:lnTo>
                <a:lnTo>
                  <a:pt x="1888103" y="2020157"/>
                </a:lnTo>
                <a:lnTo>
                  <a:pt x="1901201" y="2059044"/>
                </a:lnTo>
                <a:lnTo>
                  <a:pt x="1907949" y="2078488"/>
                </a:lnTo>
                <a:lnTo>
                  <a:pt x="1922238" y="2113804"/>
                </a:lnTo>
                <a:lnTo>
                  <a:pt x="1937320" y="2146343"/>
                </a:lnTo>
                <a:lnTo>
                  <a:pt x="1953594" y="2175310"/>
                </a:lnTo>
                <a:lnTo>
                  <a:pt x="1971454" y="2200705"/>
                </a:lnTo>
                <a:lnTo>
                  <a:pt x="1989315" y="2222927"/>
                </a:lnTo>
                <a:lnTo>
                  <a:pt x="2007970" y="2241974"/>
                </a:lnTo>
                <a:lnTo>
                  <a:pt x="2026228" y="2257449"/>
                </a:lnTo>
                <a:lnTo>
                  <a:pt x="2045280" y="2269750"/>
                </a:lnTo>
                <a:lnTo>
                  <a:pt x="2063935" y="2278480"/>
                </a:lnTo>
                <a:lnTo>
                  <a:pt x="2082589" y="2283639"/>
                </a:lnTo>
                <a:lnTo>
                  <a:pt x="2100847" y="2285623"/>
                </a:lnTo>
                <a:lnTo>
                  <a:pt x="2117915" y="2284035"/>
                </a:lnTo>
                <a:lnTo>
                  <a:pt x="2134982" y="2278877"/>
                </a:lnTo>
                <a:lnTo>
                  <a:pt x="2150461" y="2270147"/>
                </a:lnTo>
                <a:lnTo>
                  <a:pt x="2165147" y="2258640"/>
                </a:lnTo>
                <a:lnTo>
                  <a:pt x="2171894" y="2250703"/>
                </a:lnTo>
                <a:lnTo>
                  <a:pt x="2195709" y="2221340"/>
                </a:lnTo>
                <a:lnTo>
                  <a:pt x="2227462" y="2170548"/>
                </a:lnTo>
                <a:lnTo>
                  <a:pt x="2260009" y="2089599"/>
                </a:lnTo>
                <a:lnTo>
                  <a:pt x="2286602" y="2008650"/>
                </a:lnTo>
                <a:lnTo>
                  <a:pt x="2305256" y="1951509"/>
                </a:lnTo>
                <a:lnTo>
                  <a:pt x="2330262" y="1866195"/>
                </a:lnTo>
                <a:lnTo>
                  <a:pt x="2352489" y="1790404"/>
                </a:lnTo>
                <a:lnTo>
                  <a:pt x="2385829" y="1696757"/>
                </a:lnTo>
                <a:lnTo>
                  <a:pt x="2412819" y="1632077"/>
                </a:lnTo>
                <a:lnTo>
                  <a:pt x="2440603" y="1566207"/>
                </a:lnTo>
                <a:lnTo>
                  <a:pt x="2475531" y="1492797"/>
                </a:lnTo>
                <a:lnTo>
                  <a:pt x="2497361" y="1453116"/>
                </a:lnTo>
                <a:lnTo>
                  <a:pt x="2519191" y="1418991"/>
                </a:lnTo>
                <a:lnTo>
                  <a:pt x="2542212" y="1388833"/>
                </a:lnTo>
                <a:lnTo>
                  <a:pt x="2581506" y="1344390"/>
                </a:lnTo>
                <a:lnTo>
                  <a:pt x="2613656" y="1312646"/>
                </a:lnTo>
                <a:lnTo>
                  <a:pt x="2635883" y="1291615"/>
                </a:lnTo>
                <a:lnTo>
                  <a:pt x="2682321" y="1254712"/>
                </a:lnTo>
                <a:lnTo>
                  <a:pt x="2730744" y="1221776"/>
                </a:lnTo>
                <a:lnTo>
                  <a:pt x="2781152" y="1191619"/>
                </a:lnTo>
                <a:lnTo>
                  <a:pt x="2858550" y="1148763"/>
                </a:lnTo>
                <a:lnTo>
                  <a:pt x="2939520" y="1102337"/>
                </a:lnTo>
                <a:lnTo>
                  <a:pt x="2993896" y="1066624"/>
                </a:lnTo>
                <a:lnTo>
                  <a:pt x="3021680" y="1047180"/>
                </a:lnTo>
                <a:lnTo>
                  <a:pt x="3049067" y="1026546"/>
                </a:lnTo>
                <a:lnTo>
                  <a:pt x="3100665" y="984485"/>
                </a:lnTo>
                <a:lnTo>
                  <a:pt x="3147898" y="940438"/>
                </a:lnTo>
                <a:lnTo>
                  <a:pt x="3191161" y="894012"/>
                </a:lnTo>
                <a:lnTo>
                  <a:pt x="3230455" y="846791"/>
                </a:lnTo>
                <a:lnTo>
                  <a:pt x="3266177" y="798381"/>
                </a:lnTo>
                <a:lnTo>
                  <a:pt x="3297930" y="748383"/>
                </a:lnTo>
                <a:lnTo>
                  <a:pt x="3325714" y="697591"/>
                </a:lnTo>
                <a:lnTo>
                  <a:pt x="3337621" y="671799"/>
                </a:lnTo>
                <a:lnTo>
                  <a:pt x="3343971" y="658307"/>
                </a:lnTo>
                <a:lnTo>
                  <a:pt x="3354291" y="628943"/>
                </a:lnTo>
                <a:lnTo>
                  <a:pt x="3366992" y="579739"/>
                </a:lnTo>
                <a:lnTo>
                  <a:pt x="3379693" y="506726"/>
                </a:lnTo>
                <a:lnTo>
                  <a:pt x="3388029" y="431729"/>
                </a:lnTo>
                <a:lnTo>
                  <a:pt x="3394379" y="326177"/>
                </a:lnTo>
                <a:lnTo>
                  <a:pt x="3395173" y="231737"/>
                </a:lnTo>
                <a:lnTo>
                  <a:pt x="3395173" y="221816"/>
                </a:lnTo>
                <a:lnTo>
                  <a:pt x="3396364" y="230943"/>
                </a:lnTo>
                <a:lnTo>
                  <a:pt x="3403905" y="321019"/>
                </a:lnTo>
                <a:lnTo>
                  <a:pt x="3407080" y="423396"/>
                </a:lnTo>
                <a:lnTo>
                  <a:pt x="3405493" y="497599"/>
                </a:lnTo>
                <a:lnTo>
                  <a:pt x="3399539" y="571009"/>
                </a:lnTo>
                <a:lnTo>
                  <a:pt x="3390013" y="622594"/>
                </a:lnTo>
                <a:lnTo>
                  <a:pt x="3382075" y="653942"/>
                </a:lnTo>
                <a:lnTo>
                  <a:pt x="3377312" y="668624"/>
                </a:lnTo>
                <a:lnTo>
                  <a:pt x="3366992" y="697194"/>
                </a:lnTo>
                <a:lnTo>
                  <a:pt x="3344765" y="749970"/>
                </a:lnTo>
                <a:lnTo>
                  <a:pt x="3320157" y="800365"/>
                </a:lnTo>
                <a:lnTo>
                  <a:pt x="3292770" y="848379"/>
                </a:lnTo>
                <a:lnTo>
                  <a:pt x="3263002" y="894012"/>
                </a:lnTo>
                <a:lnTo>
                  <a:pt x="3230058" y="939248"/>
                </a:lnTo>
                <a:lnTo>
                  <a:pt x="3193542" y="984088"/>
                </a:lnTo>
                <a:lnTo>
                  <a:pt x="3153454" y="1028927"/>
                </a:lnTo>
                <a:lnTo>
                  <a:pt x="3131227" y="1051942"/>
                </a:lnTo>
                <a:lnTo>
                  <a:pt x="3109397" y="1074163"/>
                </a:lnTo>
                <a:lnTo>
                  <a:pt x="3062959" y="1113051"/>
                </a:lnTo>
                <a:lnTo>
                  <a:pt x="3014933" y="1147176"/>
                </a:lnTo>
                <a:lnTo>
                  <a:pt x="2964128" y="1178921"/>
                </a:lnTo>
                <a:lnTo>
                  <a:pt x="2882761" y="1226935"/>
                </a:lnTo>
                <a:lnTo>
                  <a:pt x="2793456" y="1283679"/>
                </a:lnTo>
                <a:lnTo>
                  <a:pt x="2729554" y="1329709"/>
                </a:lnTo>
                <a:lnTo>
                  <a:pt x="2695816" y="1356295"/>
                </a:lnTo>
                <a:lnTo>
                  <a:pt x="2679146" y="1370580"/>
                </a:lnTo>
                <a:lnTo>
                  <a:pt x="2646599" y="1404706"/>
                </a:lnTo>
                <a:lnTo>
                  <a:pt x="2616434" y="1443990"/>
                </a:lnTo>
                <a:lnTo>
                  <a:pt x="2588650" y="1486845"/>
                </a:lnTo>
                <a:lnTo>
                  <a:pt x="2562454" y="1533272"/>
                </a:lnTo>
                <a:lnTo>
                  <a:pt x="2538243" y="1582079"/>
                </a:lnTo>
                <a:lnTo>
                  <a:pt x="2505299" y="1656283"/>
                </a:lnTo>
                <a:lnTo>
                  <a:pt x="2469974" y="1752311"/>
                </a:lnTo>
                <a:lnTo>
                  <a:pt x="2442587" y="1837228"/>
                </a:lnTo>
                <a:lnTo>
                  <a:pt x="2417185" y="1928891"/>
                </a:lnTo>
                <a:lnTo>
                  <a:pt x="2414407" y="1942779"/>
                </a:lnTo>
                <a:lnTo>
                  <a:pt x="2409247" y="1973730"/>
                </a:lnTo>
                <a:lnTo>
                  <a:pt x="2396546" y="2032061"/>
                </a:lnTo>
                <a:lnTo>
                  <a:pt x="2380669" y="2087218"/>
                </a:lnTo>
                <a:lnTo>
                  <a:pt x="2361618" y="2139597"/>
                </a:lnTo>
                <a:lnTo>
                  <a:pt x="2338994" y="2191182"/>
                </a:lnTo>
                <a:lnTo>
                  <a:pt x="2313195" y="2241974"/>
                </a:lnTo>
                <a:lnTo>
                  <a:pt x="2269534" y="2319352"/>
                </a:lnTo>
                <a:lnTo>
                  <a:pt x="2235797" y="2373714"/>
                </a:lnTo>
                <a:lnTo>
                  <a:pt x="2219127" y="2400301"/>
                </a:lnTo>
                <a:lnTo>
                  <a:pt x="2195709" y="2450299"/>
                </a:lnTo>
                <a:lnTo>
                  <a:pt x="2181817" y="2493551"/>
                </a:lnTo>
                <a:lnTo>
                  <a:pt x="2174673" y="2531248"/>
                </a:lnTo>
                <a:lnTo>
                  <a:pt x="2173482" y="2561405"/>
                </a:lnTo>
                <a:lnTo>
                  <a:pt x="2175070" y="2584420"/>
                </a:lnTo>
                <a:lnTo>
                  <a:pt x="2180230" y="2606642"/>
                </a:lnTo>
                <a:lnTo>
                  <a:pt x="2181817" y="2609419"/>
                </a:lnTo>
                <a:lnTo>
                  <a:pt x="2201266" y="2585611"/>
                </a:lnTo>
                <a:lnTo>
                  <a:pt x="2314385" y="2441172"/>
                </a:lnTo>
                <a:lnTo>
                  <a:pt x="2401706" y="2320542"/>
                </a:lnTo>
                <a:lnTo>
                  <a:pt x="2442190" y="2260624"/>
                </a:lnTo>
                <a:lnTo>
                  <a:pt x="2472356" y="2212610"/>
                </a:lnTo>
                <a:lnTo>
                  <a:pt x="2516016" y="2137613"/>
                </a:lnTo>
                <a:lnTo>
                  <a:pt x="2562454" y="2045156"/>
                </a:lnTo>
                <a:lnTo>
                  <a:pt x="2594207" y="1975714"/>
                </a:lnTo>
                <a:lnTo>
                  <a:pt x="2606115" y="1951509"/>
                </a:lnTo>
                <a:lnTo>
                  <a:pt x="2631914" y="1905082"/>
                </a:lnTo>
                <a:lnTo>
                  <a:pt x="2659697" y="1861433"/>
                </a:lnTo>
                <a:lnTo>
                  <a:pt x="2689466" y="1820165"/>
                </a:lnTo>
                <a:lnTo>
                  <a:pt x="2720425" y="1783262"/>
                </a:lnTo>
                <a:lnTo>
                  <a:pt x="2750987" y="1750327"/>
                </a:lnTo>
                <a:lnTo>
                  <a:pt x="2781549" y="1722153"/>
                </a:lnTo>
                <a:lnTo>
                  <a:pt x="2811317" y="1699535"/>
                </a:lnTo>
                <a:lnTo>
                  <a:pt x="2825209" y="1690805"/>
                </a:lnTo>
                <a:lnTo>
                  <a:pt x="2840292" y="1682869"/>
                </a:lnTo>
                <a:lnTo>
                  <a:pt x="2881968" y="1670568"/>
                </a:lnTo>
                <a:lnTo>
                  <a:pt x="2934757" y="1662235"/>
                </a:lnTo>
                <a:lnTo>
                  <a:pt x="2995087" y="1656680"/>
                </a:lnTo>
                <a:lnTo>
                  <a:pt x="3161393" y="1651521"/>
                </a:lnTo>
                <a:lnTo>
                  <a:pt x="3277291" y="1651521"/>
                </a:lnTo>
                <a:lnTo>
                  <a:pt x="3375724" y="1651124"/>
                </a:lnTo>
                <a:lnTo>
                  <a:pt x="3522184" y="1646363"/>
                </a:lnTo>
                <a:lnTo>
                  <a:pt x="3641257" y="1633665"/>
                </a:lnTo>
                <a:lnTo>
                  <a:pt x="3714686" y="1621760"/>
                </a:lnTo>
                <a:lnTo>
                  <a:pt x="3727784" y="1619776"/>
                </a:lnTo>
                <a:lnTo>
                  <a:pt x="3754774" y="1611840"/>
                </a:lnTo>
                <a:lnTo>
                  <a:pt x="3800022" y="1594380"/>
                </a:lnTo>
                <a:lnTo>
                  <a:pt x="3865909" y="1559461"/>
                </a:lnTo>
                <a:lnTo>
                  <a:pt x="3934971" y="1512241"/>
                </a:lnTo>
                <a:lnTo>
                  <a:pt x="3969899" y="1484464"/>
                </a:lnTo>
                <a:lnTo>
                  <a:pt x="3991333" y="1465814"/>
                </a:lnTo>
                <a:lnTo>
                  <a:pt x="4034199" y="1424149"/>
                </a:lnTo>
                <a:lnTo>
                  <a:pt x="4095323" y="1356692"/>
                </a:lnTo>
                <a:lnTo>
                  <a:pt x="4169149" y="1266219"/>
                </a:lnTo>
                <a:lnTo>
                  <a:pt x="4231067" y="1189238"/>
                </a:lnTo>
                <a:lnTo>
                  <a:pt x="4256469" y="1161858"/>
                </a:lnTo>
                <a:lnTo>
                  <a:pt x="4268773" y="1150747"/>
                </a:lnTo>
                <a:lnTo>
                  <a:pt x="4296953" y="1130510"/>
                </a:lnTo>
                <a:lnTo>
                  <a:pt x="4327119" y="1115035"/>
                </a:lnTo>
                <a:lnTo>
                  <a:pt x="4356887" y="1102733"/>
                </a:lnTo>
                <a:lnTo>
                  <a:pt x="4421981" y="1083687"/>
                </a:lnTo>
                <a:lnTo>
                  <a:pt x="4429592" y="1082685"/>
                </a:lnTo>
                <a:lnTo>
                  <a:pt x="4392609" y="1094004"/>
                </a:lnTo>
                <a:lnTo>
                  <a:pt x="4355299" y="1112257"/>
                </a:lnTo>
                <a:lnTo>
                  <a:pt x="4333469" y="1126145"/>
                </a:lnTo>
                <a:lnTo>
                  <a:pt x="4322356" y="1134081"/>
                </a:lnTo>
                <a:lnTo>
                  <a:pt x="4297747" y="1157890"/>
                </a:lnTo>
                <a:lnTo>
                  <a:pt x="4256469" y="1206698"/>
                </a:lnTo>
                <a:lnTo>
                  <a:pt x="4199314" y="1287250"/>
                </a:lnTo>
                <a:lnTo>
                  <a:pt x="4145334" y="1372167"/>
                </a:lnTo>
                <a:lnTo>
                  <a:pt x="4122313" y="1411054"/>
                </a:lnTo>
                <a:lnTo>
                  <a:pt x="4100086" y="1446371"/>
                </a:lnTo>
                <a:lnTo>
                  <a:pt x="4054838" y="1508273"/>
                </a:lnTo>
                <a:lnTo>
                  <a:pt x="4008400" y="1559461"/>
                </a:lnTo>
                <a:lnTo>
                  <a:pt x="3959580" y="1604698"/>
                </a:lnTo>
                <a:lnTo>
                  <a:pt x="3933781" y="1625332"/>
                </a:lnTo>
                <a:lnTo>
                  <a:pt x="3919889" y="1635649"/>
                </a:lnTo>
                <a:lnTo>
                  <a:pt x="3882976" y="1657076"/>
                </a:lnTo>
                <a:lnTo>
                  <a:pt x="3834950" y="1679298"/>
                </a:lnTo>
                <a:lnTo>
                  <a:pt x="3775810" y="1701122"/>
                </a:lnTo>
                <a:lnTo>
                  <a:pt x="3705954" y="1720963"/>
                </a:lnTo>
                <a:lnTo>
                  <a:pt x="3626175" y="1738819"/>
                </a:lnTo>
                <a:lnTo>
                  <a:pt x="3535679" y="1752707"/>
                </a:lnTo>
                <a:lnTo>
                  <a:pt x="3434864" y="1762231"/>
                </a:lnTo>
                <a:lnTo>
                  <a:pt x="3380487" y="1764215"/>
                </a:lnTo>
                <a:lnTo>
                  <a:pt x="3278084" y="1766596"/>
                </a:lnTo>
                <a:lnTo>
                  <a:pt x="3137975" y="1765802"/>
                </a:lnTo>
                <a:lnTo>
                  <a:pt x="3064546" y="1767786"/>
                </a:lnTo>
                <a:lnTo>
                  <a:pt x="3020886" y="1773342"/>
                </a:lnTo>
                <a:lnTo>
                  <a:pt x="2976432" y="1784452"/>
                </a:lnTo>
                <a:lnTo>
                  <a:pt x="2927612" y="1801118"/>
                </a:lnTo>
                <a:lnTo>
                  <a:pt x="2898638" y="1813419"/>
                </a:lnTo>
                <a:lnTo>
                  <a:pt x="2884349" y="1820165"/>
                </a:lnTo>
                <a:lnTo>
                  <a:pt x="2856565" y="1837625"/>
                </a:lnTo>
                <a:lnTo>
                  <a:pt x="2830766" y="1858656"/>
                </a:lnTo>
                <a:lnTo>
                  <a:pt x="2806554" y="1884051"/>
                </a:lnTo>
                <a:lnTo>
                  <a:pt x="2773214" y="1926113"/>
                </a:lnTo>
                <a:lnTo>
                  <a:pt x="2732729" y="1991984"/>
                </a:lnTo>
                <a:lnTo>
                  <a:pt x="2678749" y="2099916"/>
                </a:lnTo>
                <a:lnTo>
                  <a:pt x="2628738" y="2210229"/>
                </a:lnTo>
                <a:lnTo>
                  <a:pt x="2596192" y="2278480"/>
                </a:lnTo>
                <a:lnTo>
                  <a:pt x="2579522" y="2309828"/>
                </a:lnTo>
                <a:lnTo>
                  <a:pt x="2532686" y="2393158"/>
                </a:lnTo>
                <a:lnTo>
                  <a:pt x="2461639" y="2515772"/>
                </a:lnTo>
                <a:lnTo>
                  <a:pt x="2401706" y="2610213"/>
                </a:lnTo>
                <a:lnTo>
                  <a:pt x="2335025" y="2709019"/>
                </a:lnTo>
                <a:lnTo>
                  <a:pt x="2291364" y="2771318"/>
                </a:lnTo>
                <a:lnTo>
                  <a:pt x="2312004" y="2766953"/>
                </a:lnTo>
                <a:lnTo>
                  <a:pt x="2447747" y="2726082"/>
                </a:lnTo>
                <a:lnTo>
                  <a:pt x="2540227" y="2690369"/>
                </a:lnTo>
                <a:lnTo>
                  <a:pt x="2607305" y="2660608"/>
                </a:lnTo>
                <a:lnTo>
                  <a:pt x="2641440" y="2643545"/>
                </a:lnTo>
                <a:lnTo>
                  <a:pt x="2681131" y="2624101"/>
                </a:lnTo>
                <a:lnTo>
                  <a:pt x="2752178" y="2591563"/>
                </a:lnTo>
                <a:lnTo>
                  <a:pt x="2842673" y="2554263"/>
                </a:lnTo>
                <a:lnTo>
                  <a:pt x="2941107" y="2516566"/>
                </a:lnTo>
                <a:lnTo>
                  <a:pt x="3006201" y="2487996"/>
                </a:lnTo>
                <a:lnTo>
                  <a:pt x="3049067" y="2465377"/>
                </a:lnTo>
                <a:lnTo>
                  <a:pt x="3070500" y="2451886"/>
                </a:lnTo>
                <a:lnTo>
                  <a:pt x="3096696" y="2435220"/>
                </a:lnTo>
                <a:lnTo>
                  <a:pt x="3139563" y="2403872"/>
                </a:lnTo>
                <a:lnTo>
                  <a:pt x="3173697" y="2374905"/>
                </a:lnTo>
                <a:lnTo>
                  <a:pt x="3199893" y="2347922"/>
                </a:lnTo>
                <a:lnTo>
                  <a:pt x="3231249" y="2309431"/>
                </a:lnTo>
                <a:lnTo>
                  <a:pt x="3266574" y="2263005"/>
                </a:lnTo>
                <a:lnTo>
                  <a:pt x="3287213" y="2241180"/>
                </a:lnTo>
                <a:lnTo>
                  <a:pt x="3298724" y="2229673"/>
                </a:lnTo>
                <a:lnTo>
                  <a:pt x="3324920" y="2207054"/>
                </a:lnTo>
                <a:lnTo>
                  <a:pt x="3356276" y="2184833"/>
                </a:lnTo>
                <a:lnTo>
                  <a:pt x="3391998" y="2163802"/>
                </a:lnTo>
                <a:lnTo>
                  <a:pt x="3433276" y="2144755"/>
                </a:lnTo>
                <a:lnTo>
                  <a:pt x="3481303" y="2128883"/>
                </a:lnTo>
                <a:lnTo>
                  <a:pt x="3534489" y="2116582"/>
                </a:lnTo>
                <a:lnTo>
                  <a:pt x="3594819" y="2108249"/>
                </a:lnTo>
                <a:lnTo>
                  <a:pt x="3627763" y="2106662"/>
                </a:lnTo>
                <a:lnTo>
                  <a:pt x="3658722" y="2105868"/>
                </a:lnTo>
                <a:lnTo>
                  <a:pt x="3713098" y="2107852"/>
                </a:lnTo>
                <a:lnTo>
                  <a:pt x="3757949" y="2113011"/>
                </a:lnTo>
                <a:lnTo>
                  <a:pt x="3794068" y="2120550"/>
                </a:lnTo>
                <a:lnTo>
                  <a:pt x="3834156" y="2132851"/>
                </a:lnTo>
                <a:lnTo>
                  <a:pt x="3859955" y="2145946"/>
                </a:lnTo>
                <a:lnTo>
                  <a:pt x="3861940" y="2147533"/>
                </a:lnTo>
                <a:lnTo>
                  <a:pt x="3853208" y="2146343"/>
                </a:lnTo>
                <a:lnTo>
                  <a:pt x="3765490" y="2141184"/>
                </a:lnTo>
                <a:lnTo>
                  <a:pt x="3667454" y="2141184"/>
                </a:lnTo>
                <a:lnTo>
                  <a:pt x="3597597" y="2145946"/>
                </a:lnTo>
                <a:lnTo>
                  <a:pt x="3528932" y="2156263"/>
                </a:lnTo>
                <a:lnTo>
                  <a:pt x="3482096" y="2168564"/>
                </a:lnTo>
                <a:lnTo>
                  <a:pt x="3453916" y="2178881"/>
                </a:lnTo>
                <a:lnTo>
                  <a:pt x="3441215" y="2185627"/>
                </a:lnTo>
                <a:lnTo>
                  <a:pt x="3417003" y="2198325"/>
                </a:lnTo>
                <a:lnTo>
                  <a:pt x="3376121" y="2228482"/>
                </a:lnTo>
                <a:lnTo>
                  <a:pt x="3342781" y="2261417"/>
                </a:lnTo>
                <a:lnTo>
                  <a:pt x="3313806" y="2296337"/>
                </a:lnTo>
                <a:lnTo>
                  <a:pt x="3276894" y="2351096"/>
                </a:lnTo>
                <a:lnTo>
                  <a:pt x="3240775" y="2403872"/>
                </a:lnTo>
                <a:lnTo>
                  <a:pt x="3213785" y="2436807"/>
                </a:lnTo>
                <a:lnTo>
                  <a:pt x="3198702" y="2451886"/>
                </a:lnTo>
                <a:lnTo>
                  <a:pt x="3180047" y="2469346"/>
                </a:lnTo>
                <a:lnTo>
                  <a:pt x="3141150" y="2501090"/>
                </a:lnTo>
                <a:lnTo>
                  <a:pt x="3080026" y="2543946"/>
                </a:lnTo>
                <a:lnTo>
                  <a:pt x="2949839" y="2618943"/>
                </a:lnTo>
                <a:lnTo>
                  <a:pt x="2888932" y="2652474"/>
                </a:lnTo>
                <a:lnTo>
                  <a:pt x="2891235" y="2657078"/>
                </a:lnTo>
                <a:lnTo>
                  <a:pt x="2896791" y="2664619"/>
                </a:lnTo>
                <a:lnTo>
                  <a:pt x="2915047" y="2681685"/>
                </a:lnTo>
                <a:lnTo>
                  <a:pt x="2940447" y="2697957"/>
                </a:lnTo>
                <a:lnTo>
                  <a:pt x="2973388" y="2713435"/>
                </a:lnTo>
                <a:lnTo>
                  <a:pt x="2992438" y="2720182"/>
                </a:lnTo>
                <a:lnTo>
                  <a:pt x="3012678" y="2725738"/>
                </a:lnTo>
                <a:lnTo>
                  <a:pt x="3056731" y="2736057"/>
                </a:lnTo>
                <a:lnTo>
                  <a:pt x="3105150" y="2744391"/>
                </a:lnTo>
                <a:lnTo>
                  <a:pt x="3156347" y="2749550"/>
                </a:lnTo>
                <a:lnTo>
                  <a:pt x="3182938" y="2751535"/>
                </a:lnTo>
                <a:lnTo>
                  <a:pt x="3209528" y="2752725"/>
                </a:lnTo>
                <a:lnTo>
                  <a:pt x="3264694" y="2751535"/>
                </a:lnTo>
                <a:lnTo>
                  <a:pt x="3292872" y="2749154"/>
                </a:lnTo>
                <a:lnTo>
                  <a:pt x="3350022" y="2744788"/>
                </a:lnTo>
                <a:lnTo>
                  <a:pt x="3408363" y="2737644"/>
                </a:lnTo>
                <a:lnTo>
                  <a:pt x="3465910" y="2730897"/>
                </a:lnTo>
                <a:lnTo>
                  <a:pt x="3581003" y="2719388"/>
                </a:lnTo>
                <a:lnTo>
                  <a:pt x="3636566" y="2716610"/>
                </a:lnTo>
                <a:lnTo>
                  <a:pt x="3664347" y="2715419"/>
                </a:lnTo>
                <a:lnTo>
                  <a:pt x="3717528" y="2718594"/>
                </a:lnTo>
                <a:lnTo>
                  <a:pt x="3767931" y="2726928"/>
                </a:lnTo>
                <a:lnTo>
                  <a:pt x="3813572" y="2739628"/>
                </a:lnTo>
                <a:lnTo>
                  <a:pt x="3834210" y="2748360"/>
                </a:lnTo>
                <a:lnTo>
                  <a:pt x="3854053" y="2757885"/>
                </a:lnTo>
                <a:lnTo>
                  <a:pt x="3888581" y="2777729"/>
                </a:lnTo>
                <a:lnTo>
                  <a:pt x="3931047" y="2808685"/>
                </a:lnTo>
                <a:lnTo>
                  <a:pt x="3952081" y="2826147"/>
                </a:lnTo>
                <a:lnTo>
                  <a:pt x="3984228" y="2855516"/>
                </a:lnTo>
                <a:lnTo>
                  <a:pt x="3990975" y="2862263"/>
                </a:lnTo>
                <a:lnTo>
                  <a:pt x="3983831" y="2855913"/>
                </a:lnTo>
                <a:lnTo>
                  <a:pt x="3949700" y="2828132"/>
                </a:lnTo>
                <a:lnTo>
                  <a:pt x="3928269" y="2811860"/>
                </a:lnTo>
                <a:lnTo>
                  <a:pt x="3885010" y="2783682"/>
                </a:lnTo>
                <a:lnTo>
                  <a:pt x="3850085" y="2765425"/>
                </a:lnTo>
                <a:lnTo>
                  <a:pt x="3830638" y="2757885"/>
                </a:lnTo>
                <a:lnTo>
                  <a:pt x="3810000" y="2750741"/>
                </a:lnTo>
                <a:lnTo>
                  <a:pt x="3765153" y="2740422"/>
                </a:lnTo>
                <a:lnTo>
                  <a:pt x="3716338" y="2734469"/>
                </a:lnTo>
                <a:lnTo>
                  <a:pt x="3664347" y="2734469"/>
                </a:lnTo>
                <a:lnTo>
                  <a:pt x="3637756" y="2737247"/>
                </a:lnTo>
                <a:lnTo>
                  <a:pt x="3582988" y="2742407"/>
                </a:lnTo>
                <a:lnTo>
                  <a:pt x="3469878" y="2759869"/>
                </a:lnTo>
                <a:lnTo>
                  <a:pt x="3412331" y="2769791"/>
                </a:lnTo>
                <a:lnTo>
                  <a:pt x="3354785" y="2779316"/>
                </a:lnTo>
                <a:lnTo>
                  <a:pt x="3296444" y="2786460"/>
                </a:lnTo>
                <a:lnTo>
                  <a:pt x="3267869" y="2790825"/>
                </a:lnTo>
                <a:lnTo>
                  <a:pt x="3210322" y="2795191"/>
                </a:lnTo>
                <a:lnTo>
                  <a:pt x="3181747" y="2794794"/>
                </a:lnTo>
                <a:lnTo>
                  <a:pt x="3153966" y="2794794"/>
                </a:lnTo>
                <a:lnTo>
                  <a:pt x="3099991" y="2791619"/>
                </a:lnTo>
                <a:lnTo>
                  <a:pt x="3048794" y="2786063"/>
                </a:lnTo>
                <a:lnTo>
                  <a:pt x="3000375" y="2777332"/>
                </a:lnTo>
                <a:lnTo>
                  <a:pt x="2977753" y="2771775"/>
                </a:lnTo>
                <a:lnTo>
                  <a:pt x="2955528" y="2765425"/>
                </a:lnTo>
                <a:lnTo>
                  <a:pt x="2915047" y="2749154"/>
                </a:lnTo>
                <a:lnTo>
                  <a:pt x="2880122" y="2728913"/>
                </a:lnTo>
                <a:lnTo>
                  <a:pt x="2851547" y="2705497"/>
                </a:lnTo>
                <a:lnTo>
                  <a:pt x="2841228" y="2692003"/>
                </a:lnTo>
                <a:lnTo>
                  <a:pt x="2834672" y="2681871"/>
                </a:lnTo>
                <a:lnTo>
                  <a:pt x="2809730" y="2695130"/>
                </a:lnTo>
                <a:lnTo>
                  <a:pt x="2726378" y="2736399"/>
                </a:lnTo>
                <a:lnTo>
                  <a:pt x="2668826" y="2766953"/>
                </a:lnTo>
                <a:lnTo>
                  <a:pt x="2609687" y="2804253"/>
                </a:lnTo>
                <a:lnTo>
                  <a:pt x="2550150" y="2849092"/>
                </a:lnTo>
                <a:lnTo>
                  <a:pt x="2506490" y="2889567"/>
                </a:lnTo>
                <a:lnTo>
                  <a:pt x="2477516" y="2920518"/>
                </a:lnTo>
                <a:lnTo>
                  <a:pt x="2448541" y="2954247"/>
                </a:lnTo>
                <a:lnTo>
                  <a:pt x="2421551" y="2991944"/>
                </a:lnTo>
                <a:lnTo>
                  <a:pt x="2407659" y="3011784"/>
                </a:lnTo>
                <a:lnTo>
                  <a:pt x="2393767" y="3034006"/>
                </a:lnTo>
                <a:lnTo>
                  <a:pt x="2368762" y="3079242"/>
                </a:lnTo>
                <a:lnTo>
                  <a:pt x="2347726" y="3126066"/>
                </a:lnTo>
                <a:lnTo>
                  <a:pt x="2329865" y="3174079"/>
                </a:lnTo>
                <a:lnTo>
                  <a:pt x="2315576" y="3222887"/>
                </a:lnTo>
                <a:lnTo>
                  <a:pt x="2303669" y="3272885"/>
                </a:lnTo>
                <a:lnTo>
                  <a:pt x="2290571" y="3348676"/>
                </a:lnTo>
                <a:lnTo>
                  <a:pt x="2281839" y="3452243"/>
                </a:lnTo>
                <a:lnTo>
                  <a:pt x="2279457" y="3557794"/>
                </a:lnTo>
                <a:lnTo>
                  <a:pt x="2284220" y="3716915"/>
                </a:lnTo>
                <a:lnTo>
                  <a:pt x="2289777" y="3822466"/>
                </a:lnTo>
                <a:lnTo>
                  <a:pt x="2293349" y="3878416"/>
                </a:lnTo>
                <a:lnTo>
                  <a:pt x="2307241" y="4016903"/>
                </a:lnTo>
                <a:lnTo>
                  <a:pt x="2337406" y="4258163"/>
                </a:lnTo>
                <a:lnTo>
                  <a:pt x="2407659" y="4721637"/>
                </a:lnTo>
                <a:lnTo>
                  <a:pt x="2422345" y="4810125"/>
                </a:lnTo>
                <a:lnTo>
                  <a:pt x="1739262" y="4810125"/>
                </a:lnTo>
                <a:lnTo>
                  <a:pt x="1857144" y="4274432"/>
                </a:lnTo>
                <a:lnTo>
                  <a:pt x="1866273" y="4218085"/>
                </a:lnTo>
                <a:lnTo>
                  <a:pt x="1908346" y="3914129"/>
                </a:lnTo>
                <a:lnTo>
                  <a:pt x="1926604" y="3748263"/>
                </a:lnTo>
                <a:lnTo>
                  <a:pt x="1934145" y="3649060"/>
                </a:lnTo>
                <a:lnTo>
                  <a:pt x="1935733" y="3606602"/>
                </a:lnTo>
                <a:lnTo>
                  <a:pt x="1936923" y="3565730"/>
                </a:lnTo>
                <a:lnTo>
                  <a:pt x="1933351" y="3491924"/>
                </a:lnTo>
                <a:lnTo>
                  <a:pt x="1923825" y="3424863"/>
                </a:lnTo>
                <a:lnTo>
                  <a:pt x="1909933" y="3365342"/>
                </a:lnTo>
                <a:lnTo>
                  <a:pt x="1891675" y="3312169"/>
                </a:lnTo>
                <a:lnTo>
                  <a:pt x="1869448" y="3264552"/>
                </a:lnTo>
                <a:lnTo>
                  <a:pt x="1843252" y="3222490"/>
                </a:lnTo>
                <a:lnTo>
                  <a:pt x="1814278" y="3184397"/>
                </a:lnTo>
                <a:lnTo>
                  <a:pt x="1782525" y="3149080"/>
                </a:lnTo>
                <a:lnTo>
                  <a:pt x="1749185" y="3117733"/>
                </a:lnTo>
                <a:lnTo>
                  <a:pt x="1695602" y="3074877"/>
                </a:lnTo>
                <a:lnTo>
                  <a:pt x="1621776" y="3021705"/>
                </a:lnTo>
                <a:lnTo>
                  <a:pt x="1548348" y="2968929"/>
                </a:lnTo>
                <a:lnTo>
                  <a:pt x="1513420" y="2940359"/>
                </a:lnTo>
                <a:lnTo>
                  <a:pt x="1448723" y="2884409"/>
                </a:lnTo>
                <a:lnTo>
                  <a:pt x="1346320" y="2793936"/>
                </a:lnTo>
                <a:lnTo>
                  <a:pt x="1275273" y="2733224"/>
                </a:lnTo>
                <a:lnTo>
                  <a:pt x="1200654" y="2674496"/>
                </a:lnTo>
                <a:lnTo>
                  <a:pt x="1123654" y="2620927"/>
                </a:lnTo>
                <a:lnTo>
                  <a:pt x="1062926" y="2585611"/>
                </a:lnTo>
                <a:lnTo>
                  <a:pt x="1021648" y="2563786"/>
                </a:lnTo>
                <a:lnTo>
                  <a:pt x="979575" y="2545533"/>
                </a:lnTo>
                <a:lnTo>
                  <a:pt x="935518" y="2529661"/>
                </a:lnTo>
                <a:lnTo>
                  <a:pt x="914085" y="2522915"/>
                </a:lnTo>
                <a:lnTo>
                  <a:pt x="871218" y="2511011"/>
                </a:lnTo>
                <a:lnTo>
                  <a:pt x="797790" y="2495932"/>
                </a:lnTo>
                <a:lnTo>
                  <a:pt x="735475" y="2489583"/>
                </a:lnTo>
                <a:lnTo>
                  <a:pt x="679908" y="2487996"/>
                </a:lnTo>
                <a:lnTo>
                  <a:pt x="601716" y="2488789"/>
                </a:lnTo>
                <a:lnTo>
                  <a:pt x="514793" y="2484821"/>
                </a:lnTo>
                <a:lnTo>
                  <a:pt x="446127" y="2474504"/>
                </a:lnTo>
                <a:lnTo>
                  <a:pt x="406436" y="2465377"/>
                </a:lnTo>
                <a:lnTo>
                  <a:pt x="369920" y="2455854"/>
                </a:lnTo>
                <a:lnTo>
                  <a:pt x="306415" y="2436410"/>
                </a:lnTo>
                <a:lnTo>
                  <a:pt x="252832" y="2414983"/>
                </a:lnTo>
                <a:lnTo>
                  <a:pt x="207584" y="2390777"/>
                </a:lnTo>
                <a:lnTo>
                  <a:pt x="170274" y="2364588"/>
                </a:lnTo>
                <a:lnTo>
                  <a:pt x="138125" y="2335224"/>
                </a:lnTo>
                <a:lnTo>
                  <a:pt x="111135" y="2303082"/>
                </a:lnTo>
                <a:lnTo>
                  <a:pt x="86923" y="2268163"/>
                </a:lnTo>
                <a:lnTo>
                  <a:pt x="75413" y="2249116"/>
                </a:lnTo>
                <a:lnTo>
                  <a:pt x="66681" y="2233244"/>
                </a:lnTo>
                <a:lnTo>
                  <a:pt x="53980" y="2201896"/>
                </a:lnTo>
                <a:lnTo>
                  <a:pt x="46835" y="2171738"/>
                </a:lnTo>
                <a:lnTo>
                  <a:pt x="43660" y="2143962"/>
                </a:lnTo>
                <a:lnTo>
                  <a:pt x="44057" y="2108646"/>
                </a:lnTo>
                <a:lnTo>
                  <a:pt x="48423" y="2080472"/>
                </a:lnTo>
                <a:lnTo>
                  <a:pt x="49217" y="2077298"/>
                </a:lnTo>
                <a:lnTo>
                  <a:pt x="50408" y="2091186"/>
                </a:lnTo>
                <a:lnTo>
                  <a:pt x="65093" y="2153088"/>
                </a:lnTo>
                <a:lnTo>
                  <a:pt x="75016" y="2180865"/>
                </a:lnTo>
                <a:lnTo>
                  <a:pt x="87717" y="2208642"/>
                </a:lnTo>
                <a:lnTo>
                  <a:pt x="104784" y="2234434"/>
                </a:lnTo>
                <a:lnTo>
                  <a:pt x="114707" y="2245545"/>
                </a:lnTo>
                <a:lnTo>
                  <a:pt x="124233" y="2255862"/>
                </a:lnTo>
                <a:lnTo>
                  <a:pt x="151620" y="2278877"/>
                </a:lnTo>
                <a:lnTo>
                  <a:pt x="186548" y="2304273"/>
                </a:lnTo>
                <a:lnTo>
                  <a:pt x="229811" y="2329272"/>
                </a:lnTo>
                <a:lnTo>
                  <a:pt x="280616" y="2354271"/>
                </a:lnTo>
                <a:lnTo>
                  <a:pt x="339358" y="2375698"/>
                </a:lnTo>
                <a:lnTo>
                  <a:pt x="405245" y="2393555"/>
                </a:lnTo>
                <a:lnTo>
                  <a:pt x="478277" y="2406253"/>
                </a:lnTo>
                <a:lnTo>
                  <a:pt x="517571" y="2409824"/>
                </a:lnTo>
                <a:lnTo>
                  <a:pt x="553293" y="2411411"/>
                </a:lnTo>
                <a:lnTo>
                  <a:pt x="658077" y="2410618"/>
                </a:lnTo>
                <a:lnTo>
                  <a:pt x="789058" y="2412205"/>
                </a:lnTo>
                <a:lnTo>
                  <a:pt x="895430" y="2420538"/>
                </a:lnTo>
                <a:lnTo>
                  <a:pt x="967271" y="2430061"/>
                </a:lnTo>
                <a:lnTo>
                  <a:pt x="1002596" y="2437601"/>
                </a:lnTo>
                <a:lnTo>
                  <a:pt x="1037524" y="2445537"/>
                </a:lnTo>
                <a:lnTo>
                  <a:pt x="1109762" y="2470536"/>
                </a:lnTo>
                <a:lnTo>
                  <a:pt x="1183190" y="2503471"/>
                </a:lnTo>
                <a:lnTo>
                  <a:pt x="1257809" y="2544343"/>
                </a:lnTo>
                <a:lnTo>
                  <a:pt x="1332825" y="2591563"/>
                </a:lnTo>
                <a:lnTo>
                  <a:pt x="1407842" y="2643545"/>
                </a:lnTo>
                <a:lnTo>
                  <a:pt x="1482461" y="2700289"/>
                </a:lnTo>
                <a:lnTo>
                  <a:pt x="1555492" y="2759414"/>
                </a:lnTo>
                <a:lnTo>
                  <a:pt x="1592008" y="2789571"/>
                </a:lnTo>
                <a:lnTo>
                  <a:pt x="1626936" y="2818935"/>
                </a:lnTo>
                <a:lnTo>
                  <a:pt x="1687267" y="2866552"/>
                </a:lnTo>
                <a:lnTo>
                  <a:pt x="1758710" y="2917344"/>
                </a:lnTo>
                <a:lnTo>
                  <a:pt x="1818644" y="2951866"/>
                </a:lnTo>
                <a:lnTo>
                  <a:pt x="1845237" y="2962580"/>
                </a:lnTo>
                <a:lnTo>
                  <a:pt x="1847221" y="2962977"/>
                </a:lnTo>
                <a:lnTo>
                  <a:pt x="1789669" y="2876869"/>
                </a:lnTo>
                <a:lnTo>
                  <a:pt x="1692426" y="2740367"/>
                </a:lnTo>
                <a:lnTo>
                  <a:pt x="1612647" y="2639974"/>
                </a:lnTo>
                <a:lnTo>
                  <a:pt x="1547951" y="2568548"/>
                </a:lnTo>
                <a:lnTo>
                  <a:pt x="1494368" y="2518550"/>
                </a:lnTo>
                <a:lnTo>
                  <a:pt x="1448723" y="2483234"/>
                </a:lnTo>
                <a:lnTo>
                  <a:pt x="1407445" y="2454267"/>
                </a:lnTo>
                <a:lnTo>
                  <a:pt x="1367357" y="2425300"/>
                </a:lnTo>
                <a:lnTo>
                  <a:pt x="1346320" y="2408237"/>
                </a:lnTo>
                <a:lnTo>
                  <a:pt x="1326078" y="2391571"/>
                </a:lnTo>
                <a:lnTo>
                  <a:pt x="1260191" y="2349509"/>
                </a:lnTo>
                <a:lnTo>
                  <a:pt x="1169695" y="2299511"/>
                </a:lnTo>
                <a:lnTo>
                  <a:pt x="1059751" y="2247529"/>
                </a:lnTo>
                <a:lnTo>
                  <a:pt x="936312" y="2197134"/>
                </a:lnTo>
                <a:lnTo>
                  <a:pt x="837481" y="2164199"/>
                </a:lnTo>
                <a:lnTo>
                  <a:pt x="770403" y="2145152"/>
                </a:lnTo>
                <a:lnTo>
                  <a:pt x="703325" y="2129280"/>
                </a:lnTo>
                <a:lnTo>
                  <a:pt x="636644" y="2117375"/>
                </a:lnTo>
                <a:lnTo>
                  <a:pt x="570757" y="2109836"/>
                </a:lnTo>
                <a:lnTo>
                  <a:pt x="507648" y="2107455"/>
                </a:lnTo>
                <a:lnTo>
                  <a:pt x="476689" y="2108249"/>
                </a:lnTo>
                <a:lnTo>
                  <a:pt x="401673" y="2111820"/>
                </a:lnTo>
                <a:lnTo>
                  <a:pt x="315147" y="2111027"/>
                </a:lnTo>
                <a:lnTo>
                  <a:pt x="268311" y="2105074"/>
                </a:lnTo>
                <a:lnTo>
                  <a:pt x="227826" y="2093964"/>
                </a:lnTo>
                <a:lnTo>
                  <a:pt x="192501" y="2075710"/>
                </a:lnTo>
                <a:lnTo>
                  <a:pt x="158367" y="2049521"/>
                </a:lnTo>
                <a:lnTo>
                  <a:pt x="125423" y="2013808"/>
                </a:lnTo>
                <a:lnTo>
                  <a:pt x="107959" y="1991587"/>
                </a:lnTo>
                <a:lnTo>
                  <a:pt x="77794" y="1949922"/>
                </a:lnTo>
                <a:lnTo>
                  <a:pt x="35325" y="1884051"/>
                </a:lnTo>
                <a:lnTo>
                  <a:pt x="3175" y="1822149"/>
                </a:lnTo>
                <a:lnTo>
                  <a:pt x="0" y="1814610"/>
                </a:lnTo>
                <a:lnTo>
                  <a:pt x="11907" y="1832069"/>
                </a:lnTo>
                <a:lnTo>
                  <a:pt x="82160" y="1926113"/>
                </a:lnTo>
                <a:lnTo>
                  <a:pt x="127408" y="1976111"/>
                </a:lnTo>
                <a:lnTo>
                  <a:pt x="158367" y="2005475"/>
                </a:lnTo>
                <a:lnTo>
                  <a:pt x="173847" y="2017776"/>
                </a:lnTo>
                <a:lnTo>
                  <a:pt x="188135" y="2028093"/>
                </a:lnTo>
                <a:lnTo>
                  <a:pt x="217904" y="2041982"/>
                </a:lnTo>
                <a:lnTo>
                  <a:pt x="248069" y="2049521"/>
                </a:lnTo>
                <a:lnTo>
                  <a:pt x="278234" y="2051902"/>
                </a:lnTo>
                <a:lnTo>
                  <a:pt x="323879" y="2047537"/>
                </a:lnTo>
                <a:lnTo>
                  <a:pt x="388972" y="2035633"/>
                </a:lnTo>
                <a:lnTo>
                  <a:pt x="422709" y="2030474"/>
                </a:lnTo>
                <a:lnTo>
                  <a:pt x="461210" y="2026109"/>
                </a:lnTo>
                <a:lnTo>
                  <a:pt x="538607" y="2021348"/>
                </a:lnTo>
                <a:lnTo>
                  <a:pt x="613623" y="2021744"/>
                </a:lnTo>
                <a:lnTo>
                  <a:pt x="687846" y="2026903"/>
                </a:lnTo>
                <a:lnTo>
                  <a:pt x="759290" y="2036426"/>
                </a:lnTo>
                <a:lnTo>
                  <a:pt x="829146" y="2048727"/>
                </a:lnTo>
                <a:lnTo>
                  <a:pt x="896224" y="2064600"/>
                </a:lnTo>
                <a:lnTo>
                  <a:pt x="960523" y="2082456"/>
                </a:lnTo>
                <a:lnTo>
                  <a:pt x="1051019" y="2113011"/>
                </a:lnTo>
                <a:lnTo>
                  <a:pt x="1158979" y="2157056"/>
                </a:lnTo>
                <a:lnTo>
                  <a:pt x="1250665" y="2200705"/>
                </a:lnTo>
                <a:lnTo>
                  <a:pt x="1323696" y="2239990"/>
                </a:lnTo>
                <a:lnTo>
                  <a:pt x="1351480" y="2255465"/>
                </a:lnTo>
                <a:lnTo>
                  <a:pt x="1442770" y="2307844"/>
                </a:lnTo>
                <a:lnTo>
                  <a:pt x="1529296" y="2358636"/>
                </a:lnTo>
                <a:lnTo>
                  <a:pt x="1599946" y="2405459"/>
                </a:lnTo>
                <a:lnTo>
                  <a:pt x="1650751" y="2440378"/>
                </a:lnTo>
                <a:lnTo>
                  <a:pt x="1705921" y="2479266"/>
                </a:lnTo>
                <a:lnTo>
                  <a:pt x="1795226" y="2545533"/>
                </a:lnTo>
                <a:lnTo>
                  <a:pt x="1880562" y="2614578"/>
                </a:lnTo>
                <a:lnTo>
                  <a:pt x="1891675" y="2624101"/>
                </a:lnTo>
                <a:lnTo>
                  <a:pt x="1879768" y="2601086"/>
                </a:lnTo>
                <a:lnTo>
                  <a:pt x="1820628" y="2481647"/>
                </a:lnTo>
                <a:lnTo>
                  <a:pt x="1783319" y="2402285"/>
                </a:lnTo>
                <a:lnTo>
                  <a:pt x="1772205" y="2374111"/>
                </a:lnTo>
                <a:lnTo>
                  <a:pt x="1760695" y="2341970"/>
                </a:lnTo>
                <a:lnTo>
                  <a:pt x="1734102" y="2245148"/>
                </a:lnTo>
                <a:lnTo>
                  <a:pt x="1697189" y="2097932"/>
                </a:lnTo>
                <a:lnTo>
                  <a:pt x="1690442" y="2069361"/>
                </a:lnTo>
                <a:lnTo>
                  <a:pt x="1655514" y="2056664"/>
                </a:lnTo>
                <a:lnTo>
                  <a:pt x="1499131" y="1991587"/>
                </a:lnTo>
                <a:lnTo>
                  <a:pt x="1428878" y="1958652"/>
                </a:lnTo>
                <a:lnTo>
                  <a:pt x="1359418" y="1922145"/>
                </a:lnTo>
                <a:lnTo>
                  <a:pt x="1295119" y="1882861"/>
                </a:lnTo>
                <a:lnTo>
                  <a:pt x="1267335" y="1863021"/>
                </a:lnTo>
                <a:lnTo>
                  <a:pt x="1239155" y="1842386"/>
                </a:lnTo>
                <a:lnTo>
                  <a:pt x="1167314" y="1801118"/>
                </a:lnTo>
                <a:lnTo>
                  <a:pt x="1081184" y="1761834"/>
                </a:lnTo>
                <a:lnTo>
                  <a:pt x="986719" y="1724931"/>
                </a:lnTo>
                <a:lnTo>
                  <a:pt x="887492" y="1693186"/>
                </a:lnTo>
                <a:lnTo>
                  <a:pt x="787867" y="1668584"/>
                </a:lnTo>
                <a:lnTo>
                  <a:pt x="693799" y="1652711"/>
                </a:lnTo>
                <a:lnTo>
                  <a:pt x="630294" y="1647950"/>
                </a:lnTo>
                <a:lnTo>
                  <a:pt x="591000" y="1648347"/>
                </a:lnTo>
                <a:lnTo>
                  <a:pt x="573536" y="1649934"/>
                </a:lnTo>
                <a:lnTo>
                  <a:pt x="556071" y="1651918"/>
                </a:lnTo>
                <a:lnTo>
                  <a:pt x="522731" y="1658267"/>
                </a:lnTo>
                <a:lnTo>
                  <a:pt x="476292" y="1672155"/>
                </a:lnTo>
                <a:lnTo>
                  <a:pt x="421122" y="1696361"/>
                </a:lnTo>
                <a:lnTo>
                  <a:pt x="373890" y="1724534"/>
                </a:lnTo>
                <a:lnTo>
                  <a:pt x="335786" y="1753501"/>
                </a:lnTo>
                <a:lnTo>
                  <a:pt x="306415" y="1779691"/>
                </a:lnTo>
                <a:lnTo>
                  <a:pt x="278631" y="1809054"/>
                </a:lnTo>
                <a:lnTo>
                  <a:pt x="275059" y="1813419"/>
                </a:lnTo>
                <a:lnTo>
                  <a:pt x="285378" y="1799134"/>
                </a:lnTo>
                <a:lnTo>
                  <a:pt x="349281" y="1722947"/>
                </a:lnTo>
                <a:lnTo>
                  <a:pt x="389766" y="1684456"/>
                </a:lnTo>
                <a:lnTo>
                  <a:pt x="418343" y="1662235"/>
                </a:lnTo>
                <a:lnTo>
                  <a:pt x="432632" y="1653505"/>
                </a:lnTo>
                <a:lnTo>
                  <a:pt x="458828" y="1639220"/>
                </a:lnTo>
                <a:lnTo>
                  <a:pt x="500504" y="1621760"/>
                </a:lnTo>
                <a:lnTo>
                  <a:pt x="530669" y="1611840"/>
                </a:lnTo>
                <a:lnTo>
                  <a:pt x="563613" y="1604301"/>
                </a:lnTo>
                <a:lnTo>
                  <a:pt x="600129" y="1598745"/>
                </a:lnTo>
                <a:lnTo>
                  <a:pt x="662840" y="1592793"/>
                </a:lnTo>
                <a:lnTo>
                  <a:pt x="712454" y="1592396"/>
                </a:lnTo>
                <a:lnTo>
                  <a:pt x="764053" y="1592793"/>
                </a:lnTo>
                <a:lnTo>
                  <a:pt x="865662" y="1599539"/>
                </a:lnTo>
                <a:lnTo>
                  <a:pt x="943853" y="1611443"/>
                </a:lnTo>
                <a:lnTo>
                  <a:pt x="997833" y="1622951"/>
                </a:lnTo>
                <a:lnTo>
                  <a:pt x="1054591" y="1637236"/>
                </a:lnTo>
                <a:lnTo>
                  <a:pt x="1113731" y="1655886"/>
                </a:lnTo>
                <a:lnTo>
                  <a:pt x="1145087" y="1665806"/>
                </a:lnTo>
                <a:lnTo>
                  <a:pt x="1174061" y="1675726"/>
                </a:lnTo>
                <a:lnTo>
                  <a:pt x="1204226" y="1680885"/>
                </a:lnTo>
                <a:lnTo>
                  <a:pt x="1218118" y="1680488"/>
                </a:lnTo>
                <a:lnTo>
                  <a:pt x="1228041" y="1676123"/>
                </a:lnTo>
                <a:lnTo>
                  <a:pt x="1233201" y="1669774"/>
                </a:lnTo>
                <a:lnTo>
                  <a:pt x="1234392" y="1659854"/>
                </a:lnTo>
                <a:lnTo>
                  <a:pt x="1233598" y="1647950"/>
                </a:lnTo>
                <a:lnTo>
                  <a:pt x="1221294" y="1610253"/>
                </a:lnTo>
                <a:lnTo>
                  <a:pt x="1195891" y="1552715"/>
                </a:lnTo>
                <a:lnTo>
                  <a:pt x="1181206" y="1512638"/>
                </a:lnTo>
                <a:lnTo>
                  <a:pt x="1176046" y="1493194"/>
                </a:lnTo>
                <a:lnTo>
                  <a:pt x="1172870" y="1475734"/>
                </a:lnTo>
                <a:lnTo>
                  <a:pt x="1171283" y="1432879"/>
                </a:lnTo>
                <a:lnTo>
                  <a:pt x="1174061" y="1354311"/>
                </a:lnTo>
                <a:lnTo>
                  <a:pt x="1178030" y="1264235"/>
                </a:lnTo>
                <a:lnTo>
                  <a:pt x="1178030" y="1202729"/>
                </a:lnTo>
                <a:lnTo>
                  <a:pt x="1173267" y="1142811"/>
                </a:lnTo>
                <a:lnTo>
                  <a:pt x="1162948" y="1086861"/>
                </a:lnTo>
                <a:lnTo>
                  <a:pt x="1155010" y="1061068"/>
                </a:lnTo>
                <a:lnTo>
                  <a:pt x="1136752" y="1013451"/>
                </a:lnTo>
                <a:lnTo>
                  <a:pt x="1109762" y="953137"/>
                </a:lnTo>
                <a:lnTo>
                  <a:pt x="1089519" y="916630"/>
                </a:lnTo>
                <a:lnTo>
                  <a:pt x="1066895" y="881314"/>
                </a:lnTo>
                <a:lnTo>
                  <a:pt x="1039112" y="845998"/>
                </a:lnTo>
                <a:lnTo>
                  <a:pt x="1006168" y="809095"/>
                </a:lnTo>
                <a:lnTo>
                  <a:pt x="966477" y="769414"/>
                </a:lnTo>
                <a:lnTo>
                  <a:pt x="943456" y="747589"/>
                </a:lnTo>
                <a:lnTo>
                  <a:pt x="920435" y="725765"/>
                </a:lnTo>
                <a:lnTo>
                  <a:pt x="880744" y="684497"/>
                </a:lnTo>
                <a:lnTo>
                  <a:pt x="848595" y="645609"/>
                </a:lnTo>
                <a:lnTo>
                  <a:pt x="823192" y="606325"/>
                </a:lnTo>
                <a:lnTo>
                  <a:pt x="801759" y="565850"/>
                </a:lnTo>
                <a:lnTo>
                  <a:pt x="785089" y="522598"/>
                </a:lnTo>
                <a:lnTo>
                  <a:pt x="770403" y="475378"/>
                </a:lnTo>
                <a:lnTo>
                  <a:pt x="758099" y="422205"/>
                </a:lnTo>
                <a:lnTo>
                  <a:pt x="752145" y="393238"/>
                </a:lnTo>
                <a:lnTo>
                  <a:pt x="723568" y="246022"/>
                </a:lnTo>
                <a:lnTo>
                  <a:pt x="721403" y="232026"/>
                </a:lnTo>
                <a:lnTo>
                  <a:pt x="731903" y="284512"/>
                </a:lnTo>
                <a:lnTo>
                  <a:pt x="748970" y="348399"/>
                </a:lnTo>
                <a:lnTo>
                  <a:pt x="773975" y="421808"/>
                </a:lnTo>
                <a:lnTo>
                  <a:pt x="798981" y="480139"/>
                </a:lnTo>
                <a:lnTo>
                  <a:pt x="818429" y="519027"/>
                </a:lnTo>
                <a:lnTo>
                  <a:pt x="840656" y="557121"/>
                </a:lnTo>
                <a:lnTo>
                  <a:pt x="865662" y="593627"/>
                </a:lnTo>
                <a:lnTo>
                  <a:pt x="893445" y="628546"/>
                </a:lnTo>
                <a:lnTo>
                  <a:pt x="924801" y="659894"/>
                </a:lnTo>
                <a:lnTo>
                  <a:pt x="941869" y="674973"/>
                </a:lnTo>
                <a:lnTo>
                  <a:pt x="1004977" y="726162"/>
                </a:lnTo>
                <a:lnTo>
                  <a:pt x="1075230" y="786477"/>
                </a:lnTo>
                <a:lnTo>
                  <a:pt x="1111746" y="821793"/>
                </a:lnTo>
                <a:lnTo>
                  <a:pt x="1141118" y="857109"/>
                </a:lnTo>
                <a:lnTo>
                  <a:pt x="1165329" y="894409"/>
                </a:lnTo>
                <a:lnTo>
                  <a:pt x="1184778" y="937264"/>
                </a:lnTo>
                <a:lnTo>
                  <a:pt x="1202242" y="988056"/>
                </a:lnTo>
                <a:lnTo>
                  <a:pt x="1210577" y="1018610"/>
                </a:lnTo>
                <a:lnTo>
                  <a:pt x="1225660" y="1078528"/>
                </a:lnTo>
                <a:lnTo>
                  <a:pt x="1249871" y="1181302"/>
                </a:lnTo>
                <a:lnTo>
                  <a:pt x="1266144" y="1272568"/>
                </a:lnTo>
                <a:lnTo>
                  <a:pt x="1276861" y="1364231"/>
                </a:lnTo>
                <a:lnTo>
                  <a:pt x="1280830" y="1413832"/>
                </a:lnTo>
                <a:lnTo>
                  <a:pt x="1283609" y="1440022"/>
                </a:lnTo>
                <a:lnTo>
                  <a:pt x="1295913" y="1496369"/>
                </a:lnTo>
                <a:lnTo>
                  <a:pt x="1315758" y="1553906"/>
                </a:lnTo>
                <a:lnTo>
                  <a:pt x="1341557" y="1611840"/>
                </a:lnTo>
                <a:lnTo>
                  <a:pt x="1372516" y="1668187"/>
                </a:lnTo>
                <a:lnTo>
                  <a:pt x="1406254" y="1720169"/>
                </a:lnTo>
                <a:lnTo>
                  <a:pt x="1442770" y="1765802"/>
                </a:lnTo>
                <a:lnTo>
                  <a:pt x="1480079" y="1803896"/>
                </a:lnTo>
                <a:lnTo>
                  <a:pt x="1498337" y="1818181"/>
                </a:lnTo>
                <a:lnTo>
                  <a:pt x="1516595" y="1831673"/>
                </a:lnTo>
                <a:lnTo>
                  <a:pt x="1549935" y="1851116"/>
                </a:lnTo>
                <a:lnTo>
                  <a:pt x="1578910" y="1863814"/>
                </a:lnTo>
                <a:lnTo>
                  <a:pt x="1603518" y="1871354"/>
                </a:lnTo>
                <a:lnTo>
                  <a:pt x="1632890" y="1875322"/>
                </a:lnTo>
                <a:lnTo>
                  <a:pt x="1653926" y="1873338"/>
                </a:lnTo>
                <a:lnTo>
                  <a:pt x="1655911" y="1872544"/>
                </a:lnTo>
                <a:lnTo>
                  <a:pt x="1653529" y="1856275"/>
                </a:lnTo>
                <a:lnTo>
                  <a:pt x="1633287" y="1764215"/>
                </a:lnTo>
                <a:lnTo>
                  <a:pt x="1611060" y="1690805"/>
                </a:lnTo>
                <a:lnTo>
                  <a:pt x="1596771" y="1656283"/>
                </a:lnTo>
                <a:lnTo>
                  <a:pt x="1582482" y="1623744"/>
                </a:lnTo>
                <a:lnTo>
                  <a:pt x="1556286" y="1563033"/>
                </a:lnTo>
                <a:lnTo>
                  <a:pt x="1532868" y="1497956"/>
                </a:lnTo>
                <a:lnTo>
                  <a:pt x="1513817" y="1418197"/>
                </a:lnTo>
                <a:lnTo>
                  <a:pt x="1506275" y="1369389"/>
                </a:lnTo>
                <a:lnTo>
                  <a:pt x="1503100" y="1343597"/>
                </a:lnTo>
                <a:lnTo>
                  <a:pt x="1503100" y="1293202"/>
                </a:lnTo>
                <a:lnTo>
                  <a:pt x="1510244" y="1242014"/>
                </a:lnTo>
                <a:lnTo>
                  <a:pt x="1522549" y="1189238"/>
                </a:lnTo>
                <a:lnTo>
                  <a:pt x="1547951" y="1104321"/>
                </a:lnTo>
                <a:lnTo>
                  <a:pt x="1590023" y="970596"/>
                </a:lnTo>
                <a:lnTo>
                  <a:pt x="1611854" y="890044"/>
                </a:lnTo>
                <a:lnTo>
                  <a:pt x="1617410" y="865045"/>
                </a:lnTo>
                <a:lnTo>
                  <a:pt x="1624555" y="814650"/>
                </a:lnTo>
                <a:lnTo>
                  <a:pt x="1626936" y="765049"/>
                </a:lnTo>
                <a:lnTo>
                  <a:pt x="1624555" y="714654"/>
                </a:lnTo>
                <a:lnTo>
                  <a:pt x="1617807" y="664656"/>
                </a:lnTo>
                <a:lnTo>
                  <a:pt x="1607091" y="615848"/>
                </a:lnTo>
                <a:lnTo>
                  <a:pt x="1591611" y="567438"/>
                </a:lnTo>
                <a:lnTo>
                  <a:pt x="1572559" y="520614"/>
                </a:lnTo>
                <a:lnTo>
                  <a:pt x="1549935" y="475378"/>
                </a:lnTo>
                <a:lnTo>
                  <a:pt x="1523739" y="431729"/>
                </a:lnTo>
                <a:lnTo>
                  <a:pt x="1494368" y="390064"/>
                </a:lnTo>
                <a:lnTo>
                  <a:pt x="1461821" y="350780"/>
                </a:lnTo>
                <a:lnTo>
                  <a:pt x="1426893" y="315067"/>
                </a:lnTo>
                <a:lnTo>
                  <a:pt x="1389584" y="280941"/>
                </a:lnTo>
                <a:lnTo>
                  <a:pt x="1349496" y="250387"/>
                </a:lnTo>
                <a:lnTo>
                  <a:pt x="1306629" y="223800"/>
                </a:lnTo>
                <a:lnTo>
                  <a:pt x="1285196" y="211896"/>
                </a:lnTo>
                <a:lnTo>
                  <a:pt x="1242330" y="190468"/>
                </a:lnTo>
                <a:lnTo>
                  <a:pt x="1171680" y="157136"/>
                </a:lnTo>
                <a:lnTo>
                  <a:pt x="1117700" y="134915"/>
                </a:lnTo>
                <a:lnTo>
                  <a:pt x="1077612" y="121027"/>
                </a:lnTo>
                <a:lnTo>
                  <a:pt x="1049431" y="114281"/>
                </a:lnTo>
                <a:lnTo>
                  <a:pt x="1043178" y="113447"/>
                </a:lnTo>
                <a:lnTo>
                  <a:pt x="1061736" y="113091"/>
                </a:lnTo>
                <a:lnTo>
                  <a:pt x="1116906" y="119836"/>
                </a:lnTo>
                <a:lnTo>
                  <a:pt x="1162551" y="129757"/>
                </a:lnTo>
                <a:lnTo>
                  <a:pt x="1214943" y="145232"/>
                </a:lnTo>
                <a:lnTo>
                  <a:pt x="1273289" y="167850"/>
                </a:lnTo>
                <a:lnTo>
                  <a:pt x="1304645" y="182532"/>
                </a:lnTo>
                <a:lnTo>
                  <a:pt x="1336795" y="199198"/>
                </a:lnTo>
                <a:lnTo>
                  <a:pt x="1395140" y="232133"/>
                </a:lnTo>
                <a:lnTo>
                  <a:pt x="1445151" y="265862"/>
                </a:lnTo>
                <a:lnTo>
                  <a:pt x="1489208" y="301575"/>
                </a:lnTo>
                <a:lnTo>
                  <a:pt x="1527312" y="338478"/>
                </a:lnTo>
                <a:lnTo>
                  <a:pt x="1561843" y="378159"/>
                </a:lnTo>
                <a:lnTo>
                  <a:pt x="1592802" y="421015"/>
                </a:lnTo>
                <a:lnTo>
                  <a:pt x="1621776" y="467045"/>
                </a:lnTo>
                <a:lnTo>
                  <a:pt x="1636462" y="492440"/>
                </a:lnTo>
                <a:lnTo>
                  <a:pt x="1648369" y="513868"/>
                </a:lnTo>
                <a:lnTo>
                  <a:pt x="1669406" y="555930"/>
                </a:lnTo>
                <a:lnTo>
                  <a:pt x="1685679" y="596802"/>
                </a:lnTo>
                <a:lnTo>
                  <a:pt x="1699174" y="637276"/>
                </a:lnTo>
                <a:lnTo>
                  <a:pt x="1708303" y="678941"/>
                </a:lnTo>
                <a:lnTo>
                  <a:pt x="1714653" y="722193"/>
                </a:lnTo>
                <a:lnTo>
                  <a:pt x="1717035" y="768620"/>
                </a:lnTo>
                <a:lnTo>
                  <a:pt x="1716638" y="819015"/>
                </a:lnTo>
                <a:lnTo>
                  <a:pt x="1714653" y="845601"/>
                </a:lnTo>
                <a:lnTo>
                  <a:pt x="1712669" y="872584"/>
                </a:lnTo>
                <a:lnTo>
                  <a:pt x="1705921" y="918614"/>
                </a:lnTo>
                <a:lnTo>
                  <a:pt x="1690442" y="977342"/>
                </a:lnTo>
                <a:lnTo>
                  <a:pt x="1663452" y="1055116"/>
                </a:lnTo>
                <a:lnTo>
                  <a:pt x="1642019" y="1128923"/>
                </a:lnTo>
                <a:lnTo>
                  <a:pt x="1628127" y="1191619"/>
                </a:lnTo>
                <a:lnTo>
                  <a:pt x="1621379" y="1228919"/>
                </a:lnTo>
                <a:lnTo>
                  <a:pt x="1615823" y="1267013"/>
                </a:lnTo>
                <a:lnTo>
                  <a:pt x="1613838" y="1331693"/>
                </a:lnTo>
                <a:lnTo>
                  <a:pt x="1620586" y="1384071"/>
                </a:lnTo>
                <a:lnTo>
                  <a:pt x="1630111" y="1415023"/>
                </a:lnTo>
                <a:lnTo>
                  <a:pt x="1638050" y="1432085"/>
                </a:lnTo>
                <a:lnTo>
                  <a:pt x="1647179" y="1445180"/>
                </a:lnTo>
                <a:lnTo>
                  <a:pt x="1657101" y="1455497"/>
                </a:lnTo>
                <a:lnTo>
                  <a:pt x="1667421" y="1462640"/>
                </a:lnTo>
                <a:lnTo>
                  <a:pt x="1678138" y="1467005"/>
                </a:lnTo>
                <a:lnTo>
                  <a:pt x="1688854" y="1467401"/>
                </a:lnTo>
                <a:lnTo>
                  <a:pt x="1699174" y="1465417"/>
                </a:lnTo>
                <a:lnTo>
                  <a:pt x="1709494" y="1459068"/>
                </a:lnTo>
                <a:lnTo>
                  <a:pt x="1718622" y="1450339"/>
                </a:lnTo>
                <a:lnTo>
                  <a:pt x="1722988" y="1444386"/>
                </a:lnTo>
                <a:lnTo>
                  <a:pt x="1732117" y="1426927"/>
                </a:lnTo>
                <a:lnTo>
                  <a:pt x="1755535" y="1366612"/>
                </a:lnTo>
                <a:lnTo>
                  <a:pt x="1785700" y="1301932"/>
                </a:lnTo>
                <a:lnTo>
                  <a:pt x="1808324" y="1258680"/>
                </a:lnTo>
                <a:lnTo>
                  <a:pt x="1832933" y="1213840"/>
                </a:lnTo>
                <a:lnTo>
                  <a:pt x="1880562" y="1135669"/>
                </a:lnTo>
                <a:lnTo>
                  <a:pt x="1926604" y="1064640"/>
                </a:lnTo>
                <a:lnTo>
                  <a:pt x="1968279" y="991230"/>
                </a:lnTo>
                <a:lnTo>
                  <a:pt x="1986537" y="951153"/>
                </a:lnTo>
                <a:lnTo>
                  <a:pt x="1996063" y="928534"/>
                </a:lnTo>
                <a:lnTo>
                  <a:pt x="2011939" y="873378"/>
                </a:lnTo>
                <a:lnTo>
                  <a:pt x="2032579" y="776160"/>
                </a:lnTo>
                <a:lnTo>
                  <a:pt x="2063538" y="567438"/>
                </a:lnTo>
                <a:lnTo>
                  <a:pt x="2078223" y="472600"/>
                </a:lnTo>
                <a:lnTo>
                  <a:pt x="2086162" y="435697"/>
                </a:lnTo>
                <a:lnTo>
                  <a:pt x="2104023" y="361493"/>
                </a:lnTo>
                <a:lnTo>
                  <a:pt x="2127837" y="291655"/>
                </a:lnTo>
                <a:lnTo>
                  <a:pt x="2149270" y="244038"/>
                </a:lnTo>
                <a:lnTo>
                  <a:pt x="2166338" y="215071"/>
                </a:lnTo>
                <a:lnTo>
                  <a:pt x="2175863" y="201579"/>
                </a:lnTo>
                <a:lnTo>
                  <a:pt x="2199678" y="171025"/>
                </a:lnTo>
                <a:lnTo>
                  <a:pt x="2246117" y="121424"/>
                </a:lnTo>
                <a:lnTo>
                  <a:pt x="2293349" y="82933"/>
                </a:lnTo>
                <a:lnTo>
                  <a:pt x="2343360" y="51585"/>
                </a:lnTo>
                <a:lnTo>
                  <a:pt x="2369953" y="37300"/>
                </a:lnTo>
                <a:lnTo>
                  <a:pt x="2386623" y="29364"/>
                </a:lnTo>
                <a:lnTo>
                  <a:pt x="2420757" y="17063"/>
                </a:lnTo>
                <a:lnTo>
                  <a:pt x="2472753" y="5952"/>
                </a:lnTo>
                <a:close/>
              </a:path>
            </a:pathLst>
          </a:custGeom>
          <a:solidFill>
            <a:srgbClr val="894C2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4"/>
          <p:cNvGrpSpPr/>
          <p:nvPr/>
        </p:nvGrpSpPr>
        <p:grpSpPr>
          <a:xfrm>
            <a:off x="1037227" y="3415949"/>
            <a:ext cx="2736014" cy="2763107"/>
            <a:chOff x="628650" y="3771900"/>
            <a:chExt cx="2267594" cy="2267594"/>
          </a:xfrm>
        </p:grpSpPr>
        <p:sp>
          <p:nvSpPr>
            <p:cNvPr id="7" name="Oval 1"/>
            <p:cNvSpPr/>
            <p:nvPr/>
          </p:nvSpPr>
          <p:spPr>
            <a:xfrm>
              <a:off x="628650" y="3771900"/>
              <a:ext cx="2267594" cy="2267594"/>
            </a:xfrm>
            <a:prstGeom prst="ellipse">
              <a:avLst/>
            </a:prstGeom>
            <a:solidFill>
              <a:srgbClr val="2B9DAB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40"/>
            <p:cNvSpPr/>
            <p:nvPr/>
          </p:nvSpPr>
          <p:spPr>
            <a:xfrm>
              <a:off x="902600" y="4045850"/>
              <a:ext cx="1719695" cy="1719695"/>
            </a:xfrm>
            <a:prstGeom prst="ellipse">
              <a:avLst/>
            </a:prstGeom>
            <a:solidFill>
              <a:schemeClr val="bg1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/>
            </a:bodyPr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</a:rPr>
                <a:t>01</a:t>
              </a:r>
              <a:endParaRPr lang="en-US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da-DK" dirty="0">
                  <a:solidFill>
                    <a:schemeClr val="tx1"/>
                  </a:solidFill>
                </a:rPr>
                <a:t>Lorem ipsum dolor sit amet cras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43"/>
          <p:cNvGrpSpPr/>
          <p:nvPr/>
        </p:nvGrpSpPr>
        <p:grpSpPr>
          <a:xfrm>
            <a:off x="6293057" y="3006005"/>
            <a:ext cx="2519294" cy="2544242"/>
            <a:chOff x="628650" y="3771900"/>
            <a:chExt cx="2267594" cy="2267594"/>
          </a:xfrm>
        </p:grpSpPr>
        <p:sp>
          <p:nvSpPr>
            <p:cNvPr id="10" name="Oval 44"/>
            <p:cNvSpPr/>
            <p:nvPr/>
          </p:nvSpPr>
          <p:spPr>
            <a:xfrm>
              <a:off x="628650" y="3771900"/>
              <a:ext cx="2267594" cy="226759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45"/>
            <p:cNvSpPr/>
            <p:nvPr/>
          </p:nvSpPr>
          <p:spPr>
            <a:xfrm>
              <a:off x="902600" y="4045850"/>
              <a:ext cx="1719695" cy="1719695"/>
            </a:xfrm>
            <a:prstGeom prst="ellipse">
              <a:avLst/>
            </a:prstGeom>
            <a:solidFill>
              <a:schemeClr val="bg1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 lnSpcReduction="10000"/>
            </a:bodyPr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</a:rPr>
                <a:t>02</a:t>
              </a:r>
              <a:endParaRPr lang="en-US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da-DK" dirty="0">
                  <a:solidFill>
                    <a:schemeClr val="tx1"/>
                  </a:solidFill>
                </a:rPr>
                <a:t>Lorem ipsum dolor sit amet cras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46"/>
          <p:cNvGrpSpPr/>
          <p:nvPr/>
        </p:nvGrpSpPr>
        <p:grpSpPr>
          <a:xfrm>
            <a:off x="1581025" y="1767004"/>
            <a:ext cx="2111331" cy="2132238"/>
            <a:chOff x="628650" y="3771900"/>
            <a:chExt cx="2267594" cy="2267594"/>
          </a:xfrm>
        </p:grpSpPr>
        <p:sp>
          <p:nvSpPr>
            <p:cNvPr id="13" name="Oval 47"/>
            <p:cNvSpPr/>
            <p:nvPr/>
          </p:nvSpPr>
          <p:spPr>
            <a:xfrm>
              <a:off x="628650" y="3771900"/>
              <a:ext cx="2267594" cy="226759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48"/>
            <p:cNvSpPr/>
            <p:nvPr/>
          </p:nvSpPr>
          <p:spPr>
            <a:xfrm>
              <a:off x="902600" y="4045850"/>
              <a:ext cx="1719695" cy="1719695"/>
            </a:xfrm>
            <a:prstGeom prst="ellipse">
              <a:avLst/>
            </a:prstGeom>
            <a:solidFill>
              <a:schemeClr val="bg1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 fontScale="92500" lnSpcReduction="20000"/>
            </a:bodyPr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</a:rPr>
                <a:t>03</a:t>
              </a:r>
              <a:endParaRPr lang="en-US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da-DK" dirty="0">
                  <a:solidFill>
                    <a:schemeClr val="tx1"/>
                  </a:solidFill>
                </a:rPr>
                <a:t>Lorem ipsum dolor sit amet cras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49"/>
          <p:cNvGrpSpPr/>
          <p:nvPr/>
        </p:nvGrpSpPr>
        <p:grpSpPr>
          <a:xfrm>
            <a:off x="4892840" y="1228003"/>
            <a:ext cx="2111331" cy="2132238"/>
            <a:chOff x="628650" y="3771900"/>
            <a:chExt cx="2267594" cy="2267594"/>
          </a:xfrm>
        </p:grpSpPr>
        <p:sp>
          <p:nvSpPr>
            <p:cNvPr id="16" name="Oval 50"/>
            <p:cNvSpPr/>
            <p:nvPr/>
          </p:nvSpPr>
          <p:spPr>
            <a:xfrm>
              <a:off x="628650" y="3771900"/>
              <a:ext cx="2267594" cy="2267594"/>
            </a:xfrm>
            <a:prstGeom prst="ellipse">
              <a:avLst/>
            </a:prstGeom>
            <a:solidFill>
              <a:srgbClr val="20768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62"/>
            <p:cNvSpPr/>
            <p:nvPr/>
          </p:nvSpPr>
          <p:spPr>
            <a:xfrm>
              <a:off x="902600" y="4045850"/>
              <a:ext cx="1719695" cy="1719695"/>
            </a:xfrm>
            <a:prstGeom prst="ellipse">
              <a:avLst/>
            </a:prstGeom>
            <a:solidFill>
              <a:schemeClr val="bg1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 fontScale="92500" lnSpcReduction="20000"/>
            </a:bodyPr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</a:rPr>
                <a:t>05</a:t>
              </a:r>
              <a:endParaRPr lang="en-US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da-DK" dirty="0">
                  <a:solidFill>
                    <a:schemeClr val="tx1"/>
                  </a:solidFill>
                </a:rPr>
                <a:t>Lorem ipsum dolor sit amet cras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35" name="Picture 12" descr="http://www.agrohuancavelica.gob.pe/sites/default/files/imagecache/640x480/galeria_publicaciones/PS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2509" y="1945781"/>
            <a:ext cx="1870100" cy="18039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7" name="Group 72"/>
          <p:cNvGrpSpPr/>
          <p:nvPr/>
        </p:nvGrpSpPr>
        <p:grpSpPr>
          <a:xfrm>
            <a:off x="2358100" y="1212705"/>
            <a:ext cx="1467879" cy="1482415"/>
            <a:chOff x="628650" y="3771900"/>
            <a:chExt cx="2267594" cy="2267594"/>
          </a:xfrm>
        </p:grpSpPr>
        <p:sp>
          <p:nvSpPr>
            <p:cNvPr id="28" name="Oval 73"/>
            <p:cNvSpPr/>
            <p:nvPr/>
          </p:nvSpPr>
          <p:spPr>
            <a:xfrm>
              <a:off x="628650" y="3771900"/>
              <a:ext cx="2267594" cy="2267594"/>
            </a:xfrm>
            <a:prstGeom prst="ellipse">
              <a:avLst/>
            </a:prstGeom>
            <a:solidFill>
              <a:srgbClr val="E4363F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74"/>
            <p:cNvSpPr/>
            <p:nvPr/>
          </p:nvSpPr>
          <p:spPr>
            <a:xfrm>
              <a:off x="902600" y="4045850"/>
              <a:ext cx="1719695" cy="1719695"/>
            </a:xfrm>
            <a:prstGeom prst="ellipse">
              <a:avLst/>
            </a:prstGeom>
            <a:solidFill>
              <a:schemeClr val="bg1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 fontScale="62500" lnSpcReduction="20000"/>
            </a:bodyPr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</a:rPr>
                <a:t>08</a:t>
              </a:r>
              <a:endParaRPr lang="en-US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da-DK" dirty="0">
                  <a:solidFill>
                    <a:schemeClr val="tx1"/>
                  </a:solidFill>
                </a:rPr>
                <a:t>Lorem ipsum dolor sit amet cras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Right Triangle 38">
            <a:extLst>
              <a:ext uri="{FF2B5EF4-FFF2-40B4-BE49-F238E27FC236}">
                <a16:creationId xmlns="" xmlns:a16="http://schemas.microsoft.com/office/drawing/2014/main" id="{565B680D-617B-4A8A-A1F3-6995192C2CCF}"/>
              </a:ext>
            </a:extLst>
          </p:cNvPr>
          <p:cNvSpPr/>
          <p:nvPr/>
        </p:nvSpPr>
        <p:spPr>
          <a:xfrm flipH="1" flipV="1">
            <a:off x="194378" y="739718"/>
            <a:ext cx="1296144" cy="504056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668" y="3625567"/>
            <a:ext cx="2304607" cy="2296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Arrow: Pentagon 40">
            <a:extLst>
              <a:ext uri="{FF2B5EF4-FFF2-40B4-BE49-F238E27FC236}">
                <a16:creationId xmlns="" xmlns:a16="http://schemas.microsoft.com/office/drawing/2014/main" id="{82C363AB-F2BB-450B-979E-8DE4224CF3FA}"/>
              </a:ext>
            </a:extLst>
          </p:cNvPr>
          <p:cNvSpPr/>
          <p:nvPr/>
        </p:nvSpPr>
        <p:spPr>
          <a:xfrm>
            <a:off x="194378" y="184126"/>
            <a:ext cx="8712968" cy="590074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22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90000"/>
              </a:lnSpc>
            </a:pPr>
            <a:r>
              <a:rPr lang="es-ES" sz="1600" dirty="0" smtClean="0">
                <a:solidFill>
                  <a:srgbClr val="025380"/>
                </a:solidFill>
                <a:latin typeface="Myriad Pro" panose="020B0503030403020204" pitchFamily="34" charset="0"/>
                <a:cs typeface="Arial" pitchFamily="34" charset="0"/>
              </a:rPr>
              <a:t>La </a:t>
            </a:r>
            <a:r>
              <a:rPr lang="es-ES" sz="1600" dirty="0" err="1" smtClean="0">
                <a:solidFill>
                  <a:srgbClr val="025380"/>
                </a:solidFill>
                <a:latin typeface="Myriad Pro" panose="020B0503030403020204" pitchFamily="34" charset="0"/>
                <a:cs typeface="Arial" pitchFamily="34" charset="0"/>
              </a:rPr>
              <a:t>Agrometeorologia</a:t>
            </a:r>
            <a:r>
              <a:rPr lang="es-ES" sz="1600" dirty="0" smtClean="0">
                <a:solidFill>
                  <a:srgbClr val="025380"/>
                </a:solidFill>
                <a:latin typeface="Myriad Pro" panose="020B0503030403020204" pitchFamily="34" charset="0"/>
                <a:cs typeface="Arial" pitchFamily="34" charset="0"/>
              </a:rPr>
              <a:t> </a:t>
            </a:r>
            <a:r>
              <a:rPr lang="es-ES" sz="1600" dirty="0" smtClean="0">
                <a:solidFill>
                  <a:schemeClr val="bg1"/>
                </a:solidFill>
                <a:latin typeface="Myriad Pro" panose="020B0503030403020204" pitchFamily="34" charset="0"/>
                <a:cs typeface="Arial" pitchFamily="34" charset="0"/>
              </a:rPr>
              <a:t>es la </a:t>
            </a:r>
            <a:r>
              <a:rPr lang="es-ES" sz="1600" dirty="0">
                <a:solidFill>
                  <a:schemeClr val="bg1"/>
                </a:solidFill>
                <a:latin typeface="Myriad Pro" panose="020B0503030403020204" pitchFamily="34" charset="0"/>
                <a:cs typeface="Arial" pitchFamily="34" charset="0"/>
              </a:rPr>
              <a:t>c</a:t>
            </a:r>
            <a:r>
              <a:rPr lang="es-ES" sz="1600" dirty="0" smtClean="0">
                <a:solidFill>
                  <a:schemeClr val="bg1"/>
                </a:solidFill>
                <a:latin typeface="Myriad Pro" panose="020B0503030403020204" pitchFamily="34" charset="0"/>
                <a:cs typeface="Arial" pitchFamily="34" charset="0"/>
              </a:rPr>
              <a:t>iencia </a:t>
            </a:r>
            <a:r>
              <a:rPr lang="es-ES" sz="1600" dirty="0">
                <a:solidFill>
                  <a:schemeClr val="bg1"/>
                </a:solidFill>
                <a:latin typeface="Myriad Pro" panose="020B0503030403020204" pitchFamily="34" charset="0"/>
                <a:cs typeface="Arial" pitchFamily="34" charset="0"/>
              </a:rPr>
              <a:t>que estudia las condiciones meteorológicas, climáticas e hidrológicas y su interrelación en los procesos de la producción agropecuaria  y la silvicultura. 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1327615" y="4682535"/>
            <a:ext cx="2092257" cy="138888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s-ES" sz="28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Producción Vegetal</a:t>
            </a:r>
            <a:endParaRPr lang="es-ES" sz="28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1772209" y="2615839"/>
            <a:ext cx="1693125" cy="11656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530358"/>
              </a:avLst>
            </a:prstTxWarp>
            <a:spAutoFit/>
          </a:bodyPr>
          <a:lstStyle/>
          <a:p>
            <a:pPr algn="ctr"/>
            <a:r>
              <a:rPr lang="es-ES" sz="2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Irrigación</a:t>
            </a:r>
            <a:endParaRPr lang="es-E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7263" y="3311861"/>
            <a:ext cx="2132477" cy="2039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" name="Rectángulo 50"/>
          <p:cNvSpPr/>
          <p:nvPr/>
        </p:nvSpPr>
        <p:spPr>
          <a:xfrm>
            <a:off x="6567006" y="4149080"/>
            <a:ext cx="2037442" cy="12384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s-ES" sz="28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Producción Animal</a:t>
            </a:r>
            <a:endParaRPr lang="es-ES" sz="28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riad Pro" panose="020B0503030403020204" pitchFamily="34" charset="0"/>
            </a:endParaRPr>
          </a:p>
        </p:txBody>
      </p:sp>
      <p:grpSp>
        <p:nvGrpSpPr>
          <p:cNvPr id="24" name="Group 69"/>
          <p:cNvGrpSpPr/>
          <p:nvPr/>
        </p:nvGrpSpPr>
        <p:grpSpPr>
          <a:xfrm>
            <a:off x="5493194" y="3107515"/>
            <a:ext cx="1674866" cy="1691451"/>
            <a:chOff x="628650" y="3771900"/>
            <a:chExt cx="2267594" cy="2267594"/>
          </a:xfrm>
        </p:grpSpPr>
        <p:sp>
          <p:nvSpPr>
            <p:cNvPr id="25" name="Oval 70"/>
            <p:cNvSpPr/>
            <p:nvPr/>
          </p:nvSpPr>
          <p:spPr>
            <a:xfrm>
              <a:off x="628650" y="3771900"/>
              <a:ext cx="2267594" cy="2267594"/>
            </a:xfrm>
            <a:prstGeom prst="ellipse">
              <a:avLst/>
            </a:prstGeom>
            <a:solidFill>
              <a:srgbClr val="AECA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71"/>
            <p:cNvSpPr/>
            <p:nvPr/>
          </p:nvSpPr>
          <p:spPr>
            <a:xfrm>
              <a:off x="902600" y="4045850"/>
              <a:ext cx="1719695" cy="1719695"/>
            </a:xfrm>
            <a:prstGeom prst="ellipse">
              <a:avLst/>
            </a:prstGeom>
            <a:solidFill>
              <a:schemeClr val="bg1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 fontScale="70000" lnSpcReduction="20000"/>
            </a:bodyPr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</a:rPr>
                <a:t>07</a:t>
              </a:r>
              <a:endParaRPr lang="en-US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da-DK" dirty="0">
                  <a:solidFill>
                    <a:schemeClr val="tx1"/>
                  </a:solidFill>
                </a:rPr>
                <a:t>Lorem ipsum dolor sit amet cras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52" name="Imagen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515" y="1912949"/>
            <a:ext cx="1742195" cy="1651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63"/>
          <p:cNvGrpSpPr/>
          <p:nvPr/>
        </p:nvGrpSpPr>
        <p:grpSpPr>
          <a:xfrm>
            <a:off x="6749510" y="1772816"/>
            <a:ext cx="1998953" cy="2018748"/>
            <a:chOff x="628650" y="3771900"/>
            <a:chExt cx="2267594" cy="2267594"/>
          </a:xfrm>
        </p:grpSpPr>
        <p:sp>
          <p:nvSpPr>
            <p:cNvPr id="19" name="Oval 64"/>
            <p:cNvSpPr/>
            <p:nvPr/>
          </p:nvSpPr>
          <p:spPr>
            <a:xfrm>
              <a:off x="628650" y="3771900"/>
              <a:ext cx="2267594" cy="2267594"/>
            </a:xfrm>
            <a:prstGeom prst="ellipse">
              <a:avLst/>
            </a:prstGeom>
            <a:solidFill>
              <a:srgbClr val="AB282F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65"/>
            <p:cNvSpPr/>
            <p:nvPr/>
          </p:nvSpPr>
          <p:spPr>
            <a:xfrm>
              <a:off x="902600" y="4045850"/>
              <a:ext cx="1719695" cy="1719695"/>
            </a:xfrm>
            <a:prstGeom prst="ellipse">
              <a:avLst/>
            </a:prstGeom>
            <a:solidFill>
              <a:schemeClr val="bg1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 fontScale="85000" lnSpcReduction="10000"/>
            </a:bodyPr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</a:rPr>
                <a:t>04</a:t>
              </a:r>
              <a:endParaRPr lang="en-US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da-DK" dirty="0">
                  <a:solidFill>
                    <a:schemeClr val="tx1"/>
                  </a:solidFill>
                </a:rPr>
                <a:t>Lorem ipsum dolor sit amet cras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56" name="Imagen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7652" y="1883361"/>
            <a:ext cx="1819409" cy="1742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" name="Rectángulo 56"/>
          <p:cNvSpPr/>
          <p:nvPr/>
        </p:nvSpPr>
        <p:spPr>
          <a:xfrm>
            <a:off x="6948264" y="2492896"/>
            <a:ext cx="1636765" cy="11805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530358"/>
              </a:avLst>
            </a:prstTxWarp>
            <a:spAutoFit/>
          </a:bodyPr>
          <a:lstStyle/>
          <a:p>
            <a:pPr algn="ctr"/>
            <a:r>
              <a:rPr lang="es-E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Fitopatología/Entomología</a:t>
            </a:r>
            <a:endParaRPr lang="es-ES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5651225" y="3717032"/>
            <a:ext cx="1369047" cy="9529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530358"/>
              </a:avLst>
            </a:prstTxWarp>
            <a:spAutoFit/>
          </a:bodyPr>
          <a:lstStyle/>
          <a:p>
            <a:pPr algn="ctr"/>
            <a:r>
              <a:rPr lang="es-ES" sz="2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Conservación del suelo</a:t>
            </a:r>
            <a:endParaRPr lang="es-E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3" name="Imagen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9386" y="1346165"/>
            <a:ext cx="1843712" cy="1945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Imagen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6137" y="3185769"/>
            <a:ext cx="1374374" cy="15286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1" name="Group 66"/>
          <p:cNvGrpSpPr/>
          <p:nvPr/>
        </p:nvGrpSpPr>
        <p:grpSpPr>
          <a:xfrm>
            <a:off x="3636321" y="1566011"/>
            <a:ext cx="1998953" cy="2018748"/>
            <a:chOff x="628650" y="3771900"/>
            <a:chExt cx="2267594" cy="2267594"/>
          </a:xfrm>
        </p:grpSpPr>
        <p:sp>
          <p:nvSpPr>
            <p:cNvPr id="22" name="Oval 67"/>
            <p:cNvSpPr/>
            <p:nvPr/>
          </p:nvSpPr>
          <p:spPr>
            <a:xfrm>
              <a:off x="628650" y="3771900"/>
              <a:ext cx="2267594" cy="2267594"/>
            </a:xfrm>
            <a:prstGeom prst="ellipse">
              <a:avLst/>
            </a:prstGeom>
            <a:solidFill>
              <a:srgbClr val="B25501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68"/>
            <p:cNvSpPr/>
            <p:nvPr/>
          </p:nvSpPr>
          <p:spPr>
            <a:xfrm>
              <a:off x="902600" y="4045850"/>
              <a:ext cx="1719695" cy="1719695"/>
            </a:xfrm>
            <a:prstGeom prst="ellipse">
              <a:avLst/>
            </a:prstGeom>
            <a:solidFill>
              <a:schemeClr val="bg1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 fontScale="85000" lnSpcReduction="10000"/>
            </a:bodyPr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</a:rPr>
                <a:t>06</a:t>
              </a:r>
              <a:endParaRPr lang="en-US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da-DK" dirty="0">
                  <a:solidFill>
                    <a:schemeClr val="tx1"/>
                  </a:solidFill>
                </a:rPr>
                <a:t>Lorem ipsum dolor sit amet cras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61" name="Imagen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0756" y="1767004"/>
            <a:ext cx="1799288" cy="17217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2" name="Rectángulo 61"/>
          <p:cNvSpPr/>
          <p:nvPr/>
        </p:nvSpPr>
        <p:spPr>
          <a:xfrm>
            <a:off x="3829154" y="2420888"/>
            <a:ext cx="1610513" cy="103700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530358"/>
              </a:avLst>
            </a:prstTxWarp>
            <a:spAutoFit/>
          </a:bodyPr>
          <a:lstStyle/>
          <a:p>
            <a:pPr algn="ctr"/>
            <a:r>
              <a:rPr lang="es-ES" sz="2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Construcciones Rurales</a:t>
            </a:r>
            <a:endParaRPr lang="es-E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64" name="Rectángulo 63"/>
          <p:cNvSpPr/>
          <p:nvPr/>
        </p:nvSpPr>
        <p:spPr>
          <a:xfrm rot="305937">
            <a:off x="5311014" y="1346589"/>
            <a:ext cx="1354754" cy="73905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" sz="28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Preparación del suelo</a:t>
            </a:r>
            <a:endParaRPr lang="es-ES" sz="28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5" name="Imagen 6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2883" y="1258640"/>
            <a:ext cx="1363531" cy="13571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" name="Rectángulo 65"/>
          <p:cNvSpPr/>
          <p:nvPr/>
        </p:nvSpPr>
        <p:spPr>
          <a:xfrm>
            <a:off x="2502433" y="1748194"/>
            <a:ext cx="1184797" cy="85584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530358"/>
              </a:avLst>
            </a:prstTxWarp>
            <a:spAutoFit/>
          </a:bodyPr>
          <a:lstStyle/>
          <a:p>
            <a:pPr algn="ctr"/>
            <a:r>
              <a:rPr lang="es-ES" sz="2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Fisiología vegetal</a:t>
            </a:r>
            <a:endParaRPr lang="es-E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5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14095</TotalTime>
  <Words>3648</Words>
  <Application>Microsoft Office PowerPoint</Application>
  <PresentationFormat>Presentación en pantalla (4:3)</PresentationFormat>
  <Paragraphs>530</Paragraphs>
  <Slides>37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Modelo biofísico FAO (Allen, 1998)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OCI</dc:creator>
  <cp:lastModifiedBy>Constantino Eusebio Alarcón Velazco</cp:lastModifiedBy>
  <cp:revision>950</cp:revision>
  <cp:lastPrinted>2014-08-08T23:41:28Z</cp:lastPrinted>
  <dcterms:created xsi:type="dcterms:W3CDTF">2013-08-21T16:59:44Z</dcterms:created>
  <dcterms:modified xsi:type="dcterms:W3CDTF">2019-03-20T20:19:40Z</dcterms:modified>
</cp:coreProperties>
</file>