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327" r:id="rId2"/>
    <p:sldId id="268" r:id="rId3"/>
    <p:sldId id="257" r:id="rId4"/>
    <p:sldId id="260" r:id="rId5"/>
    <p:sldId id="258" r:id="rId6"/>
    <p:sldId id="270" r:id="rId7"/>
    <p:sldId id="272" r:id="rId8"/>
    <p:sldId id="277" r:id="rId9"/>
    <p:sldId id="278" r:id="rId10"/>
    <p:sldId id="279" r:id="rId11"/>
    <p:sldId id="274" r:id="rId12"/>
    <p:sldId id="267" r:id="rId13"/>
    <p:sldId id="273" r:id="rId14"/>
    <p:sldId id="280" r:id="rId15"/>
    <p:sldId id="271" r:id="rId16"/>
    <p:sldId id="266" r:id="rId17"/>
    <p:sldId id="328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5FCE9-E5E4-4D69-9362-2C666142049C}" type="doc">
      <dgm:prSet loTypeId="urn:microsoft.com/office/officeart/2005/8/layout/hierarchy4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42CA6C88-C205-4237-9211-0A0B9EF94223}">
      <dgm:prSet phldrT="[Texto]" custT="1"/>
      <dgm:spPr/>
      <dgm:t>
        <a:bodyPr/>
        <a:lstStyle/>
        <a:p>
          <a:pPr algn="just"/>
          <a:r>
            <a:rPr lang="es-ES" sz="1400" b="1" u="sng" dirty="0"/>
            <a:t>Caso confirmado:</a:t>
          </a:r>
        </a:p>
        <a:p>
          <a:pPr algn="just"/>
          <a:r>
            <a:rPr lang="es-PE" sz="1200" dirty="0"/>
            <a:t>Caso probable que cumpla con alguno de los criterios:</a:t>
          </a:r>
        </a:p>
        <a:p>
          <a:pPr algn="just"/>
          <a:r>
            <a:rPr lang="es-PE" sz="1200" dirty="0"/>
            <a:t>- Aislamiento viral por cultivo celular.</a:t>
          </a:r>
        </a:p>
        <a:p>
          <a:pPr algn="just"/>
          <a:r>
            <a:rPr lang="es-PE" sz="1200" dirty="0"/>
            <a:t>- </a:t>
          </a:r>
          <a:r>
            <a:rPr lang="es-PE" sz="1200" dirty="0" err="1"/>
            <a:t>qRT</a:t>
          </a:r>
          <a:r>
            <a:rPr lang="es-PE" sz="1200" dirty="0"/>
            <a:t>-PCR.</a:t>
          </a:r>
        </a:p>
        <a:p>
          <a:pPr algn="just"/>
          <a:r>
            <a:rPr lang="es-PE" sz="1200" dirty="0"/>
            <a:t>- ELISA antígeno NS1.</a:t>
          </a:r>
        </a:p>
        <a:p>
          <a:pPr algn="just"/>
          <a:r>
            <a:rPr lang="es-PE" sz="1200" dirty="0"/>
            <a:t>- Detección de anticuerpos IgM en una muestra mediante ELISA, para zonas endémicas a dengue.</a:t>
          </a:r>
        </a:p>
        <a:p>
          <a:pPr algn="just"/>
          <a:r>
            <a:rPr lang="es-PE" sz="1200" dirty="0"/>
            <a:t>- Evidencia de seroconversión en IgM en muestras pareadas.</a:t>
          </a:r>
        </a:p>
      </dgm:t>
    </dgm:pt>
    <dgm:pt modelId="{668D2FB7-958E-4195-8B61-A7335530B58E}" type="parTrans" cxnId="{006B620A-0DBA-4881-BD6B-5FE59A75F4EC}">
      <dgm:prSet/>
      <dgm:spPr/>
      <dgm:t>
        <a:bodyPr/>
        <a:lstStyle/>
        <a:p>
          <a:endParaRPr lang="es-PE"/>
        </a:p>
      </dgm:t>
    </dgm:pt>
    <dgm:pt modelId="{4B9498FB-3BEA-4B86-8168-71A71C348ED3}" type="sibTrans" cxnId="{006B620A-0DBA-4881-BD6B-5FE59A75F4EC}">
      <dgm:prSet/>
      <dgm:spPr/>
      <dgm:t>
        <a:bodyPr/>
        <a:lstStyle/>
        <a:p>
          <a:endParaRPr lang="es-PE"/>
        </a:p>
      </dgm:t>
    </dgm:pt>
    <dgm:pt modelId="{FFE8A057-ABAA-4FBB-BB73-DA47320E02F5}">
      <dgm:prSet phldrT="[Texto]" custT="1"/>
      <dgm:spPr/>
      <dgm:t>
        <a:bodyPr/>
        <a:lstStyle/>
        <a:p>
          <a:pPr algn="just"/>
          <a:r>
            <a:rPr lang="es-ES" sz="1400" b="1" u="sng" dirty="0"/>
            <a:t>Caso probable (sin signos de alarma):</a:t>
          </a:r>
        </a:p>
        <a:p>
          <a:pPr algn="just"/>
          <a:r>
            <a:rPr lang="es-PE" sz="1100" dirty="0"/>
            <a:t>Toda persona con fiebre menor o igual a 7 días de evolución, que reside o ha visitado áreas de </a:t>
          </a:r>
          <a:r>
            <a:rPr lang="es-ES" sz="1100" dirty="0"/>
            <a:t>transmisión de dengue o con infestación del vector Aedes aegypti, 14 días antes del inicio de los síntomas y que presenta al menos dos de las </a:t>
          </a:r>
          <a:r>
            <a:rPr lang="es-PE" sz="1100" dirty="0"/>
            <a:t>siguientes manifestaciones: </a:t>
          </a:r>
        </a:p>
        <a:p>
          <a:pPr algn="just"/>
          <a:r>
            <a:rPr lang="es-PE" sz="1100" dirty="0"/>
            <a:t> - Dolor ocular o </a:t>
          </a:r>
          <a:r>
            <a:rPr lang="es-PE" sz="1100" dirty="0" err="1"/>
            <a:t>retro-ocular</a:t>
          </a:r>
          <a:r>
            <a:rPr lang="es-PE" sz="1100" dirty="0"/>
            <a:t>.</a:t>
          </a:r>
        </a:p>
        <a:p>
          <a:r>
            <a:rPr lang="es-PE" sz="1100" dirty="0"/>
            <a:t>- Mialgias.</a:t>
          </a:r>
        </a:p>
        <a:p>
          <a:r>
            <a:rPr lang="es-PE" sz="1100" dirty="0"/>
            <a:t>- Cefalea.</a:t>
          </a:r>
        </a:p>
        <a:p>
          <a:r>
            <a:rPr lang="es-PE" sz="1100" dirty="0"/>
            <a:t>- Artralgia.</a:t>
          </a:r>
        </a:p>
        <a:p>
          <a:r>
            <a:rPr lang="es-PE" sz="1100" dirty="0"/>
            <a:t>- Dolor lumbar.</a:t>
          </a:r>
        </a:p>
        <a:p>
          <a:r>
            <a:rPr lang="es-PE" sz="1100" dirty="0"/>
            <a:t>- </a:t>
          </a:r>
          <a:r>
            <a:rPr lang="es-PE" sz="1100" dirty="0" err="1"/>
            <a:t>Rash</a:t>
          </a:r>
          <a:r>
            <a:rPr lang="es-PE" sz="1100" dirty="0"/>
            <a:t>/exantema (erupción cutánea).</a:t>
          </a:r>
        </a:p>
        <a:p>
          <a:r>
            <a:rPr lang="es-PE" sz="1100" dirty="0"/>
            <a:t>- Nauseas/vómitos.</a:t>
          </a:r>
        </a:p>
      </dgm:t>
    </dgm:pt>
    <dgm:pt modelId="{7D07389F-AE2F-431F-ACFD-49F89774C846}" type="parTrans" cxnId="{19BA046C-AAF4-460F-9A57-E0AD6262B067}">
      <dgm:prSet/>
      <dgm:spPr/>
      <dgm:t>
        <a:bodyPr/>
        <a:lstStyle/>
        <a:p>
          <a:endParaRPr lang="es-PE"/>
        </a:p>
      </dgm:t>
    </dgm:pt>
    <dgm:pt modelId="{7FD97531-2484-4F45-BA30-4C95A99938A2}" type="sibTrans" cxnId="{19BA046C-AAF4-460F-9A57-E0AD6262B067}">
      <dgm:prSet/>
      <dgm:spPr/>
      <dgm:t>
        <a:bodyPr/>
        <a:lstStyle/>
        <a:p>
          <a:endParaRPr lang="es-PE"/>
        </a:p>
      </dgm:t>
    </dgm:pt>
    <dgm:pt modelId="{E05470E2-9DE5-46F5-93D1-5457A88BF5EE}">
      <dgm:prSet phldrT="[Texto]" custT="1"/>
      <dgm:spPr/>
      <dgm:t>
        <a:bodyPr/>
        <a:lstStyle/>
        <a:p>
          <a:r>
            <a:rPr lang="es-ES" sz="1200" u="sng" dirty="0"/>
            <a:t>Caso probable con signos de alarma</a:t>
          </a:r>
          <a:endParaRPr lang="es-PE" sz="1200" u="sng" dirty="0"/>
        </a:p>
      </dgm:t>
    </dgm:pt>
    <dgm:pt modelId="{EED3EFE4-499B-4245-A4E5-66A1F3875D13}" type="sibTrans" cxnId="{F469E4C6-D0E9-4896-91A4-7885C0AF6AF9}">
      <dgm:prSet/>
      <dgm:spPr/>
      <dgm:t>
        <a:bodyPr/>
        <a:lstStyle/>
        <a:p>
          <a:endParaRPr lang="es-PE"/>
        </a:p>
      </dgm:t>
    </dgm:pt>
    <dgm:pt modelId="{0E6EB752-EB6B-409A-AA92-1E370486112C}" type="parTrans" cxnId="{F469E4C6-D0E9-4896-91A4-7885C0AF6AF9}">
      <dgm:prSet/>
      <dgm:spPr/>
      <dgm:t>
        <a:bodyPr/>
        <a:lstStyle/>
        <a:p>
          <a:endParaRPr lang="es-PE"/>
        </a:p>
      </dgm:t>
    </dgm:pt>
    <dgm:pt modelId="{710FE40C-1CF7-48F8-9776-2EECA564611A}">
      <dgm:prSet phldrT="[Texto]" custT="1"/>
      <dgm:spPr/>
      <dgm:t>
        <a:bodyPr/>
        <a:lstStyle/>
        <a:p>
          <a:r>
            <a:rPr lang="es-ES" sz="1200" u="sng" dirty="0"/>
            <a:t>Caso probable Grave</a:t>
          </a:r>
          <a:endParaRPr lang="es-PE" sz="1200" u="sng" dirty="0"/>
        </a:p>
      </dgm:t>
    </dgm:pt>
    <dgm:pt modelId="{3A37B568-C61B-4792-AC60-47C0AE6B4859}" type="parTrans" cxnId="{16B0AAF1-9854-4BEF-A8E1-DF37091EAAEA}">
      <dgm:prSet/>
      <dgm:spPr/>
      <dgm:t>
        <a:bodyPr/>
        <a:lstStyle/>
        <a:p>
          <a:endParaRPr lang="es-PE"/>
        </a:p>
      </dgm:t>
    </dgm:pt>
    <dgm:pt modelId="{F9BEB27F-28A1-463D-A260-AE2C41C2A47E}" type="sibTrans" cxnId="{16B0AAF1-9854-4BEF-A8E1-DF37091EAAEA}">
      <dgm:prSet/>
      <dgm:spPr/>
      <dgm:t>
        <a:bodyPr/>
        <a:lstStyle/>
        <a:p>
          <a:endParaRPr lang="es-PE"/>
        </a:p>
      </dgm:t>
    </dgm:pt>
    <dgm:pt modelId="{9D8B6847-A8D8-4B0B-A828-2023DDD9CBCB}">
      <dgm:prSet phldrT="[Texto]" custT="1"/>
      <dgm:spPr/>
      <dgm:t>
        <a:bodyPr/>
        <a:lstStyle/>
        <a:p>
          <a:pPr algn="l"/>
          <a:r>
            <a:rPr lang="es-ES" sz="1400" b="1" u="sng" dirty="0"/>
            <a:t>Caso descartado de dengue: </a:t>
          </a:r>
        </a:p>
        <a:p>
          <a:pPr algn="just"/>
          <a:r>
            <a:rPr lang="es-ES" sz="1100" dirty="0"/>
            <a:t>Todo caso probable de dengue que cumple alguno de los siguientes criterios:</a:t>
          </a:r>
          <a:endParaRPr lang="es-PE" sz="1100" dirty="0"/>
        </a:p>
        <a:p>
          <a:pPr algn="just"/>
          <a:r>
            <a:rPr lang="es-ES" sz="1100" dirty="0"/>
            <a:t>- Resultado negativo de </a:t>
          </a:r>
          <a:r>
            <a:rPr lang="es-ES" sz="1100" dirty="0" err="1"/>
            <a:t>qRT</a:t>
          </a:r>
          <a:r>
            <a:rPr lang="es-ES" sz="1100" dirty="0"/>
            <a:t>-PCR en una sola muestra con tiempo de enfermedad menor igual de 5 días.</a:t>
          </a:r>
          <a:endParaRPr lang="es-PE" sz="1100" dirty="0"/>
        </a:p>
        <a:p>
          <a:pPr algn="just"/>
          <a:r>
            <a:rPr lang="es-ES" sz="1100" dirty="0"/>
            <a:t>- Resultado negativo de IgM en una sola muestra con tiempo de enfermedad mayor a 10 días.</a:t>
          </a:r>
          <a:endParaRPr lang="es-PE" sz="1100" dirty="0"/>
        </a:p>
        <a:p>
          <a:pPr algn="just"/>
          <a:r>
            <a:rPr lang="es-ES" sz="1100" dirty="0"/>
            <a:t>- Resultado negativo IgM en muestras pareadas, la segunda </a:t>
          </a:r>
          <a:r>
            <a:rPr lang="es-ES" sz="1100" dirty="0" err="1"/>
            <a:t>muestradeberá</a:t>
          </a:r>
          <a:r>
            <a:rPr lang="es-ES" sz="1100" dirty="0"/>
            <a:t> ser tomada después de los 14 días del inicio de síntomas.</a:t>
          </a:r>
          <a:endParaRPr lang="es-PE" sz="1100" dirty="0"/>
        </a:p>
      </dgm:t>
    </dgm:pt>
    <dgm:pt modelId="{958CEDE5-CD3C-4583-B1B7-BCD78FBD6D60}" type="parTrans" cxnId="{F5DBD870-A751-4470-8A9C-0FB30CC2351E}">
      <dgm:prSet/>
      <dgm:spPr/>
      <dgm:t>
        <a:bodyPr/>
        <a:lstStyle/>
        <a:p>
          <a:endParaRPr lang="es-PE"/>
        </a:p>
      </dgm:t>
    </dgm:pt>
    <dgm:pt modelId="{CDE3F213-C006-4A19-B4B9-A90B5E8455BF}" type="sibTrans" cxnId="{F5DBD870-A751-4470-8A9C-0FB30CC2351E}">
      <dgm:prSet/>
      <dgm:spPr/>
      <dgm:t>
        <a:bodyPr/>
        <a:lstStyle/>
        <a:p>
          <a:endParaRPr lang="es-PE"/>
        </a:p>
      </dgm:t>
    </dgm:pt>
    <dgm:pt modelId="{E8E99C78-FC1C-41E3-AF44-51F9A63905F0}" type="pres">
      <dgm:prSet presAssocID="{C485FCE9-E5E4-4D69-9362-2C66614204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5F7F67-8623-4C23-A678-1E3BBA5693D3}" type="pres">
      <dgm:prSet presAssocID="{42CA6C88-C205-4237-9211-0A0B9EF94223}" presName="vertOne" presStyleCnt="0"/>
      <dgm:spPr/>
    </dgm:pt>
    <dgm:pt modelId="{FC3D1BF0-1273-443A-A725-28668A544ED5}" type="pres">
      <dgm:prSet presAssocID="{42CA6C88-C205-4237-9211-0A0B9EF94223}" presName="txOne" presStyleLbl="node0" presStyleIdx="0" presStyleCnt="3" custScaleX="128910" custScaleY="102302" custLinFactNeighborY="-873">
        <dgm:presLayoutVars>
          <dgm:chPref val="3"/>
        </dgm:presLayoutVars>
      </dgm:prSet>
      <dgm:spPr/>
    </dgm:pt>
    <dgm:pt modelId="{2EDC1CC5-F56A-411E-B454-AD337F96B710}" type="pres">
      <dgm:prSet presAssocID="{42CA6C88-C205-4237-9211-0A0B9EF94223}" presName="horzOne" presStyleCnt="0"/>
      <dgm:spPr/>
    </dgm:pt>
    <dgm:pt modelId="{C952C4C9-E0C8-4324-B62C-FA7E06AE5346}" type="pres">
      <dgm:prSet presAssocID="{4B9498FB-3BEA-4B86-8168-71A71C348ED3}" presName="sibSpaceOne" presStyleCnt="0"/>
      <dgm:spPr/>
    </dgm:pt>
    <dgm:pt modelId="{86CBA00E-A2B7-42CA-99B7-D9B884A5EA2E}" type="pres">
      <dgm:prSet presAssocID="{FFE8A057-ABAA-4FBB-BB73-DA47320E02F5}" presName="vertOne" presStyleCnt="0"/>
      <dgm:spPr/>
    </dgm:pt>
    <dgm:pt modelId="{C6179DFA-7EEA-45E8-91C8-B7717495DFCF}" type="pres">
      <dgm:prSet presAssocID="{FFE8A057-ABAA-4FBB-BB73-DA47320E02F5}" presName="txOne" presStyleLbl="node0" presStyleIdx="1" presStyleCnt="3" custScaleX="87951" custLinFactNeighborX="0" custLinFactNeighborY="6890">
        <dgm:presLayoutVars>
          <dgm:chPref val="3"/>
        </dgm:presLayoutVars>
      </dgm:prSet>
      <dgm:spPr/>
    </dgm:pt>
    <dgm:pt modelId="{90972EB6-FAE0-401B-A2A7-731A7D92B721}" type="pres">
      <dgm:prSet presAssocID="{FFE8A057-ABAA-4FBB-BB73-DA47320E02F5}" presName="parTransOne" presStyleCnt="0"/>
      <dgm:spPr/>
    </dgm:pt>
    <dgm:pt modelId="{FFFA6817-C32F-4B31-9C45-EABD1987DB06}" type="pres">
      <dgm:prSet presAssocID="{FFE8A057-ABAA-4FBB-BB73-DA47320E02F5}" presName="horzOne" presStyleCnt="0"/>
      <dgm:spPr/>
    </dgm:pt>
    <dgm:pt modelId="{5915A074-6730-4D45-BDDA-E4F776B57314}" type="pres">
      <dgm:prSet presAssocID="{E05470E2-9DE5-46F5-93D1-5457A88BF5EE}" presName="vertTwo" presStyleCnt="0"/>
      <dgm:spPr/>
    </dgm:pt>
    <dgm:pt modelId="{3900039B-9533-4969-9AA0-7B3AC9AA0CEA}" type="pres">
      <dgm:prSet presAssocID="{E05470E2-9DE5-46F5-93D1-5457A88BF5EE}" presName="txTwo" presStyleLbl="node2" presStyleIdx="0" presStyleCnt="2" custScaleX="119353" custScaleY="24094" custLinFactNeighborX="684" custLinFactNeighborY="-2035">
        <dgm:presLayoutVars>
          <dgm:chPref val="3"/>
        </dgm:presLayoutVars>
      </dgm:prSet>
      <dgm:spPr/>
    </dgm:pt>
    <dgm:pt modelId="{EA7C43C9-677E-4CB5-8A0C-6BB612616932}" type="pres">
      <dgm:prSet presAssocID="{E05470E2-9DE5-46F5-93D1-5457A88BF5EE}" presName="horzTwo" presStyleCnt="0"/>
      <dgm:spPr/>
    </dgm:pt>
    <dgm:pt modelId="{726A69BC-31AC-4150-A3B5-5E3D84CD28CA}" type="pres">
      <dgm:prSet presAssocID="{EED3EFE4-499B-4245-A4E5-66A1F3875D13}" presName="sibSpaceTwo" presStyleCnt="0"/>
      <dgm:spPr/>
    </dgm:pt>
    <dgm:pt modelId="{6EBB3977-3C1D-4538-A63B-A91F34B75026}" type="pres">
      <dgm:prSet presAssocID="{710FE40C-1CF7-48F8-9776-2EECA564611A}" presName="vertTwo" presStyleCnt="0"/>
      <dgm:spPr/>
    </dgm:pt>
    <dgm:pt modelId="{6491E355-B00C-4996-8713-85E7DCF10850}" type="pres">
      <dgm:prSet presAssocID="{710FE40C-1CF7-48F8-9776-2EECA564611A}" presName="txTwo" presStyleLbl="node2" presStyleIdx="1" presStyleCnt="2" custScaleX="94724" custScaleY="23419" custLinFactNeighborX="-3100" custLinFactNeighborY="-2035">
        <dgm:presLayoutVars>
          <dgm:chPref val="3"/>
        </dgm:presLayoutVars>
      </dgm:prSet>
      <dgm:spPr/>
    </dgm:pt>
    <dgm:pt modelId="{859A5DB4-AC06-4703-B603-216C91A6A372}" type="pres">
      <dgm:prSet presAssocID="{710FE40C-1CF7-48F8-9776-2EECA564611A}" presName="horzTwo" presStyleCnt="0"/>
      <dgm:spPr/>
    </dgm:pt>
    <dgm:pt modelId="{8DDCBAEF-E628-4A2D-BD54-5CFA8C99ED88}" type="pres">
      <dgm:prSet presAssocID="{7FD97531-2484-4F45-BA30-4C95A99938A2}" presName="sibSpaceOne" presStyleCnt="0"/>
      <dgm:spPr/>
    </dgm:pt>
    <dgm:pt modelId="{B04708CD-4AE8-4DB7-AC13-16160FAC3C63}" type="pres">
      <dgm:prSet presAssocID="{9D8B6847-A8D8-4B0B-A828-2023DDD9CBCB}" presName="vertOne" presStyleCnt="0"/>
      <dgm:spPr/>
    </dgm:pt>
    <dgm:pt modelId="{F73A5F4D-04E0-4036-BF07-B2660A4794C1}" type="pres">
      <dgm:prSet presAssocID="{9D8B6847-A8D8-4B0B-A828-2023DDD9CBCB}" presName="txOne" presStyleLbl="node0" presStyleIdx="2" presStyleCnt="3" custScaleX="143890" custScaleY="100475">
        <dgm:presLayoutVars>
          <dgm:chPref val="3"/>
        </dgm:presLayoutVars>
      </dgm:prSet>
      <dgm:spPr/>
    </dgm:pt>
    <dgm:pt modelId="{165D1D0F-A9BC-4312-9938-8F8825716E67}" type="pres">
      <dgm:prSet presAssocID="{9D8B6847-A8D8-4B0B-A828-2023DDD9CBCB}" presName="horzOne" presStyleCnt="0"/>
      <dgm:spPr/>
    </dgm:pt>
  </dgm:ptLst>
  <dgm:cxnLst>
    <dgm:cxn modelId="{006B620A-0DBA-4881-BD6B-5FE59A75F4EC}" srcId="{C485FCE9-E5E4-4D69-9362-2C666142049C}" destId="{42CA6C88-C205-4237-9211-0A0B9EF94223}" srcOrd="0" destOrd="0" parTransId="{668D2FB7-958E-4195-8B61-A7335530B58E}" sibTransId="{4B9498FB-3BEA-4B86-8168-71A71C348ED3}"/>
    <dgm:cxn modelId="{64113211-9FE6-432B-8532-1B9695089AC3}" type="presOf" srcId="{710FE40C-1CF7-48F8-9776-2EECA564611A}" destId="{6491E355-B00C-4996-8713-85E7DCF10850}" srcOrd="0" destOrd="0" presId="urn:microsoft.com/office/officeart/2005/8/layout/hierarchy4"/>
    <dgm:cxn modelId="{59C34D46-2A17-44FC-836E-C5F130FC6BEB}" type="presOf" srcId="{E05470E2-9DE5-46F5-93D1-5457A88BF5EE}" destId="{3900039B-9533-4969-9AA0-7B3AC9AA0CEA}" srcOrd="0" destOrd="0" presId="urn:microsoft.com/office/officeart/2005/8/layout/hierarchy4"/>
    <dgm:cxn modelId="{19BA046C-AAF4-460F-9A57-E0AD6262B067}" srcId="{C485FCE9-E5E4-4D69-9362-2C666142049C}" destId="{FFE8A057-ABAA-4FBB-BB73-DA47320E02F5}" srcOrd="1" destOrd="0" parTransId="{7D07389F-AE2F-431F-ACFD-49F89774C846}" sibTransId="{7FD97531-2484-4F45-BA30-4C95A99938A2}"/>
    <dgm:cxn modelId="{F5DBD870-A751-4470-8A9C-0FB30CC2351E}" srcId="{C485FCE9-E5E4-4D69-9362-2C666142049C}" destId="{9D8B6847-A8D8-4B0B-A828-2023DDD9CBCB}" srcOrd="2" destOrd="0" parTransId="{958CEDE5-CD3C-4583-B1B7-BCD78FBD6D60}" sibTransId="{CDE3F213-C006-4A19-B4B9-A90B5E8455BF}"/>
    <dgm:cxn modelId="{A43AE17F-C9D8-440C-952E-9A5B1F4404DE}" type="presOf" srcId="{FFE8A057-ABAA-4FBB-BB73-DA47320E02F5}" destId="{C6179DFA-7EEA-45E8-91C8-B7717495DFCF}" srcOrd="0" destOrd="0" presId="urn:microsoft.com/office/officeart/2005/8/layout/hierarchy4"/>
    <dgm:cxn modelId="{1C714487-4466-431A-B242-195AE30E4970}" type="presOf" srcId="{9D8B6847-A8D8-4B0B-A828-2023DDD9CBCB}" destId="{F73A5F4D-04E0-4036-BF07-B2660A4794C1}" srcOrd="0" destOrd="0" presId="urn:microsoft.com/office/officeart/2005/8/layout/hierarchy4"/>
    <dgm:cxn modelId="{30947EBE-C4E2-4F6F-92FD-A17F6932FCA6}" type="presOf" srcId="{C485FCE9-E5E4-4D69-9362-2C666142049C}" destId="{E8E99C78-FC1C-41E3-AF44-51F9A63905F0}" srcOrd="0" destOrd="0" presId="urn:microsoft.com/office/officeart/2005/8/layout/hierarchy4"/>
    <dgm:cxn modelId="{F469E4C6-D0E9-4896-91A4-7885C0AF6AF9}" srcId="{FFE8A057-ABAA-4FBB-BB73-DA47320E02F5}" destId="{E05470E2-9DE5-46F5-93D1-5457A88BF5EE}" srcOrd="0" destOrd="0" parTransId="{0E6EB752-EB6B-409A-AA92-1E370486112C}" sibTransId="{EED3EFE4-499B-4245-A4E5-66A1F3875D13}"/>
    <dgm:cxn modelId="{2B4ECDEC-14F0-436E-9B38-5102868EE6A0}" type="presOf" srcId="{42CA6C88-C205-4237-9211-0A0B9EF94223}" destId="{FC3D1BF0-1273-443A-A725-28668A544ED5}" srcOrd="0" destOrd="0" presId="urn:microsoft.com/office/officeart/2005/8/layout/hierarchy4"/>
    <dgm:cxn modelId="{16B0AAF1-9854-4BEF-A8E1-DF37091EAAEA}" srcId="{FFE8A057-ABAA-4FBB-BB73-DA47320E02F5}" destId="{710FE40C-1CF7-48F8-9776-2EECA564611A}" srcOrd="1" destOrd="0" parTransId="{3A37B568-C61B-4792-AC60-47C0AE6B4859}" sibTransId="{F9BEB27F-28A1-463D-A260-AE2C41C2A47E}"/>
    <dgm:cxn modelId="{C14187F9-DFEC-4B94-BAAC-0BFBD6AA6635}" type="presParOf" srcId="{E8E99C78-FC1C-41E3-AF44-51F9A63905F0}" destId="{F75F7F67-8623-4C23-A678-1E3BBA5693D3}" srcOrd="0" destOrd="0" presId="urn:microsoft.com/office/officeart/2005/8/layout/hierarchy4"/>
    <dgm:cxn modelId="{D2CE3F87-9DB6-49CE-854B-8F0CF64A54A9}" type="presParOf" srcId="{F75F7F67-8623-4C23-A678-1E3BBA5693D3}" destId="{FC3D1BF0-1273-443A-A725-28668A544ED5}" srcOrd="0" destOrd="0" presId="urn:microsoft.com/office/officeart/2005/8/layout/hierarchy4"/>
    <dgm:cxn modelId="{B1CB1A24-9C8C-4DB5-94E2-CD602B657C0F}" type="presParOf" srcId="{F75F7F67-8623-4C23-A678-1E3BBA5693D3}" destId="{2EDC1CC5-F56A-411E-B454-AD337F96B710}" srcOrd="1" destOrd="0" presId="urn:microsoft.com/office/officeart/2005/8/layout/hierarchy4"/>
    <dgm:cxn modelId="{5248C968-A34C-4280-8A9C-7380B04EDF8E}" type="presParOf" srcId="{E8E99C78-FC1C-41E3-AF44-51F9A63905F0}" destId="{C952C4C9-E0C8-4324-B62C-FA7E06AE5346}" srcOrd="1" destOrd="0" presId="urn:microsoft.com/office/officeart/2005/8/layout/hierarchy4"/>
    <dgm:cxn modelId="{686F1DDE-569F-49D0-A037-6A9A30683A4B}" type="presParOf" srcId="{E8E99C78-FC1C-41E3-AF44-51F9A63905F0}" destId="{86CBA00E-A2B7-42CA-99B7-D9B884A5EA2E}" srcOrd="2" destOrd="0" presId="urn:microsoft.com/office/officeart/2005/8/layout/hierarchy4"/>
    <dgm:cxn modelId="{74217740-506A-44F4-86FC-1548126ABB2C}" type="presParOf" srcId="{86CBA00E-A2B7-42CA-99B7-D9B884A5EA2E}" destId="{C6179DFA-7EEA-45E8-91C8-B7717495DFCF}" srcOrd="0" destOrd="0" presId="urn:microsoft.com/office/officeart/2005/8/layout/hierarchy4"/>
    <dgm:cxn modelId="{A6E81AA8-77FB-4EB6-8026-1317E1777CCF}" type="presParOf" srcId="{86CBA00E-A2B7-42CA-99B7-D9B884A5EA2E}" destId="{90972EB6-FAE0-401B-A2A7-731A7D92B721}" srcOrd="1" destOrd="0" presId="urn:microsoft.com/office/officeart/2005/8/layout/hierarchy4"/>
    <dgm:cxn modelId="{EAED8FC2-F69A-4D55-9FE0-27709D14F3C4}" type="presParOf" srcId="{86CBA00E-A2B7-42CA-99B7-D9B884A5EA2E}" destId="{FFFA6817-C32F-4B31-9C45-EABD1987DB06}" srcOrd="2" destOrd="0" presId="urn:microsoft.com/office/officeart/2005/8/layout/hierarchy4"/>
    <dgm:cxn modelId="{731B75E5-9295-4B4B-BE1D-6622AACE45E5}" type="presParOf" srcId="{FFFA6817-C32F-4B31-9C45-EABD1987DB06}" destId="{5915A074-6730-4D45-BDDA-E4F776B57314}" srcOrd="0" destOrd="0" presId="urn:microsoft.com/office/officeart/2005/8/layout/hierarchy4"/>
    <dgm:cxn modelId="{853E3E9C-301B-42EA-B88F-AADF923E8E80}" type="presParOf" srcId="{5915A074-6730-4D45-BDDA-E4F776B57314}" destId="{3900039B-9533-4969-9AA0-7B3AC9AA0CEA}" srcOrd="0" destOrd="0" presId="urn:microsoft.com/office/officeart/2005/8/layout/hierarchy4"/>
    <dgm:cxn modelId="{0E249FBE-F36C-4084-8132-FF599EBDE1C8}" type="presParOf" srcId="{5915A074-6730-4D45-BDDA-E4F776B57314}" destId="{EA7C43C9-677E-4CB5-8A0C-6BB612616932}" srcOrd="1" destOrd="0" presId="urn:microsoft.com/office/officeart/2005/8/layout/hierarchy4"/>
    <dgm:cxn modelId="{3915E437-DC71-4807-947B-26DCAF887CA6}" type="presParOf" srcId="{FFFA6817-C32F-4B31-9C45-EABD1987DB06}" destId="{726A69BC-31AC-4150-A3B5-5E3D84CD28CA}" srcOrd="1" destOrd="0" presId="urn:microsoft.com/office/officeart/2005/8/layout/hierarchy4"/>
    <dgm:cxn modelId="{A1F788BE-2B41-44C3-AF3D-274D2DE41A2E}" type="presParOf" srcId="{FFFA6817-C32F-4B31-9C45-EABD1987DB06}" destId="{6EBB3977-3C1D-4538-A63B-A91F34B75026}" srcOrd="2" destOrd="0" presId="urn:microsoft.com/office/officeart/2005/8/layout/hierarchy4"/>
    <dgm:cxn modelId="{872926E1-C834-4849-86A7-8D42807176B6}" type="presParOf" srcId="{6EBB3977-3C1D-4538-A63B-A91F34B75026}" destId="{6491E355-B00C-4996-8713-85E7DCF10850}" srcOrd="0" destOrd="0" presId="urn:microsoft.com/office/officeart/2005/8/layout/hierarchy4"/>
    <dgm:cxn modelId="{6FE44EE2-91C9-470B-AF28-394283C4CB8E}" type="presParOf" srcId="{6EBB3977-3C1D-4538-A63B-A91F34B75026}" destId="{859A5DB4-AC06-4703-B603-216C91A6A372}" srcOrd="1" destOrd="0" presId="urn:microsoft.com/office/officeart/2005/8/layout/hierarchy4"/>
    <dgm:cxn modelId="{E566CD58-C37A-432A-B9F3-BE8D22CCC123}" type="presParOf" srcId="{E8E99C78-FC1C-41E3-AF44-51F9A63905F0}" destId="{8DDCBAEF-E628-4A2D-BD54-5CFA8C99ED88}" srcOrd="3" destOrd="0" presId="urn:microsoft.com/office/officeart/2005/8/layout/hierarchy4"/>
    <dgm:cxn modelId="{84BA6A98-05CC-4274-B28A-35B543241561}" type="presParOf" srcId="{E8E99C78-FC1C-41E3-AF44-51F9A63905F0}" destId="{B04708CD-4AE8-4DB7-AC13-16160FAC3C63}" srcOrd="4" destOrd="0" presId="urn:microsoft.com/office/officeart/2005/8/layout/hierarchy4"/>
    <dgm:cxn modelId="{AE0D5046-9499-4557-B313-C7D1F90A7A7F}" type="presParOf" srcId="{B04708CD-4AE8-4DB7-AC13-16160FAC3C63}" destId="{F73A5F4D-04E0-4036-BF07-B2660A4794C1}" srcOrd="0" destOrd="0" presId="urn:microsoft.com/office/officeart/2005/8/layout/hierarchy4"/>
    <dgm:cxn modelId="{78B78123-D7C4-457E-82C9-B5F70A0DB50B}" type="presParOf" srcId="{B04708CD-4AE8-4DB7-AC13-16160FAC3C63}" destId="{165D1D0F-A9BC-4312-9938-8F8825716E67}" srcOrd="1" destOrd="0" presId="urn:microsoft.com/office/officeart/2005/8/layout/hierarchy4"/>
  </dgm:cxnLst>
  <dgm:bg/>
  <dgm:whole>
    <a:ln w="1905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D1BF0-1273-443A-A725-28668A544ED5}">
      <dsp:nvSpPr>
        <dsp:cNvPr id="0" name=""/>
        <dsp:cNvSpPr/>
      </dsp:nvSpPr>
      <dsp:spPr>
        <a:xfrm>
          <a:off x="3088" y="0"/>
          <a:ext cx="2473404" cy="31180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u="sng" kern="1200" dirty="0"/>
            <a:t>Caso confirmado: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Caso probable que cumpla con alguno de los criterios: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- Aislamiento viral por cultivo celular.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- </a:t>
          </a:r>
          <a:r>
            <a:rPr lang="es-PE" sz="1200" kern="1200" dirty="0" err="1"/>
            <a:t>qRT</a:t>
          </a:r>
          <a:r>
            <a:rPr lang="es-PE" sz="1200" kern="1200" dirty="0"/>
            <a:t>-PCR.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- ELISA antígeno NS1.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- Detección de anticuerpos IgM en una muestra mediante ELISA, para zonas endémicas a dengue.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- Evidencia de seroconversión en IgM en muestras pareadas.</a:t>
          </a:r>
        </a:p>
      </dsp:txBody>
      <dsp:txXfrm>
        <a:off x="75532" y="72444"/>
        <a:ext cx="2328516" cy="2973157"/>
      </dsp:txXfrm>
    </dsp:sp>
    <dsp:sp modelId="{C6179DFA-7EEA-45E8-91C8-B7717495DFCF}">
      <dsp:nvSpPr>
        <dsp:cNvPr id="0" name=""/>
        <dsp:cNvSpPr/>
      </dsp:nvSpPr>
      <dsp:spPr>
        <a:xfrm>
          <a:off x="3056002" y="29538"/>
          <a:ext cx="3754346" cy="30478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u="sng" kern="1200" dirty="0"/>
            <a:t>Caso probable (sin signos de alarma):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kern="1200" dirty="0"/>
            <a:t>Toda persona con fiebre menor o igual a 7 días de evolución, que reside o ha visitado áreas de </a:t>
          </a:r>
          <a:r>
            <a:rPr lang="es-ES" sz="1100" kern="1200" dirty="0"/>
            <a:t>transmisión de dengue o con infestación del vector Aedes aegypti, 14 días antes del inicio de los síntomas y que presenta al menos dos de las </a:t>
          </a:r>
          <a:r>
            <a:rPr lang="es-PE" sz="1100" kern="1200" dirty="0"/>
            <a:t>siguientes manifestaciones: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kern="1200" dirty="0"/>
            <a:t> - Dolor ocular o </a:t>
          </a:r>
          <a:r>
            <a:rPr lang="es-PE" sz="1100" kern="1200" dirty="0" err="1"/>
            <a:t>retro-ocular</a:t>
          </a:r>
          <a:r>
            <a:rPr lang="es-PE" sz="1100" kern="1200" dirty="0"/>
            <a:t>.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kern="1200" dirty="0"/>
            <a:t>- Mialgias.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kern="1200" dirty="0"/>
            <a:t>- Cefalea.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kern="1200" dirty="0"/>
            <a:t>- Artralgia.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kern="1200" dirty="0"/>
            <a:t>- Dolor lumbar.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kern="1200" dirty="0"/>
            <a:t>- </a:t>
          </a:r>
          <a:r>
            <a:rPr lang="es-PE" sz="1100" kern="1200" dirty="0" err="1"/>
            <a:t>Rash</a:t>
          </a:r>
          <a:r>
            <a:rPr lang="es-PE" sz="1100" kern="1200" dirty="0"/>
            <a:t>/exantema (erupción cutánea).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kern="1200" dirty="0"/>
            <a:t>- Nauseas/vómitos.</a:t>
          </a:r>
        </a:p>
      </dsp:txBody>
      <dsp:txXfrm>
        <a:off x="3145271" y="118807"/>
        <a:ext cx="3575808" cy="2869345"/>
      </dsp:txXfrm>
    </dsp:sp>
    <dsp:sp modelId="{3900039B-9533-4969-9AA0-7B3AC9AA0CEA}">
      <dsp:nvSpPr>
        <dsp:cNvPr id="0" name=""/>
        <dsp:cNvSpPr/>
      </dsp:nvSpPr>
      <dsp:spPr>
        <a:xfrm>
          <a:off x="2811959" y="3408337"/>
          <a:ext cx="2290033" cy="7343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u="sng" kern="1200" dirty="0"/>
            <a:t>Caso probable con signos de alarma</a:t>
          </a:r>
          <a:endParaRPr lang="es-PE" sz="1200" u="sng" kern="1200" dirty="0"/>
        </a:p>
      </dsp:txBody>
      <dsp:txXfrm>
        <a:off x="2833468" y="3429846"/>
        <a:ext cx="2247015" cy="691339"/>
      </dsp:txXfrm>
    </dsp:sp>
    <dsp:sp modelId="{6491E355-B00C-4996-8713-85E7DCF10850}">
      <dsp:nvSpPr>
        <dsp:cNvPr id="0" name=""/>
        <dsp:cNvSpPr/>
      </dsp:nvSpPr>
      <dsp:spPr>
        <a:xfrm>
          <a:off x="5190560" y="3408337"/>
          <a:ext cx="1817475" cy="7137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u="sng" kern="1200" dirty="0"/>
            <a:t>Caso probable Grave</a:t>
          </a:r>
          <a:endParaRPr lang="es-PE" sz="1200" u="sng" kern="1200" dirty="0"/>
        </a:p>
      </dsp:txBody>
      <dsp:txXfrm>
        <a:off x="5211466" y="3429243"/>
        <a:ext cx="1775663" cy="671971"/>
      </dsp:txXfrm>
    </dsp:sp>
    <dsp:sp modelId="{F73A5F4D-04E0-4036-BF07-B2660A4794C1}">
      <dsp:nvSpPr>
        <dsp:cNvPr id="0" name=""/>
        <dsp:cNvSpPr/>
      </dsp:nvSpPr>
      <dsp:spPr>
        <a:xfrm>
          <a:off x="7389858" y="462"/>
          <a:ext cx="2760826" cy="30623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u="sng" kern="1200" dirty="0"/>
            <a:t>Caso descartado de dengue: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Todo caso probable de dengue que cumple alguno de los siguientes criterios:</a:t>
          </a:r>
          <a:endParaRPr lang="es-PE" sz="1100" kern="1200" dirty="0"/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- Resultado negativo de </a:t>
          </a:r>
          <a:r>
            <a:rPr lang="es-ES" sz="1100" kern="1200" dirty="0" err="1"/>
            <a:t>qRT</a:t>
          </a:r>
          <a:r>
            <a:rPr lang="es-ES" sz="1100" kern="1200" dirty="0"/>
            <a:t>-PCR en una sola muestra con tiempo de enfermedad menor igual de 5 días.</a:t>
          </a:r>
          <a:endParaRPr lang="es-PE" sz="1100" kern="1200" dirty="0"/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- Resultado negativo de IgM en una sola muestra con tiempo de enfermedad mayor a 10 días.</a:t>
          </a:r>
          <a:endParaRPr lang="es-PE" sz="1100" kern="1200" dirty="0"/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- Resultado negativo IgM en muestras pareadas, la segunda </a:t>
          </a:r>
          <a:r>
            <a:rPr lang="es-ES" sz="1100" kern="1200" dirty="0" err="1"/>
            <a:t>muestradeberá</a:t>
          </a:r>
          <a:r>
            <a:rPr lang="es-ES" sz="1100" kern="1200" dirty="0"/>
            <a:t> ser tomada después de los 14 días del inicio de síntomas.</a:t>
          </a:r>
          <a:endParaRPr lang="es-PE" sz="1100" kern="1200" dirty="0"/>
        </a:p>
      </dsp:txBody>
      <dsp:txXfrm>
        <a:off x="7470720" y="81324"/>
        <a:ext cx="2599102" cy="2900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D0E0C-D914-4E0B-8BFF-A281F8AAB306}" type="datetimeFigureOut">
              <a:rPr lang="es-PE" smtClean="0"/>
              <a:t>7/07/2021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8EFDA-6E29-4121-83DC-2E8041890B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883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8C3FC-AD87-424D-8463-CC9C6172D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554EC0-29B9-4A17-A18A-B0FF0810C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C0DA55-3F72-4D78-9C63-14C489EF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BC54-95CD-4749-952E-8888DF59568F}" type="datetime1">
              <a:rPr lang="es-PE" smtClean="0"/>
              <a:t>7/07/2021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80D266-C9E5-4B25-BB1E-8B0BFA76C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68A4F7-72A2-4CB7-811A-FFBE7B05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257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8216D-CC74-4F3A-8E62-1F79266C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7DE0F5-A0C8-4041-B653-FCC9E242B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3A334A-78B3-4E31-8B4F-39C523A87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DD4D-8609-4C8C-B4DE-6460EF297F68}" type="datetime1">
              <a:rPr lang="es-PE" smtClean="0"/>
              <a:t>7/07/2021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9B94F6-3384-4CC0-B77B-9C7E9154F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38AA72-5875-4B4B-8500-293B2B51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300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92CE4C-703E-4430-9156-6A83E9B5AD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F65593-70BE-408A-88ED-6F110F618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0A6ED6-2803-4095-AB6A-677A4967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B048-5CF4-4894-885B-20FAD8C8719E}" type="datetime1">
              <a:rPr lang="es-PE" smtClean="0"/>
              <a:t>7/07/2021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509222-4076-4F1A-983D-C2E8F59F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098089-3D2E-4E5B-8F46-E2194C32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3126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Diapositiva de título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A8AB969-B009-48AD-9D53-12CECA7B8B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164637"/>
            <a:ext cx="11289815" cy="1219203"/>
          </a:xfrm>
          <a:prstGeom prst="rect">
            <a:avLst/>
          </a:prstGeom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4114523-C969-4F76-A5E9-6BC8AAF2E0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72" y="5349213"/>
            <a:ext cx="4356617" cy="13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60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94C8866-808C-48F6-A01E-4A34A898DC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51" y="6020280"/>
            <a:ext cx="1192421" cy="577073"/>
          </a:xfrm>
          <a:prstGeom prst="rect">
            <a:avLst/>
          </a:prstGeom>
        </p:spPr>
      </p:pic>
      <p:sp>
        <p:nvSpPr>
          <p:cNvPr id="3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1014866" y="3563485"/>
            <a:ext cx="3832996" cy="120966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rgbClr val="00499A"/>
                </a:solidFill>
                <a:latin typeface="Verdana Pro" panose="020B0604020202020204" pitchFamily="34" charset="0"/>
              </a:defRPr>
            </a:lvl1pPr>
            <a:lvl2pPr marL="457189" indent="0" algn="ctr">
              <a:buNone/>
              <a:defRPr sz="12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14377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566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754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5135893" y="740701"/>
            <a:ext cx="6048668" cy="5088567"/>
          </a:xfrm>
        </p:spPr>
        <p:txBody>
          <a:bodyPr>
            <a:noAutofit/>
          </a:bodyPr>
          <a:lstStyle>
            <a:lvl1pPr marL="0" indent="0" algn="just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189" indent="0" algn="ctr">
              <a:buNone/>
              <a:defRPr sz="12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14377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566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754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999344" y="1148747"/>
            <a:ext cx="3944528" cy="22802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733" b="1">
                <a:solidFill>
                  <a:srgbClr val="00499A"/>
                </a:solidFill>
                <a:latin typeface="adineue PRO Black" panose="020B0A03040702080504" pitchFamily="34" charset="0"/>
              </a:defRPr>
            </a:lvl1pPr>
            <a:lvl2pPr marL="457189" indent="0" algn="ctr">
              <a:buNone/>
              <a:defRPr sz="12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14377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566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754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9E7FE5E-85F7-48C7-B38F-84488B92C62A}"/>
              </a:ext>
            </a:extLst>
          </p:cNvPr>
          <p:cNvSpPr/>
          <p:nvPr userDrawn="1"/>
        </p:nvSpPr>
        <p:spPr>
          <a:xfrm>
            <a:off x="1" y="-27385"/>
            <a:ext cx="12206863" cy="192021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D823D3B-8077-4828-BD58-43CF74BF2E2D}"/>
              </a:ext>
            </a:extLst>
          </p:cNvPr>
          <p:cNvSpPr/>
          <p:nvPr userDrawn="1"/>
        </p:nvSpPr>
        <p:spPr>
          <a:xfrm>
            <a:off x="1" y="6665979"/>
            <a:ext cx="12206863" cy="192021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816A77A-9CB9-4534-A52B-B832406AE367}"/>
              </a:ext>
            </a:extLst>
          </p:cNvPr>
          <p:cNvSpPr/>
          <p:nvPr userDrawn="1"/>
        </p:nvSpPr>
        <p:spPr>
          <a:xfrm>
            <a:off x="11915197" y="6212804"/>
            <a:ext cx="276803" cy="192021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E43701B-7E25-4FBB-B6C5-A53B948E52BB}"/>
              </a:ext>
            </a:extLst>
          </p:cNvPr>
          <p:cNvSpPr/>
          <p:nvPr userDrawn="1"/>
        </p:nvSpPr>
        <p:spPr>
          <a:xfrm>
            <a:off x="1103445" y="5177813"/>
            <a:ext cx="288032" cy="288032"/>
          </a:xfrm>
          <a:prstGeom prst="ellipse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8597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58A7E-7AB9-404C-B339-568B0731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7DD94A-5AA7-4B25-B69C-C183EC757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41F750-6611-4067-B84A-1B634072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CC9E-4EB6-4E68-BD48-978A037F5087}" type="datetime1">
              <a:rPr lang="es-PE" smtClean="0"/>
              <a:t>7/07/2021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6090C2-36EC-4FFB-A85A-A6E33D8D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E459B-3928-4FA7-8BF3-26ECF20D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230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FA3C5-3E90-4805-B99F-5B7848508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45D9F9-CE2A-4325-BCEB-5E3E2BC85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3B815E-68E2-49C0-BC07-8D9D85236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70C3-1A48-4EB9-A121-62FD9FEB9767}" type="datetime1">
              <a:rPr lang="es-PE" smtClean="0"/>
              <a:t>7/07/2021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B127FE-CD56-4600-9E2D-3100D9D9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B915E0-F7B9-4F26-AD73-97E7F27A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018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3C3AC-931C-430E-A492-D42AD427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DA9443-8CE6-4199-A08A-7D0685DD8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CB8896-AD90-46AB-AFC3-046926682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535F0F-1A28-40D5-AA7F-B3F5812F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268A-2174-482E-B9CF-5CE2D969D450}" type="datetime1">
              <a:rPr lang="es-PE" smtClean="0"/>
              <a:t>7/07/2021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828E23-57DE-47D5-AC5F-1C5C4CF5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C07F61-FB60-4666-83A9-B3A9D769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692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83767-468C-453D-9095-8E250BA0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4316B4-2E5A-4ED2-B7AD-70CF7E24A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3D5BBD-CF6A-4650-9893-1CA5BC616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AE6504-4D67-4806-A0CE-CB857D826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F976EC-20EF-4169-BCFB-CBA4444E6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7C0DFB-0373-4F6A-A685-68466FF9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E474-F959-4CA4-9115-301E6C3FC412}" type="datetime1">
              <a:rPr lang="es-PE" smtClean="0"/>
              <a:t>7/07/2021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1EA274-F5FB-466C-BFDF-18A1D858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7CBEA3-B6E7-4728-B61B-21193A75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223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7B532-6FBB-4A4B-A0FA-143810FC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FDB0CF-B70F-4275-982C-7E59F544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13C3-A825-48FB-9446-46250AB2ED13}" type="datetime1">
              <a:rPr lang="es-PE" smtClean="0"/>
              <a:t>7/07/2021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51A342-5A51-404E-AC15-311EAED1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628526-AE61-4855-A001-86753EBE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999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B9E3ED-229F-49E8-9733-36A3AD13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0430-11E0-447A-BBF9-F653AB488560}" type="datetime1">
              <a:rPr lang="es-PE" smtClean="0"/>
              <a:t>7/07/2021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7EFC7-19A9-45A7-A516-588B90BE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3B7CEE-6335-4600-94CB-1C34DD13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261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57549-844E-48C3-9196-96E844AE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1FEE7B-C249-407F-926B-66D091A92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441FC6-6065-4883-BB36-05315AB11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1C0EC7-FB77-4498-BEC9-78222360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5584-31BB-431A-B026-5C63E6F9AFC9}" type="datetime1">
              <a:rPr lang="es-PE" smtClean="0"/>
              <a:t>7/07/2021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166627-CABC-4EE5-A59A-78F17B0B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185A08-D666-4F34-B898-E4C08377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727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D76A4-2657-4B8A-9F46-3214B8BC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F080A9F-4663-4357-A33E-309A6300D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9F5579-2810-4FCA-A86F-E1277A9A6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37A157-9A44-41EE-8ED9-4613002C3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8586-F335-477C-8B3D-D607CCFE3272}" type="datetime1">
              <a:rPr lang="es-PE" smtClean="0"/>
              <a:t>7/07/2021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48F6E9-A25B-4FAD-A86D-06344DCB2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D26BF6-0FC5-43F6-8BD1-66DF5B6E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263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8D9A4B-81F7-4D43-B247-51A4B2EB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F65D96-DCA3-4116-9D2A-92C7B8DD6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B98D78-66A3-4A8A-998F-0BAEC3DA7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73F9-9C74-4604-873B-A0663500840A}" type="datetime1">
              <a:rPr lang="es-PE" smtClean="0"/>
              <a:t>7/07/2021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84067-0EA3-4930-ADC2-DB5F35941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C5E274-FE7C-4C60-98E6-B53170692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460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170EDB97-E827-449B-9DFB-7B84ACD43AF9}"/>
              </a:ext>
            </a:extLst>
          </p:cNvPr>
          <p:cNvSpPr txBox="1">
            <a:spLocks/>
          </p:cNvSpPr>
          <p:nvPr/>
        </p:nvSpPr>
        <p:spPr>
          <a:xfrm>
            <a:off x="3119669" y="3957059"/>
            <a:ext cx="7488832" cy="1776197"/>
          </a:xfrm>
          <a:prstGeom prst="rect">
            <a:avLst/>
          </a:prstGeom>
        </p:spPr>
        <p:txBody>
          <a:bodyPr/>
          <a:lstStyle>
            <a:lvl1pPr marL="288036" indent="-288036" algn="l" defTabSz="685800" rtl="0" eaLnBrk="1" latinLnBrk="0" hangingPunct="1">
              <a:lnSpc>
                <a:spcPct val="94000"/>
              </a:lnSpc>
              <a:spcBef>
                <a:spcPts val="750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287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3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45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74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4003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0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61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420"/>
              </a:spcBef>
              <a:buNone/>
            </a:pPr>
            <a:r>
              <a:rPr lang="es-ES" sz="3200" b="1" dirty="0">
                <a:solidFill>
                  <a:srgbClr val="00499A"/>
                </a:solidFill>
                <a:latin typeface="adineue PRO Black" panose="020B0A03040702080504" pitchFamily="34" charset="0"/>
              </a:rPr>
              <a:t>Introducción al lenguaje de programación R Taller de programación en R: Parte 1</a:t>
            </a:r>
          </a:p>
          <a:p>
            <a:pPr marL="0" indent="0" algn="r">
              <a:spcBef>
                <a:spcPts val="1420"/>
              </a:spcBef>
              <a:buNone/>
            </a:pPr>
            <a:endParaRPr lang="es-PE" sz="4800" b="1" spc="-1" dirty="0">
              <a:solidFill>
                <a:srgbClr val="00499A"/>
              </a:solidFill>
              <a:latin typeface="adineue PRO Black" panose="020B0A03040702080504" pitchFamily="34" charset="0"/>
            </a:endParaRP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EC3B4A7C-5077-47F1-8DAA-BA696D9772E8}"/>
              </a:ext>
            </a:extLst>
          </p:cNvPr>
          <p:cNvSpPr txBox="1">
            <a:spLocks/>
          </p:cNvSpPr>
          <p:nvPr/>
        </p:nvSpPr>
        <p:spPr>
          <a:xfrm>
            <a:off x="3503712" y="3332989"/>
            <a:ext cx="7104789" cy="576064"/>
          </a:xfrm>
          <a:prstGeom prst="rect">
            <a:avLst/>
          </a:prstGeom>
        </p:spPr>
        <p:txBody>
          <a:bodyPr/>
          <a:lstStyle>
            <a:lvl1pPr marL="288036" indent="-288036" algn="l" defTabSz="685800" rtl="0" eaLnBrk="1" latinLnBrk="0" hangingPunct="1">
              <a:lnSpc>
                <a:spcPct val="94000"/>
              </a:lnSpc>
              <a:spcBef>
                <a:spcPts val="750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287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3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45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74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4003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0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61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420"/>
              </a:spcBef>
              <a:buNone/>
            </a:pPr>
            <a:r>
              <a:rPr lang="es-ES" sz="2400" b="1" dirty="0">
                <a:solidFill>
                  <a:srgbClr val="00499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Curso Taller básico de Clima y Salud Modulo I</a:t>
            </a:r>
            <a:endParaRPr lang="es-PE" sz="2400" b="1" spc="-1" dirty="0">
              <a:solidFill>
                <a:srgbClr val="00499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7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1B8DCE-6EDE-4FBA-B042-ECB60BC3B1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ES" sz="2400" dirty="0">
                <a:cs typeface="Times New Roman" panose="02020603050405020304" pitchFamily="18" charset="0"/>
              </a:rPr>
              <a:t>Estructuras de datos en R:</a:t>
            </a:r>
          </a:p>
          <a:p>
            <a:pPr marL="800089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Vector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: Cadena de </a:t>
            </a:r>
            <a:r>
              <a:rPr lang="es-E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objetos del mismo tipo 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s-E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Ej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[1,2,3] o [“a”, ”b”, ”c”])</a:t>
            </a:r>
          </a:p>
          <a:p>
            <a:pPr marL="800089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Matriz:  Matriz con </a:t>
            </a:r>
            <a:r>
              <a:rPr lang="es-PE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objetos del mismo tipo</a:t>
            </a:r>
            <a:r>
              <a:rPr lang="es-PE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800089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Data </a:t>
            </a:r>
            <a:r>
              <a:rPr lang="es-PE" sz="18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Frame</a:t>
            </a:r>
            <a:r>
              <a:rPr lang="es-PE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s-PE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Matriz compuesta por columnas que pueden tener </a:t>
            </a:r>
            <a:r>
              <a:rPr lang="es-PE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diferente tipo de datos</a:t>
            </a:r>
            <a:r>
              <a:rPr lang="es-PE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800089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Factor: Vector que contiene </a:t>
            </a:r>
            <a:r>
              <a:rPr lang="es-PE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variables categóricas</a:t>
            </a:r>
            <a:r>
              <a:rPr lang="es-PE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800089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Lista: Puede contener </a:t>
            </a:r>
            <a:r>
              <a:rPr lang="es-PE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cualquier estructura de datos </a:t>
            </a:r>
            <a:r>
              <a:rPr lang="es-PE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incluso puede contener una lista.</a:t>
            </a:r>
          </a:p>
          <a:p>
            <a:endParaRPr lang="es-PE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4C81929-EA48-4AE6-A773-150605A2F0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/>
              <a:t>ESTRUCTURAS DE DATOS EN R</a:t>
            </a:r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A16C0B-C479-4D8A-88F5-12F9E160E14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EFB692-A831-42CE-A056-2B2FDC49D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373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021AB-8650-4E11-9877-3F30FA55A6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04642"/>
            <a:ext cx="12192000" cy="1448716"/>
          </a:xfrm>
          <a:noFill/>
        </p:spPr>
        <p:txBody>
          <a:bodyPr/>
          <a:lstStyle/>
          <a:p>
            <a:pPr algn="ctr"/>
            <a:r>
              <a:rPr lang="es-E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Librería DPLYR Y GGPLOT2</a:t>
            </a:r>
            <a:endParaRPr lang="es-PE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B848F5-0BEA-4A1A-9FCB-7CE6011352A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77EA05-3EAE-4C1C-B47A-225B682B89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5626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44444C6-C393-4A82-8072-B48FBD5380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dirty="0"/>
              <a:t>PAQUETE DPLYR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21D986-49DA-4B42-A42A-076F466C272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21FAEA-905D-4AD2-92AB-A9662CC505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12</a:t>
            </a:fld>
            <a:endParaRPr lang="es-PE"/>
          </a:p>
        </p:txBody>
      </p:sp>
      <p:pic>
        <p:nvPicPr>
          <p:cNvPr id="1026" name="Picture 2" descr="Cómo manipular datos en R con DPLYR - Rafa González Gouveia">
            <a:extLst>
              <a:ext uri="{FF2B5EF4-FFF2-40B4-BE49-F238E27FC236}">
                <a16:creationId xmlns:a16="http://schemas.microsoft.com/office/drawing/2014/main" id="{C7A98788-6BE3-4703-833A-53416416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368" y="224123"/>
            <a:ext cx="1709948" cy="197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E64CB7A-57F4-43FC-BAAE-EDDE84EFE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003" y="2240545"/>
            <a:ext cx="2032157" cy="1420812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4A6E0DF-03DA-42CA-8BD1-D1B749331DE9}"/>
              </a:ext>
            </a:extLst>
          </p:cNvPr>
          <p:cNvSpPr txBox="1">
            <a:spLocks/>
          </p:cNvSpPr>
          <p:nvPr/>
        </p:nvSpPr>
        <p:spPr>
          <a:xfrm>
            <a:off x="844832" y="2240545"/>
            <a:ext cx="2724715" cy="1546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Filter: extrae filas de un data frame que cumplan con alguna condición.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C9B590A-1F1A-48A9-B5F6-73DF266D3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8450" y="2203405"/>
            <a:ext cx="1409700" cy="1066800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06A7FEBA-0A7C-4CB4-BB54-146A20F9EFC8}"/>
              </a:ext>
            </a:extLst>
          </p:cNvPr>
          <p:cNvSpPr txBox="1">
            <a:spLocks/>
          </p:cNvSpPr>
          <p:nvPr/>
        </p:nvSpPr>
        <p:spPr>
          <a:xfrm>
            <a:off x="6974729" y="2203405"/>
            <a:ext cx="2724715" cy="1546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Count: Cuenta filas repetidas de cada grupo y regresa una.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D0F6F5A-AB99-490A-9802-8BC7FEDA0024}"/>
              </a:ext>
            </a:extLst>
          </p:cNvPr>
          <p:cNvCxnSpPr/>
          <p:nvPr/>
        </p:nvCxnSpPr>
        <p:spPr>
          <a:xfrm>
            <a:off x="6478616" y="2203405"/>
            <a:ext cx="0" cy="4138809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A1E02C30-1AA1-4DE0-94D3-D9061C886640}"/>
              </a:ext>
            </a:extLst>
          </p:cNvPr>
          <p:cNvCxnSpPr>
            <a:cxnSpLocks/>
          </p:cNvCxnSpPr>
          <p:nvPr/>
        </p:nvCxnSpPr>
        <p:spPr>
          <a:xfrm>
            <a:off x="654163" y="4176008"/>
            <a:ext cx="11051990" cy="74023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F7659BF6-CA9D-455B-AE06-EFB4D637E8AE}"/>
              </a:ext>
            </a:extLst>
          </p:cNvPr>
          <p:cNvSpPr txBox="1">
            <a:spLocks/>
          </p:cNvSpPr>
          <p:nvPr/>
        </p:nvSpPr>
        <p:spPr>
          <a:xfrm>
            <a:off x="6974729" y="4401336"/>
            <a:ext cx="2724715" cy="1546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Mutate: Calcula una columna nueva.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165D61F-822A-4EB1-98BF-12BC07C97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4730" y="4604050"/>
            <a:ext cx="1838325" cy="981075"/>
          </a:xfrm>
          <a:prstGeom prst="rect">
            <a:avLst/>
          </a:prstGeom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69A94B40-DAAC-48FC-84D7-3B27932820CD}"/>
              </a:ext>
            </a:extLst>
          </p:cNvPr>
          <p:cNvSpPr txBox="1">
            <a:spLocks/>
          </p:cNvSpPr>
          <p:nvPr/>
        </p:nvSpPr>
        <p:spPr>
          <a:xfrm>
            <a:off x="885753" y="4397029"/>
            <a:ext cx="3147197" cy="1546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/>
              <a:t>Select: Selecciona columnas especificas según su nombre.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876E57E-9067-4B3F-BE3D-2480567C9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0485" y="4536537"/>
            <a:ext cx="1773342" cy="124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06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E5C37D5-A75C-4E32-A6E0-73053E4370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dirty="0"/>
              <a:t>PAQUETE DPLYR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0F9673-0AE5-418C-B8D9-FE6187937B8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 dirty="0"/>
              <a:t>Curso Taller básico de Clima y Salud - Modulo I</a:t>
            </a:r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F26FD7-F2AC-4BA9-9809-41780ED2896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13</a:t>
            </a:fld>
            <a:endParaRPr lang="es-PE"/>
          </a:p>
        </p:txBody>
      </p:sp>
      <p:pic>
        <p:nvPicPr>
          <p:cNvPr id="1026" name="Picture 2" descr="Cómo manipular datos en R con DPLYR - Rafa González Gouveia">
            <a:extLst>
              <a:ext uri="{FF2B5EF4-FFF2-40B4-BE49-F238E27FC236}">
                <a16:creationId xmlns:a16="http://schemas.microsoft.com/office/drawing/2014/main" id="{C7A98788-6BE3-4703-833A-53416416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1" y="-1356"/>
            <a:ext cx="1904745" cy="220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4A6E0DF-03DA-42CA-8BD1-D1B749331DE9}"/>
              </a:ext>
            </a:extLst>
          </p:cNvPr>
          <p:cNvSpPr txBox="1">
            <a:spLocks/>
          </p:cNvSpPr>
          <p:nvPr/>
        </p:nvSpPr>
        <p:spPr>
          <a:xfrm>
            <a:off x="823725" y="2358258"/>
            <a:ext cx="2724715" cy="1546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/>
              <a:t>Summarise: Calcula un cuadro de resumen.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06A7FEBA-0A7C-4CB4-BB54-146A20F9EFC8}"/>
              </a:ext>
            </a:extLst>
          </p:cNvPr>
          <p:cNvSpPr txBox="1">
            <a:spLocks/>
          </p:cNvSpPr>
          <p:nvPr/>
        </p:nvSpPr>
        <p:spPr>
          <a:xfrm>
            <a:off x="6953622" y="2321118"/>
            <a:ext cx="4325227" cy="1546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Left_joint: une columnas que tengan filas coincidentes. 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D0F6F5A-AB99-490A-9802-8BC7FEDA0024}"/>
              </a:ext>
            </a:extLst>
          </p:cNvPr>
          <p:cNvCxnSpPr/>
          <p:nvPr/>
        </p:nvCxnSpPr>
        <p:spPr>
          <a:xfrm>
            <a:off x="6457509" y="2256466"/>
            <a:ext cx="0" cy="4138809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A1E02C30-1AA1-4DE0-94D3-D9061C886640}"/>
              </a:ext>
            </a:extLst>
          </p:cNvPr>
          <p:cNvCxnSpPr>
            <a:cxnSpLocks/>
          </p:cNvCxnSpPr>
          <p:nvPr/>
        </p:nvCxnSpPr>
        <p:spPr>
          <a:xfrm>
            <a:off x="639371" y="4263098"/>
            <a:ext cx="11051990" cy="74023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F7659BF6-CA9D-455B-AE06-EFB4D637E8AE}"/>
              </a:ext>
            </a:extLst>
          </p:cNvPr>
          <p:cNvSpPr txBox="1">
            <a:spLocks/>
          </p:cNvSpPr>
          <p:nvPr/>
        </p:nvSpPr>
        <p:spPr>
          <a:xfrm>
            <a:off x="6899869" y="4417905"/>
            <a:ext cx="4036469" cy="1546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Spread: reordena los datos en columnas según el valor de otra columna.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B168823-48BE-45BE-A1DF-D806E59AD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467138"/>
            <a:ext cx="2194663" cy="12540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783117A-8669-4924-85D6-0A5D40FE4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959" y="5259940"/>
            <a:ext cx="3815868" cy="108338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D696390-1D55-440F-98D2-0ABC12866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078" y="3043898"/>
            <a:ext cx="1981200" cy="12192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07F1B56-6E41-4672-86EF-B0AE44AA0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1723" y="3219080"/>
            <a:ext cx="1057275" cy="103822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25D9239-A370-4FD7-A46F-27B52EE0BF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14" t="3326" r="41198" b="55334"/>
          <a:stretch/>
        </p:blipFill>
        <p:spPr>
          <a:xfrm>
            <a:off x="9208052" y="3462000"/>
            <a:ext cx="350897" cy="51846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4B68CA-A628-4E39-8A54-6B9B2B0A7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4153" y="4519049"/>
            <a:ext cx="2867025" cy="1809750"/>
          </a:xfrm>
          <a:prstGeom prst="rect">
            <a:avLst/>
          </a:prstGeom>
        </p:spPr>
      </p:pic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18410F1C-8C63-4B75-8B46-B8C841BA7EAE}"/>
              </a:ext>
            </a:extLst>
          </p:cNvPr>
          <p:cNvSpPr txBox="1">
            <a:spLocks/>
          </p:cNvSpPr>
          <p:nvPr/>
        </p:nvSpPr>
        <p:spPr>
          <a:xfrm>
            <a:off x="709438" y="4390522"/>
            <a:ext cx="2724715" cy="2176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Group_by: agrupa la base de datos</a:t>
            </a:r>
            <a:r>
              <a:rPr lang="es-ES" b="1" dirty="0"/>
              <a:t> </a:t>
            </a:r>
            <a:r>
              <a:rPr lang="es-ES" dirty="0"/>
              <a:t>según filas repetidas.</a:t>
            </a:r>
          </a:p>
          <a:p>
            <a:r>
              <a:rPr lang="es-ES" dirty="0" err="1"/>
              <a:t>Ungroup</a:t>
            </a:r>
            <a:r>
              <a:rPr lang="es-ES" dirty="0"/>
              <a:t>: devuelve una copia no agrupada.</a:t>
            </a:r>
          </a:p>
        </p:txBody>
      </p:sp>
    </p:spTree>
    <p:extLst>
      <p:ext uri="{BB962C8B-B14F-4D97-AF65-F5344CB8AC3E}">
        <p14:creationId xmlns:p14="http://schemas.microsoft.com/office/powerpoint/2010/main" val="1724522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C3956A-853D-43B8-8362-AF7EBABA5F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/>
              <a:t>Datacheat</a:t>
            </a:r>
            <a:r>
              <a:rPr lang="es-ES" dirty="0"/>
              <a:t> de </a:t>
            </a:r>
            <a:r>
              <a:rPr lang="es-ES" dirty="0" err="1"/>
              <a:t>dplyr</a:t>
            </a:r>
            <a:endParaRPr lang="es-PE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E1BBE60-4F8B-44A2-92CE-E9E9913DBA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dirty="0"/>
              <a:t>PAQUETE DPLYR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0F9673-0AE5-418C-B8D9-FE6187937B8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 dirty="0"/>
              <a:t>Curso Taller básico de Clima y Salud - Modulo I</a:t>
            </a:r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F26FD7-F2AC-4BA9-9809-41780ED2896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14</a:t>
            </a:fld>
            <a:endParaRPr lang="es-PE"/>
          </a:p>
        </p:txBody>
      </p:sp>
      <p:pic>
        <p:nvPicPr>
          <p:cNvPr id="1026" name="Picture 2" descr="Cómo manipular datos en R con DPLYR - Rafa González Gouveia">
            <a:extLst>
              <a:ext uri="{FF2B5EF4-FFF2-40B4-BE49-F238E27FC236}">
                <a16:creationId xmlns:a16="http://schemas.microsoft.com/office/drawing/2014/main" id="{C7A98788-6BE3-4703-833A-53416416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1" y="-1356"/>
            <a:ext cx="1904745" cy="220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07B7829-B224-41C2-A922-0F3143FCE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62" y="1489568"/>
            <a:ext cx="6289955" cy="48689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615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47DC59A-68DC-4656-80B7-368CF92E57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dirty="0"/>
              <a:t>Librería ggplot2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1B4922-E843-4271-8D0F-03FC0D9C863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315010-22F8-4221-840F-57CB2D8A63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15</a:t>
            </a:fld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90BCA87-B2B6-49CF-A774-88C24B37EDF1}"/>
              </a:ext>
            </a:extLst>
          </p:cNvPr>
          <p:cNvSpPr txBox="1"/>
          <p:nvPr/>
        </p:nvSpPr>
        <p:spPr>
          <a:xfrm>
            <a:off x="1315454" y="2567792"/>
            <a:ext cx="9208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ggplot(data=&lt;</a:t>
            </a:r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DATOS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&gt;) +</a:t>
            </a:r>
          </a:p>
          <a:p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&lt;</a:t>
            </a:r>
            <a:r>
              <a:rPr lang="es-ES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FUNCIÓN_GEOM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&gt;(mapping = aes(&lt;</a:t>
            </a:r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ESTÉTICAS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&gt;)) +</a:t>
            </a:r>
          </a:p>
          <a:p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&lt;</a:t>
            </a: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FUNCIÓN_COORDENADAS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&gt; +</a:t>
            </a:r>
          </a:p>
          <a:p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&lt;</a:t>
            </a:r>
            <a:r>
              <a:rPr lang="es-ES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FUNCIÓN_FACETA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&gt; +</a:t>
            </a:r>
          </a:p>
          <a:p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&lt;</a:t>
            </a:r>
            <a:r>
              <a:rPr lang="es-ES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FUNCIÓN_ESCALA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&gt; +</a:t>
            </a:r>
          </a:p>
          <a:p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&lt;</a:t>
            </a:r>
            <a:r>
              <a:rPr lang="es-E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FUNCIÓN_TEMA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&gt;</a:t>
            </a:r>
          </a:p>
          <a:p>
            <a:endParaRPr lang="es-P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nstalando paquetes en RStudio | Instituto CIO">
            <a:extLst>
              <a:ext uri="{FF2B5EF4-FFF2-40B4-BE49-F238E27FC236}">
                <a16:creationId xmlns:a16="http://schemas.microsoft.com/office/drawing/2014/main" id="{6449838E-77A0-48A1-AB1C-A5DC8FAAD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445" y="0"/>
            <a:ext cx="19907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errar llave 46">
            <a:extLst>
              <a:ext uri="{FF2B5EF4-FFF2-40B4-BE49-F238E27FC236}">
                <a16:creationId xmlns:a16="http://schemas.microsoft.com/office/drawing/2014/main" id="{79E21E12-143A-4F38-91BF-C52D54DE4AF9}"/>
              </a:ext>
            </a:extLst>
          </p:cNvPr>
          <p:cNvSpPr/>
          <p:nvPr/>
        </p:nvSpPr>
        <p:spPr>
          <a:xfrm>
            <a:off x="9980613" y="2567792"/>
            <a:ext cx="895934" cy="9714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8" name="Cerrar llave 47">
            <a:extLst>
              <a:ext uri="{FF2B5EF4-FFF2-40B4-BE49-F238E27FC236}">
                <a16:creationId xmlns:a16="http://schemas.microsoft.com/office/drawing/2014/main" id="{7866295C-7654-49F3-ADF5-14482D96EB73}"/>
              </a:ext>
            </a:extLst>
          </p:cNvPr>
          <p:cNvSpPr/>
          <p:nvPr/>
        </p:nvSpPr>
        <p:spPr>
          <a:xfrm>
            <a:off x="9980613" y="3539238"/>
            <a:ext cx="895934" cy="1582926"/>
          </a:xfrm>
          <a:prstGeom prst="rightBrace">
            <a:avLst>
              <a:gd name="adj1" fmla="val 8333"/>
              <a:gd name="adj2" fmla="val 5175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344F4451-B7BA-41CB-B9D4-B5E4C361F541}"/>
              </a:ext>
            </a:extLst>
          </p:cNvPr>
          <p:cNvSpPr txBox="1"/>
          <p:nvPr/>
        </p:nvSpPr>
        <p:spPr>
          <a:xfrm>
            <a:off x="10813130" y="3000219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Obligatorio</a:t>
            </a:r>
            <a:endParaRPr lang="es-PE" b="1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6F721820-1A79-4894-8C5E-BB4043B0D48E}"/>
              </a:ext>
            </a:extLst>
          </p:cNvPr>
          <p:cNvSpPr txBox="1"/>
          <p:nvPr/>
        </p:nvSpPr>
        <p:spPr>
          <a:xfrm>
            <a:off x="10748976" y="3707932"/>
            <a:ext cx="1443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No es obligatorio </a:t>
            </a:r>
            <a:r>
              <a:rPr lang="es-ES" dirty="0"/>
              <a:t>pero ayudan a generar mejores gráficas.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88713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38681A-C470-4C9A-8EB4-16E76F8594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/>
              <a:t>R in a </a:t>
            </a:r>
            <a:r>
              <a:rPr lang="es-PE" sz="2400" dirty="0" err="1"/>
              <a:t>Nutshell</a:t>
            </a:r>
            <a:r>
              <a:rPr lang="es-PE" sz="2400" dirty="0"/>
              <a:t> a desktop </a:t>
            </a:r>
            <a:r>
              <a:rPr lang="es-PE" sz="2400" dirty="0" err="1"/>
              <a:t>quick</a:t>
            </a:r>
            <a:r>
              <a:rPr lang="es-PE" sz="2400" dirty="0"/>
              <a:t> </a:t>
            </a:r>
            <a:r>
              <a:rPr lang="es-PE" sz="2400" dirty="0" err="1"/>
              <a:t>reference</a:t>
            </a:r>
            <a:r>
              <a:rPr lang="es-PE" sz="2400" dirty="0"/>
              <a:t>. Joseph Adler  2012.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/>
              <a:t>Norma Técnica De Salud Para La Vigilancia Epidemiológica Y Diagnóstico De Laboratorio de Dengue, </a:t>
            </a:r>
            <a:r>
              <a:rPr lang="es-PE" sz="2400" dirty="0" err="1"/>
              <a:t>Chikungunya</a:t>
            </a:r>
            <a:r>
              <a:rPr lang="es-PE" sz="2400" dirty="0"/>
              <a:t>, Zika y otras </a:t>
            </a:r>
            <a:r>
              <a:rPr lang="es-PE" sz="2400" dirty="0" err="1"/>
              <a:t>Arbovirosis</a:t>
            </a:r>
            <a:r>
              <a:rPr lang="es-PE" sz="2400" dirty="0"/>
              <a:t> en el Perú.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/>
              <a:t>Data </a:t>
            </a:r>
            <a:r>
              <a:rPr lang="es-PE" sz="2400" dirty="0" err="1"/>
              <a:t>Transformation</a:t>
            </a:r>
            <a:r>
              <a:rPr lang="es-PE" sz="2400" dirty="0"/>
              <a:t> and Data </a:t>
            </a:r>
            <a:r>
              <a:rPr lang="es-PE" sz="2400" dirty="0" err="1"/>
              <a:t>Visualization</a:t>
            </a:r>
            <a:r>
              <a:rPr lang="es-PE" sz="2400" dirty="0"/>
              <a:t> </a:t>
            </a:r>
            <a:r>
              <a:rPr lang="es-PE" sz="2400" dirty="0" err="1"/>
              <a:t>Cheatsheet</a:t>
            </a:r>
            <a:r>
              <a:rPr lang="es-PE" sz="2400" dirty="0"/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9C3D7E-3214-4CDA-A2D5-A208B8E66E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dirty="0"/>
              <a:t>Bibliografía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06A034-9957-4D06-BB47-78D2B80CEA3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1299AD-96B7-4613-971F-97C9BB178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7732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170EDB97-E827-449B-9DFB-7B84ACD43AF9}"/>
              </a:ext>
            </a:extLst>
          </p:cNvPr>
          <p:cNvSpPr txBox="1">
            <a:spLocks/>
          </p:cNvSpPr>
          <p:nvPr/>
        </p:nvSpPr>
        <p:spPr>
          <a:xfrm>
            <a:off x="3119669" y="3957059"/>
            <a:ext cx="7488832" cy="1776197"/>
          </a:xfrm>
          <a:prstGeom prst="rect">
            <a:avLst/>
          </a:prstGeom>
        </p:spPr>
        <p:txBody>
          <a:bodyPr/>
          <a:lstStyle>
            <a:lvl1pPr marL="288036" indent="-288036" algn="l" defTabSz="685800" rtl="0" eaLnBrk="1" latinLnBrk="0" hangingPunct="1">
              <a:lnSpc>
                <a:spcPct val="94000"/>
              </a:lnSpc>
              <a:spcBef>
                <a:spcPts val="750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287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3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45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74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4003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0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61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420"/>
              </a:spcBef>
              <a:buNone/>
            </a:pPr>
            <a:r>
              <a:rPr lang="es-ES" sz="3200" b="1" dirty="0">
                <a:solidFill>
                  <a:srgbClr val="00499A"/>
                </a:solidFill>
                <a:latin typeface="adineue PRO Black" panose="020B0A03040702080504" pitchFamily="34" charset="0"/>
              </a:rPr>
              <a:t>¡Muchas Gracias!</a:t>
            </a:r>
          </a:p>
          <a:p>
            <a:pPr marL="0" indent="0" algn="r">
              <a:spcBef>
                <a:spcPts val="1420"/>
              </a:spcBef>
              <a:buNone/>
            </a:pPr>
            <a:endParaRPr lang="es-PE" sz="4800" b="1" spc="-1" dirty="0">
              <a:solidFill>
                <a:srgbClr val="00499A"/>
              </a:solidFill>
              <a:latin typeface="adineue PRO Black" panose="020B0A0304070208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7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F33BCC7-4D37-4AA6-8ED8-345DF1F9AF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/>
              <a:t>Explorar, ordenar y extraer datos específicos de una base de datos de salud.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/>
              <a:t>Repasar conceptos básicos de R y </a:t>
            </a:r>
            <a:r>
              <a:rPr lang="es-ES" sz="2400" dirty="0" err="1"/>
              <a:t>Rstudio</a:t>
            </a:r>
            <a:r>
              <a:rPr lang="es-ES" sz="2400" dirty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/>
              <a:t>Introducción al paquete </a:t>
            </a:r>
            <a:r>
              <a:rPr lang="es-ES" sz="2400" dirty="0" err="1"/>
              <a:t>dplyr</a:t>
            </a:r>
            <a:r>
              <a:rPr lang="es-ES" sz="2400" dirty="0"/>
              <a:t> de Tidyverse.</a:t>
            </a:r>
          </a:p>
          <a:p>
            <a:endParaRPr lang="es-PE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33191FA-BBE4-4FE2-AF0A-2C9C7F1641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/>
              <a:t>OBJETIVOS</a:t>
            </a:r>
            <a:endParaRPr lang="es-PE" dirty="0"/>
          </a:p>
        </p:txBody>
      </p:sp>
      <p:sp>
        <p:nvSpPr>
          <p:cNvPr id="14" name="Marcador de pie de página 13">
            <a:extLst>
              <a:ext uri="{FF2B5EF4-FFF2-40B4-BE49-F238E27FC236}">
                <a16:creationId xmlns:a16="http://schemas.microsoft.com/office/drawing/2014/main" id="{C8030B18-E3BD-48E2-BA38-9641F571C48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97606E41-60DA-4357-A34D-96ABC767ED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15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355BCF-7610-4D92-B2A6-BD1DEEF3B4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ES" sz="2800" dirty="0"/>
              <a:t>Datos de salud en Perú: https://www.dge.gob.pe/portalnuevo/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dirty="0"/>
              <a:t>Vamos a la pestaña de información pública y seleccionamos sala virtual.</a:t>
            </a:r>
          </a:p>
          <a:p>
            <a:endParaRPr lang="es-PE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05487F-300B-46F0-963A-D49DF85398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/>
              <a:t>Descarga de datos de salud</a:t>
            </a:r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FE95B-F209-4D65-BD8D-AE9687B1792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BCDE872-3103-4D8C-AD23-FE34B185B7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3</a:t>
            </a:fld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99BEDD-8083-4E30-9D48-496F08B4B6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31" t="7439" r="7929" b="58655"/>
          <a:stretch/>
        </p:blipFill>
        <p:spPr>
          <a:xfrm>
            <a:off x="1496290" y="3284984"/>
            <a:ext cx="9199419" cy="28327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464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59FF2EDA-AE74-4BF9-B1F3-C0F8EDB6B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52" r="50803" b="5515"/>
          <a:stretch/>
        </p:blipFill>
        <p:spPr>
          <a:xfrm>
            <a:off x="6096000" y="718376"/>
            <a:ext cx="5916216" cy="58534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7C33FC-230F-45D9-ACF2-6199F6665E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4904" y="2521374"/>
            <a:ext cx="4210215" cy="508856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ES" sz="2400" dirty="0"/>
              <a:t>Vamos a la pestaña de por tipo de análisis y elegimos “Tabla de casos notificados por causas 2010-2020”.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dirty="0"/>
              <a:t>Seleccionamos la enfermedad y en la esquina abajo a la derecha podemos descargar los datos.</a:t>
            </a:r>
          </a:p>
          <a:p>
            <a:endParaRPr lang="es-PE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B52157-5C69-4C1D-96BC-E559472772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/>
              <a:t>Descarga de datos de salud</a:t>
            </a:r>
            <a:endParaRPr lang="es-PE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8902F365-F2F9-49B6-8755-D6D455F5EDB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7725080-0737-4565-8FE4-BF4740F71B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4</a:t>
            </a:fld>
            <a:endParaRPr lang="es-PE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DF81536-2A9E-417F-B1BF-71DCEE43DCAB}"/>
              </a:ext>
            </a:extLst>
          </p:cNvPr>
          <p:cNvSpPr/>
          <p:nvPr/>
        </p:nvSpPr>
        <p:spPr>
          <a:xfrm>
            <a:off x="11408264" y="5565299"/>
            <a:ext cx="285226" cy="3103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8B9F2B9A-F010-46D6-9E5C-A37D816A0319}"/>
              </a:ext>
            </a:extLst>
          </p:cNvPr>
          <p:cNvSpPr/>
          <p:nvPr/>
        </p:nvSpPr>
        <p:spPr>
          <a:xfrm>
            <a:off x="11042468" y="4154973"/>
            <a:ext cx="1006679" cy="1342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4926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35C0E1-1858-45F9-B5CE-36E554B0F1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La unidad de tiempo es la </a:t>
            </a:r>
            <a:r>
              <a:rPr lang="es-ES" sz="2000" b="1" dirty="0"/>
              <a:t>semana Epidemiológica</a:t>
            </a:r>
            <a:r>
              <a:rPr lang="es-ES" sz="2000" dirty="0"/>
              <a:t>, la cual se empieza a contar desde la primera semana de enero de cada año que contenga un domingo y sábado (por ejemplo: para el 2021 la S1 abarca los días desde el 03 enero al 09 de enero).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6AE0168-8D65-4E12-A885-A98DE7376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dirty="0"/>
              <a:t>DATOS DE SALUD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424BAF9F-71E9-41FB-81A3-603CADCD288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7B974DEC-A642-4C74-BB70-326BD25D6A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5</a:t>
            </a:fld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11B7FF-66FA-41D7-90D9-DE2FBF3AF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275"/>
          <a:stretch/>
        </p:blipFill>
        <p:spPr>
          <a:xfrm>
            <a:off x="1110876" y="4240258"/>
            <a:ext cx="10327105" cy="19240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ADD129A-3420-4A9A-8121-EB99CD93C2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0876" y="2680152"/>
            <a:ext cx="3832996" cy="120966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usará datos de casos de dengue a nivel nacional desde el 2010 al 2020.</a:t>
            </a:r>
          </a:p>
        </p:txBody>
      </p:sp>
    </p:spTree>
    <p:extLst>
      <p:ext uri="{BB962C8B-B14F-4D97-AF65-F5344CB8AC3E}">
        <p14:creationId xmlns:p14="http://schemas.microsoft.com/office/powerpoint/2010/main" val="1443740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F7F2A58-4331-40C5-ACA8-A488564630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988" y="1450345"/>
            <a:ext cx="6048668" cy="508856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En la base de datos de salud, cada fila representa un paciente por lo que para trabajarlo tenemos que sumar el total de filas para cada fecha y lugar.</a:t>
            </a:r>
          </a:p>
          <a:p>
            <a:endParaRPr lang="es-PE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8042282-4372-4CBE-9582-1F2DB46292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dirty="0"/>
              <a:t>DATOS DE SALUD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3140D1-E215-4ACA-96F3-4DF5EF08D5A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DD52698-08C4-4BD5-A805-C98404B214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6</a:t>
            </a:fld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11B7FF-66FA-41D7-90D9-DE2FBF3AF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275"/>
          <a:stretch/>
        </p:blipFill>
        <p:spPr>
          <a:xfrm>
            <a:off x="1007439" y="3676168"/>
            <a:ext cx="10327105" cy="192405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A2C2984C-0FD6-43F9-98A5-2FA256525561}"/>
              </a:ext>
            </a:extLst>
          </p:cNvPr>
          <p:cNvSpPr/>
          <p:nvPr/>
        </p:nvSpPr>
        <p:spPr>
          <a:xfrm>
            <a:off x="9117710" y="3522274"/>
            <a:ext cx="1564807" cy="2325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663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898C709-B32D-49F1-9018-3F7E0D17B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4866" y="400031"/>
            <a:ext cx="3944528" cy="2280253"/>
          </a:xfrm>
        </p:spPr>
        <p:txBody>
          <a:bodyPr/>
          <a:lstStyle/>
          <a:p>
            <a:r>
              <a:rPr lang="es-PE" dirty="0"/>
              <a:t>DATOS DE SALUD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EC3EB3-C7BC-43E1-9155-9ABA0056CC6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2660E4-908A-421E-9766-DC401C888F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7</a:t>
            </a:fld>
            <a:endParaRPr lang="es-PE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F4C4D3C-E79E-417D-871C-651E456C48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354844"/>
              </p:ext>
            </p:extLst>
          </p:nvPr>
        </p:nvGraphicFramePr>
        <p:xfrm>
          <a:off x="1053027" y="1326409"/>
          <a:ext cx="10153774" cy="4205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errar llave 9">
            <a:extLst>
              <a:ext uri="{FF2B5EF4-FFF2-40B4-BE49-F238E27FC236}">
                <a16:creationId xmlns:a16="http://schemas.microsoft.com/office/drawing/2014/main" id="{B424D4B8-E15D-4728-B383-7AFAC0C66DC4}"/>
              </a:ext>
            </a:extLst>
          </p:cNvPr>
          <p:cNvSpPr/>
          <p:nvPr/>
        </p:nvSpPr>
        <p:spPr>
          <a:xfrm rot="16200000">
            <a:off x="5941420" y="3929609"/>
            <a:ext cx="309155" cy="1985555"/>
          </a:xfrm>
          <a:prstGeom prst="rightBrace">
            <a:avLst>
              <a:gd name="adj1" fmla="val 8333"/>
              <a:gd name="adj2" fmla="val 480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C08673D-435B-4708-AE73-C9829E96A0A1}"/>
              </a:ext>
            </a:extLst>
          </p:cNvPr>
          <p:cNvSpPr txBox="1"/>
          <p:nvPr/>
        </p:nvSpPr>
        <p:spPr>
          <a:xfrm>
            <a:off x="1014866" y="5659936"/>
            <a:ext cx="10153775" cy="568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Fuente: Norma Técnica De Salud Para La Vigilancia Epidemiológica Y Diagnóstico De Laboratorio de Dengue,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Chikungunya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Zika y otras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Arbovirosis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en el Perú(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Norma Sanitária N° 125 - MINSA/2016/CDC-INS)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8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021AB-8650-4E11-9877-3F30FA55A6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421" y="1829423"/>
            <a:ext cx="11871158" cy="2943726"/>
          </a:xfrm>
          <a:noFill/>
        </p:spPr>
        <p:txBody>
          <a:bodyPr/>
          <a:lstStyle/>
          <a:p>
            <a:pPr algn="ctr"/>
            <a:r>
              <a:rPr lang="es-E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REPASO DE CONCEPTOS BASICOS de R</a:t>
            </a:r>
            <a:endParaRPr lang="es-PE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2DEEB-B82D-49D1-9A7A-1343906A4CB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CA2C32-15FF-4C9D-A6ED-07B4E81FBB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407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D00DD5-4988-469E-93FB-D0FAA814CF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5893" y="740701"/>
            <a:ext cx="6237960" cy="508856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sz="2400" dirty="0">
                <a:cs typeface="Times New Roman" panose="02020603050405020304" pitchFamily="18" charset="0"/>
              </a:rPr>
              <a:t>Tipos básicos de datos de que incluye R son: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Character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(Ej.: “a”, “s”)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Numeric</a:t>
            </a:r>
            <a:r>
              <a:rPr lang="es-PE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(Ej.: 5, 6.5)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Integer</a:t>
            </a:r>
            <a:r>
              <a:rPr lang="es-PE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(Ej.: 2L)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Logical</a:t>
            </a:r>
            <a:r>
              <a:rPr lang="es-PE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(Ej.: True, T, False, F)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Complex</a:t>
            </a:r>
            <a:r>
              <a:rPr lang="es-PE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(Ej.: 2+3i)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Date </a:t>
            </a:r>
            <a:r>
              <a:rPr lang="es-PE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(Ej:”12-06-2020”)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Etc</a:t>
            </a:r>
            <a:r>
              <a:rPr lang="es-PE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…</a:t>
            </a:r>
          </a:p>
          <a:p>
            <a:endParaRPr lang="es-PE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798D7F-391B-4EC1-A438-DB7FDCC22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datos R</a:t>
            </a:r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39CDAA-12D1-4A05-904A-4D2DFF29E6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383F-7762-4EB2-AB8A-9FCC429419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9</a:t>
            </a:fld>
            <a:endParaRPr lang="es-PE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8B16C61-4D78-4110-B6E4-A80A07BFE5E8}"/>
              </a:ext>
            </a:extLst>
          </p:cNvPr>
          <p:cNvSpPr txBox="1">
            <a:spLocks/>
          </p:cNvSpPr>
          <p:nvPr/>
        </p:nvSpPr>
        <p:spPr>
          <a:xfrm>
            <a:off x="6389622" y="2010885"/>
            <a:ext cx="4652288" cy="4345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965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7263</TotalTime>
  <Words>1040</Words>
  <Application>Microsoft Office PowerPoint</Application>
  <PresentationFormat>Panorámica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adineue PRO Black</vt:lpstr>
      <vt:lpstr>Arial</vt:lpstr>
      <vt:lpstr>Calibri</vt:lpstr>
      <vt:lpstr>Calibri Light</vt:lpstr>
      <vt:lpstr>Franklin Gothic Book</vt:lpstr>
      <vt:lpstr>Myriad Pro</vt:lpstr>
      <vt:lpstr>Times New Roman</vt:lpstr>
      <vt:lpstr>Verdana</vt:lpstr>
      <vt:lpstr>Verdana Pro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REPASO DE CONCEPTOS BASICOS de R</vt:lpstr>
      <vt:lpstr>Presentación de PowerPoint</vt:lpstr>
      <vt:lpstr>Presentación de PowerPoint</vt:lpstr>
      <vt:lpstr>Librería DPLYR Y GGPLOT2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taller básico de clima y salud</dc:title>
  <dc:creator>Usuario</dc:creator>
  <cp:lastModifiedBy>Usuario</cp:lastModifiedBy>
  <cp:revision>70</cp:revision>
  <dcterms:created xsi:type="dcterms:W3CDTF">2021-05-24T18:51:48Z</dcterms:created>
  <dcterms:modified xsi:type="dcterms:W3CDTF">2021-07-07T13:47:31Z</dcterms:modified>
</cp:coreProperties>
</file>