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8" r:id="rId1"/>
    <p:sldMasterId id="2147483693" r:id="rId2"/>
  </p:sldMasterIdLst>
  <p:notesMasterIdLst>
    <p:notesMasterId r:id="rId22"/>
  </p:notesMasterIdLst>
  <p:sldIdLst>
    <p:sldId id="709" r:id="rId3"/>
    <p:sldId id="335" r:id="rId4"/>
    <p:sldId id="324" r:id="rId5"/>
    <p:sldId id="354" r:id="rId6"/>
    <p:sldId id="338" r:id="rId7"/>
    <p:sldId id="352" r:id="rId8"/>
    <p:sldId id="353" r:id="rId9"/>
    <p:sldId id="339" r:id="rId10"/>
    <p:sldId id="350" r:id="rId11"/>
    <p:sldId id="349" r:id="rId12"/>
    <p:sldId id="344" r:id="rId13"/>
    <p:sldId id="337" r:id="rId14"/>
    <p:sldId id="340" r:id="rId15"/>
    <p:sldId id="341" r:id="rId16"/>
    <p:sldId id="343" r:id="rId17"/>
    <p:sldId id="744" r:id="rId18"/>
    <p:sldId id="745" r:id="rId19"/>
    <p:sldId id="746" r:id="rId20"/>
    <p:sldId id="743" r:id="rId21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613"/>
    <a:srgbClr val="FF3300"/>
    <a:srgbClr val="ED7E32"/>
    <a:srgbClr val="E57D00"/>
    <a:srgbClr val="0064A3"/>
    <a:srgbClr val="8FAADC"/>
    <a:srgbClr val="FFFF00"/>
    <a:srgbClr val="2F528F"/>
    <a:srgbClr val="23B861"/>
    <a:srgbClr val="00B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34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9AD157-D85B-4486-A57F-50FCDF1E6EA4}" type="datetimeFigureOut">
              <a:rPr lang="es-PE" smtClean="0"/>
              <a:t>21/03/2019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7F4AE7-F046-41D0-B70A-BFFE21818A4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9475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Enlace:</a:t>
            </a:r>
            <a:r>
              <a:rPr lang="es-PE" baseline="0" dirty="0"/>
              <a:t> </a:t>
            </a:r>
            <a:r>
              <a:rPr lang="es-PE" dirty="0"/>
              <a:t>https://www.indeci.gob.pe/objetos/secciones/MQ==/NQ==/lista/Mg==/NQ==/OQ==/201811260951321.pdf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82882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0617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Enlace:</a:t>
            </a:r>
            <a:r>
              <a:rPr lang="es-PE" baseline="0" dirty="0"/>
              <a:t> </a:t>
            </a:r>
            <a:r>
              <a:rPr lang="es-PE" dirty="0"/>
              <a:t>https://www.indeci.gob.pe/objetos/secciones/MQ==/NQ==/lista/Mg==/NQ==/OQ==/201811260951321.pdf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8841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740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837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855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9297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2813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223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29DEB-0E1E-40F5-B7EF-51FF740188DC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691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0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3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33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18752B0-E4B2-41F9-9258-79BF72A8B405}"/>
              </a:ext>
            </a:extLst>
          </p:cNvPr>
          <p:cNvSpPr/>
          <p:nvPr userDrawn="1"/>
        </p:nvSpPr>
        <p:spPr>
          <a:xfrm>
            <a:off x="0" y="224117"/>
            <a:ext cx="12192000" cy="627529"/>
          </a:xfrm>
          <a:prstGeom prst="rect">
            <a:avLst/>
          </a:prstGeom>
          <a:gradFill flip="none" rotWithShape="1">
            <a:gsLst>
              <a:gs pos="98000">
                <a:schemeClr val="accent1">
                  <a:lumMod val="5000"/>
                  <a:lumOff val="95000"/>
                </a:schemeClr>
              </a:gs>
              <a:gs pos="22000">
                <a:schemeClr val="accent2"/>
              </a:gs>
              <a:gs pos="0">
                <a:schemeClr val="accent2"/>
              </a:gs>
              <a:gs pos="5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E57D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87AB26-0D58-4807-8689-B2C9EAA9E6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8" y="101801"/>
            <a:ext cx="742698" cy="102660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C7124F78-E33F-4A4F-AB73-03897A819DAC}"/>
              </a:ext>
            </a:extLst>
          </p:cNvPr>
          <p:cNvGrpSpPr/>
          <p:nvPr userDrawn="1"/>
        </p:nvGrpSpPr>
        <p:grpSpPr>
          <a:xfrm>
            <a:off x="-22097" y="6623051"/>
            <a:ext cx="12214097" cy="133148"/>
            <a:chOff x="0" y="5478851"/>
            <a:chExt cx="12214097" cy="133148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B5741BBB-46DE-4926-84C6-9665C23EFB7C}"/>
                </a:ext>
              </a:extLst>
            </p:cNvPr>
            <p:cNvSpPr/>
            <p:nvPr/>
          </p:nvSpPr>
          <p:spPr>
            <a:xfrm>
              <a:off x="0" y="5478851"/>
              <a:ext cx="2328153" cy="12231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DDF525A-0F5A-4155-9D96-13CB9A17517B}"/>
                </a:ext>
              </a:extLst>
            </p:cNvPr>
            <p:cNvSpPr/>
            <p:nvPr/>
          </p:nvSpPr>
          <p:spPr>
            <a:xfrm>
              <a:off x="2462462" y="5478851"/>
              <a:ext cx="2328153" cy="1223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5FF321-06F1-4BA0-90F1-4C4E15F0661B}"/>
                </a:ext>
              </a:extLst>
            </p:cNvPr>
            <p:cNvSpPr/>
            <p:nvPr/>
          </p:nvSpPr>
          <p:spPr>
            <a:xfrm>
              <a:off x="4924924" y="5489547"/>
              <a:ext cx="2328153" cy="1223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9D1D672E-BFDC-4C49-BCB9-5B8C9C597379}"/>
                </a:ext>
              </a:extLst>
            </p:cNvPr>
            <p:cNvSpPr/>
            <p:nvPr/>
          </p:nvSpPr>
          <p:spPr>
            <a:xfrm>
              <a:off x="7429455" y="5489547"/>
              <a:ext cx="2328153" cy="122316"/>
            </a:xfrm>
            <a:prstGeom prst="rect">
              <a:avLst/>
            </a:prstGeom>
            <a:solidFill>
              <a:srgbClr val="F7C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1F3BE583-4737-471F-9F3B-208ED5B98089}"/>
                </a:ext>
              </a:extLst>
            </p:cNvPr>
            <p:cNvSpPr/>
            <p:nvPr/>
          </p:nvSpPr>
          <p:spPr>
            <a:xfrm>
              <a:off x="9885944" y="5489683"/>
              <a:ext cx="2328153" cy="122316"/>
            </a:xfrm>
            <a:prstGeom prst="rect">
              <a:avLst/>
            </a:prstGeom>
            <a:solidFill>
              <a:srgbClr val="F7CA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05143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5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2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79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719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59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15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0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0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52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4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6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7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7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7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9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2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2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7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BABA5-61DC-4A5A-8F43-E3BC6E101BC9}" type="datetimeFigureOut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CDD59-BB56-495F-AB89-22A67B17DA80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37007" y="3942284"/>
            <a:ext cx="7468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Chavez Cresta</a:t>
            </a:r>
          </a:p>
          <a:p>
            <a:pPr algn="ctr"/>
            <a:r>
              <a:rPr lang="es-PE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 Civil</a:t>
            </a:r>
          </a:p>
          <a:p>
            <a:pPr algn="ctr"/>
            <a:r>
              <a:rPr lang="es-PE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Jefe del Instituto Nacional de Defensa Civil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60AB1FA-F87A-4A44-B0BE-5D6A09EED2BD}"/>
              </a:ext>
            </a:extLst>
          </p:cNvPr>
          <p:cNvSpPr txBox="1">
            <a:spLocks/>
          </p:cNvSpPr>
          <p:nvPr/>
        </p:nvSpPr>
        <p:spPr>
          <a:xfrm>
            <a:off x="4684972" y="1323360"/>
            <a:ext cx="7143750" cy="1771650"/>
          </a:xfrm>
          <a:prstGeom prst="rect">
            <a:avLst/>
          </a:prstGeom>
        </p:spPr>
        <p:txBody>
          <a:bodyPr vert="horz" lIns="91440" tIns="0" rIns="91440" bIns="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  <a:endParaRPr lang="es-PE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8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16061" y="200586"/>
            <a:ext cx="1060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9" name="12 Rectángulo"/>
          <p:cNvSpPr/>
          <p:nvPr/>
        </p:nvSpPr>
        <p:spPr>
          <a:xfrm>
            <a:off x="510988" y="2264219"/>
            <a:ext cx="11170023" cy="35455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11480" indent="-411480">
              <a:buAutoNum type="arabicPeriod"/>
            </a:pPr>
            <a:r>
              <a:rPr lang="es-MX" sz="2040" dirty="0"/>
              <a:t>Elaboración de escenarios de riesgo.</a:t>
            </a:r>
          </a:p>
          <a:p>
            <a:pPr marL="411480" indent="-411480">
              <a:buAutoNum type="arabicPeriod"/>
            </a:pPr>
            <a:r>
              <a:rPr lang="es-MX" sz="2040" dirty="0"/>
              <a:t>Plan de Contingencia Nacional ante lluvias, bajas temperaturas, etc.</a:t>
            </a:r>
          </a:p>
          <a:p>
            <a:pPr marL="411480" indent="-411480">
              <a:buAutoNum type="arabicPeriod"/>
            </a:pPr>
            <a:r>
              <a:rPr lang="es-MX" sz="2040" dirty="0"/>
              <a:t>Diseño, implementación o fortalecimiento de algunas componentes del SAT ante lluvias. sus peligros asociados y otros peligros relacionados con variables meteorológicas e hidrológicas.</a:t>
            </a:r>
          </a:p>
          <a:p>
            <a:pPr marL="411480" indent="-411480">
              <a:buAutoNum type="arabicPeriod"/>
            </a:pPr>
            <a:r>
              <a:rPr lang="es-MX" sz="2040" dirty="0"/>
              <a:t>Reportes y boletines informativos respecto a las condiciones vigentes y perspectivas.</a:t>
            </a:r>
          </a:p>
          <a:p>
            <a:pPr marL="411480" indent="-411480">
              <a:buAutoNum type="arabicPeriod"/>
            </a:pPr>
            <a:r>
              <a:rPr lang="es-MX" sz="2040" dirty="0"/>
              <a:t>Servicio de alerta y alarma a la población en riesgo.</a:t>
            </a:r>
          </a:p>
          <a:p>
            <a:pPr marL="411480" indent="-411480">
              <a:buAutoNum type="arabicPeriod"/>
            </a:pPr>
            <a:r>
              <a:rPr lang="es-MX" sz="2040" dirty="0"/>
              <a:t>Sustento para la declaratoria de estado de emergencia. </a:t>
            </a:r>
          </a:p>
          <a:p>
            <a:pPr marL="411480" indent="-411480">
              <a:buFontTx/>
              <a:buAutoNum type="arabicPeriod"/>
            </a:pPr>
            <a:r>
              <a:rPr lang="es-MX" sz="2040" dirty="0"/>
              <a:t>Identificación de la población expuesta a peligros asociadas a lluvias intensas.</a:t>
            </a:r>
          </a:p>
          <a:p>
            <a:pPr marL="411480" indent="-411480">
              <a:buAutoNum type="arabicPeriod"/>
            </a:pPr>
            <a:r>
              <a:rPr lang="es-PE" sz="2040" dirty="0"/>
              <a:t>Insumo para cuantificar stock de bienes de ayuda humanitaria para los almacenes nacional.</a:t>
            </a:r>
          </a:p>
          <a:p>
            <a:pPr marL="411480" indent="-411480">
              <a:buAutoNum type="arabicPeriod"/>
            </a:pPr>
            <a:r>
              <a:rPr lang="es-MX" sz="2040" dirty="0"/>
              <a:t>Movilización de Recursos dentro la Plataforma de Defensa Civil para la atención de las emergencias.</a:t>
            </a:r>
          </a:p>
          <a:p>
            <a:pPr marL="411480" indent="-411480">
              <a:buAutoNum type="arabicPeriod"/>
            </a:pPr>
            <a:r>
              <a:rPr lang="es-MX" sz="2040" dirty="0"/>
              <a:t>Otros.</a:t>
            </a:r>
          </a:p>
        </p:txBody>
      </p:sp>
      <p:sp>
        <p:nvSpPr>
          <p:cNvPr id="17" name="9 Rectángulo redondeado"/>
          <p:cNvSpPr/>
          <p:nvPr/>
        </p:nvSpPr>
        <p:spPr>
          <a:xfrm>
            <a:off x="2970431" y="940085"/>
            <a:ext cx="6609725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005353" y="1055850"/>
            <a:ext cx="6458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INFORMACIÓN METEOROLÓGICA</a:t>
            </a:r>
            <a:endParaRPr lang="es-P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04548" y="1630554"/>
            <a:ext cx="89012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/>
              <a:t>PRODUCTOS ELABORADOS POR EL INDECI CON LOS INSUMOS DEL SENAMHI</a:t>
            </a:r>
            <a:endParaRPr lang="es-PE" sz="2160" b="1" dirty="0"/>
          </a:p>
        </p:txBody>
      </p:sp>
    </p:spTree>
    <p:extLst>
      <p:ext uri="{BB962C8B-B14F-4D97-AF65-F5344CB8AC3E}">
        <p14:creationId xmlns:p14="http://schemas.microsoft.com/office/powerpoint/2010/main" val="4273053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880202" y="240862"/>
            <a:ext cx="1060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9" name="12 Rectángulo"/>
          <p:cNvSpPr/>
          <p:nvPr/>
        </p:nvSpPr>
        <p:spPr>
          <a:xfrm>
            <a:off x="607395" y="3066385"/>
            <a:ext cx="232992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60" b="1" dirty="0"/>
              <a:t>PLAN CONTINGENCIA NACIONAL ANTE LLUVIAS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815338"/>
              </p:ext>
            </p:extLst>
          </p:nvPr>
        </p:nvGraphicFramePr>
        <p:xfrm>
          <a:off x="8031435" y="680200"/>
          <a:ext cx="3452092" cy="492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Imagen de mapa de bits" r:id="rId4" imgW="7991640" imgH="11401560" progId="Paint.Picture">
                  <p:embed/>
                </p:oleObj>
              </mc:Choice>
              <mc:Fallback>
                <p:oleObj name="Imagen de mapa de bits" r:id="rId4" imgW="7991640" imgH="11401560" progId="Paint.Picture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31435" y="680200"/>
                        <a:ext cx="3452092" cy="4926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2306" y="1921014"/>
            <a:ext cx="2650033" cy="3766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7957119" y="5569902"/>
            <a:ext cx="3452092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MX" sz="1440" i="1" dirty="0"/>
              <a:t>Mapa de peligros asociados a lluvias intensas </a:t>
            </a:r>
          </a:p>
          <a:p>
            <a:pPr algn="just"/>
            <a:r>
              <a:rPr lang="es-MX" sz="1440" i="1" dirty="0"/>
              <a:t>Fuente: INDECI</a:t>
            </a:r>
            <a:endParaRPr lang="es-PE" sz="1440" i="1" dirty="0"/>
          </a:p>
        </p:txBody>
      </p:sp>
      <p:sp>
        <p:nvSpPr>
          <p:cNvPr id="12" name="Flecha derecha 11"/>
          <p:cNvSpPr/>
          <p:nvPr/>
        </p:nvSpPr>
        <p:spPr>
          <a:xfrm>
            <a:off x="6650465" y="3523692"/>
            <a:ext cx="777686" cy="50694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3" name="Flecha derecha 12"/>
          <p:cNvSpPr/>
          <p:nvPr/>
        </p:nvSpPr>
        <p:spPr>
          <a:xfrm>
            <a:off x="2902461" y="3523692"/>
            <a:ext cx="777686" cy="50694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7" name="Rectángulo 16"/>
          <p:cNvSpPr/>
          <p:nvPr/>
        </p:nvSpPr>
        <p:spPr>
          <a:xfrm>
            <a:off x="3892306" y="5680702"/>
            <a:ext cx="329738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40" i="1" dirty="0"/>
              <a:t>Resolución Ministerial N° 322-2018-PCM</a:t>
            </a:r>
          </a:p>
          <a:p>
            <a:pPr algn="just"/>
            <a:r>
              <a:rPr lang="es-MX" sz="1440" i="1" dirty="0"/>
              <a:t>Fuente: PCM</a:t>
            </a:r>
            <a:endParaRPr lang="es-PE" sz="1440" i="1" dirty="0"/>
          </a:p>
        </p:txBody>
      </p:sp>
      <p:sp>
        <p:nvSpPr>
          <p:cNvPr id="10" name="9 Rectángulo redondeado"/>
          <p:cNvSpPr/>
          <p:nvPr/>
        </p:nvSpPr>
        <p:spPr>
          <a:xfrm>
            <a:off x="1125092" y="1055107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154649" y="1016601"/>
            <a:ext cx="4030270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9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INFORMACIÓN </a:t>
            </a:r>
          </a:p>
          <a:p>
            <a:pPr algn="ctr"/>
            <a:r>
              <a:rPr lang="es-MX" sz="19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METEOROLÓGICA</a:t>
            </a:r>
            <a:endParaRPr lang="es-PE" sz="19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1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63661" y="231846"/>
            <a:ext cx="1060332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4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9" name="12 Rectángulo"/>
          <p:cNvSpPr/>
          <p:nvPr/>
        </p:nvSpPr>
        <p:spPr>
          <a:xfrm>
            <a:off x="8259815" y="1022021"/>
            <a:ext cx="297263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60" b="1" dirty="0"/>
              <a:t>ESCENARIOS DE RIESGO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1" y="1583725"/>
            <a:ext cx="3266415" cy="46198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266" y="1519594"/>
            <a:ext cx="6440388" cy="335184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4043631" y="5605194"/>
            <a:ext cx="742658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440" i="1" dirty="0"/>
              <a:t>Área de Probable afectación por peligro a lluvias intensas, según las perspectivas de precipitación</a:t>
            </a:r>
          </a:p>
          <a:p>
            <a:pPr algn="just"/>
            <a:r>
              <a:rPr lang="es-MX" sz="1440" i="1" dirty="0"/>
              <a:t>Fuente: SIERD/DIPRE - INDECI</a:t>
            </a:r>
            <a:endParaRPr lang="es-PE" sz="1440" i="1" dirty="0"/>
          </a:p>
        </p:txBody>
      </p:sp>
      <p:sp>
        <p:nvSpPr>
          <p:cNvPr id="13" name="Rectángulo 12"/>
          <p:cNvSpPr/>
          <p:nvPr/>
        </p:nvSpPr>
        <p:spPr>
          <a:xfrm>
            <a:off x="6627976" y="4867032"/>
            <a:ext cx="456913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40" i="1" dirty="0"/>
              <a:t>Población Expuesta a Peligros Asociadas a Lluvias intensas:</a:t>
            </a:r>
          </a:p>
          <a:p>
            <a:pPr algn="r"/>
            <a:r>
              <a:rPr lang="es-MX" sz="1440" i="1" dirty="0"/>
              <a:t>Movimientos en masa e inundaciones (Nivel Alto)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15690" y="1038804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INFORMACIÓN </a:t>
            </a:r>
          </a:p>
          <a:p>
            <a:pPr algn="ctr"/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METEOROLÓGICA</a:t>
            </a:r>
            <a:endParaRPr lang="es-PE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102659" y="231846"/>
            <a:ext cx="10264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9" name="12 Rectángulo"/>
          <p:cNvSpPr/>
          <p:nvPr/>
        </p:nvSpPr>
        <p:spPr>
          <a:xfrm>
            <a:off x="4942735" y="1988605"/>
            <a:ext cx="1987421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160" b="1" dirty="0"/>
              <a:t>INFORMACIÓN </a:t>
            </a:r>
          </a:p>
          <a:p>
            <a:pPr algn="ctr"/>
            <a:r>
              <a:rPr lang="es-MX" sz="2160" b="1" dirty="0"/>
              <a:t>PARA TOMA DE DECISIONES POR EL COEN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900101"/>
            <a:ext cx="3441907" cy="488701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308846" y="1034353"/>
            <a:ext cx="2972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DEMANDAS DE INFORMACIÓN </a:t>
            </a:r>
          </a:p>
          <a:p>
            <a:pPr algn="ctr"/>
            <a:r>
              <a:rPr lang="es-MX" sz="1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METEOROLÓGICA</a:t>
            </a:r>
            <a:endParaRPr lang="es-PE" sz="14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s://www.senamhi.gob.pe/usr/dgh/SILVIA/peligros_m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62" y="1620680"/>
            <a:ext cx="3024336" cy="427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845598" y="5675650"/>
            <a:ext cx="405957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440" i="1" dirty="0"/>
              <a:t>Peligro de movimientos en masa por lluvias intensas</a:t>
            </a:r>
          </a:p>
          <a:p>
            <a:pPr algn="just"/>
            <a:r>
              <a:rPr lang="es-MX" sz="1440" i="1" dirty="0"/>
              <a:t>Fuente: SENAMHI</a:t>
            </a:r>
            <a:endParaRPr lang="es-PE" sz="1440" i="1" dirty="0"/>
          </a:p>
        </p:txBody>
      </p:sp>
      <p:sp>
        <p:nvSpPr>
          <p:cNvPr id="17" name="Rectángulo 16"/>
          <p:cNvSpPr/>
          <p:nvPr/>
        </p:nvSpPr>
        <p:spPr>
          <a:xfrm>
            <a:off x="7401685" y="5715274"/>
            <a:ext cx="356322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440" i="1" dirty="0"/>
              <a:t>Mapa de peligros asociados a lluvias intensas</a:t>
            </a:r>
          </a:p>
          <a:p>
            <a:pPr algn="just"/>
            <a:r>
              <a:rPr lang="es-MX" sz="1440" i="1" dirty="0"/>
              <a:t>Fuente: INDECI</a:t>
            </a:r>
            <a:r>
              <a:rPr lang="es-PE" sz="1440" i="1" dirty="0"/>
              <a:t> (</a:t>
            </a:r>
            <a:r>
              <a:rPr lang="es-MX" sz="1440" i="1" dirty="0"/>
              <a:t>DIPRE)</a:t>
            </a:r>
            <a:endParaRPr lang="es-PE" sz="1440" i="1" dirty="0"/>
          </a:p>
        </p:txBody>
      </p:sp>
      <p:sp>
        <p:nvSpPr>
          <p:cNvPr id="18" name="Flecha derecha 17"/>
          <p:cNvSpPr/>
          <p:nvPr/>
        </p:nvSpPr>
        <p:spPr>
          <a:xfrm>
            <a:off x="5461360" y="3472938"/>
            <a:ext cx="950171" cy="480700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</p:spTree>
    <p:extLst>
      <p:ext uri="{BB962C8B-B14F-4D97-AF65-F5344CB8AC3E}">
        <p14:creationId xmlns:p14="http://schemas.microsoft.com/office/powerpoint/2010/main" val="2346080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22544" y="85404"/>
            <a:ext cx="10603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32" y="830643"/>
            <a:ext cx="4167268" cy="4795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75" y="1638764"/>
            <a:ext cx="4666118" cy="408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Flecha derecha 10"/>
          <p:cNvSpPr/>
          <p:nvPr/>
        </p:nvSpPr>
        <p:spPr>
          <a:xfrm>
            <a:off x="5668350" y="2710836"/>
            <a:ext cx="1111714" cy="480700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7" name="Rectángulo 16"/>
          <p:cNvSpPr/>
          <p:nvPr/>
        </p:nvSpPr>
        <p:spPr>
          <a:xfrm>
            <a:off x="1523339" y="1043531"/>
            <a:ext cx="3292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INFORMACIÓN </a:t>
            </a:r>
          </a:p>
          <a:p>
            <a:pPr algn="ctr"/>
            <a:r>
              <a:rPr lang="es-MX" sz="1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METEOROLÓGICA</a:t>
            </a:r>
            <a:endParaRPr lang="es-PE" sz="1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816079" y="5719406"/>
            <a:ext cx="478458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40" i="1" dirty="0"/>
              <a:t>Reporte </a:t>
            </a:r>
            <a:r>
              <a:rPr lang="es-MX" sz="1440" i="1" dirty="0" err="1"/>
              <a:t>Nowcasting</a:t>
            </a:r>
            <a:r>
              <a:rPr lang="es-MX" sz="1440" i="1" dirty="0"/>
              <a:t> Horario (Pronóstico a muy corto tiempo).</a:t>
            </a:r>
          </a:p>
          <a:p>
            <a:r>
              <a:rPr lang="es-MX" sz="1440" i="1" dirty="0"/>
              <a:t>Fuente: SENAMHI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6983547" y="5625936"/>
            <a:ext cx="407938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440" i="1" dirty="0"/>
              <a:t>Seguimiento e Identificación de áreas de mal tiempo</a:t>
            </a:r>
          </a:p>
          <a:p>
            <a:pPr algn="r"/>
            <a:r>
              <a:rPr lang="es-MX" sz="1440" i="1" dirty="0"/>
              <a:t>Fuente: SENAMHI</a:t>
            </a:r>
          </a:p>
        </p:txBody>
      </p:sp>
    </p:spTree>
    <p:extLst>
      <p:ext uri="{BB962C8B-B14F-4D97-AF65-F5344CB8AC3E}">
        <p14:creationId xmlns:p14="http://schemas.microsoft.com/office/powerpoint/2010/main" val="153160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53426F4D-E3A4-453D-94BA-1601C04F037A}"/>
              </a:ext>
            </a:extLst>
          </p:cNvPr>
          <p:cNvSpPr/>
          <p:nvPr/>
        </p:nvSpPr>
        <p:spPr>
          <a:xfrm>
            <a:off x="44496" y="5868497"/>
            <a:ext cx="12192000" cy="989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Rectángulo 15"/>
          <p:cNvSpPr/>
          <p:nvPr/>
        </p:nvSpPr>
        <p:spPr>
          <a:xfrm>
            <a:off x="2129657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14010" y="86542"/>
            <a:ext cx="10603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38244" y="1291722"/>
            <a:ext cx="290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INFORMACIÓN </a:t>
            </a:r>
          </a:p>
          <a:p>
            <a:pPr algn="ctr"/>
            <a:r>
              <a:rPr lang="es-MX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METEOROLÓGICA</a:t>
            </a:r>
            <a:endParaRPr lang="es-PE" sz="1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57864" y="5381419"/>
            <a:ext cx="9950676" cy="1337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0" name="Rectángulo 9"/>
          <p:cNvSpPr/>
          <p:nvPr/>
        </p:nvSpPr>
        <p:spPr>
          <a:xfrm>
            <a:off x="892106" y="2214644"/>
            <a:ext cx="2577934" cy="43133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3" name="Rectángulo 20"/>
          <p:cNvSpPr/>
          <p:nvPr/>
        </p:nvSpPr>
        <p:spPr>
          <a:xfrm>
            <a:off x="1160752" y="1897322"/>
            <a:ext cx="2039233" cy="624145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 defTabSz="10134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920" b="1" i="1" dirty="0">
                <a:latin typeface="+mj-lt"/>
                <a:ea typeface="Meiryo UI" panose="020B0604030504040204" pitchFamily="34" charset="-128"/>
              </a:rPr>
              <a:t>Conocimiento del riesgo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559031" y="2218639"/>
            <a:ext cx="2577934" cy="43133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7" name="Rectángulo 20"/>
          <p:cNvSpPr/>
          <p:nvPr/>
        </p:nvSpPr>
        <p:spPr>
          <a:xfrm>
            <a:off x="3828381" y="1897322"/>
            <a:ext cx="2039233" cy="624145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 defTabSz="10134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920" b="1" i="1" dirty="0">
                <a:latin typeface="+mj-lt"/>
                <a:ea typeface="Meiryo UI" panose="020B0604030504040204" pitchFamily="34" charset="-128"/>
              </a:rPr>
              <a:t>Seguimiento y Alerta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222792" y="2218639"/>
            <a:ext cx="2577934" cy="43133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9" name="Rectángulo 20"/>
          <p:cNvSpPr/>
          <p:nvPr/>
        </p:nvSpPr>
        <p:spPr>
          <a:xfrm>
            <a:off x="6492142" y="1897322"/>
            <a:ext cx="2039233" cy="624145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 defTabSz="10134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920" b="1" i="1" dirty="0">
                <a:latin typeface="+mj-lt"/>
                <a:ea typeface="Meiryo UI" panose="020B0604030504040204" pitchFamily="34" charset="-128"/>
              </a:rPr>
              <a:t>Difusión y comunicación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8886552" y="2218639"/>
            <a:ext cx="2577934" cy="43133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21" name="Rectángulo 20"/>
          <p:cNvSpPr/>
          <p:nvPr/>
        </p:nvSpPr>
        <p:spPr>
          <a:xfrm>
            <a:off x="9155902" y="1897322"/>
            <a:ext cx="2039233" cy="624145"/>
          </a:xfrm>
          <a:prstGeom prst="rect">
            <a:avLst/>
          </a:prstGeom>
          <a:solidFill>
            <a:srgbClr val="E78000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 defTabSz="10134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920" b="1" i="1" dirty="0">
                <a:latin typeface="+mj-lt"/>
                <a:ea typeface="Meiryo UI" panose="020B0604030504040204" pitchFamily="34" charset="-128"/>
              </a:rPr>
              <a:t>Capacidad de respuesta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636806" y="4143467"/>
            <a:ext cx="1411472" cy="9787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Pronóstico de corto plazo (</a:t>
            </a:r>
            <a:r>
              <a:rPr lang="es-PE" sz="1440" b="1" i="1" dirty="0" err="1"/>
              <a:t>nowcasting</a:t>
            </a:r>
            <a:r>
              <a:rPr lang="es-PE" sz="1440" b="1" i="1" dirty="0"/>
              <a:t>) - SENAMHI</a:t>
            </a:r>
            <a:endParaRPr lang="es-PE" sz="1320" b="1" i="1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3682" y="5374276"/>
            <a:ext cx="1737605" cy="108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uadroTexto 30"/>
          <p:cNvSpPr txBox="1"/>
          <p:nvPr/>
        </p:nvSpPr>
        <p:spPr>
          <a:xfrm>
            <a:off x="7483601" y="5224629"/>
            <a:ext cx="1235722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Receptores EWBS (en prueba para este peligro)- INDECI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4585994" y="2769350"/>
            <a:ext cx="1487934" cy="75713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40" b="1" i="1" dirty="0"/>
              <a:t>Avisos Meteorológicos (SENAMHI)</a:t>
            </a:r>
            <a:endParaRPr lang="es-PE" sz="1440" b="1" i="1" dirty="0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201" y="7831951"/>
            <a:ext cx="253882" cy="142565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003" y="2547871"/>
            <a:ext cx="714805" cy="981127"/>
          </a:xfrm>
          <a:prstGeom prst="rect">
            <a:avLst/>
          </a:prstGeom>
        </p:spPr>
      </p:pic>
      <p:sp>
        <p:nvSpPr>
          <p:cNvPr id="49" name="CuadroTexto 48"/>
          <p:cNvSpPr txBox="1"/>
          <p:nvPr/>
        </p:nvSpPr>
        <p:spPr>
          <a:xfrm>
            <a:off x="9840641" y="2541694"/>
            <a:ext cx="1580993" cy="10618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260" b="1" i="1" dirty="0"/>
              <a:t>Talleres para identificación de rutas de evacuación y zonas seguras (INDECI)</a:t>
            </a:r>
            <a:endParaRPr lang="es-PE" sz="1200" b="1" i="1" dirty="0"/>
          </a:p>
        </p:txBody>
      </p:sp>
      <p:sp>
        <p:nvSpPr>
          <p:cNvPr id="52" name="CuadroTexto 51"/>
          <p:cNvSpPr txBox="1"/>
          <p:nvPr/>
        </p:nvSpPr>
        <p:spPr>
          <a:xfrm>
            <a:off x="9075268" y="4201980"/>
            <a:ext cx="2326301" cy="535531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Simulacros y simulaciones a nivel nacional </a:t>
            </a:r>
            <a:r>
              <a:rPr lang="es-PE" sz="1320" b="1" i="1" dirty="0"/>
              <a:t>(INDECI)</a:t>
            </a:r>
            <a:endParaRPr lang="es-PE" sz="1260" b="1" i="1" dirty="0"/>
          </a:p>
        </p:txBody>
      </p:sp>
      <p:sp>
        <p:nvSpPr>
          <p:cNvPr id="54" name="13 Rectángulo"/>
          <p:cNvSpPr/>
          <p:nvPr/>
        </p:nvSpPr>
        <p:spPr>
          <a:xfrm>
            <a:off x="4576660" y="1018070"/>
            <a:ext cx="6760357" cy="2862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PE" sz="126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ALERTA TEMPRANA ANTE LLUVIAS Y PELIGROS ASOCIADOS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362" y="5662767"/>
            <a:ext cx="988319" cy="8454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413" y="2768818"/>
            <a:ext cx="974393" cy="1374649"/>
          </a:xfrm>
          <a:prstGeom prst="rect">
            <a:avLst/>
          </a:prstGeom>
        </p:spPr>
      </p:pic>
      <p:sp>
        <p:nvSpPr>
          <p:cNvPr id="55" name="CuadroTexto 54"/>
          <p:cNvSpPr txBox="1"/>
          <p:nvPr/>
        </p:nvSpPr>
        <p:spPr>
          <a:xfrm>
            <a:off x="4627654" y="5268333"/>
            <a:ext cx="1404611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Monitoreo, Pronostico  y aviso de Caudales (SENAMHI)</a:t>
            </a:r>
            <a:endParaRPr lang="es-PE" sz="1320" b="1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181" y="2509954"/>
            <a:ext cx="693784" cy="1131838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167" y="5423089"/>
            <a:ext cx="1016226" cy="7723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0"/>
          <a:srcRect l="49545"/>
          <a:stretch/>
        </p:blipFill>
        <p:spPr>
          <a:xfrm>
            <a:off x="3620580" y="4161642"/>
            <a:ext cx="1016226" cy="1275295"/>
          </a:xfrm>
          <a:prstGeom prst="rect">
            <a:avLst/>
          </a:prstGeom>
        </p:spPr>
      </p:pic>
      <p:pic>
        <p:nvPicPr>
          <p:cNvPr id="57" name="Imagen 56" descr="C:\Users\syauri\AppData\Local\Microsoft\Windows\Temporary Internet Files\Content.Word\Screenshot_20190313-171614_Messages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"/>
          <a:stretch/>
        </p:blipFill>
        <p:spPr bwMode="auto">
          <a:xfrm>
            <a:off x="6263733" y="2727063"/>
            <a:ext cx="1240326" cy="1389520"/>
          </a:xfrm>
          <a:prstGeom prst="rect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CuadroTexto 57"/>
          <p:cNvSpPr txBox="1"/>
          <p:nvPr/>
        </p:nvSpPr>
        <p:spPr>
          <a:xfrm>
            <a:off x="7511757" y="2628877"/>
            <a:ext cx="1235722" cy="1421928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Mensajes de texto (Protocolo operadoras, MTC e INDECI) </a:t>
            </a: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5872" y="2744737"/>
            <a:ext cx="933116" cy="1160272"/>
          </a:xfrm>
          <a:prstGeom prst="rect">
            <a:avLst/>
          </a:prstGeom>
        </p:spPr>
      </p:pic>
      <p:pic>
        <p:nvPicPr>
          <p:cNvPr id="60" name="image153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802" y="3913400"/>
            <a:ext cx="833665" cy="1185005"/>
          </a:xfrm>
          <a:prstGeom prst="rect">
            <a:avLst/>
          </a:prstGeom>
          <a:ln/>
        </p:spPr>
      </p:pic>
      <p:grpSp>
        <p:nvGrpSpPr>
          <p:cNvPr id="62" name="Grupo 61"/>
          <p:cNvGrpSpPr/>
          <p:nvPr/>
        </p:nvGrpSpPr>
        <p:grpSpPr>
          <a:xfrm>
            <a:off x="6377723" y="4222823"/>
            <a:ext cx="960299" cy="1087564"/>
            <a:chOff x="180886" y="1538252"/>
            <a:chExt cx="3348955" cy="3633385"/>
          </a:xfrm>
        </p:grpSpPr>
        <p:pic>
          <p:nvPicPr>
            <p:cNvPr id="63" name="Imagen 6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86" y="2865492"/>
              <a:ext cx="1824071" cy="2306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683" y="2155628"/>
              <a:ext cx="1876539" cy="23825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339" y="1538252"/>
              <a:ext cx="1871502" cy="23825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6" name="CuadroTexto 65"/>
          <p:cNvSpPr txBox="1"/>
          <p:nvPr/>
        </p:nvSpPr>
        <p:spPr>
          <a:xfrm>
            <a:off x="7492142" y="4116092"/>
            <a:ext cx="1235722" cy="9787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Difusión de boletines (COEN- SENAMHI)</a:t>
            </a:r>
          </a:p>
        </p:txBody>
      </p:sp>
      <p:sp>
        <p:nvSpPr>
          <p:cNvPr id="67" name="CuadroTexto 66"/>
          <p:cNvSpPr txBox="1"/>
          <p:nvPr/>
        </p:nvSpPr>
        <p:spPr>
          <a:xfrm>
            <a:off x="2177599" y="2765373"/>
            <a:ext cx="1267615" cy="9787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440" b="1" i="1" dirty="0"/>
              <a:t>Mapas de índices de Precipitación (SENAMHI)</a:t>
            </a:r>
            <a:endParaRPr lang="es-PE" sz="1440" b="1" i="1" dirty="0"/>
          </a:p>
        </p:txBody>
      </p:sp>
      <p:sp>
        <p:nvSpPr>
          <p:cNvPr id="68" name="CuadroTexto 67"/>
          <p:cNvSpPr txBox="1"/>
          <p:nvPr/>
        </p:nvSpPr>
        <p:spPr>
          <a:xfrm>
            <a:off x="1656447" y="3920257"/>
            <a:ext cx="1779801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sz="1440" b="1" i="1" dirty="0"/>
              <a:t>Mapa de recurrencia de emergencias por huaicos e inundaciones (INDECI)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891878" y="5659012"/>
            <a:ext cx="1557177" cy="954107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sz="1400" b="1" i="1" dirty="0"/>
              <a:t>Datos históricos de monitoreo hidrológico (SENAMHI)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935401" y="5113653"/>
            <a:ext cx="2518280" cy="535531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sz="1440" b="1" i="1" dirty="0"/>
              <a:t>Mapa de susceptibilidad a huaicos e inundaciones</a:t>
            </a:r>
          </a:p>
        </p:txBody>
      </p:sp>
      <p:sp>
        <p:nvSpPr>
          <p:cNvPr id="70" name="CuadroTexto 69"/>
          <p:cNvSpPr txBox="1"/>
          <p:nvPr/>
        </p:nvSpPr>
        <p:spPr>
          <a:xfrm>
            <a:off x="9048003" y="3554291"/>
            <a:ext cx="2368938" cy="674031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260" b="1" i="1" dirty="0"/>
              <a:t>Asistencia técnica para elaboración de Plan de Contingencia </a:t>
            </a:r>
            <a:r>
              <a:rPr lang="es-PE" sz="1200" b="1" i="1" dirty="0"/>
              <a:t>(INDECI)</a:t>
            </a:r>
            <a:endParaRPr lang="es-PE" sz="1080" b="1" i="1" dirty="0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68" y="4801122"/>
            <a:ext cx="1116608" cy="11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n 204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18404" y="5017288"/>
            <a:ext cx="1183164" cy="682542"/>
          </a:xfrm>
          <a:prstGeom prst="rect">
            <a:avLst/>
          </a:prstGeom>
        </p:spPr>
      </p:pic>
      <p:sp>
        <p:nvSpPr>
          <p:cNvPr id="74" name="CuadroTexto 73"/>
          <p:cNvSpPr txBox="1"/>
          <p:nvPr/>
        </p:nvSpPr>
        <p:spPr>
          <a:xfrm>
            <a:off x="9090375" y="5943023"/>
            <a:ext cx="2295798" cy="535531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PE" sz="1440" b="1" i="1" dirty="0"/>
              <a:t>Campañas de educación y sensibilización </a:t>
            </a:r>
            <a:r>
              <a:rPr lang="es-PE" sz="1320" b="1" i="1" dirty="0"/>
              <a:t>(INDECI)</a:t>
            </a:r>
            <a:endParaRPr lang="es-PE" sz="1260" b="1" i="1" dirty="0"/>
          </a:p>
        </p:txBody>
      </p:sp>
      <p:sp>
        <p:nvSpPr>
          <p:cNvPr id="75" name="13 Rectángulo"/>
          <p:cNvSpPr/>
          <p:nvPr/>
        </p:nvSpPr>
        <p:spPr>
          <a:xfrm>
            <a:off x="4422786" y="1305935"/>
            <a:ext cx="719508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320" b="1" dirty="0">
                <a:latin typeface="Arial" panose="020B0604020202020204" pitchFamily="34" charset="0"/>
                <a:cs typeface="Arial" panose="020B0604020202020204" pitchFamily="34" charset="0"/>
              </a:rPr>
              <a:t>Fortalecimiento de las componentes 1 y 2 del SAT nacional ante lluvias y peligros asociados</a:t>
            </a:r>
          </a:p>
        </p:txBody>
      </p:sp>
      <p:sp>
        <p:nvSpPr>
          <p:cNvPr id="2051" name="Elipse 2050"/>
          <p:cNvSpPr/>
          <p:nvPr/>
        </p:nvSpPr>
        <p:spPr>
          <a:xfrm>
            <a:off x="935401" y="2002131"/>
            <a:ext cx="379763" cy="371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1</a:t>
            </a:r>
            <a:endParaRPr lang="es-PE" sz="2160" dirty="0"/>
          </a:p>
        </p:txBody>
      </p:sp>
      <p:sp>
        <p:nvSpPr>
          <p:cNvPr id="77" name="Elipse 76"/>
          <p:cNvSpPr/>
          <p:nvPr/>
        </p:nvSpPr>
        <p:spPr>
          <a:xfrm>
            <a:off x="3634630" y="2032814"/>
            <a:ext cx="379763" cy="371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2</a:t>
            </a:r>
            <a:endParaRPr lang="es-PE" sz="2160" dirty="0"/>
          </a:p>
        </p:txBody>
      </p:sp>
      <p:sp>
        <p:nvSpPr>
          <p:cNvPr id="78" name="Elipse 77"/>
          <p:cNvSpPr/>
          <p:nvPr/>
        </p:nvSpPr>
        <p:spPr>
          <a:xfrm>
            <a:off x="6291932" y="2052391"/>
            <a:ext cx="379763" cy="371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3</a:t>
            </a:r>
            <a:endParaRPr lang="es-PE" sz="2160" dirty="0"/>
          </a:p>
        </p:txBody>
      </p:sp>
      <p:sp>
        <p:nvSpPr>
          <p:cNvPr id="79" name="Elipse 78"/>
          <p:cNvSpPr/>
          <p:nvPr/>
        </p:nvSpPr>
        <p:spPr>
          <a:xfrm>
            <a:off x="8948287" y="2037409"/>
            <a:ext cx="379763" cy="3716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60" dirty="0"/>
              <a:t>4</a:t>
            </a:r>
            <a:endParaRPr lang="es-PE" sz="2160" dirty="0"/>
          </a:p>
        </p:txBody>
      </p:sp>
    </p:spTree>
    <p:extLst>
      <p:ext uri="{BB962C8B-B14F-4D97-AF65-F5344CB8AC3E}">
        <p14:creationId xmlns:p14="http://schemas.microsoft.com/office/powerpoint/2010/main" val="1328179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23638" y="151082"/>
            <a:ext cx="1060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12" name="9 Rectángulo redondeado"/>
          <p:cNvSpPr/>
          <p:nvPr/>
        </p:nvSpPr>
        <p:spPr>
          <a:xfrm>
            <a:off x="1204270" y="870192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793240" y="951899"/>
            <a:ext cx="282000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9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PE" sz="19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035858-9E64-412F-A68B-1EA39468E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641" y="1665619"/>
            <a:ext cx="9017316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MX" sz="26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Preparación</a:t>
            </a:r>
          </a:p>
          <a:p>
            <a:pPr algn="just"/>
            <a:r>
              <a:rPr lang="es-PE" sz="2280" dirty="0">
                <a:latin typeface="Arial" panose="020B0604020202020204" pitchFamily="34" charset="0"/>
                <a:cs typeface="Arial" panose="020B0604020202020204" pitchFamily="34" charset="0"/>
              </a:rPr>
              <a:t>Si tu techo es de esteras protégelo con plástico o bolsas de cemento, dándole una pendiente para la evacuación de aguas.</a:t>
            </a:r>
          </a:p>
          <a:p>
            <a:pPr marL="0" indent="0" algn="just">
              <a:buNone/>
            </a:pPr>
            <a:endParaRPr lang="es-PE" sz="7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280" dirty="0">
                <a:latin typeface="Arial" panose="020B0604020202020204" pitchFamily="34" charset="0"/>
                <a:cs typeface="Arial" panose="020B0604020202020204" pitchFamily="34" charset="0"/>
              </a:rPr>
              <a:t>Si tu vivienda se encuentra cerca de algún cauce, cuenta con sacos de tierra o arena para evitar el ingreso de agua.</a:t>
            </a:r>
          </a:p>
          <a:p>
            <a:pPr algn="just"/>
            <a:endParaRPr lang="es-PE" sz="7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280" dirty="0">
                <a:latin typeface="Arial" panose="020B0604020202020204" pitchFamily="34" charset="0"/>
                <a:cs typeface="Arial" panose="020B0604020202020204" pitchFamily="34" charset="0"/>
              </a:rPr>
              <a:t>Mantén la azotea de tu casa despejada y protege el techo con una capa de concreto, con pendiente hacia el ducto de desfogue de agua.</a:t>
            </a:r>
          </a:p>
          <a:p>
            <a:pPr algn="just"/>
            <a:endParaRPr lang="es-PE" sz="7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280" dirty="0">
                <a:latin typeface="Arial" panose="020B0604020202020204" pitchFamily="34" charset="0"/>
                <a:cs typeface="Arial" panose="020B0604020202020204" pitchFamily="34" charset="0"/>
              </a:rPr>
              <a:t>Si tu vivienda tiene techo a dos aguas, instala canaletas para el desfogue.</a:t>
            </a:r>
          </a:p>
          <a:p>
            <a:pPr algn="just"/>
            <a:endParaRPr lang="es-PE" sz="7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280" dirty="0">
                <a:latin typeface="Arial" panose="020B0604020202020204" pitchFamily="34" charset="0"/>
                <a:cs typeface="Arial" panose="020B0604020202020204" pitchFamily="34" charset="0"/>
              </a:rPr>
              <a:t>Procura limpiar la azotea y sus desagües, así como la calle y sus drenajes para que no se tapen con residuos.</a:t>
            </a:r>
          </a:p>
          <a:p>
            <a:pPr marL="0" indent="0" algn="just">
              <a:buNone/>
            </a:pPr>
            <a:endParaRPr lang="es-PE" sz="7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sz="2280" dirty="0">
                <a:latin typeface="Arial" panose="020B0604020202020204" pitchFamily="34" charset="0"/>
                <a:cs typeface="Arial" panose="020B0604020202020204" pitchFamily="34" charset="0"/>
              </a:rPr>
              <a:t>Si comienza a llover de manera torrencial, es probable que ocurra una inundación</a:t>
            </a:r>
          </a:p>
          <a:p>
            <a:endParaRPr lang="es-PE" sz="720" dirty="0"/>
          </a:p>
          <a:p>
            <a:endParaRPr lang="es-PE" sz="2400" dirty="0"/>
          </a:p>
          <a:p>
            <a:endParaRPr lang="es-PE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E1A804E-4D58-403F-A9FA-BAF219819148}"/>
              </a:ext>
            </a:extLst>
          </p:cNvPr>
          <p:cNvGrpSpPr/>
          <p:nvPr/>
        </p:nvGrpSpPr>
        <p:grpSpPr>
          <a:xfrm>
            <a:off x="10068607" y="981810"/>
            <a:ext cx="1359872" cy="5341345"/>
            <a:chOff x="7884368" y="1105308"/>
            <a:chExt cx="1133227" cy="4451121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13710" r="4039" b="68253"/>
            <a:stretch/>
          </p:blipFill>
          <p:spPr>
            <a:xfrm>
              <a:off x="7894984" y="1800026"/>
              <a:ext cx="1080120" cy="77897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7F5492A-FD01-4F4D-8BA4-5B38F99B1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31425" r="3466" b="48801"/>
            <a:stretch/>
          </p:blipFill>
          <p:spPr>
            <a:xfrm>
              <a:off x="7934109" y="2539936"/>
              <a:ext cx="1038164" cy="82246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C77BC8A-0FF5-4E75-95FA-625241A9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33294" r="4039" b="49589"/>
            <a:stretch/>
          </p:blipFill>
          <p:spPr>
            <a:xfrm>
              <a:off x="7884368" y="4062452"/>
              <a:ext cx="1080120" cy="73926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966AA1BB-E0E9-4E2C-B04D-0252AA237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50391" r="4039" b="31573"/>
            <a:stretch/>
          </p:blipFill>
          <p:spPr>
            <a:xfrm>
              <a:off x="7892153" y="4777458"/>
              <a:ext cx="1080120" cy="77897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13710" r="3466" b="69445"/>
            <a:stretch/>
          </p:blipFill>
          <p:spPr>
            <a:xfrm>
              <a:off x="7937474" y="1105308"/>
              <a:ext cx="1080121" cy="73926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C2DA2AB-C26D-45D8-BFB1-98762BEE9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65413" r="3466" b="17742"/>
            <a:stretch/>
          </p:blipFill>
          <p:spPr>
            <a:xfrm>
              <a:off x="7931622" y="3338142"/>
              <a:ext cx="1048437" cy="739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541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63661" y="231846"/>
            <a:ext cx="1060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12" name="9 Rectángulo redondeado"/>
          <p:cNvSpPr/>
          <p:nvPr/>
        </p:nvSpPr>
        <p:spPr>
          <a:xfrm>
            <a:off x="995082" y="1032544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84052" y="1114251"/>
            <a:ext cx="282000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9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PE" sz="19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E1A804E-4D58-403F-A9FA-BAF219819148}"/>
              </a:ext>
            </a:extLst>
          </p:cNvPr>
          <p:cNvGrpSpPr/>
          <p:nvPr/>
        </p:nvGrpSpPr>
        <p:grpSpPr>
          <a:xfrm>
            <a:off x="10068607" y="981810"/>
            <a:ext cx="1359872" cy="5341345"/>
            <a:chOff x="7884368" y="1105308"/>
            <a:chExt cx="1133227" cy="4451121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13710" r="4039" b="68253"/>
            <a:stretch/>
          </p:blipFill>
          <p:spPr>
            <a:xfrm>
              <a:off x="7894984" y="1800026"/>
              <a:ext cx="1080120" cy="77897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7F5492A-FD01-4F4D-8BA4-5B38F99B1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31425" r="3466" b="48801"/>
            <a:stretch/>
          </p:blipFill>
          <p:spPr>
            <a:xfrm>
              <a:off x="7934109" y="2539936"/>
              <a:ext cx="1038164" cy="82246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C77BC8A-0FF5-4E75-95FA-625241A9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33294" r="4039" b="49589"/>
            <a:stretch/>
          </p:blipFill>
          <p:spPr>
            <a:xfrm>
              <a:off x="7884368" y="4062452"/>
              <a:ext cx="1080120" cy="73926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966AA1BB-E0E9-4E2C-B04D-0252AA237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50391" r="4039" b="31573"/>
            <a:stretch/>
          </p:blipFill>
          <p:spPr>
            <a:xfrm>
              <a:off x="7892153" y="4777458"/>
              <a:ext cx="1080120" cy="77897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13710" r="3466" b="69445"/>
            <a:stretch/>
          </p:blipFill>
          <p:spPr>
            <a:xfrm>
              <a:off x="7937474" y="1105308"/>
              <a:ext cx="1080121" cy="73926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C2DA2AB-C26D-45D8-BFB1-98762BEE9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65413" r="3466" b="17742"/>
            <a:stretch/>
          </p:blipFill>
          <p:spPr>
            <a:xfrm>
              <a:off x="7931622" y="3338142"/>
              <a:ext cx="1048437" cy="739264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EF52F85-F262-4018-AB5D-E43FDB5D22C4}"/>
              </a:ext>
            </a:extLst>
          </p:cNvPr>
          <p:cNvSpPr txBox="1"/>
          <p:nvPr/>
        </p:nvSpPr>
        <p:spPr>
          <a:xfrm>
            <a:off x="848270" y="1933929"/>
            <a:ext cx="9178690" cy="385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En época de lluvias intensas, es necesario ganar altura lo antes posible y alejarse de los cauces y laderas de los ríos por posibles desbordes o inundaciones.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Ten presente que deslizamientos, flujos de lodo y derrumbes pueden acelerarse durante lluvias intensas.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Si vas conduciendo, disminuye la velocidad, toma precauciones y no te detengas en zonas donde puede fluir gran cantidad de agua.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Con el asesoramiento de las autoridades de Defensa Civil, pueden hacer un dren o canal, con picos y campas para que el agua de lluvia corra en lo posible por el centro de la calle y no por las fachadas. Si la calle tiene asfalto sólo deja correr el agua de lluvia.</a:t>
            </a:r>
            <a:endParaRPr lang="es-PE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2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3860899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763661" y="231846"/>
            <a:ext cx="1060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12" name="9 Rectángulo redondeado"/>
          <p:cNvSpPr/>
          <p:nvPr/>
        </p:nvSpPr>
        <p:spPr>
          <a:xfrm>
            <a:off x="1004048" y="981810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93018" y="1063517"/>
            <a:ext cx="2820003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9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PE" sz="19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E1A804E-4D58-403F-A9FA-BAF219819148}"/>
              </a:ext>
            </a:extLst>
          </p:cNvPr>
          <p:cNvGrpSpPr/>
          <p:nvPr/>
        </p:nvGrpSpPr>
        <p:grpSpPr>
          <a:xfrm>
            <a:off x="10068607" y="981810"/>
            <a:ext cx="1359872" cy="5341345"/>
            <a:chOff x="7884368" y="1105308"/>
            <a:chExt cx="1133227" cy="4451121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13710" r="4039" b="68253"/>
            <a:stretch/>
          </p:blipFill>
          <p:spPr>
            <a:xfrm>
              <a:off x="7894984" y="1800026"/>
              <a:ext cx="1080120" cy="77897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97F5492A-FD01-4F4D-8BA4-5B38F99B1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31425" r="3466" b="48801"/>
            <a:stretch/>
          </p:blipFill>
          <p:spPr>
            <a:xfrm>
              <a:off x="7934109" y="2539936"/>
              <a:ext cx="1038164" cy="822464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C77BC8A-0FF5-4E75-95FA-625241A94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33294" r="4039" b="49589"/>
            <a:stretch/>
          </p:blipFill>
          <p:spPr>
            <a:xfrm>
              <a:off x="7884368" y="4062452"/>
              <a:ext cx="1080120" cy="73926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966AA1BB-E0E9-4E2C-B04D-0252AA237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5" t="50391" r="4039" b="31573"/>
            <a:stretch/>
          </p:blipFill>
          <p:spPr>
            <a:xfrm>
              <a:off x="7892153" y="4777458"/>
              <a:ext cx="1080120" cy="778971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13710" r="3466" b="69445"/>
            <a:stretch/>
          </p:blipFill>
          <p:spPr>
            <a:xfrm>
              <a:off x="7937474" y="1105308"/>
              <a:ext cx="1080121" cy="739264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C2DA2AB-C26D-45D8-BFB1-98762BEE9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22" t="65413" r="3466" b="17742"/>
            <a:stretch/>
          </p:blipFill>
          <p:spPr>
            <a:xfrm>
              <a:off x="7931622" y="3338142"/>
              <a:ext cx="1048437" cy="739264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C4746B6-351D-4656-AE78-35FB0BA0D9DF}"/>
              </a:ext>
            </a:extLst>
          </p:cNvPr>
          <p:cNvSpPr txBox="1"/>
          <p:nvPr/>
        </p:nvSpPr>
        <p:spPr>
          <a:xfrm>
            <a:off x="911424" y="1779858"/>
            <a:ext cx="8813779" cy="4014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es-MX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Rehabilitación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Si tu vivienda se inunda es recomendable abandonarla y desconectar la energía eléctrica.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Efectúa un reconocimiento general de tu casa y repara rajaduras, grietas, filtraciones, tuberías deterioradas, etc.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Después de una lluvia intensa y vientos fuertes, asegúrate que alrededor de tu vivienda no hayan quedado ramas de árboles, postes débiles, etc., que representen peligro.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Organízate con tus vecinos para ayudarse mutuamente y comunicar a las autoridades respectivas.</a:t>
            </a: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s-MX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11480" indent="-41148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MX" sz="1920" dirty="0">
                <a:latin typeface="Arial" panose="020B0604020202020204" pitchFamily="34" charset="0"/>
                <a:cs typeface="Arial" panose="020B0604020202020204" pitchFamily="34" charset="0"/>
              </a:rPr>
              <a:t>Sigue las indicaciones de las autoridades y prepárate para evacuar en caso necesario.</a:t>
            </a:r>
            <a:endParaRPr lang="es-PE" sz="19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589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65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1783976" y="1094994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689110" y="2272772"/>
            <a:ext cx="74312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indent="-411480" algn="just">
              <a:buFont typeface="+mj-lt"/>
              <a:buAutoNum type="arabicPeriod"/>
            </a:pPr>
            <a:r>
              <a:rPr lang="es-PE" sz="2400" dirty="0">
                <a:latin typeface="Arial" panose="020B0604020202020204" pitchFamily="34" charset="0"/>
                <a:cs typeface="Arial" panose="020B0604020202020204" pitchFamily="34" charset="0"/>
              </a:rPr>
              <a:t>Misión y Visión</a:t>
            </a:r>
          </a:p>
          <a:p>
            <a:pPr marL="411480" indent="-41148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</a:t>
            </a:r>
          </a:p>
          <a:p>
            <a:pPr marL="411480" indent="-41148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Gestión de las Emergencias</a:t>
            </a:r>
          </a:p>
          <a:p>
            <a:pPr marL="411480" indent="-41148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Demandas de Información Meteorológica</a:t>
            </a:r>
          </a:p>
          <a:p>
            <a:pPr marL="411480" indent="-411480" algn="just">
              <a:buFont typeface="+mj-lt"/>
              <a:buAutoNum type="arabicPeriod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P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26010" y="1189313"/>
            <a:ext cx="184697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63661" y="231846"/>
            <a:ext cx="1060332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4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</p:spTree>
    <p:extLst>
      <p:ext uri="{BB962C8B-B14F-4D97-AF65-F5344CB8AC3E}">
        <p14:creationId xmlns:p14="http://schemas.microsoft.com/office/powerpoint/2010/main" val="119780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990896" y="1840873"/>
            <a:ext cx="10196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400" dirty="0"/>
              <a:t>Conducir los procesos de la gestión reactiva en el marco del Sistema Nacional de Gestión del Riesgo de Desastres en provecho de la población en general, sus medios de vida y el patrimonio del Estado en forma inmediata, permanente y eficiente.</a:t>
            </a:r>
          </a:p>
        </p:txBody>
      </p:sp>
      <p:sp>
        <p:nvSpPr>
          <p:cNvPr id="12" name="9 Rectángulo redondeado"/>
          <p:cNvSpPr/>
          <p:nvPr/>
        </p:nvSpPr>
        <p:spPr>
          <a:xfrm>
            <a:off x="990896" y="3716338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2 Rectángulo"/>
          <p:cNvSpPr/>
          <p:nvPr/>
        </p:nvSpPr>
        <p:spPr>
          <a:xfrm>
            <a:off x="990896" y="4841657"/>
            <a:ext cx="1056987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80" b="1" dirty="0"/>
              <a:t>“Un país preparado y </a:t>
            </a:r>
            <a:r>
              <a:rPr lang="es-PE" sz="2880" b="1" dirty="0" err="1"/>
              <a:t>resiliente</a:t>
            </a:r>
            <a:r>
              <a:rPr lang="es-PE" sz="2880" b="1" dirty="0"/>
              <a:t> ante emergencias y desastres.”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395208" y="3810656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59496" y="323977"/>
            <a:ext cx="10603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11" name="9 Rectángulo redondeado"/>
          <p:cNvSpPr/>
          <p:nvPr/>
        </p:nvSpPr>
        <p:spPr>
          <a:xfrm>
            <a:off x="990896" y="1144282"/>
            <a:ext cx="3931027" cy="628561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371969" y="1238601"/>
            <a:ext cx="116891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3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1514533" y="165203"/>
            <a:ext cx="101933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26810" y="1400314"/>
            <a:ext cx="3016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COMPONENTES</a:t>
            </a:r>
          </a:p>
          <a:p>
            <a:pPr algn="ctr"/>
            <a:r>
              <a:rPr lang="es-MX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GRD</a:t>
            </a:r>
            <a:endParaRPr lang="es-PE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20 Elipse"/>
          <p:cNvSpPr/>
          <p:nvPr/>
        </p:nvSpPr>
        <p:spPr>
          <a:xfrm>
            <a:off x="4890281" y="4854770"/>
            <a:ext cx="2151108" cy="1320316"/>
          </a:xfrm>
          <a:prstGeom prst="ellipse">
            <a:avLst/>
          </a:prstGeom>
          <a:solidFill>
            <a:srgbClr val="0064A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" sz="1440" b="1" kern="0" dirty="0">
                <a:solidFill>
                  <a:prstClr val="white"/>
                </a:solidFill>
              </a:rPr>
              <a:t>7.</a:t>
            </a:r>
          </a:p>
          <a:p>
            <a:pPr algn="ctr">
              <a:defRPr/>
            </a:pPr>
            <a:r>
              <a:rPr lang="es-ES" sz="1440" b="1" kern="0" dirty="0">
                <a:solidFill>
                  <a:prstClr val="white"/>
                </a:solidFill>
              </a:rPr>
              <a:t>Reconstrucción</a:t>
            </a:r>
          </a:p>
          <a:p>
            <a:pPr algn="ctr">
              <a:defRPr/>
            </a:pPr>
            <a:r>
              <a:rPr lang="es-ES" sz="1320" b="1" kern="0" dirty="0">
                <a:solidFill>
                  <a:prstClr val="white"/>
                </a:solidFill>
              </a:rPr>
              <a:t>CENEPRED</a:t>
            </a:r>
          </a:p>
        </p:txBody>
      </p:sp>
      <p:sp>
        <p:nvSpPr>
          <p:cNvPr id="37" name="21 Elipse"/>
          <p:cNvSpPr/>
          <p:nvPr/>
        </p:nvSpPr>
        <p:spPr>
          <a:xfrm>
            <a:off x="4490308" y="3502228"/>
            <a:ext cx="2025229" cy="1335701"/>
          </a:xfrm>
          <a:prstGeom prst="ellipse">
            <a:avLst/>
          </a:prstGeom>
          <a:solidFill>
            <a:srgbClr val="0064A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r>
              <a:rPr lang="es-ES" sz="1440" b="1" kern="0" dirty="0">
                <a:solidFill>
                  <a:prstClr val="white"/>
                </a:solidFill>
              </a:rPr>
              <a:t>1.</a:t>
            </a:r>
          </a:p>
          <a:p>
            <a:pPr algn="ctr"/>
            <a:r>
              <a:rPr lang="es-ES" sz="1440" b="1" kern="0" dirty="0">
                <a:solidFill>
                  <a:prstClr val="white"/>
                </a:solidFill>
              </a:rPr>
              <a:t>Estimación del Riesgo </a:t>
            </a:r>
            <a:r>
              <a:rPr lang="es-ES" sz="1320" b="1" kern="0" dirty="0">
                <a:solidFill>
                  <a:prstClr val="white"/>
                </a:solidFill>
              </a:rPr>
              <a:t>CENEPRED</a:t>
            </a:r>
          </a:p>
        </p:txBody>
      </p:sp>
      <p:sp>
        <p:nvSpPr>
          <p:cNvPr id="38" name="22 Elipse"/>
          <p:cNvSpPr/>
          <p:nvPr/>
        </p:nvSpPr>
        <p:spPr>
          <a:xfrm>
            <a:off x="9451469" y="4281646"/>
            <a:ext cx="2049007" cy="1337099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4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 </a:t>
            </a:r>
          </a:p>
          <a:p>
            <a:pPr algn="ctr">
              <a:defRPr/>
            </a:pPr>
            <a:r>
              <a:rPr lang="es-ES" sz="144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Respuesta</a:t>
            </a:r>
          </a:p>
          <a:p>
            <a:pPr algn="ctr">
              <a:defRPr/>
            </a:pPr>
            <a:r>
              <a:rPr lang="es-ES" sz="132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INDECI</a:t>
            </a:r>
          </a:p>
        </p:txBody>
      </p:sp>
      <p:sp>
        <p:nvSpPr>
          <p:cNvPr id="39" name="23 Elipse"/>
          <p:cNvSpPr/>
          <p:nvPr/>
        </p:nvSpPr>
        <p:spPr>
          <a:xfrm>
            <a:off x="4864372" y="1859903"/>
            <a:ext cx="1973480" cy="1299336"/>
          </a:xfrm>
          <a:prstGeom prst="ellipse">
            <a:avLst/>
          </a:prstGeom>
          <a:solidFill>
            <a:srgbClr val="0064A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r>
              <a:rPr lang="es-ES" sz="1440" b="1" kern="0" dirty="0">
                <a:solidFill>
                  <a:prstClr val="white"/>
                </a:solidFill>
              </a:rPr>
              <a:t>2.</a:t>
            </a:r>
          </a:p>
          <a:p>
            <a:pPr algn="ctr"/>
            <a:r>
              <a:rPr lang="es-ES" sz="1440" b="1" kern="0" dirty="0">
                <a:solidFill>
                  <a:prstClr val="white"/>
                </a:solidFill>
              </a:rPr>
              <a:t>Prevención del Riesgo</a:t>
            </a:r>
          </a:p>
          <a:p>
            <a:pPr algn="ctr"/>
            <a:r>
              <a:rPr lang="es-ES" sz="1320" b="1" kern="0" dirty="0">
                <a:solidFill>
                  <a:prstClr val="white"/>
                </a:solidFill>
              </a:rPr>
              <a:t>CENEPRED</a:t>
            </a:r>
          </a:p>
        </p:txBody>
      </p:sp>
      <p:sp>
        <p:nvSpPr>
          <p:cNvPr id="40" name="13 Flecha curvada hacia abajo"/>
          <p:cNvSpPr/>
          <p:nvPr/>
        </p:nvSpPr>
        <p:spPr>
          <a:xfrm rot="1461340">
            <a:off x="9029260" y="1388713"/>
            <a:ext cx="1432097" cy="619598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41" name="14 Flecha curvada hacia la izquierda"/>
          <p:cNvSpPr/>
          <p:nvPr/>
        </p:nvSpPr>
        <p:spPr>
          <a:xfrm rot="3256394">
            <a:off x="10454035" y="5309648"/>
            <a:ext cx="682536" cy="1447592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42" name="17 Elipse"/>
          <p:cNvSpPr/>
          <p:nvPr/>
        </p:nvSpPr>
        <p:spPr>
          <a:xfrm>
            <a:off x="7026811" y="1226100"/>
            <a:ext cx="1965089" cy="1331506"/>
          </a:xfrm>
          <a:prstGeom prst="ellipse">
            <a:avLst/>
          </a:prstGeom>
          <a:solidFill>
            <a:srgbClr val="0064A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r>
              <a:rPr lang="es-ES" sz="1440" b="1" kern="0" dirty="0">
                <a:solidFill>
                  <a:prstClr val="white"/>
                </a:solidFill>
              </a:rPr>
              <a:t>3. </a:t>
            </a:r>
          </a:p>
          <a:p>
            <a:pPr algn="ctr"/>
            <a:r>
              <a:rPr lang="es-ES" sz="1440" b="1" kern="0" dirty="0">
                <a:solidFill>
                  <a:prstClr val="white"/>
                </a:solidFill>
              </a:rPr>
              <a:t>Reducción del Riesgo</a:t>
            </a:r>
          </a:p>
          <a:p>
            <a:pPr algn="ctr"/>
            <a:r>
              <a:rPr lang="es-ES" sz="1320" b="1" kern="0" dirty="0">
                <a:solidFill>
                  <a:prstClr val="white"/>
                </a:solidFill>
              </a:rPr>
              <a:t>CENEPRED</a:t>
            </a:r>
          </a:p>
        </p:txBody>
      </p:sp>
      <p:sp>
        <p:nvSpPr>
          <p:cNvPr id="43" name="18 Flecha curvada hacia abajo"/>
          <p:cNvSpPr/>
          <p:nvPr/>
        </p:nvSpPr>
        <p:spPr>
          <a:xfrm rot="20805471">
            <a:off x="5750814" y="1161115"/>
            <a:ext cx="1523119" cy="532882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44" name="19 Elipse"/>
          <p:cNvSpPr/>
          <p:nvPr/>
        </p:nvSpPr>
        <p:spPr>
          <a:xfrm>
            <a:off x="8015506" y="5430629"/>
            <a:ext cx="2103554" cy="1320316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44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 </a:t>
            </a:r>
          </a:p>
          <a:p>
            <a:pPr algn="ctr">
              <a:defRPr/>
            </a:pPr>
            <a:r>
              <a:rPr lang="es-ES" sz="144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Rehabilitación</a:t>
            </a:r>
          </a:p>
          <a:p>
            <a:pPr algn="ctr">
              <a:defRPr/>
            </a:pPr>
            <a:r>
              <a:rPr lang="es-ES" sz="132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INDECI</a:t>
            </a:r>
          </a:p>
        </p:txBody>
      </p:sp>
      <p:sp>
        <p:nvSpPr>
          <p:cNvPr id="45" name="26 Flecha curvada hacia abajo"/>
          <p:cNvSpPr/>
          <p:nvPr/>
        </p:nvSpPr>
        <p:spPr>
          <a:xfrm rot="11241208">
            <a:off x="6465255" y="6024991"/>
            <a:ext cx="1536526" cy="651766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46" name="24 Elipse"/>
          <p:cNvSpPr/>
          <p:nvPr/>
        </p:nvSpPr>
        <p:spPr>
          <a:xfrm>
            <a:off x="9636529" y="2205367"/>
            <a:ext cx="2071385" cy="1261573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ES" sz="144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 </a:t>
            </a:r>
          </a:p>
          <a:p>
            <a:pPr algn="ctr">
              <a:defRPr/>
            </a:pPr>
            <a:r>
              <a:rPr lang="es-ES" sz="144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Preparación</a:t>
            </a:r>
          </a:p>
          <a:p>
            <a:pPr algn="ctr">
              <a:defRPr/>
            </a:pPr>
            <a:r>
              <a:rPr lang="es-ES" sz="132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INDECI</a:t>
            </a:r>
            <a:endParaRPr lang="es-E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E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7" name="25 Flecha curvada hacia abajo"/>
          <p:cNvSpPr/>
          <p:nvPr/>
        </p:nvSpPr>
        <p:spPr>
          <a:xfrm rot="5400000">
            <a:off x="10928849" y="3659975"/>
            <a:ext cx="1318962" cy="597218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49" name="29 CuadroTexto"/>
          <p:cNvSpPr txBox="1"/>
          <p:nvPr/>
        </p:nvSpPr>
        <p:spPr>
          <a:xfrm>
            <a:off x="7732372" y="3596699"/>
            <a:ext cx="212321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920" b="1" dirty="0">
                <a:solidFill>
                  <a:srgbClr val="FF9E33"/>
                </a:solidFill>
              </a:rPr>
              <a:t>Componente</a:t>
            </a:r>
          </a:p>
          <a:p>
            <a:pPr algn="ctr"/>
            <a:r>
              <a:rPr lang="es-ES" sz="1920" b="1" dirty="0">
                <a:solidFill>
                  <a:srgbClr val="FF9E33"/>
                </a:solidFill>
              </a:rPr>
              <a:t>Reactivo</a:t>
            </a:r>
          </a:p>
        </p:txBody>
      </p:sp>
      <p:sp>
        <p:nvSpPr>
          <p:cNvPr id="50" name="31 CuadroTexto"/>
          <p:cNvSpPr txBox="1"/>
          <p:nvPr/>
        </p:nvSpPr>
        <p:spPr>
          <a:xfrm>
            <a:off x="5941720" y="3067473"/>
            <a:ext cx="212321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920" b="1" dirty="0">
                <a:solidFill>
                  <a:srgbClr val="0064A0"/>
                </a:solidFill>
              </a:rPr>
              <a:t>Componentes Prospectivo y Correctivo</a:t>
            </a:r>
          </a:p>
        </p:txBody>
      </p:sp>
      <p:sp>
        <p:nvSpPr>
          <p:cNvPr id="51" name="4 Explosión 2"/>
          <p:cNvSpPr/>
          <p:nvPr/>
        </p:nvSpPr>
        <p:spPr>
          <a:xfrm>
            <a:off x="9451470" y="3455776"/>
            <a:ext cx="2377628" cy="795128"/>
          </a:xfrm>
          <a:prstGeom prst="irregularSeal2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1440" dirty="0"/>
              <a:t>Desastre</a:t>
            </a:r>
          </a:p>
        </p:txBody>
      </p:sp>
      <p:cxnSp>
        <p:nvCxnSpPr>
          <p:cNvPr id="52" name="7 Conector recto"/>
          <p:cNvCxnSpPr>
            <a:stCxn id="40" idx="0"/>
          </p:cNvCxnSpPr>
          <p:nvPr/>
        </p:nvCxnSpPr>
        <p:spPr>
          <a:xfrm flipH="1">
            <a:off x="7856588" y="1400314"/>
            <a:ext cx="1981204" cy="2379607"/>
          </a:xfrm>
          <a:prstGeom prst="line">
            <a:avLst/>
          </a:prstGeom>
          <a:ln w="76200"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18 Flecha curvada hacia abajo"/>
          <p:cNvSpPr/>
          <p:nvPr/>
        </p:nvSpPr>
        <p:spPr>
          <a:xfrm rot="17037567">
            <a:off x="3796705" y="2756061"/>
            <a:ext cx="1429547" cy="609405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sp>
        <p:nvSpPr>
          <p:cNvPr id="54" name="18 Flecha curvada hacia abajo"/>
          <p:cNvSpPr/>
          <p:nvPr/>
        </p:nvSpPr>
        <p:spPr>
          <a:xfrm rot="15800271">
            <a:off x="3855556" y="4814610"/>
            <a:ext cx="1329501" cy="582558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  <a:latin typeface="Corbel" pitchFamily="34" charset="0"/>
            </a:endParaRPr>
          </a:p>
        </p:txBody>
      </p:sp>
      <p:cxnSp>
        <p:nvCxnSpPr>
          <p:cNvPr id="55" name="7 Conector recto"/>
          <p:cNvCxnSpPr/>
          <p:nvPr/>
        </p:nvCxnSpPr>
        <p:spPr>
          <a:xfrm flipH="1">
            <a:off x="7233519" y="3925985"/>
            <a:ext cx="523460" cy="2657483"/>
          </a:xfrm>
          <a:prstGeom prst="line">
            <a:avLst/>
          </a:prstGeom>
          <a:ln w="76200">
            <a:solidFill>
              <a:srgbClr val="FF9E33"/>
            </a:solidFill>
            <a:prstDash val="lg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901EFD3-6FAA-4589-B76F-04F8DE698C27}"/>
              </a:ext>
            </a:extLst>
          </p:cNvPr>
          <p:cNvSpPr txBox="1"/>
          <p:nvPr/>
        </p:nvSpPr>
        <p:spPr>
          <a:xfrm>
            <a:off x="362902" y="2180622"/>
            <a:ext cx="32939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160" dirty="0"/>
              <a:t>Según la Ley N° 29664, que crea el </a:t>
            </a:r>
            <a:r>
              <a:rPr lang="es-MX" sz="21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Nacional de Gestión del Riesgo de Desastres </a:t>
            </a:r>
            <a:r>
              <a:rPr lang="es-MX" sz="2160" dirty="0"/>
              <a:t>– SINAGERD, la Política Nacional de Gestión del Riesgo de Desastres </a:t>
            </a:r>
            <a:r>
              <a:rPr lang="es-MX" sz="21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establece sobre la base de 3 componentes y 7 procesos </a:t>
            </a:r>
            <a:r>
              <a:rPr lang="es-MX" sz="2160" dirty="0"/>
              <a:t>para su implementación:</a:t>
            </a:r>
            <a:endParaRPr lang="es-PE" sz="2160" dirty="0"/>
          </a:p>
        </p:txBody>
      </p:sp>
    </p:spTree>
    <p:extLst>
      <p:ext uri="{BB962C8B-B14F-4D97-AF65-F5344CB8AC3E}">
        <p14:creationId xmlns:p14="http://schemas.microsoft.com/office/powerpoint/2010/main" val="3178591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763661" y="231846"/>
            <a:ext cx="10603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933721" y="3153845"/>
            <a:ext cx="1785245" cy="295475"/>
          </a:xfrm>
          <a:prstGeom prst="rect">
            <a:avLst/>
          </a:prstGeom>
          <a:ln>
            <a:solidFill>
              <a:srgbClr val="0064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440" b="1" dirty="0"/>
              <a:t>PREPARACIÓN</a:t>
            </a:r>
            <a:endParaRPr lang="es-PE" sz="1440" b="1" dirty="0"/>
          </a:p>
        </p:txBody>
      </p:sp>
      <p:sp>
        <p:nvSpPr>
          <p:cNvPr id="11" name="Rectángulo 10"/>
          <p:cNvSpPr/>
          <p:nvPr/>
        </p:nvSpPr>
        <p:spPr>
          <a:xfrm>
            <a:off x="5199536" y="3150304"/>
            <a:ext cx="1785245" cy="295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440" b="1" dirty="0"/>
              <a:t>RESPUESTA</a:t>
            </a:r>
            <a:endParaRPr lang="es-PE" sz="1440" b="1" dirty="0"/>
          </a:p>
        </p:txBody>
      </p:sp>
      <p:sp>
        <p:nvSpPr>
          <p:cNvPr id="12" name="Rectángulo 11"/>
          <p:cNvSpPr/>
          <p:nvPr/>
        </p:nvSpPr>
        <p:spPr>
          <a:xfrm>
            <a:off x="8473035" y="3153845"/>
            <a:ext cx="1785245" cy="2954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1440" b="1" dirty="0"/>
              <a:t>REHABILITACIÓN</a:t>
            </a:r>
            <a:endParaRPr lang="es-PE" sz="1440" b="1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1258808" y="3771778"/>
            <a:ext cx="3135067" cy="2183408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4320" indent="-274320">
              <a:buFont typeface="+mj-lt"/>
              <a:buAutoNum type="arabicPeriod"/>
            </a:pPr>
            <a:r>
              <a:rPr lang="es-MX" sz="1320" dirty="0"/>
              <a:t>Información sobre escenarios de riesgo de desastre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Planeamiento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 Desarrollo de capacidades para la respuesta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Gestión de recursos para la respuesta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Monitoreo y alerta temprana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Información pública y sensibilización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4528418" y="3758622"/>
            <a:ext cx="3135067" cy="2196565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4320" indent="-274320">
              <a:buFont typeface="+mj-lt"/>
              <a:buAutoNum type="arabicPeriod"/>
            </a:pPr>
            <a:r>
              <a:rPr lang="es-MX" sz="1320" dirty="0"/>
              <a:t>Conducción y coordinación de la atención de la emergencia o desastre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Análisis operacional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Búsqueda y </a:t>
            </a:r>
            <a:r>
              <a:rPr lang="es-MX" sz="1320"/>
              <a:t>salvamento.</a:t>
            </a:r>
            <a:endParaRPr lang="es-MX" sz="1320" dirty="0"/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Salud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Comunicaciones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Logística en la respuesta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Asistencia humanitaria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/>
              <a:t>Movilización</a:t>
            </a:r>
            <a:endParaRPr lang="es-PE" sz="1320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7790438" y="3758622"/>
            <a:ext cx="3135067" cy="2196565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932" tIns="14466" rIns="28932" bIns="1446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74320" indent="-274320">
              <a:buFont typeface="+mj-lt"/>
              <a:buAutoNum type="arabicPeriod"/>
            </a:pPr>
            <a:r>
              <a:rPr lang="es-MX" sz="1320" dirty="0"/>
              <a:t>Restablecimiento de servicios Públicos básicos e infraestructura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Normalización progresiva de los medios de vida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Continuidad de servicios</a:t>
            </a:r>
          </a:p>
          <a:p>
            <a:pPr marL="274320" indent="-274320">
              <a:buFont typeface="+mj-lt"/>
              <a:buAutoNum type="arabicPeriod"/>
            </a:pPr>
            <a:r>
              <a:rPr lang="es-MX" sz="1320" dirty="0"/>
              <a:t>Participación del sector privado</a:t>
            </a:r>
          </a:p>
        </p:txBody>
      </p:sp>
      <p:cxnSp>
        <p:nvCxnSpPr>
          <p:cNvPr id="19" name="Conector recto 18"/>
          <p:cNvCxnSpPr>
            <a:stCxn id="8" idx="2"/>
            <a:endCxn id="15" idx="0"/>
          </p:cNvCxnSpPr>
          <p:nvPr/>
        </p:nvCxnSpPr>
        <p:spPr>
          <a:xfrm flipH="1">
            <a:off x="2826341" y="3449320"/>
            <a:ext cx="2" cy="322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>
            <a:stCxn id="11" idx="2"/>
            <a:endCxn id="17" idx="0"/>
          </p:cNvCxnSpPr>
          <p:nvPr/>
        </p:nvCxnSpPr>
        <p:spPr>
          <a:xfrm>
            <a:off x="6092159" y="3445779"/>
            <a:ext cx="3793" cy="312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>
            <a:stCxn id="12" idx="2"/>
            <a:endCxn id="18" idx="0"/>
          </p:cNvCxnSpPr>
          <p:nvPr/>
        </p:nvCxnSpPr>
        <p:spPr>
          <a:xfrm flipH="1">
            <a:off x="9357972" y="3449320"/>
            <a:ext cx="7686" cy="309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brir llave 23"/>
          <p:cNvSpPr/>
          <p:nvPr/>
        </p:nvSpPr>
        <p:spPr>
          <a:xfrm flipH="1">
            <a:off x="10933191" y="3758622"/>
            <a:ext cx="322970" cy="21965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25" name="CuadroTexto 24"/>
          <p:cNvSpPr txBox="1"/>
          <p:nvPr/>
        </p:nvSpPr>
        <p:spPr>
          <a:xfrm rot="5400000">
            <a:off x="10515223" y="4770189"/>
            <a:ext cx="19452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60" dirty="0"/>
              <a:t>Subprocesos</a:t>
            </a:r>
            <a:endParaRPr lang="es-PE" sz="216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184429" y="2225667"/>
            <a:ext cx="38231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160" b="1" dirty="0"/>
              <a:t>Procesos de la Gestión Reactiva</a:t>
            </a:r>
            <a:endParaRPr lang="es-PE" sz="2160" b="1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1295602" y="1032998"/>
            <a:ext cx="9892090" cy="9880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160" dirty="0"/>
              <a:t>Es el conjunto de acciones y medidas destinadas a enfrentar los desastres ya sea por un peligro inminente o por la materialización del riesgo.</a:t>
            </a:r>
          </a:p>
        </p:txBody>
      </p:sp>
      <p:sp>
        <p:nvSpPr>
          <p:cNvPr id="36" name="Abrir llave 35"/>
          <p:cNvSpPr/>
          <p:nvPr/>
        </p:nvSpPr>
        <p:spPr>
          <a:xfrm rot="16200000" flipH="1">
            <a:off x="5901992" y="-1227062"/>
            <a:ext cx="388016" cy="832455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</p:spTree>
    <p:extLst>
      <p:ext uri="{BB962C8B-B14F-4D97-AF65-F5344CB8AC3E}">
        <p14:creationId xmlns:p14="http://schemas.microsoft.com/office/powerpoint/2010/main" val="361693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1181112" y="640040"/>
            <a:ext cx="9585499" cy="576229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80" b="1" dirty="0">
                <a:latin typeface="Arial" panose="020B0604020202020204" pitchFamily="34" charset="0"/>
                <a:cs typeface="Arial" panose="020B0604020202020204" pitchFamily="34" charset="0"/>
              </a:rPr>
              <a:t>INVESTIGACIÓN APLICADA EN LA GESTIÓN REACTIVA</a:t>
            </a:r>
            <a:endParaRPr lang="es-PE" sz="198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978041" y="181453"/>
            <a:ext cx="11150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706" y="3110196"/>
            <a:ext cx="2430181" cy="3083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/>
          <p:cNvSpPr txBox="1"/>
          <p:nvPr/>
        </p:nvSpPr>
        <p:spPr>
          <a:xfrm>
            <a:off x="7440140" y="3246443"/>
            <a:ext cx="3715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9076" indent="-219076" algn="just"/>
            <a:r>
              <a:rPr lang="es-MX" sz="1400" dirty="0">
                <a:solidFill>
                  <a:srgbClr val="0094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Priorizar y desarrollar las </a:t>
            </a:r>
            <a:r>
              <a:rPr lang="es-MX" sz="1400" b="1" dirty="0">
                <a:solidFill>
                  <a:srgbClr val="EE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investigaciones aplicadas</a:t>
            </a:r>
            <a:r>
              <a:rPr lang="es-MX" sz="1400" dirty="0">
                <a:solidFill>
                  <a:srgbClr val="EE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>
                <a:solidFill>
                  <a:srgbClr val="0094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gestión reactiva.</a:t>
            </a:r>
            <a:endParaRPr lang="es-PE" sz="1400" dirty="0">
              <a:solidFill>
                <a:srgbClr val="0094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7440140" y="4250197"/>
            <a:ext cx="3715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9076" indent="-219076" algn="just"/>
            <a:r>
              <a:rPr lang="es-MX" sz="1400" dirty="0">
                <a:solidFill>
                  <a:srgbClr val="0094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	Desarrollar y establecer canales de </a:t>
            </a:r>
            <a:r>
              <a:rPr lang="es-MX" sz="1400" b="1" dirty="0">
                <a:solidFill>
                  <a:srgbClr val="EE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intercambio de información y conocimientos de carácter técnico y científico</a:t>
            </a:r>
            <a:r>
              <a:rPr lang="es-MX" sz="1400" b="1" dirty="0">
                <a:solidFill>
                  <a:srgbClr val="0094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>
                <a:solidFill>
                  <a:srgbClr val="0094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GRD.</a:t>
            </a:r>
            <a:endParaRPr lang="es-PE" sz="1400" dirty="0">
              <a:solidFill>
                <a:srgbClr val="0094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4"/>
          <a:srcRect t="5325"/>
          <a:stretch/>
        </p:blipFill>
        <p:spPr>
          <a:xfrm>
            <a:off x="1890510" y="3110196"/>
            <a:ext cx="2408324" cy="3083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12 Rectángulo"/>
          <p:cNvSpPr/>
          <p:nvPr/>
        </p:nvSpPr>
        <p:spPr>
          <a:xfrm>
            <a:off x="493060" y="1403664"/>
            <a:ext cx="11385176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80" dirty="0">
                <a:latin typeface="Arial" panose="020B0604020202020204" pitchFamily="34" charset="0"/>
                <a:cs typeface="Arial" panose="020B0604020202020204" pitchFamily="34" charset="0"/>
              </a:rPr>
              <a:t>Mediante la Resolución Jefatural N° 106-2018-INDECI, se crea el:</a:t>
            </a:r>
            <a:endParaRPr lang="es-PE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440" b="1" dirty="0">
                <a:latin typeface="Arial" panose="020B0604020202020204" pitchFamily="34" charset="0"/>
                <a:cs typeface="Arial" panose="020B0604020202020204" pitchFamily="34" charset="0"/>
              </a:rPr>
              <a:t>CENTRO DE ESTUDIOS, PROCESAMIENTO DE INFORMACIÓN E INVESTIGACIÓN PARA LA GESTIÓN REACTIVA (UF CEPIG),</a:t>
            </a:r>
          </a:p>
          <a:p>
            <a:pPr algn="ctr"/>
            <a:r>
              <a:rPr lang="es-PE" sz="1680" dirty="0">
                <a:latin typeface="Arial" panose="020B0604020202020204" pitchFamily="34" charset="0"/>
                <a:cs typeface="Arial" panose="020B0604020202020204" pitchFamily="34" charset="0"/>
              </a:rPr>
              <a:t> con énfasis en variabilidad y cambio climático; referida a peligros inminentes de origen meteorológico, hidrológico, oceanográfico, de geodinámica interna y geodinámica externa, biológico y físico - químico, con el objetivo de generar conocimiento orientado a la acción para prepararnos y responder adecuadamente a las emergencias o desastres.</a:t>
            </a:r>
          </a:p>
        </p:txBody>
      </p:sp>
      <p:cxnSp>
        <p:nvCxnSpPr>
          <p:cNvPr id="37" name="Conector recto de flecha 36"/>
          <p:cNvCxnSpPr>
            <a:cxnSpLocks/>
            <a:endCxn id="23" idx="1"/>
          </p:cNvCxnSpPr>
          <p:nvPr/>
        </p:nvCxnSpPr>
        <p:spPr>
          <a:xfrm flipV="1">
            <a:off x="6489635" y="3615775"/>
            <a:ext cx="950505" cy="129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>
            <a:cxnSpLocks/>
            <a:endCxn id="33" idx="1"/>
          </p:cNvCxnSpPr>
          <p:nvPr/>
        </p:nvCxnSpPr>
        <p:spPr>
          <a:xfrm>
            <a:off x="5971177" y="4540524"/>
            <a:ext cx="1468963" cy="186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1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 redondeado"/>
          <p:cNvSpPr/>
          <p:nvPr/>
        </p:nvSpPr>
        <p:spPr>
          <a:xfrm>
            <a:off x="1267515" y="1055959"/>
            <a:ext cx="3370730" cy="6285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APLICADA EN LA GESTIÓN REACTIVA</a:t>
            </a:r>
            <a:endParaRPr lang="es-PE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68254" y="5804027"/>
            <a:ext cx="3538148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60" i="1" dirty="0">
                <a:solidFill>
                  <a:srgbClr val="444444"/>
                </a:solidFill>
                <a:latin typeface="Roboto"/>
              </a:rPr>
              <a:t>Descarga el documento: https://goo.gl/pSNXdc</a:t>
            </a:r>
            <a:endParaRPr lang="es-PE" sz="1260" i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018" y="1787230"/>
            <a:ext cx="2745724" cy="3900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1101253" y="123830"/>
            <a:ext cx="10603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25" name="Flecha derecha 24"/>
          <p:cNvSpPr/>
          <p:nvPr/>
        </p:nvSpPr>
        <p:spPr>
          <a:xfrm>
            <a:off x="4855589" y="3096148"/>
            <a:ext cx="1209734" cy="78858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 dirty="0"/>
          </a:p>
        </p:txBody>
      </p:sp>
      <p:sp>
        <p:nvSpPr>
          <p:cNvPr id="6" name="Rectángulo redondeado 5"/>
          <p:cNvSpPr/>
          <p:nvPr/>
        </p:nvSpPr>
        <p:spPr>
          <a:xfrm>
            <a:off x="6555122" y="1857864"/>
            <a:ext cx="5005082" cy="1407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 dirty="0"/>
          </a:p>
        </p:txBody>
      </p:sp>
      <p:sp>
        <p:nvSpPr>
          <p:cNvPr id="5" name="Rectángulo 4"/>
          <p:cNvSpPr/>
          <p:nvPr/>
        </p:nvSpPr>
        <p:spPr>
          <a:xfrm>
            <a:off x="6548448" y="2368045"/>
            <a:ext cx="5011757" cy="41734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/>
          </a:p>
        </p:txBody>
      </p:sp>
      <p:sp>
        <p:nvSpPr>
          <p:cNvPr id="18" name="Marcador de contenido 2"/>
          <p:cNvSpPr>
            <a:spLocks noGrp="1"/>
          </p:cNvSpPr>
          <p:nvPr>
            <p:ph idx="1"/>
          </p:nvPr>
        </p:nvSpPr>
        <p:spPr>
          <a:xfrm>
            <a:off x="8296147" y="2541880"/>
            <a:ext cx="2893490" cy="614602"/>
          </a:xfrm>
        </p:spPr>
        <p:txBody>
          <a:bodyPr>
            <a:noAutofit/>
          </a:bodyPr>
          <a:lstStyle/>
          <a:p>
            <a:pPr marL="219076" indent="-219076" algn="just">
              <a:buNone/>
            </a:pPr>
            <a:r>
              <a:rPr lang="es-PE" sz="1320" dirty="0">
                <a:latin typeface="Arial" panose="020B0604020202020204" pitchFamily="34" charset="0"/>
                <a:cs typeface="Arial" panose="020B0604020202020204" pitchFamily="34" charset="0"/>
              </a:rPr>
              <a:t>1.	Disponibilidad de Imágenes Satelitales</a:t>
            </a:r>
            <a:endParaRPr lang="es-PE" sz="132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arcador de contenido 2"/>
          <p:cNvSpPr txBox="1">
            <a:spLocks/>
          </p:cNvSpPr>
          <p:nvPr/>
        </p:nvSpPr>
        <p:spPr>
          <a:xfrm>
            <a:off x="9339717" y="4361757"/>
            <a:ext cx="2029602" cy="614602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320" dirty="0">
                <a:latin typeface="Arial" panose="020B0604020202020204" pitchFamily="34" charset="0"/>
                <a:cs typeface="Arial" panose="020B0604020202020204" pitchFamily="34" charset="0"/>
              </a:rPr>
              <a:t>2. Uso de información complementaria</a:t>
            </a:r>
            <a:endParaRPr lang="es-PE" sz="132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>
          <a:xfrm>
            <a:off x="8291010" y="6011552"/>
            <a:ext cx="2830720" cy="614602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9076" indent="-219076" algn="just">
              <a:buNone/>
            </a:pPr>
            <a:r>
              <a:rPr lang="es-PE" sz="1320" dirty="0">
                <a:latin typeface="Arial" panose="020B0604020202020204" pitchFamily="34" charset="0"/>
                <a:cs typeface="Arial" panose="020B0604020202020204" pitchFamily="34" charset="0"/>
              </a:rPr>
              <a:t>3. Identificación de cambios en la cobertura vegetal(NDVI)</a:t>
            </a:r>
            <a:endParaRPr lang="es-PE" sz="132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6596459" y="2396858"/>
            <a:ext cx="4593180" cy="4095083"/>
            <a:chOff x="4581484" y="697288"/>
            <a:chExt cx="3950956" cy="3522505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/>
            <a:srcRect l="50822" t="17596" r="22079" b="51413"/>
            <a:stretch/>
          </p:blipFill>
          <p:spPr>
            <a:xfrm>
              <a:off x="7095736" y="2852794"/>
              <a:ext cx="1436704" cy="954836"/>
            </a:xfrm>
            <a:prstGeom prst="rect">
              <a:avLst/>
            </a:prstGeom>
          </p:spPr>
        </p:pic>
        <p:grpSp>
          <p:nvGrpSpPr>
            <p:cNvPr id="3" name="Grupo 2"/>
            <p:cNvGrpSpPr/>
            <p:nvPr/>
          </p:nvGrpSpPr>
          <p:grpSpPr>
            <a:xfrm>
              <a:off x="4581484" y="697288"/>
              <a:ext cx="3840197" cy="3522505"/>
              <a:chOff x="4581484" y="697288"/>
              <a:chExt cx="3840197" cy="3522505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63"/>
              <a:stretch/>
            </p:blipFill>
            <p:spPr>
              <a:xfrm>
                <a:off x="4581484" y="697288"/>
                <a:ext cx="1490519" cy="1881349"/>
              </a:xfrm>
              <a:prstGeom prst="rect">
                <a:avLst/>
              </a:prstGeom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9" b="11045"/>
              <a:stretch/>
            </p:blipFill>
            <p:spPr>
              <a:xfrm>
                <a:off x="7111948" y="1531593"/>
                <a:ext cx="1309733" cy="831512"/>
              </a:xfrm>
              <a:prstGeom prst="rect">
                <a:avLst/>
              </a:prstGeom>
            </p:spPr>
          </p:pic>
          <p:sp>
            <p:nvSpPr>
              <p:cNvPr id="16" name="Flecha derecha 15"/>
              <p:cNvSpPr/>
              <p:nvPr/>
            </p:nvSpPr>
            <p:spPr>
              <a:xfrm>
                <a:off x="6389629" y="1740226"/>
                <a:ext cx="364255" cy="363951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2160"/>
              </a:p>
            </p:txBody>
          </p:sp>
          <p:sp>
            <p:nvSpPr>
              <p:cNvPr id="17" name="Flecha derecha 16"/>
              <p:cNvSpPr/>
              <p:nvPr/>
            </p:nvSpPr>
            <p:spPr>
              <a:xfrm flipH="1">
                <a:off x="6389629" y="3168008"/>
                <a:ext cx="382207" cy="324407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2160"/>
              </a:p>
            </p:txBody>
          </p:sp>
          <p:pic>
            <p:nvPicPr>
              <p:cNvPr id="24" name="Imagen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3" t="265" r="26534"/>
              <a:stretch/>
            </p:blipFill>
            <p:spPr>
              <a:xfrm>
                <a:off x="4642208" y="2852794"/>
                <a:ext cx="1396893" cy="1366999"/>
              </a:xfrm>
              <a:prstGeom prst="rect">
                <a:avLst/>
              </a:prstGeom>
            </p:spPr>
          </p:pic>
        </p:grpSp>
      </p:grpSp>
      <p:sp>
        <p:nvSpPr>
          <p:cNvPr id="7" name="CuadroTexto 6"/>
          <p:cNvSpPr txBox="1"/>
          <p:nvPr/>
        </p:nvSpPr>
        <p:spPr>
          <a:xfrm>
            <a:off x="6548448" y="1857864"/>
            <a:ext cx="5001882" cy="489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80" b="1" dirty="0">
                <a:solidFill>
                  <a:schemeClr val="bg1"/>
                </a:solidFill>
              </a:rPr>
              <a:t> </a:t>
            </a:r>
            <a:r>
              <a:rPr lang="es-MX" sz="1260" b="1" dirty="0">
                <a:solidFill>
                  <a:schemeClr val="bg1"/>
                </a:solidFill>
              </a:rPr>
              <a:t>Investigación:</a:t>
            </a:r>
          </a:p>
          <a:p>
            <a:r>
              <a:rPr lang="es-MX" sz="1320" dirty="0">
                <a:solidFill>
                  <a:schemeClr val="bg1"/>
                </a:solidFill>
              </a:rPr>
              <a:t>“Impactos de Bajas Temperaturas en </a:t>
            </a:r>
            <a:r>
              <a:rPr lang="es-MX" sz="1320" dirty="0" err="1">
                <a:solidFill>
                  <a:schemeClr val="bg1"/>
                </a:solidFill>
              </a:rPr>
              <a:t>Juliaca</a:t>
            </a:r>
            <a:r>
              <a:rPr lang="es-MX" sz="1320" dirty="0">
                <a:solidFill>
                  <a:schemeClr val="bg1"/>
                </a:solidFill>
              </a:rPr>
              <a:t> (Departamento de Puno)”</a:t>
            </a:r>
            <a:endParaRPr lang="es-PE" sz="1320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539381" y="1055959"/>
            <a:ext cx="5165197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60" i="1" dirty="0">
                <a:solidFill>
                  <a:srgbClr val="444444"/>
                </a:solidFill>
                <a:latin typeface="Roboto"/>
              </a:rPr>
              <a:t>Las investigaciones realizadas por el CEPIG – INDECI, utilizan como </a:t>
            </a:r>
          </a:p>
          <a:p>
            <a:r>
              <a:rPr lang="es-MX" sz="1260" i="1" dirty="0">
                <a:solidFill>
                  <a:srgbClr val="444444"/>
                </a:solidFill>
                <a:latin typeface="Roboto"/>
              </a:rPr>
              <a:t>insumo la información técnica generada y administrada por las</a:t>
            </a:r>
          </a:p>
          <a:p>
            <a:r>
              <a:rPr lang="es-MX" sz="1260" i="1" dirty="0">
                <a:solidFill>
                  <a:srgbClr val="444444"/>
                </a:solidFill>
                <a:latin typeface="Roboto"/>
              </a:rPr>
              <a:t>Entidades técnico científicas del país, como el SENAMHI.</a:t>
            </a:r>
            <a:endParaRPr lang="es-PE" sz="1260" i="1" dirty="0"/>
          </a:p>
        </p:txBody>
      </p:sp>
    </p:spTree>
    <p:extLst>
      <p:ext uri="{BB962C8B-B14F-4D97-AF65-F5344CB8AC3E}">
        <p14:creationId xmlns:p14="http://schemas.microsoft.com/office/powerpoint/2010/main" val="414939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794337" y="95302"/>
            <a:ext cx="10603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 r="18778" b="32770"/>
          <a:stretch/>
        </p:blipFill>
        <p:spPr>
          <a:xfrm>
            <a:off x="763660" y="1560887"/>
            <a:ext cx="4209016" cy="4224184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6448922" y="1065293"/>
            <a:ext cx="4932317" cy="5128814"/>
            <a:chOff x="4866102" y="887744"/>
            <a:chExt cx="3809161" cy="3960913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102" y="887744"/>
              <a:ext cx="2043458" cy="25835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542" y="1599193"/>
              <a:ext cx="2102237" cy="2669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669" y="2179500"/>
              <a:ext cx="2096594" cy="2669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0" name="Flecha derecha 19"/>
          <p:cNvSpPr/>
          <p:nvPr/>
        </p:nvSpPr>
        <p:spPr>
          <a:xfrm>
            <a:off x="5137767" y="3034710"/>
            <a:ext cx="1209734" cy="78858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160" dirty="0"/>
          </a:p>
        </p:txBody>
      </p:sp>
      <p:sp>
        <p:nvSpPr>
          <p:cNvPr id="5" name="Rectángulo 4"/>
          <p:cNvSpPr/>
          <p:nvPr/>
        </p:nvSpPr>
        <p:spPr>
          <a:xfrm>
            <a:off x="9124973" y="1260259"/>
            <a:ext cx="20565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440" i="1" dirty="0"/>
              <a:t>Reportes de emergencias</a:t>
            </a:r>
          </a:p>
          <a:p>
            <a:pPr algn="just"/>
            <a:r>
              <a:rPr lang="es-MX" sz="1440" i="1" dirty="0"/>
              <a:t>Fuente: COEN - INDECI</a:t>
            </a:r>
            <a:endParaRPr lang="es-PE" sz="1440" i="1" dirty="0"/>
          </a:p>
        </p:txBody>
      </p:sp>
      <p:sp>
        <p:nvSpPr>
          <p:cNvPr id="13" name="Rectángulo 12"/>
          <p:cNvSpPr/>
          <p:nvPr/>
        </p:nvSpPr>
        <p:spPr>
          <a:xfrm>
            <a:off x="2003091" y="5770555"/>
            <a:ext cx="195944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260" i="1" dirty="0"/>
              <a:t>Calendario de Emergencias</a:t>
            </a:r>
          </a:p>
          <a:p>
            <a:pPr algn="just"/>
            <a:r>
              <a:rPr lang="es-MX" sz="1260" i="1" dirty="0"/>
              <a:t>Fuente: INDECI (CEPIG)</a:t>
            </a:r>
            <a:endParaRPr lang="es-PE" sz="1260" i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68203" r="18778" b="987"/>
          <a:stretch/>
        </p:blipFill>
        <p:spPr>
          <a:xfrm>
            <a:off x="4663312" y="4765171"/>
            <a:ext cx="2804022" cy="128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2047361" y="4146165"/>
            <a:ext cx="112242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PE" sz="21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101165" y="60248"/>
            <a:ext cx="10603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rgbClr val="0064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GESTIÓN REACTIVA DEL RIESGO DE DESASTRES Y LAS DEMANDAS DE INFORMACIÓN METEOROLÓGICA</a:t>
            </a:r>
          </a:p>
        </p:txBody>
      </p:sp>
      <p:sp>
        <p:nvSpPr>
          <p:cNvPr id="9" name="12 Rectángulo"/>
          <p:cNvSpPr/>
          <p:nvPr/>
        </p:nvSpPr>
        <p:spPr>
          <a:xfrm>
            <a:off x="954629" y="2065631"/>
            <a:ext cx="10282742" cy="3416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11480" indent="-411480">
              <a:buAutoNum type="arabicPeriod"/>
            </a:pPr>
            <a:r>
              <a:rPr lang="es-MX" sz="2160" dirty="0"/>
              <a:t>Pronósticos de precipitación y temperatura </a:t>
            </a:r>
            <a:endParaRPr lang="es-MX" sz="1920" dirty="0"/>
          </a:p>
          <a:p>
            <a:pPr marL="411480" indent="-411480">
              <a:buAutoNum type="arabicPeriod"/>
            </a:pPr>
            <a:r>
              <a:rPr lang="es-MX" sz="2160" dirty="0"/>
              <a:t>Pronósticos sobre los niveles y caudales de ríos a nivel nacional </a:t>
            </a:r>
          </a:p>
          <a:p>
            <a:pPr marL="411480" indent="-411480">
              <a:buFontTx/>
              <a:buAutoNum type="arabicPeriod"/>
            </a:pPr>
            <a:r>
              <a:rPr lang="es-MX" sz="2160" dirty="0"/>
              <a:t>Avisos meteorológicos e hidrológicos</a:t>
            </a:r>
          </a:p>
          <a:p>
            <a:pPr marL="411480" indent="-411480">
              <a:buAutoNum type="arabicPeriod"/>
            </a:pPr>
            <a:r>
              <a:rPr lang="es-MX" sz="2160" dirty="0" err="1"/>
              <a:t>Nowcasting</a:t>
            </a:r>
            <a:r>
              <a:rPr lang="es-MX" sz="2160" dirty="0"/>
              <a:t> horario</a:t>
            </a:r>
          </a:p>
          <a:p>
            <a:pPr marL="411480" indent="-411480">
              <a:buAutoNum type="arabicPeriod"/>
            </a:pPr>
            <a:r>
              <a:rPr lang="es-MX" sz="2160" dirty="0"/>
              <a:t>Datos </a:t>
            </a:r>
            <a:r>
              <a:rPr lang="es-MX" sz="2160" dirty="0" err="1"/>
              <a:t>hidrometeorológicos</a:t>
            </a:r>
            <a:r>
              <a:rPr lang="es-MX" sz="2160" dirty="0"/>
              <a:t> (datos actuales, información histórica, percentiles y umbrales)</a:t>
            </a:r>
          </a:p>
          <a:p>
            <a:pPr marL="411480" indent="-411480">
              <a:buAutoNum type="arabicPeriod"/>
            </a:pPr>
            <a:r>
              <a:rPr lang="es-MX" sz="2160" dirty="0"/>
              <a:t>Modelo ETA-SENAMHI </a:t>
            </a:r>
          </a:p>
          <a:p>
            <a:pPr marL="411480" indent="-411480">
              <a:buAutoNum type="arabicPeriod"/>
            </a:pPr>
            <a:r>
              <a:rPr lang="es-MX" sz="2160" dirty="0"/>
              <a:t>Modelo numérico de la atmósfera - FALL 3D (espesor de cenizas)</a:t>
            </a:r>
          </a:p>
          <a:p>
            <a:pPr marL="411480" indent="-411480">
              <a:buAutoNum type="arabicPeriod"/>
            </a:pPr>
            <a:r>
              <a:rPr lang="es-MX" sz="2160" dirty="0"/>
              <a:t>Imágenes del satélite GOES** 16</a:t>
            </a:r>
          </a:p>
          <a:p>
            <a:pPr marL="411480" indent="-411480">
              <a:buAutoNum type="arabicPeriod"/>
            </a:pPr>
            <a:r>
              <a:rPr lang="es-MX" sz="2160" dirty="0"/>
              <a:t>Vigilancia atmosférica de incendios forestales</a:t>
            </a:r>
          </a:p>
        </p:txBody>
      </p:sp>
      <p:sp>
        <p:nvSpPr>
          <p:cNvPr id="17" name="9 Rectángulo redondeado"/>
          <p:cNvSpPr/>
          <p:nvPr/>
        </p:nvSpPr>
        <p:spPr>
          <a:xfrm>
            <a:off x="2451508" y="858235"/>
            <a:ext cx="7328819" cy="430420"/>
          </a:xfrm>
          <a:prstGeom prst="roundRect">
            <a:avLst/>
          </a:prstGeom>
          <a:solidFill>
            <a:srgbClr val="0064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33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392915" y="882069"/>
            <a:ext cx="740617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9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INFORMACIÓN METEOROLÓGICA</a:t>
            </a:r>
            <a:endParaRPr lang="es-PE" sz="19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13783" y="1376049"/>
            <a:ext cx="959967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160" b="1" dirty="0"/>
              <a:t>INSUMOS UTILIZADOS POR INDECI GENERADOS POR EL SENAMHI Y NECESIDADES </a:t>
            </a:r>
            <a:endParaRPr lang="es-PE" sz="216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029941" y="5627566"/>
            <a:ext cx="3945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1200" b="1" i="1" dirty="0">
              <a:solidFill>
                <a:srgbClr val="FF0000"/>
              </a:solidFill>
            </a:endParaRPr>
          </a:p>
          <a:p>
            <a:r>
              <a:rPr lang="es-MX" sz="1200" i="1" dirty="0"/>
              <a:t>*  </a:t>
            </a:r>
            <a:r>
              <a:rPr lang="en-US" sz="1200" i="1" dirty="0"/>
              <a:t>Interactive Global Geostationary Weather Satellite Images</a:t>
            </a:r>
            <a:endParaRPr lang="es-PE" sz="1200" i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406285" y="5587359"/>
            <a:ext cx="3792833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80" i="1" dirty="0"/>
              <a:t>En formatos </a:t>
            </a:r>
            <a:r>
              <a:rPr lang="es-MX" sz="1680" i="1" dirty="0" err="1"/>
              <a:t>shape</a:t>
            </a:r>
            <a:r>
              <a:rPr lang="es-MX" sz="1680" i="1" dirty="0"/>
              <a:t>, </a:t>
            </a:r>
            <a:r>
              <a:rPr lang="es-MX" sz="1680" i="1" dirty="0" err="1"/>
              <a:t>raster</a:t>
            </a:r>
            <a:r>
              <a:rPr lang="es-MX" sz="1680" i="1" dirty="0"/>
              <a:t> e interoperable</a:t>
            </a:r>
            <a:endParaRPr lang="es-PE" sz="1680" i="1" dirty="0"/>
          </a:p>
        </p:txBody>
      </p:sp>
    </p:spTree>
    <p:extLst>
      <p:ext uri="{BB962C8B-B14F-4D97-AF65-F5344CB8AC3E}">
        <p14:creationId xmlns:p14="http://schemas.microsoft.com/office/powerpoint/2010/main" val="196405404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16302</TotalTime>
  <Words>1692</Words>
  <Application>Microsoft Office PowerPoint</Application>
  <PresentationFormat>Panorámica</PresentationFormat>
  <Paragraphs>240</Paragraphs>
  <Slides>19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Meiryo UI</vt:lpstr>
      <vt:lpstr>Arial</vt:lpstr>
      <vt:lpstr>Calibri</vt:lpstr>
      <vt:lpstr>Calibri Light</vt:lpstr>
      <vt:lpstr>Corbel</vt:lpstr>
      <vt:lpstr>Roboto</vt:lpstr>
      <vt:lpstr>1_Tema de Office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Percy De la Cruz Carrasco</dc:creator>
  <cp:lastModifiedBy>Percy De la Cruz Carrasco</cp:lastModifiedBy>
  <cp:revision>396</cp:revision>
  <cp:lastPrinted>2019-02-19T16:28:43Z</cp:lastPrinted>
  <dcterms:created xsi:type="dcterms:W3CDTF">2018-10-02T21:45:31Z</dcterms:created>
  <dcterms:modified xsi:type="dcterms:W3CDTF">2019-03-21T19:43:18Z</dcterms:modified>
</cp:coreProperties>
</file>