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333" r:id="rId2"/>
    <p:sldId id="355" r:id="rId3"/>
    <p:sldId id="362" r:id="rId4"/>
    <p:sldId id="365" r:id="rId5"/>
    <p:sldId id="358" r:id="rId6"/>
    <p:sldId id="367" r:id="rId7"/>
    <p:sldId id="372" r:id="rId8"/>
    <p:sldId id="373" r:id="rId9"/>
    <p:sldId id="374" r:id="rId10"/>
    <p:sldId id="376" r:id="rId11"/>
    <p:sldId id="377" r:id="rId12"/>
    <p:sldId id="434" r:id="rId13"/>
    <p:sldId id="435" r:id="rId14"/>
    <p:sldId id="436" r:id="rId15"/>
    <p:sldId id="437" r:id="rId16"/>
    <p:sldId id="449" r:id="rId17"/>
    <p:sldId id="444" r:id="rId18"/>
    <p:sldId id="445" r:id="rId19"/>
    <p:sldId id="378" r:id="rId20"/>
    <p:sldId id="400" r:id="rId21"/>
    <p:sldId id="401" r:id="rId22"/>
    <p:sldId id="402" r:id="rId23"/>
    <p:sldId id="399" r:id="rId24"/>
    <p:sldId id="423" r:id="rId25"/>
    <p:sldId id="451" r:id="rId26"/>
    <p:sldId id="424" r:id="rId27"/>
    <p:sldId id="425" r:id="rId28"/>
    <p:sldId id="426" r:id="rId29"/>
    <p:sldId id="439" r:id="rId30"/>
    <p:sldId id="427" r:id="rId31"/>
    <p:sldId id="428" r:id="rId32"/>
    <p:sldId id="429" r:id="rId33"/>
    <p:sldId id="430" r:id="rId34"/>
    <p:sldId id="440" r:id="rId35"/>
    <p:sldId id="431" r:id="rId36"/>
    <p:sldId id="432" r:id="rId37"/>
    <p:sldId id="433" r:id="rId38"/>
    <p:sldId id="453" r:id="rId39"/>
    <p:sldId id="380" r:id="rId40"/>
    <p:sldId id="381" r:id="rId41"/>
    <p:sldId id="382" r:id="rId42"/>
    <p:sldId id="383" r:id="rId43"/>
    <p:sldId id="384" r:id="rId44"/>
    <p:sldId id="448" r:id="rId45"/>
    <p:sldId id="385" r:id="rId46"/>
    <p:sldId id="403" r:id="rId47"/>
    <p:sldId id="387" r:id="rId48"/>
    <p:sldId id="388" r:id="rId49"/>
    <p:sldId id="389" r:id="rId50"/>
    <p:sldId id="390" r:id="rId51"/>
    <p:sldId id="391" r:id="rId52"/>
    <p:sldId id="452" r:id="rId53"/>
    <p:sldId id="438" r:id="rId54"/>
    <p:sldId id="405" r:id="rId55"/>
    <p:sldId id="406" r:id="rId56"/>
    <p:sldId id="420" r:id="rId57"/>
    <p:sldId id="421" r:id="rId58"/>
    <p:sldId id="422" r:id="rId59"/>
    <p:sldId id="407" r:id="rId60"/>
    <p:sldId id="408" r:id="rId61"/>
    <p:sldId id="413" r:id="rId62"/>
    <p:sldId id="419" r:id="rId63"/>
    <p:sldId id="414" r:id="rId64"/>
    <p:sldId id="415" r:id="rId65"/>
    <p:sldId id="352" r:id="rId66"/>
    <p:sldId id="441" r:id="rId67"/>
    <p:sldId id="442" r:id="rId68"/>
    <p:sldId id="443" r:id="rId69"/>
    <p:sldId id="447" r:id="rId70"/>
    <p:sldId id="330" r:id="rId71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07496C"/>
    <a:srgbClr val="09486B"/>
    <a:srgbClr val="09476C"/>
    <a:srgbClr val="0B4769"/>
    <a:srgbClr val="08486B"/>
    <a:srgbClr val="0B466E"/>
    <a:srgbClr val="0B476C"/>
    <a:srgbClr val="025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55" autoAdjust="0"/>
    <p:restoredTop sz="94622" autoAdjust="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813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241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56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051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0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8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4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" y="8930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6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1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6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3765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8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95ED6-C573-4E5D-A303-FAA133C38B2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873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  <p:sldLayoutId id="2147483686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jpeg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cordonez@senamhi.gob.pe" TargetMode="External"/><Relationship Id="rId2" Type="http://schemas.openxmlformats.org/officeDocument/2006/relationships/hyperlink" Target="mailto:correopersonal@Senamhi.Gob.pe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oaguirre@senamhi.gob.p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755576" y="1196752"/>
            <a:ext cx="7632848" cy="720080"/>
          </a:xfrm>
        </p:spPr>
        <p:txBody>
          <a:bodyPr/>
          <a:lstStyle/>
          <a:p>
            <a:r>
              <a:rPr lang="es-PE" sz="2800" dirty="0" smtClean="0"/>
              <a:t>FORO DE LOS SERVICIOS CLIMÁTICOS PARA EL DESARROLLO SOSTENIBLE</a:t>
            </a:r>
            <a:endParaRPr lang="es-PE" sz="2800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2"/>
          </p:nvPr>
        </p:nvSpPr>
        <p:spPr>
          <a:xfrm>
            <a:off x="683568" y="4149080"/>
            <a:ext cx="7632848" cy="936104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ORLANDO CCORA TUYA</a:t>
            </a:r>
          </a:p>
          <a:p>
            <a:r>
              <a:rPr lang="es-PE" dirty="0" smtClean="0">
                <a:solidFill>
                  <a:srgbClr val="09486B"/>
                </a:solidFill>
              </a:rPr>
              <a:t>    CAROL ORDOÑEZ AQUINO</a:t>
            </a:r>
          </a:p>
          <a:p>
            <a:r>
              <a:rPr lang="es-PE" dirty="0" smtClean="0">
                <a:solidFill>
                  <a:srgbClr val="09486B"/>
                </a:solidFill>
              </a:rPr>
              <a:t>ROSALINDA AGUIRRE ALMEYDA</a:t>
            </a:r>
          </a:p>
          <a:p>
            <a:endParaRPr lang="es-PE" dirty="0" smtClean="0">
              <a:solidFill>
                <a:srgbClr val="09486B"/>
              </a:solidFill>
            </a:endParaRPr>
          </a:p>
          <a:p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/>
          </p:nvPr>
        </p:nvSpPr>
        <p:spPr>
          <a:xfrm>
            <a:off x="755576" y="5085184"/>
            <a:ext cx="7632848" cy="504056"/>
          </a:xfrm>
        </p:spPr>
        <p:txBody>
          <a:bodyPr/>
          <a:lstStyle/>
          <a:p>
            <a:r>
              <a:rPr lang="es-PE" dirty="0">
                <a:solidFill>
                  <a:srgbClr val="09486B"/>
                </a:solidFill>
              </a:rPr>
              <a:t>SUBDIRECCIÓN DE EVALUACIÓN DEL AMBIENTE ATMOSFÉRICO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683568" y="2996952"/>
            <a:ext cx="7632848" cy="1080120"/>
          </a:xfrm>
        </p:spPr>
        <p:txBody>
          <a:bodyPr/>
          <a:lstStyle/>
          <a:p>
            <a:r>
              <a:rPr lang="es-PE" dirty="0" smtClean="0"/>
              <a:t>SERVICIOS CLIMÁTICOS DE APOYO A LA SALUD PÚBLICA</a:t>
            </a:r>
            <a:endParaRPr lang="es-PE" b="1" dirty="0" smtClean="0"/>
          </a:p>
        </p:txBody>
      </p:sp>
      <p:sp>
        <p:nvSpPr>
          <p:cNvPr id="7" name="Marcador de texto 21"/>
          <p:cNvSpPr txBox="1">
            <a:spLocks/>
          </p:cNvSpPr>
          <p:nvPr/>
        </p:nvSpPr>
        <p:spPr>
          <a:xfrm>
            <a:off x="1331640" y="6489340"/>
            <a:ext cx="7632848" cy="252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rgbClr val="025380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rgbClr val="025380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PE" dirty="0" smtClean="0">
                <a:solidFill>
                  <a:srgbClr val="09486B"/>
                </a:solidFill>
              </a:rPr>
              <a:t>Lima, 20 marzo del 2019</a:t>
            </a:r>
            <a:endParaRPr lang="es-PE" dirty="0">
              <a:solidFill>
                <a:srgbClr val="09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4742" y="260648"/>
            <a:ext cx="8352928" cy="432048"/>
          </a:xfrm>
        </p:spPr>
        <p:txBody>
          <a:bodyPr/>
          <a:lstStyle/>
          <a:p>
            <a:r>
              <a:rPr lang="es-PE" sz="1800" dirty="0"/>
              <a:t>VIVIENDAS PARTICULARES CON OCUPANTES PRESENTES POR DISPONIBILIDAD DE ALUMBRADO ELÉCTRICO POR RED PÚBLICA. AREA URBANA Y RURAL Y TIPO DE PROCEDENCIA DEL AGUA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3"/>
            <a:ext cx="8856984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6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r>
              <a:rPr lang="es-PE" dirty="0" smtClean="0"/>
              <a:t>Fuente</a:t>
            </a:r>
            <a:r>
              <a:rPr lang="es-PE" dirty="0"/>
              <a:t>: MINAM 2011</a:t>
            </a: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Niveles de Susceptibilidad Física por Departamentos</a:t>
            </a:r>
            <a:endParaRPr lang="es-P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6671"/>
            <a:ext cx="518457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3" y="4869160"/>
            <a:ext cx="1866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3" y="3573016"/>
            <a:ext cx="1876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04" y="986671"/>
            <a:ext cx="1885954" cy="131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04" y="2348880"/>
            <a:ext cx="186689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9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1187624" y="2204864"/>
            <a:ext cx="4032448" cy="2304256"/>
          </a:xfrm>
        </p:spPr>
        <p:txBody>
          <a:bodyPr/>
          <a:lstStyle/>
          <a:p>
            <a:r>
              <a:rPr lang="es-PE" sz="4800" dirty="0"/>
              <a:t>PERO QUE ESTÁ PASANDO???</a:t>
            </a:r>
          </a:p>
          <a:p>
            <a:endParaRPr lang="es-PE" sz="4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90" y="1124744"/>
            <a:ext cx="294131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/>
          <a:lstStyle/>
          <a:p>
            <a:r>
              <a:rPr lang="es-PE" sz="3200" dirty="0"/>
              <a:t>Balance Energético de la Tierra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8883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 descr="https://cambioclimaticoglobal.com/wp-content/uploads/2013/08/forzantes-radiativ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7824788" cy="604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31539" y="332656"/>
            <a:ext cx="8352928" cy="432048"/>
          </a:xfrm>
        </p:spPr>
        <p:txBody>
          <a:bodyPr/>
          <a:lstStyle/>
          <a:p>
            <a:r>
              <a:rPr lang="es-PE" sz="3200" dirty="0" smtClean="0"/>
              <a:t>Capa de Ozono en el Perú</a:t>
            </a:r>
            <a:endParaRPr lang="es-P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71296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9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Radiación UV</a:t>
            </a:r>
          </a:p>
          <a:p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Climáticos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Ozono</a:t>
            </a:r>
          </a:p>
          <a:p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Contaminación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Deforestación</a:t>
            </a:r>
          </a:p>
          <a:p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s-PE" sz="4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Globales</a:t>
            </a:r>
            <a:endParaRPr lang="es-P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499992" y="2971800"/>
            <a:ext cx="1701552" cy="1752600"/>
          </a:xfrm>
          <a:prstGeom prst="rightArrow">
            <a:avLst>
              <a:gd name="adj1" fmla="val 50000"/>
              <a:gd name="adj2" fmla="val 3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5" name="4 Rectángulo"/>
          <p:cNvSpPr/>
          <p:nvPr/>
        </p:nvSpPr>
        <p:spPr>
          <a:xfrm>
            <a:off x="6019800" y="3284984"/>
            <a:ext cx="2980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altLang="es-PE" sz="2400" b="1" dirty="0">
                <a:solidFill>
                  <a:srgbClr val="FF0000"/>
                </a:solidFill>
                <a:latin typeface="Arial" pitchFamily="34" charset="0"/>
              </a:rPr>
              <a:t>EFECTOS EN LA SALUD HUMANA</a:t>
            </a:r>
            <a:endParaRPr lang="en-US" altLang="es-PE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Como el Cambio Climático afecta la Salud de las Personas</a:t>
            </a:r>
            <a:endParaRPr lang="es-PE" dirty="0"/>
          </a:p>
        </p:txBody>
      </p:sp>
      <p:pic>
        <p:nvPicPr>
          <p:cNvPr id="5" name="Picture 5" descr="mudanca-climatica-afeta-o-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77686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124744"/>
            <a:ext cx="7632848" cy="432048"/>
          </a:xfrm>
        </p:spPr>
        <p:txBody>
          <a:bodyPr/>
          <a:lstStyle/>
          <a:p>
            <a:r>
              <a:rPr lang="es-PE" sz="2400" dirty="0" smtClean="0"/>
              <a:t>Espectro de la Radiación Solar </a:t>
            </a:r>
            <a:endParaRPr lang="es-PE" sz="24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000FF"/>
                </a:solidFill>
              </a:rPr>
              <a:t>RADIACIÓN ULTRAVIOLETA Y CONTAMINACIÓN DEL AIRE</a:t>
            </a:r>
            <a:endParaRPr lang="es-PE" dirty="0">
              <a:solidFill>
                <a:srgbClr val="0000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28800"/>
            <a:ext cx="81369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2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pic>
        <p:nvPicPr>
          <p:cNvPr id="4" name="Picture 2" descr="D:\UNIDAD D\NO BORRAR DATA UV-OZ\Proy SENAMHI-MINSA\RADIACION UV-B\2019\RUV\Artículos, Manual IUV y otros\Para expo 50 años\Expo UV -50 años\Publicaciones\Altas temperatur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1196752"/>
            <a:ext cx="4941164" cy="39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372448" y="188640"/>
            <a:ext cx="25010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5400" b="1" dirty="0">
                <a:solidFill>
                  <a:srgbClr val="0000FF"/>
                </a:solidFill>
              </a:rPr>
              <a:t>Noticias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37" y="1428231"/>
            <a:ext cx="3916000" cy="33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UNIDAD D\NO BORRAR DATA UV-OZ\Proy SENAMHI-MINSA\RADIACION UV-B\2019\RUV\Artículos, Manual IUV y otros\Para expo 50 años\Expo UV -50 años\Publicaciones\Bajas temperatur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972193"/>
            <a:ext cx="4536504" cy="31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 smtClean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n-GB" b="0" dirty="0">
                <a:solidFill>
                  <a:srgbClr val="FF0000"/>
                </a:solidFill>
              </a:rPr>
              <a:t>EL PROBLEMA DE LA RADIACION ULTRAVIOLETA</a:t>
            </a:r>
            <a:br>
              <a:rPr lang="en-GB" b="0" dirty="0">
                <a:solidFill>
                  <a:srgbClr val="FF0000"/>
                </a:solidFill>
              </a:rPr>
            </a:br>
            <a:r>
              <a:rPr lang="en-GB" b="0" dirty="0">
                <a:solidFill>
                  <a:srgbClr val="FF0000"/>
                </a:solidFill>
              </a:rPr>
              <a:t>¿</a:t>
            </a:r>
            <a:r>
              <a:rPr lang="en-GB" b="0" dirty="0" err="1">
                <a:solidFill>
                  <a:srgbClr val="FF0000"/>
                </a:solidFill>
              </a:rPr>
              <a:t>En</a:t>
            </a:r>
            <a:r>
              <a:rPr lang="en-GB" b="0" dirty="0">
                <a:solidFill>
                  <a:srgbClr val="FF0000"/>
                </a:solidFill>
              </a:rPr>
              <a:t> </a:t>
            </a:r>
            <a:r>
              <a:rPr lang="en-GB" b="0" dirty="0" err="1">
                <a:solidFill>
                  <a:srgbClr val="FF0000"/>
                </a:solidFill>
              </a:rPr>
              <a:t>qué</a:t>
            </a:r>
            <a:r>
              <a:rPr lang="en-GB" b="0" dirty="0">
                <a:solidFill>
                  <a:srgbClr val="FF0000"/>
                </a:solidFill>
              </a:rPr>
              <a:t> </a:t>
            </a:r>
            <a:r>
              <a:rPr lang="en-GB" b="0" dirty="0" err="1">
                <a:solidFill>
                  <a:srgbClr val="FF0000"/>
                </a:solidFill>
              </a:rPr>
              <a:t>lugar</a:t>
            </a:r>
            <a:r>
              <a:rPr lang="en-GB" b="0" dirty="0">
                <a:solidFill>
                  <a:srgbClr val="FF0000"/>
                </a:solidFill>
              </a:rPr>
              <a:t> de la Tierra </a:t>
            </a:r>
            <a:r>
              <a:rPr lang="en-GB" b="0" dirty="0" smtClean="0">
                <a:solidFill>
                  <a:srgbClr val="FF0000"/>
                </a:solidFill>
              </a:rPr>
              <a:t>la </a:t>
            </a:r>
            <a:r>
              <a:rPr lang="en-GB" b="0" dirty="0">
                <a:solidFill>
                  <a:srgbClr val="FF0000"/>
                </a:solidFill>
              </a:rPr>
              <a:t>RUV </a:t>
            </a:r>
            <a:r>
              <a:rPr lang="en-GB" b="0" dirty="0" err="1" smtClean="0">
                <a:solidFill>
                  <a:srgbClr val="FF0000"/>
                </a:solidFill>
              </a:rPr>
              <a:t>es</a:t>
            </a:r>
            <a:r>
              <a:rPr lang="en-GB" b="0" dirty="0" smtClean="0">
                <a:solidFill>
                  <a:srgbClr val="FF0000"/>
                </a:solidFill>
              </a:rPr>
              <a:t> </a:t>
            </a:r>
            <a:r>
              <a:rPr lang="en-GB" b="0" dirty="0" err="1" smtClean="0">
                <a:solidFill>
                  <a:srgbClr val="FF0000"/>
                </a:solidFill>
              </a:rPr>
              <a:t>más</a:t>
            </a:r>
            <a:r>
              <a:rPr lang="en-GB" b="0" dirty="0" smtClean="0">
                <a:solidFill>
                  <a:srgbClr val="FF0000"/>
                </a:solidFill>
              </a:rPr>
              <a:t> </a:t>
            </a:r>
            <a:r>
              <a:rPr lang="en-GB" b="0" dirty="0" err="1">
                <a:solidFill>
                  <a:srgbClr val="FF0000"/>
                </a:solidFill>
              </a:rPr>
              <a:t>intensa</a:t>
            </a:r>
            <a:r>
              <a:rPr lang="en-GB" b="0" dirty="0">
                <a:solidFill>
                  <a:srgbClr val="FF0000"/>
                </a:solidFill>
              </a:rPr>
              <a:t>?</a:t>
            </a:r>
            <a:endParaRPr lang="es-PE" dirty="0">
              <a:solidFill>
                <a:srgbClr val="FF0000"/>
              </a:solidFill>
            </a:endParaRPr>
          </a:p>
        </p:txBody>
      </p:sp>
      <p:pic>
        <p:nvPicPr>
          <p:cNvPr id="5" name="Picture 2" descr="MaxUV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16025"/>
            <a:ext cx="7828036" cy="458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47664" y="5840095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s-PE" b="1" dirty="0" err="1">
                <a:solidFill>
                  <a:srgbClr val="CC3300"/>
                </a:solidFill>
                <a:latin typeface="Arial" charset="0"/>
              </a:rPr>
              <a:t>Respuesta</a:t>
            </a:r>
            <a:r>
              <a:rPr lang="en-GB" altLang="es-PE" b="1" dirty="0">
                <a:solidFill>
                  <a:srgbClr val="CC3300"/>
                </a:solidFill>
                <a:latin typeface="Arial" charset="0"/>
              </a:rPr>
              <a:t>: Andes y la </a:t>
            </a:r>
            <a:r>
              <a:rPr lang="en-GB" altLang="es-PE" b="1" dirty="0" err="1">
                <a:solidFill>
                  <a:srgbClr val="CC3300"/>
                </a:solidFill>
                <a:latin typeface="Arial" charset="0"/>
              </a:rPr>
              <a:t>región</a:t>
            </a:r>
            <a:r>
              <a:rPr lang="en-GB" altLang="es-PE" b="1" dirty="0">
                <a:solidFill>
                  <a:srgbClr val="CC3300"/>
                </a:solidFill>
                <a:latin typeface="Arial" charset="0"/>
              </a:rPr>
              <a:t> del </a:t>
            </a:r>
            <a:r>
              <a:rPr lang="en-GB" altLang="es-PE" b="1" dirty="0" err="1">
                <a:solidFill>
                  <a:srgbClr val="CC3300"/>
                </a:solidFill>
                <a:latin typeface="Arial" charset="0"/>
              </a:rPr>
              <a:t>Altiplano</a:t>
            </a:r>
            <a:r>
              <a:rPr lang="en-GB" altLang="es-PE" b="1" dirty="0">
                <a:solidFill>
                  <a:srgbClr val="CC3300"/>
                </a:solidFill>
                <a:latin typeface="Arial" charset="0"/>
              </a:rPr>
              <a:t> (McKenzie, 2006)</a:t>
            </a:r>
            <a:endParaRPr lang="en-US" altLang="es-PE" b="1" dirty="0">
              <a:solidFill>
                <a:srgbClr val="CC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280400" cy="597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latin typeface="Arial" charset="0"/>
              </a:rPr>
              <a:t>Altura del Sol</a:t>
            </a:r>
          </a:p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solidFill>
                  <a:srgbClr val="0000FF"/>
                </a:solidFill>
                <a:latin typeface="Arial" charset="0"/>
              </a:rPr>
              <a:t>Latitud</a:t>
            </a:r>
          </a:p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solidFill>
                  <a:srgbClr val="FFC000"/>
                </a:solidFill>
                <a:latin typeface="Arial" charset="0"/>
              </a:rPr>
              <a:t>Altitud</a:t>
            </a:r>
          </a:p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solidFill>
                  <a:srgbClr val="92D050"/>
                </a:solidFill>
                <a:latin typeface="Arial" charset="0"/>
              </a:rPr>
              <a:t>Ozono</a:t>
            </a:r>
          </a:p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Nubosidad</a:t>
            </a:r>
          </a:p>
          <a:p>
            <a:pPr>
              <a:spcAft>
                <a:spcPts val="1200"/>
              </a:spcAft>
              <a:defRPr/>
            </a:pPr>
            <a:r>
              <a:rPr lang="es-ES" sz="3600" b="1" spc="300" dirty="0">
                <a:solidFill>
                  <a:srgbClr val="FFFF66"/>
                </a:solidFill>
                <a:latin typeface="Arial" charset="0"/>
              </a:rPr>
              <a:t>Hora del día</a:t>
            </a: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s-PE" sz="4000" dirty="0">
                <a:solidFill>
                  <a:srgbClr val="FF0000"/>
                </a:solidFill>
                <a:latin typeface="Arial" charset="0"/>
                <a:cs typeface="Arial" charset="0"/>
              </a:rPr>
              <a:t>La intensidad de la RUV, dependerá de…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513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43800" cy="531812"/>
          </a:xfrm>
        </p:spPr>
        <p:txBody>
          <a:bodyPr/>
          <a:lstStyle/>
          <a:p>
            <a:pPr>
              <a:defRPr/>
            </a:pPr>
            <a:r>
              <a:rPr lang="es-PE" sz="2800" dirty="0" smtClean="0"/>
              <a:t>ESCALA DEL INDICE IUV</a:t>
            </a:r>
            <a:endParaRPr lang="es-PE" sz="2800" dirty="0"/>
          </a:p>
        </p:txBody>
      </p:sp>
      <p:pic>
        <p:nvPicPr>
          <p:cNvPr id="37891" name="Picture 2" descr="C:\Users\occora\AppData\Local\Microsoft\Windows\Temporary Internet Files\Content.IE5\WD4TWP5T\INDICES ULTRAVIOL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8522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3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1403648" y="1268760"/>
            <a:ext cx="6480720" cy="1224136"/>
          </a:xfrm>
        </p:spPr>
        <p:txBody>
          <a:bodyPr/>
          <a:lstStyle/>
          <a:p>
            <a:r>
              <a:rPr lang="es-PE" sz="4000" dirty="0"/>
              <a:t>ESTADÍSTICAS</a:t>
            </a:r>
          </a:p>
          <a:p>
            <a:endParaRPr lang="es-P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58822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755576" y="1196752"/>
            <a:ext cx="7632848" cy="4457103"/>
          </a:xfrm>
        </p:spPr>
        <p:txBody>
          <a:bodyPr/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ü"/>
              <a:defRPr/>
            </a:pPr>
            <a:r>
              <a:rPr lang="es-ES_tradnl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Cada 8 - 10° aproximación ecuador = </a:t>
            </a:r>
            <a:r>
              <a:rPr lang="es-ES_tradnl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Duplicación casos cáncer cutáneo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ü"/>
              <a:defRPr/>
            </a:pPr>
            <a:endParaRPr lang="es-ES_tradnl" sz="2000" b="1" kern="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  <a:p>
            <a:pPr marL="342900" lvl="0" indent="-342900" algn="ctr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ü"/>
              <a:defRPr/>
            </a:pPr>
            <a:r>
              <a:rPr lang="es-ES_tradnl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Cada 1% destrucción O</a:t>
            </a:r>
            <a:r>
              <a:rPr lang="es-ES_tradnl" sz="3600" b="1" kern="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3 </a:t>
            </a:r>
            <a:r>
              <a:rPr lang="es-ES_tradnl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=</a:t>
            </a:r>
            <a:r>
              <a:rPr lang="es-ES_tradnl" sz="3600" b="1" kern="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</a:t>
            </a:r>
            <a:r>
              <a:rPr lang="es-ES_tradnl" sz="3600" b="1" kern="0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         </a:t>
            </a:r>
            <a:r>
              <a:rPr lang="es-ES_tradnl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</a:t>
            </a:r>
            <a:r>
              <a:rPr lang="es-ES_tradnl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Incremento 2 - 4% cáncer cutáneo</a:t>
            </a: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Rectángulo"/>
          <p:cNvSpPr/>
          <p:nvPr/>
        </p:nvSpPr>
        <p:spPr>
          <a:xfrm>
            <a:off x="7308304" y="5805264"/>
            <a:ext cx="140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Fuente: OMS</a:t>
            </a:r>
          </a:p>
        </p:txBody>
      </p:sp>
    </p:spTree>
    <p:extLst>
      <p:ext uri="{BB962C8B-B14F-4D97-AF65-F5344CB8AC3E}">
        <p14:creationId xmlns:p14="http://schemas.microsoft.com/office/powerpoint/2010/main" val="15350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59817" y="332656"/>
            <a:ext cx="8352928" cy="432048"/>
          </a:xfrm>
        </p:spPr>
        <p:txBody>
          <a:bodyPr/>
          <a:lstStyle/>
          <a:p>
            <a:r>
              <a:rPr lang="es-PE" sz="2800" dirty="0" smtClean="0"/>
              <a:t>RADIACIÓN ULTRAVIOLETA - </a:t>
            </a:r>
            <a:r>
              <a:rPr lang="es-PE" sz="2800" dirty="0" smtClean="0">
                <a:solidFill>
                  <a:srgbClr val="FF0000"/>
                </a:solidFill>
              </a:rPr>
              <a:t>PIEL</a:t>
            </a:r>
            <a:endParaRPr lang="es-PE" sz="2800" dirty="0">
              <a:solidFill>
                <a:srgbClr val="FF0000"/>
              </a:solidFill>
            </a:endParaRPr>
          </a:p>
        </p:txBody>
      </p:sp>
      <p:pic>
        <p:nvPicPr>
          <p:cNvPr id="5" name="Picture 2" descr="D:\UNIDAD D\NO BORRAR DATA UV-OZ\Proy SENAMHI-MINSA\RADIACION UV-B\2017\Expos 2017\Gráficas\Vigilancia de cáncer de piel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712"/>
            <a:ext cx="871378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55576" y="6237312"/>
            <a:ext cx="1646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Fuente : MINSA</a:t>
            </a:r>
          </a:p>
        </p:txBody>
      </p:sp>
    </p:spTree>
    <p:extLst>
      <p:ext uri="{BB962C8B-B14F-4D97-AF65-F5344CB8AC3E}">
        <p14:creationId xmlns:p14="http://schemas.microsoft.com/office/powerpoint/2010/main" val="18325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826500" cy="59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476672"/>
            <a:ext cx="8662664" cy="57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>
            <a:off x="35496" y="2420888"/>
            <a:ext cx="1943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35496" y="5589240"/>
            <a:ext cx="1943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268760"/>
            <a:ext cx="7632848" cy="432048"/>
          </a:xfrm>
        </p:spPr>
        <p:txBody>
          <a:bodyPr/>
          <a:lstStyle/>
          <a:p>
            <a:r>
              <a:rPr lang="es-PE" dirty="0" smtClean="0"/>
              <a:t>    </a:t>
            </a:r>
            <a:r>
              <a:rPr lang="es-PE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ERYTEMA</a:t>
            </a:r>
            <a:endParaRPr lang="es-P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sz="2800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Impactos en la Piel</a:t>
            </a:r>
          </a:p>
          <a:p>
            <a:endParaRPr lang="es-PE" dirty="0"/>
          </a:p>
        </p:txBody>
      </p:sp>
      <p:pic>
        <p:nvPicPr>
          <p:cNvPr id="5" name="Picture 11" descr="piel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798638"/>
            <a:ext cx="2287588" cy="2159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slide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770063"/>
            <a:ext cx="23145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Sunbu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70063"/>
            <a:ext cx="24193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3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143375"/>
            <a:ext cx="2797175" cy="230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uerno cutáneo faci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43375"/>
            <a:ext cx="2257425" cy="230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95536" y="4998799"/>
            <a:ext cx="2856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" altLang="es-PE" b="1" dirty="0" smtClean="0">
                <a:latin typeface="Arial" charset="0"/>
                <a:ea typeface="Calibri" pitchFamily="34" charset="0"/>
                <a:cs typeface="Times New Roman" pitchFamily="18" charset="0"/>
              </a:rPr>
              <a:t>FOTOENVEJECIMIENTO</a:t>
            </a:r>
            <a:endParaRPr lang="es-ES" altLang="es-PE" b="1" dirty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NIDAD D\NO BORRAR DATA UV-OZ\Proy SENAMHI-MINSA\RADIACION UV-B\2019\RUV\Artículos, Manual IUV y otros\Para expo 50 años\Expo UV -50 años\Publicaciones\Deng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7024"/>
            <a:ext cx="4968552" cy="4660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2285">
            <a:off x="3498931" y="1065433"/>
            <a:ext cx="4892203" cy="485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513"/>
            <a:ext cx="6092477" cy="457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9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FF0000"/>
                </a:solidFill>
              </a:rPr>
              <a:t>OJOS</a:t>
            </a:r>
            <a:endParaRPr lang="es-PE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Dibujo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16547" r="18394" b="5043"/>
          <a:stretch>
            <a:fillRect/>
          </a:stretch>
        </p:blipFill>
        <p:spPr bwMode="auto">
          <a:xfrm>
            <a:off x="0" y="1196975"/>
            <a:ext cx="45005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buj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6" t="34785" r="18283" b="7300"/>
          <a:stretch>
            <a:fillRect/>
          </a:stretch>
        </p:blipFill>
        <p:spPr bwMode="auto">
          <a:xfrm>
            <a:off x="4572000" y="1196975"/>
            <a:ext cx="4572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2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4665"/>
            <a:ext cx="8658225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73217"/>
            <a:ext cx="8281987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1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84672" y="404664"/>
            <a:ext cx="8352928" cy="432048"/>
          </a:xfrm>
        </p:spPr>
        <p:txBody>
          <a:bodyPr/>
          <a:lstStyle/>
          <a:p>
            <a:r>
              <a:rPr lang="es-PE" sz="2800" dirty="0">
                <a:solidFill>
                  <a:srgbClr val="FF0000"/>
                </a:solidFill>
              </a:rPr>
              <a:t>MUJERES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736"/>
            <a:ext cx="848677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3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81000" y="332656"/>
            <a:ext cx="8352928" cy="432048"/>
          </a:xfrm>
        </p:spPr>
        <p:txBody>
          <a:bodyPr/>
          <a:lstStyle/>
          <a:p>
            <a:r>
              <a:rPr lang="es-PE" sz="2800" dirty="0">
                <a:solidFill>
                  <a:srgbClr val="FFC000"/>
                </a:solidFill>
              </a:rPr>
              <a:t>VARONES</a:t>
            </a:r>
            <a:endParaRPr lang="es-PE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8720"/>
            <a:ext cx="84582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196752"/>
            <a:ext cx="7632848" cy="432048"/>
          </a:xfrm>
        </p:spPr>
        <p:txBody>
          <a:bodyPr/>
          <a:lstStyle/>
          <a:p>
            <a:r>
              <a:rPr lang="es-PE" dirty="0" smtClean="0"/>
              <a:t>               </a:t>
            </a:r>
            <a:r>
              <a:rPr lang="es-P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PTERIGION</a:t>
            </a:r>
            <a:endParaRPr lang="es-P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sz="3200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Impacto en los Ojos</a:t>
            </a:r>
          </a:p>
          <a:p>
            <a:endParaRPr lang="es-PE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153571"/>
              </p:ext>
            </p:extLst>
          </p:nvPr>
        </p:nvGraphicFramePr>
        <p:xfrm>
          <a:off x="1475656" y="1556792"/>
          <a:ext cx="3657600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Imagen de mapa de bits" r:id="rId3" imgW="4382112" imgH="3323810" progId="PBrush">
                  <p:embed/>
                </p:oleObj>
              </mc:Choice>
              <mc:Fallback>
                <p:oleObj name="Imagen de mapa de bits" r:id="rId3" imgW="4382112" imgH="332381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556792"/>
                        <a:ext cx="3657600" cy="220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6792"/>
            <a:ext cx="36052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142890" y="3861387"/>
            <a:ext cx="7654925" cy="2447925"/>
            <a:chOff x="144" y="2736"/>
            <a:chExt cx="5520" cy="1248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144" y="2736"/>
              <a:ext cx="5472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PE" sz="2400" b="1">
                <a:latin typeface="Times New Roman" pitchFamily="18" charset="0"/>
              </a:endParaRPr>
            </a:p>
          </p:txBody>
        </p:sp>
        <p:pic>
          <p:nvPicPr>
            <p:cNvPr id="9" name="Picture 18" descr="pterig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84"/>
              <a:ext cx="1152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9" descr="pinguecu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84"/>
              <a:ext cx="1144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0" descr="catara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784"/>
              <a:ext cx="114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937" y="2976"/>
              <a:ext cx="1727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1800" b="1" dirty="0">
                  <a:latin typeface="+mn-lt"/>
                </a:rPr>
                <a:t>Daño más</a:t>
              </a:r>
              <a:r>
                <a:rPr lang="es-CL" sz="1800" b="1" dirty="0">
                  <a:latin typeface="+mn-lt"/>
                </a:rPr>
                <a:t> </a:t>
              </a:r>
              <a:r>
                <a:rPr lang="es-ES" sz="1800" b="1" dirty="0">
                  <a:latin typeface="+mn-lt"/>
                </a:rPr>
                <a:t>prolongado e intenso </a:t>
              </a:r>
            </a:p>
            <a:p>
              <a:pPr algn="ctr" eaLnBrk="1" hangingPunct="1">
                <a:defRPr/>
              </a:pPr>
              <a:r>
                <a:rPr lang="es-CL" sz="1800" b="1" dirty="0">
                  <a:latin typeface="+mn-lt"/>
                </a:rPr>
                <a:t>(</a:t>
              </a:r>
              <a:r>
                <a:rPr lang="es-ES" sz="1800" b="1" dirty="0">
                  <a:latin typeface="+mn-lt"/>
                </a:rPr>
                <a:t>Protección lateral</a:t>
              </a:r>
              <a:r>
                <a:rPr lang="es-CL" sz="1800" b="1" dirty="0">
                  <a:latin typeface="+mn-lt"/>
                </a:rPr>
                <a:t>)</a:t>
              </a:r>
              <a:endParaRPr lang="es-ES" sz="1800" b="1" dirty="0">
                <a:latin typeface="+mn-lt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1632" y="3696"/>
              <a:ext cx="1172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s-ES" sz="2400" b="1" dirty="0" err="1">
                  <a:latin typeface="+mn-lt"/>
                </a:rPr>
                <a:t>Pingüécula</a:t>
              </a:r>
              <a:endParaRPr lang="es-ES" sz="1400" b="1" dirty="0">
                <a:latin typeface="+mn-lt"/>
              </a:endParaRPr>
            </a:p>
          </p:txBody>
        </p: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336" y="3648"/>
              <a:ext cx="993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s-ES" sz="2400" b="1" dirty="0" err="1">
                  <a:latin typeface="+mn-lt"/>
                </a:rPr>
                <a:t>Pterigion</a:t>
              </a:r>
              <a:endParaRPr lang="es-ES" sz="1400" b="1" dirty="0">
                <a:latin typeface="+mn-lt"/>
              </a:endParaRP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928" y="3696"/>
              <a:ext cx="1041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s-ES" sz="2400" b="1" dirty="0">
                  <a:latin typeface="+mn-lt"/>
                </a:rPr>
                <a:t>Cataratas</a:t>
              </a:r>
              <a:endParaRPr lang="es-ES" sz="1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0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24744"/>
            <a:ext cx="8583613" cy="521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03506" y="262504"/>
            <a:ext cx="4735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rgbClr val="0000FF"/>
                </a:solidFill>
              </a:rPr>
              <a:t>CONTAMINACIÓN DEL AIRE</a:t>
            </a:r>
          </a:p>
        </p:txBody>
      </p:sp>
    </p:spTree>
    <p:extLst>
      <p:ext uri="{BB962C8B-B14F-4D97-AF65-F5344CB8AC3E}">
        <p14:creationId xmlns:p14="http://schemas.microsoft.com/office/powerpoint/2010/main" val="7582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sp>
        <p:nvSpPr>
          <p:cNvPr id="4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PANORAMA DE AMERICA LATINA Y EL MUNDO</a:t>
            </a:r>
            <a:endParaRPr lang="es-PE" dirty="0">
              <a:solidFill>
                <a:srgbClr val="09486B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052735"/>
            <a:ext cx="7894637" cy="535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sp>
        <p:nvSpPr>
          <p:cNvPr id="4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PANORAMA DE AMERICA LATINA Y EL MUNDO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8" name="CuadroTexto 6"/>
          <p:cNvSpPr txBox="1"/>
          <p:nvPr/>
        </p:nvSpPr>
        <p:spPr>
          <a:xfrm>
            <a:off x="786540" y="997739"/>
            <a:ext cx="7573109" cy="579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400" dirty="0"/>
              <a:t>La Organización Mundial de la Salud (OMS) informó que el </a:t>
            </a:r>
            <a:r>
              <a:rPr lang="es-PE" sz="2400" dirty="0" smtClean="0"/>
              <a:t>2012</a:t>
            </a:r>
          </a:p>
          <a:p>
            <a:pPr algn="just"/>
            <a:r>
              <a:rPr lang="es-PE" sz="6600" dirty="0"/>
              <a:t>1</a:t>
            </a:r>
            <a:r>
              <a:rPr lang="es-PE" sz="2400" dirty="0"/>
              <a:t> de cada </a:t>
            </a:r>
            <a:r>
              <a:rPr lang="es-PE" sz="5400" dirty="0"/>
              <a:t>8</a:t>
            </a:r>
            <a:r>
              <a:rPr lang="es-PE" sz="2400" dirty="0"/>
              <a:t> muertes en el mundo fue a causa de la contaminación atmosférica. Esta constituye en la actualidad, el riesgo ambiental para la salud más importante del mundo. (marzo 2014. Ginebra</a:t>
            </a:r>
            <a:r>
              <a:rPr lang="es-PE" sz="2400" dirty="0" smtClean="0"/>
              <a:t>)</a:t>
            </a:r>
          </a:p>
          <a:p>
            <a:pPr algn="just"/>
            <a:endParaRPr lang="es-PE" sz="2400" dirty="0" smtClean="0"/>
          </a:p>
          <a:p>
            <a:pPr algn="just">
              <a:spcBef>
                <a:spcPct val="20000"/>
              </a:spcBef>
            </a:pPr>
            <a:r>
              <a:rPr lang="es-ES" sz="2400" dirty="0"/>
              <a:t>La Agencia Internacional para la Investigación del Cáncer (IARC), anunció: “la contaminación del aire es carcinógeno para los humanos por un periodo de exposición de mediano a largo plazo</a:t>
            </a:r>
            <a:r>
              <a:rPr lang="es-ES" sz="2400" dirty="0" smtClean="0"/>
              <a:t>”.(</a:t>
            </a:r>
            <a:r>
              <a:rPr lang="es-ES" sz="2400" dirty="0"/>
              <a:t>octubre 2013)</a:t>
            </a:r>
            <a:endParaRPr lang="es-PE" sz="2400" dirty="0"/>
          </a:p>
          <a:p>
            <a:endParaRPr lang="es-PE" sz="2400" dirty="0"/>
          </a:p>
          <a:p>
            <a:endParaRPr lang="es-PE" sz="3600" dirty="0"/>
          </a:p>
        </p:txBody>
      </p:sp>
    </p:spTree>
    <p:extLst>
      <p:ext uri="{BB962C8B-B14F-4D97-AF65-F5344CB8AC3E}">
        <p14:creationId xmlns:p14="http://schemas.microsoft.com/office/powerpoint/2010/main" val="26447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5436095" y="1412777"/>
            <a:ext cx="2952325" cy="432048"/>
          </a:xfrm>
        </p:spPr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BRASIL – SAO PAULO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792088"/>
          </a:xfrm>
        </p:spPr>
        <p:txBody>
          <a:bodyPr/>
          <a:lstStyle/>
          <a:p>
            <a:r>
              <a:rPr lang="es-PE" sz="3200" dirty="0" smtClean="0">
                <a:solidFill>
                  <a:srgbClr val="0000FF"/>
                </a:solidFill>
              </a:rPr>
              <a:t>Consecuencias para la Salud</a:t>
            </a:r>
            <a:endParaRPr lang="es-PE" sz="3200" dirty="0">
              <a:solidFill>
                <a:srgbClr val="0000FF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2"/>
            <a:ext cx="496728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427537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539552" y="692696"/>
            <a:ext cx="7776864" cy="1584176"/>
          </a:xfrm>
        </p:spPr>
        <p:txBody>
          <a:bodyPr/>
          <a:lstStyle/>
          <a:p>
            <a:r>
              <a:rPr lang="es-PE" sz="4000" dirty="0" smtClean="0"/>
              <a:t>NUESTRA RED DE OBSERVACIONES</a:t>
            </a:r>
          </a:p>
          <a:p>
            <a:endParaRPr lang="es-P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120680" cy="34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1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NIDAD D\NO BORRAR DATA UV-OZ\Proy SENAMHI-MINSA\RADIACION UV-B\2019\RUV\Artículos, Manual IUV y otros\Para expo 50 años\Expo UV -50 años\Publicaciones\friaj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6363494" cy="453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5976664" cy="4893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25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179512" y="476672"/>
            <a:ext cx="8784976" cy="432048"/>
          </a:xfrm>
        </p:spPr>
        <p:txBody>
          <a:bodyPr/>
          <a:lstStyle/>
          <a:p>
            <a:r>
              <a:rPr lang="en-US" altLang="es-PE" dirty="0">
                <a:latin typeface="Minion Pro" pitchFamily="18" charset="0"/>
              </a:rPr>
              <a:t>RED DE ESTACIONES DE OZONO </a:t>
            </a:r>
            <a:r>
              <a:rPr lang="en-US" altLang="es-PE" dirty="0" smtClean="0">
                <a:latin typeface="Minion Pro" pitchFamily="18" charset="0"/>
              </a:rPr>
              <a:t>TOTAL EN EL MUNDO</a:t>
            </a:r>
            <a:endParaRPr lang="es-ES" altLang="es-PE" dirty="0">
              <a:latin typeface="Minion Pro" pitchFamily="18" charset="0"/>
            </a:endParaRPr>
          </a:p>
          <a:p>
            <a:endParaRPr lang="es-PE" dirty="0"/>
          </a:p>
        </p:txBody>
      </p:sp>
      <p:pic>
        <p:nvPicPr>
          <p:cNvPr id="5" name="Picture 1026" descr="woudc_t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3025"/>
            <a:ext cx="8784976" cy="48482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n-US" altLang="es-PE" sz="3200" dirty="0" err="1" smtClean="0"/>
              <a:t>Estación</a:t>
            </a:r>
            <a:r>
              <a:rPr lang="en-US" altLang="es-PE" sz="3200" dirty="0" smtClean="0"/>
              <a:t> VAG </a:t>
            </a:r>
            <a:r>
              <a:rPr lang="en-US" altLang="es-PE" sz="3200" dirty="0" err="1" smtClean="0"/>
              <a:t>Marcapomacocha</a:t>
            </a:r>
            <a:endParaRPr lang="es-PE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68863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940152" y="1795753"/>
            <a:ext cx="2987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PE" dirty="0"/>
              <a:t>Distrito de </a:t>
            </a:r>
            <a:r>
              <a:rPr lang="en-US" altLang="es-PE" dirty="0" err="1"/>
              <a:t>Marcapomacocha</a:t>
            </a:r>
            <a:r>
              <a:rPr lang="en-US" altLang="es-PE" dirty="0"/>
              <a:t> Prov. De </a:t>
            </a:r>
            <a:r>
              <a:rPr lang="en-US" altLang="es-PE" dirty="0" err="1"/>
              <a:t>Yauli</a:t>
            </a:r>
            <a:r>
              <a:rPr lang="en-US" altLang="es-PE" dirty="0"/>
              <a:t> </a:t>
            </a:r>
            <a:r>
              <a:rPr lang="en-US" altLang="es-PE" dirty="0" err="1"/>
              <a:t>Dpto</a:t>
            </a:r>
            <a:r>
              <a:rPr lang="en-US" altLang="es-PE" dirty="0"/>
              <a:t> Junín</a:t>
            </a:r>
          </a:p>
          <a:p>
            <a:r>
              <a:rPr lang="en-US" altLang="es-PE" dirty="0" err="1"/>
              <a:t>Coordenadas</a:t>
            </a:r>
            <a:r>
              <a:rPr lang="en-US" altLang="es-PE" dirty="0"/>
              <a:t> </a:t>
            </a:r>
            <a:r>
              <a:rPr lang="en-US" altLang="es-PE" dirty="0" err="1"/>
              <a:t>geografícas</a:t>
            </a:r>
            <a:r>
              <a:rPr lang="en-US" altLang="es-PE" dirty="0"/>
              <a:t> 11°24’ </a:t>
            </a:r>
            <a:r>
              <a:rPr lang="en-US" altLang="es-PE" dirty="0" err="1"/>
              <a:t>Latitud</a:t>
            </a:r>
            <a:r>
              <a:rPr lang="en-US" altLang="es-PE" dirty="0"/>
              <a:t> Sur y 76°19’ </a:t>
            </a:r>
            <a:r>
              <a:rPr lang="en-US" altLang="es-PE" dirty="0" err="1"/>
              <a:t>Longitud</a:t>
            </a:r>
            <a:r>
              <a:rPr lang="en-US" altLang="es-PE" dirty="0"/>
              <a:t> </a:t>
            </a:r>
            <a:r>
              <a:rPr lang="en-US" altLang="es-PE" dirty="0" err="1"/>
              <a:t>Oeste</a:t>
            </a:r>
            <a:r>
              <a:rPr lang="en-US" altLang="es-PE" dirty="0"/>
              <a:t> , </a:t>
            </a:r>
            <a:r>
              <a:rPr lang="en-US" altLang="es-PE" dirty="0" err="1"/>
              <a:t>Altitud</a:t>
            </a:r>
            <a:r>
              <a:rPr lang="en-US" altLang="es-PE" dirty="0"/>
              <a:t> 4479 </a:t>
            </a:r>
            <a:r>
              <a:rPr lang="en-US" altLang="es-PE" dirty="0" err="1"/>
              <a:t>msnm</a:t>
            </a:r>
            <a:endParaRPr lang="en-US" altLang="es-PE" dirty="0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581618"/>
              </p:ext>
            </p:extLst>
          </p:nvPr>
        </p:nvGraphicFramePr>
        <p:xfrm>
          <a:off x="5910064" y="4293096"/>
          <a:ext cx="3048000" cy="1961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Diapositiva" r:id="rId4" imgW="4548526" imgH="3407297" progId="PowerPoint.Slide.8">
                  <p:embed/>
                </p:oleObj>
              </mc:Choice>
              <mc:Fallback>
                <p:oleObj name="Diapositiva" r:id="rId4" imgW="4548526" imgH="3407297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787"/>
                      <a:stretch>
                        <a:fillRect/>
                      </a:stretch>
                    </p:blipFill>
                    <p:spPr bwMode="auto">
                      <a:xfrm>
                        <a:off x="5910064" y="4293096"/>
                        <a:ext cx="3048000" cy="19610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3600400" cy="208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" y="4869160"/>
            <a:ext cx="2051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B050"/>
                </a:solidFill>
              </a:rPr>
              <a:t>Espectrofotómetro</a:t>
            </a:r>
          </a:p>
          <a:p>
            <a:r>
              <a:rPr lang="es-PE" b="1" dirty="0">
                <a:solidFill>
                  <a:srgbClr val="00B050"/>
                </a:solidFill>
              </a:rPr>
              <a:t> </a:t>
            </a:r>
            <a:r>
              <a:rPr lang="es-PE" b="1" dirty="0" err="1">
                <a:solidFill>
                  <a:srgbClr val="00B050"/>
                </a:solidFill>
              </a:rPr>
              <a:t>Dobson</a:t>
            </a:r>
            <a:endParaRPr lang="es-P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 descr="100_3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6" b="19513"/>
          <a:stretch>
            <a:fillRect/>
          </a:stretch>
        </p:blipFill>
        <p:spPr bwMode="auto">
          <a:xfrm>
            <a:off x="152400" y="3352800"/>
            <a:ext cx="4191000" cy="30285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7" descr="GOB_56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533900" cy="30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649"/>
            <a:ext cx="45974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67680" y="477397"/>
            <a:ext cx="39604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INTERCOMPARACIÓN REGIONAL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 DE ESPECTROFOTÓMETROS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 DOBSON 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 </a:t>
            </a:r>
            <a:r>
              <a:rPr lang="es-ES_tradnl" altLang="es-PE" sz="2000" b="1" dirty="0" smtClean="0">
                <a:solidFill>
                  <a:srgbClr val="0000FF"/>
                </a:solidFill>
                <a:latin typeface="Minion Pro" pitchFamily="18" charset="0"/>
              </a:rPr>
              <a:t>ARGENTINA </a:t>
            </a: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:</a:t>
            </a:r>
            <a:r>
              <a:rPr lang="es-ES_tradnl" altLang="es-PE" sz="2000" b="1" dirty="0" smtClean="0">
                <a:solidFill>
                  <a:srgbClr val="0000FF"/>
                </a:solidFill>
                <a:latin typeface="Minion Pro" pitchFamily="18" charset="0"/>
              </a:rPr>
              <a:t>1999-2003-2006-2010-2019 </a:t>
            </a:r>
            <a:r>
              <a:rPr lang="es-ES_tradnl" altLang="es-PE" sz="2000" b="1" dirty="0">
                <a:solidFill>
                  <a:srgbClr val="0000FF"/>
                </a:solidFill>
                <a:latin typeface="Minion Pro" pitchFamily="18" charset="0"/>
              </a:rPr>
              <a:t>(en estos momentos)  </a:t>
            </a:r>
          </a:p>
        </p:txBody>
      </p:sp>
    </p:spTree>
    <p:extLst>
      <p:ext uri="{BB962C8B-B14F-4D97-AF65-F5344CB8AC3E}">
        <p14:creationId xmlns:p14="http://schemas.microsoft.com/office/powerpoint/2010/main" val="7659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s-ES_tradnl" altLang="es-PE" sz="2000" dirty="0">
                <a:solidFill>
                  <a:srgbClr val="FFC000"/>
                </a:solidFill>
                <a:latin typeface="Comic Sans MS" pitchFamily="66" charset="0"/>
              </a:rPr>
              <a:t>INTERCOMPARACIÓN REGIONAL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dirty="0">
                <a:solidFill>
                  <a:srgbClr val="FFC000"/>
                </a:solidFill>
                <a:latin typeface="Comic Sans MS" pitchFamily="66" charset="0"/>
              </a:rPr>
              <a:t> DE EQUIPOS DE RADIACION ULTRAVIOLETA B. 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dirty="0">
                <a:solidFill>
                  <a:srgbClr val="FFC000"/>
                </a:solidFill>
                <a:latin typeface="Comic Sans MS" pitchFamily="66" charset="0"/>
              </a:rPr>
              <a:t>  ARGENTINA :</a:t>
            </a:r>
            <a:r>
              <a:rPr lang="es-ES_tradnl" altLang="es-PE" sz="2000" dirty="0" smtClean="0">
                <a:solidFill>
                  <a:srgbClr val="FFC000"/>
                </a:solidFill>
                <a:latin typeface="Comic Sans MS" pitchFamily="66" charset="0"/>
              </a:rPr>
              <a:t>2003-2006-2010</a:t>
            </a:r>
          </a:p>
          <a:p>
            <a:pPr eaLnBrk="0" hangingPunct="0">
              <a:spcBef>
                <a:spcPct val="50000"/>
              </a:spcBef>
            </a:pPr>
            <a:r>
              <a:rPr lang="es-ES_tradnl" altLang="es-PE" sz="2000" dirty="0" smtClean="0">
                <a:solidFill>
                  <a:srgbClr val="FFC000"/>
                </a:solidFill>
                <a:latin typeface="Comic Sans MS" pitchFamily="66" charset="0"/>
              </a:rPr>
              <a:t>SUIZA: Observatorio </a:t>
            </a:r>
            <a:r>
              <a:rPr lang="es-ES_tradnl" altLang="es-PE" sz="2000" dirty="0" err="1" smtClean="0">
                <a:solidFill>
                  <a:srgbClr val="FFC000"/>
                </a:solidFill>
                <a:latin typeface="Comic Sans MS" pitchFamily="66" charset="0"/>
              </a:rPr>
              <a:t>Davos</a:t>
            </a:r>
            <a:r>
              <a:rPr lang="es-ES_tradnl" altLang="es-PE" sz="2000" dirty="0" smtClean="0">
                <a:solidFill>
                  <a:srgbClr val="FFC000"/>
                </a:solidFill>
                <a:latin typeface="Comic Sans MS" pitchFamily="66" charset="0"/>
              </a:rPr>
              <a:t> (OMM) 2017 </a:t>
            </a:r>
            <a:endParaRPr lang="es-ES_tradnl" altLang="es-PE" sz="2000" dirty="0">
              <a:solidFill>
                <a:srgbClr val="FFC000"/>
              </a:solidFill>
              <a:latin typeface="Comic Sans MS" pitchFamily="66" charset="0"/>
            </a:endParaRPr>
          </a:p>
          <a:p>
            <a:endParaRPr lang="es-PE" dirty="0"/>
          </a:p>
        </p:txBody>
      </p:sp>
      <p:pic>
        <p:nvPicPr>
          <p:cNvPr id="5" name="Picture 2055" descr="100_32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560840" cy="39604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RED NACIONAL DE ESTACIONES RADIOMÉTRICAS UV</a:t>
            </a:r>
            <a:endParaRPr lang="es-P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52736"/>
            <a:ext cx="398145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2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1043608" y="764704"/>
            <a:ext cx="6912768" cy="1584176"/>
          </a:xfrm>
        </p:spPr>
        <p:txBody>
          <a:bodyPr/>
          <a:lstStyle/>
          <a:p>
            <a:r>
              <a:rPr lang="es-PE" sz="4000" dirty="0" smtClean="0"/>
              <a:t>SERVICIOS </a:t>
            </a:r>
            <a:r>
              <a:rPr lang="es-PE" sz="4000" dirty="0"/>
              <a:t>QUE SE </a:t>
            </a:r>
            <a:r>
              <a:rPr lang="es-PE" sz="4000" dirty="0" smtClean="0"/>
              <a:t>BRINDAN </a:t>
            </a:r>
            <a:r>
              <a:rPr lang="es-PE" sz="4000" dirty="0"/>
              <a:t>ACTUALMENTE </a:t>
            </a:r>
          </a:p>
          <a:p>
            <a:endParaRPr lang="es-P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90465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9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11689" r="42548" b="4259"/>
          <a:stretch/>
        </p:blipFill>
        <p:spPr bwMode="auto">
          <a:xfrm>
            <a:off x="899592" y="980728"/>
            <a:ext cx="3570081" cy="4847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12018" r="42646" b="4388"/>
          <a:stretch/>
        </p:blipFill>
        <p:spPr bwMode="auto">
          <a:xfrm>
            <a:off x="4860032" y="980728"/>
            <a:ext cx="3570081" cy="4847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1 Rectángulo"/>
          <p:cNvSpPr/>
          <p:nvPr/>
        </p:nvSpPr>
        <p:spPr>
          <a:xfrm>
            <a:off x="1619672" y="260648"/>
            <a:ext cx="600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dirty="0">
                <a:solidFill>
                  <a:srgbClr val="0000FF"/>
                </a:solidFill>
              </a:rPr>
              <a:t>RADIACIÓN UV Y OZONO ATMOSFÉRICO</a:t>
            </a:r>
          </a:p>
        </p:txBody>
      </p:sp>
    </p:spTree>
    <p:extLst>
      <p:ext uri="{BB962C8B-B14F-4D97-AF65-F5344CB8AC3E}">
        <p14:creationId xmlns:p14="http://schemas.microsoft.com/office/powerpoint/2010/main" val="1703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33375"/>
            <a:ext cx="9013825" cy="604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5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88640"/>
            <a:ext cx="9082087" cy="296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284538"/>
            <a:ext cx="9080500" cy="302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0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87598" y="332656"/>
            <a:ext cx="8352928" cy="432048"/>
          </a:xfrm>
        </p:spPr>
        <p:txBody>
          <a:bodyPr/>
          <a:lstStyle/>
          <a:p>
            <a:r>
              <a:rPr lang="es-PE" sz="3200" dirty="0">
                <a:solidFill>
                  <a:srgbClr val="00B050"/>
                </a:solidFill>
              </a:rPr>
              <a:t>LIMA METROPOLITANA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24744"/>
            <a:ext cx="90138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3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NIDAD D\NO BORRAR DATA UV-OZ\Proy SENAMHI-MINSA\RADIACION UV-B\2019\RUV\Artículos, Manual IUV y otros\Para expo 50 años\Expo UV -50 años\Publicaciones\Calidad del ai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716"/>
            <a:ext cx="5228159" cy="48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NIDAD D\NO BORRAR DATA UV-OZ\Proy SENAMHI-MINSA\RADIACION UV-B\2019\RUV\Artículos, Manual IUV y otros\Para expo 50 años\Expo UV -50 años\Publicaciones\calidad del air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552716"/>
            <a:ext cx="5079669" cy="48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5054004" cy="47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20" y="980728"/>
            <a:ext cx="4557567" cy="512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4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r>
              <a:rPr lang="es-PE" dirty="0" smtClean="0"/>
              <a:t>PRONÓSTICO DE LA RADIACIÓN ULTRAVIOLETA</a:t>
            </a:r>
            <a:endParaRPr lang="es-P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720"/>
            <a:ext cx="691356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6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r>
              <a:rPr lang="es-PE" dirty="0">
                <a:solidFill>
                  <a:schemeClr val="accent6">
                    <a:lumMod val="75000"/>
                  </a:schemeClr>
                </a:solidFill>
              </a:rPr>
              <a:t>Pronóstico de la radiación UV  en las playas</a:t>
            </a:r>
          </a:p>
          <a:p>
            <a:endParaRPr lang="es-P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052736"/>
            <a:ext cx="8086725" cy="5328592"/>
          </a:xfr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835025"/>
            <a:ext cx="8086725" cy="5546303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80728"/>
            <a:ext cx="8093075" cy="536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6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r>
              <a:rPr lang="es-PE" sz="3200" dirty="0" smtClean="0"/>
              <a:t>CALIDAD DEL AIRE</a:t>
            </a:r>
            <a:endParaRPr lang="es-PE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t="11589" r="42620" b="4987"/>
          <a:stretch/>
        </p:blipFill>
        <p:spPr bwMode="auto">
          <a:xfrm>
            <a:off x="2339752" y="980728"/>
            <a:ext cx="4536504" cy="530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18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31788"/>
            <a:ext cx="742632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4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7" y="476672"/>
            <a:ext cx="8352928" cy="432048"/>
          </a:xfrm>
        </p:spPr>
        <p:txBody>
          <a:bodyPr/>
          <a:lstStyle/>
          <a:p>
            <a:r>
              <a:rPr lang="es-PE" dirty="0">
                <a:solidFill>
                  <a:schemeClr val="accent6">
                    <a:lumMod val="75000"/>
                  </a:schemeClr>
                </a:solidFill>
              </a:rPr>
              <a:t>Pronóstico de la Calidad del Aire para Lima Metropolitana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89289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52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Índice </a:t>
            </a:r>
            <a:r>
              <a:rPr lang="es-PE" dirty="0"/>
              <a:t>Nacional de Calidad del Aire - INCA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87849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4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2"/>
          </p:nvPr>
        </p:nvSpPr>
        <p:spPr>
          <a:xfrm>
            <a:off x="107504" y="1196752"/>
            <a:ext cx="8496944" cy="432048"/>
          </a:xfrm>
        </p:spPr>
        <p:txBody>
          <a:bodyPr/>
          <a:lstStyle/>
          <a:p>
            <a:r>
              <a:rPr lang="es-PE" dirty="0" smtClean="0">
                <a:solidFill>
                  <a:srgbClr val="0B4769"/>
                </a:solidFill>
              </a:rPr>
              <a:t>1. VIGILANCIA DE LA CALIDAD DEL AIRE EN LIMA METROPOLITANA</a:t>
            </a:r>
            <a:endParaRPr lang="es-PE" dirty="0">
              <a:solidFill>
                <a:srgbClr val="0B4769"/>
              </a:solidFill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580112" y="2386199"/>
            <a:ext cx="3096343" cy="3518992"/>
          </a:xfrm>
        </p:spPr>
        <p:txBody>
          <a:bodyPr/>
          <a:lstStyle/>
          <a:p>
            <a:pPr algn="ctr"/>
            <a:r>
              <a:rPr lang="es-PE" sz="1800" dirty="0"/>
              <a:t>UNIVERSIDAD PERUANA CAYETANO HEREDIA – UNIVERSIDAD DE EMORY AND SENAMHI</a:t>
            </a:r>
          </a:p>
          <a:p>
            <a:endParaRPr lang="es-PE" sz="1800" dirty="0" smtClean="0"/>
          </a:p>
          <a:p>
            <a:r>
              <a:rPr lang="en-US" sz="1800" dirty="0" smtClean="0"/>
              <a:t>“</a:t>
            </a:r>
            <a:r>
              <a:rPr lang="es-PE" sz="1800" dirty="0" err="1" smtClean="0"/>
              <a:t>Some</a:t>
            </a:r>
            <a:r>
              <a:rPr lang="es-PE" sz="1800" dirty="0" smtClean="0"/>
              <a:t> p</a:t>
            </a:r>
            <a:r>
              <a:rPr lang="en-US" sz="1800" dirty="0" err="1" smtClean="0"/>
              <a:t>reliminary</a:t>
            </a:r>
            <a:r>
              <a:rPr lang="en-US" sz="1800" dirty="0" smtClean="0"/>
              <a:t> </a:t>
            </a:r>
            <a:r>
              <a:rPr lang="en-US" sz="1800" dirty="0"/>
              <a:t>results on the association between daily PM</a:t>
            </a:r>
            <a:r>
              <a:rPr lang="en-US" sz="1800" baseline="-25000" dirty="0"/>
              <a:t>2.5</a:t>
            </a:r>
            <a:r>
              <a:rPr lang="en-US" sz="1800" dirty="0"/>
              <a:t> in Lima and emergency room visits from 2010-2016 ” </a:t>
            </a:r>
            <a:endParaRPr lang="en-US" sz="1800" dirty="0" smtClean="0"/>
          </a:p>
          <a:p>
            <a:endParaRPr lang="es-PE" sz="1800" dirty="0" smtClean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294911" y="260648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SERVICIOS ACTUALES ORIENTADOS A LA SALUD AMBIENTAL</a:t>
            </a:r>
          </a:p>
          <a:p>
            <a:endParaRPr lang="es-PE" dirty="0">
              <a:solidFill>
                <a:srgbClr val="09486B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8076"/>
            <a:ext cx="3196969" cy="483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4211960" y="3429000"/>
            <a:ext cx="864096" cy="7166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29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2"/>
          </p:nvPr>
        </p:nvSpPr>
        <p:spPr>
          <a:xfrm>
            <a:off x="107504" y="1196752"/>
            <a:ext cx="8496944" cy="432048"/>
          </a:xfrm>
        </p:spPr>
        <p:txBody>
          <a:bodyPr/>
          <a:lstStyle/>
          <a:p>
            <a:r>
              <a:rPr lang="es-PE" dirty="0" smtClean="0">
                <a:solidFill>
                  <a:srgbClr val="0B4769"/>
                </a:solidFill>
              </a:rPr>
              <a:t>2. PRONÓSTICO DE LA CALIDAD DEL AIRE EN LIMA METROPOLITANA</a:t>
            </a:r>
            <a:endParaRPr lang="es-PE" dirty="0">
              <a:solidFill>
                <a:srgbClr val="0B4769"/>
              </a:solidFill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5292080" y="2564904"/>
            <a:ext cx="3744416" cy="3096344"/>
          </a:xfrm>
        </p:spPr>
        <p:txBody>
          <a:bodyPr/>
          <a:lstStyle/>
          <a:p>
            <a:pPr algn="ctr"/>
            <a:r>
              <a:rPr lang="es-PE" sz="1800" dirty="0"/>
              <a:t>UNIVERSIDAD PERUANA CAYETANO HEREDIA – UNIVERSIDAD DE EMORY AND SENAMHI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“Creating </a:t>
            </a:r>
            <a:r>
              <a:rPr lang="en-US" sz="1800" dirty="0"/>
              <a:t>a model to predict daily </a:t>
            </a:r>
            <a:r>
              <a:rPr lang="en-US" sz="1800" dirty="0" smtClean="0"/>
              <a:t>PM</a:t>
            </a:r>
            <a:r>
              <a:rPr lang="en-US" sz="1800" baseline="-25000" dirty="0" smtClean="0"/>
              <a:t>2.5 </a:t>
            </a:r>
            <a:r>
              <a:rPr lang="en-US" sz="1800" dirty="0"/>
              <a:t>in Lima from 2010-2016,  using ground monitor data, satellite data, and a chemical transport model”  </a:t>
            </a:r>
            <a:endParaRPr lang="en-US" sz="1800" dirty="0" smtClean="0"/>
          </a:p>
          <a:p>
            <a:r>
              <a:rPr lang="es-PE" sz="1800" dirty="0"/>
              <a:t>  </a:t>
            </a:r>
            <a:br>
              <a:rPr lang="es-PE" sz="1800" dirty="0"/>
            </a:br>
            <a:endParaRPr lang="es-PE" sz="1800" dirty="0" smtClean="0"/>
          </a:p>
          <a:p>
            <a:endParaRPr lang="es-PE" sz="1800" dirty="0" smtClean="0"/>
          </a:p>
          <a:p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294911" y="260648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SERVICIOS ACTUALES ORIENTADOS A LA SALUD AMBIENTAL</a:t>
            </a:r>
          </a:p>
          <a:p>
            <a:endParaRPr lang="es-PE" dirty="0">
              <a:solidFill>
                <a:srgbClr val="09486B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06265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Flecha derecha"/>
          <p:cNvSpPr/>
          <p:nvPr/>
        </p:nvSpPr>
        <p:spPr>
          <a:xfrm>
            <a:off x="4211960" y="3429000"/>
            <a:ext cx="864096" cy="7166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21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2"/>
          </p:nvPr>
        </p:nvSpPr>
        <p:spPr>
          <a:xfrm>
            <a:off x="107504" y="1196752"/>
            <a:ext cx="8496944" cy="432048"/>
          </a:xfrm>
        </p:spPr>
        <p:txBody>
          <a:bodyPr/>
          <a:lstStyle/>
          <a:p>
            <a:r>
              <a:rPr lang="es-PE" dirty="0" smtClean="0">
                <a:solidFill>
                  <a:srgbClr val="0B4769"/>
                </a:solidFill>
              </a:rPr>
              <a:t>3. CLIMATOLOGIA </a:t>
            </a:r>
            <a:endParaRPr lang="es-PE" dirty="0">
              <a:solidFill>
                <a:srgbClr val="0B4769"/>
              </a:solidFill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4716016" y="2564904"/>
            <a:ext cx="4320480" cy="3096344"/>
          </a:xfrm>
        </p:spPr>
        <p:txBody>
          <a:bodyPr/>
          <a:lstStyle/>
          <a:p>
            <a:pPr algn="ctr"/>
            <a:r>
              <a:rPr lang="es-PE" sz="1800" dirty="0"/>
              <a:t>UNIVERSIDAD PERUANA CAYETANO HEREDIA – </a:t>
            </a:r>
            <a:r>
              <a:rPr lang="es-PE" sz="1800" dirty="0" smtClean="0"/>
              <a:t>UNIVERSIDAD DE EMORY AND SENAMHI</a:t>
            </a:r>
            <a:endParaRPr lang="es-PE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/>
              <a:t>Creating a model to predict childhood diarrhea in Peru using temperature, rotavirus coverage, el Niño occurrence, and water/sanitation data</a:t>
            </a:r>
          </a:p>
          <a:p>
            <a:r>
              <a:rPr lang="es-PE" sz="1800" dirty="0"/>
              <a:t>  </a:t>
            </a:r>
            <a:br>
              <a:rPr lang="es-PE" sz="1800" dirty="0"/>
            </a:br>
            <a:endParaRPr lang="es-PE" sz="1800" dirty="0" smtClean="0"/>
          </a:p>
          <a:p>
            <a:endParaRPr lang="es-PE" sz="1800" dirty="0" smtClean="0"/>
          </a:p>
          <a:p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294911" y="260648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SERVICIOS ACTUALES ORIENTADOS A LA SALUD AMBIENTAL</a:t>
            </a:r>
          </a:p>
          <a:p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3851920" y="3284984"/>
            <a:ext cx="864096" cy="7166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16522" r="23984" b="15415"/>
          <a:stretch/>
        </p:blipFill>
        <p:spPr bwMode="auto">
          <a:xfrm>
            <a:off x="68499" y="2059865"/>
            <a:ext cx="3748893" cy="27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0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/>
              <a:t>PRONÓSTICO POR TIPO DE CONTAMINANTE</a:t>
            </a:r>
            <a:endParaRPr lang="es-P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80728"/>
            <a:ext cx="432047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53650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5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NIDAD D\NO BORRAR DATA UV-OZ\Proy SENAMHI-MINSA\RADIACION UV-B\2019\RUV\Artículos, Manual IUV y otros\Para expo 50 años\Expo UV -50 años\Publicaciones\RU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8" y="764704"/>
            <a:ext cx="5954778" cy="4787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8425">
            <a:off x="3257176" y="918915"/>
            <a:ext cx="5183442" cy="4841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27" y="1556792"/>
            <a:ext cx="4896544" cy="4497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202">
            <a:off x="2250508" y="1643112"/>
            <a:ext cx="6038922" cy="4552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59" y="786750"/>
            <a:ext cx="5001596" cy="510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74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68051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40126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1043608" y="2030408"/>
            <a:ext cx="3168352" cy="2376264"/>
          </a:xfrm>
        </p:spPr>
        <p:txBody>
          <a:bodyPr/>
          <a:lstStyle/>
          <a:p>
            <a:r>
              <a:rPr lang="es-PE" sz="4000" dirty="0"/>
              <a:t>FUTUROS SERVICIOS A BRINDAR</a:t>
            </a:r>
          </a:p>
          <a:p>
            <a:endParaRPr lang="es-PE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534844"/>
            <a:ext cx="3442610" cy="53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5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r>
              <a:rPr lang="es-PE" dirty="0" smtClean="0"/>
              <a:t>Radiación Ultravioleta – Condiciones Reales</a:t>
            </a:r>
            <a:endParaRPr lang="es-P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50013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6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251520" y="1852217"/>
            <a:ext cx="7632848" cy="4457103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59532" y="404664"/>
            <a:ext cx="8352928" cy="432048"/>
          </a:xfrm>
        </p:spPr>
        <p:txBody>
          <a:bodyPr/>
          <a:lstStyle/>
          <a:p>
            <a:r>
              <a:rPr lang="es-PE" dirty="0"/>
              <a:t>DOSIS DE RADIACIÓN UV GLOBAL</a:t>
            </a:r>
            <a:br>
              <a:rPr lang="es-PE" dirty="0"/>
            </a:br>
            <a:r>
              <a:rPr lang="es-PE" dirty="0"/>
              <a:t>20 MARZO 2019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569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93351" y="6323481"/>
            <a:ext cx="4042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Fuente: Centro Meteorológico de Alemania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16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655161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9000"/>
            <a:ext cx="5904656" cy="30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B4769"/>
                </a:solidFill>
              </a:rPr>
              <a:t>CALIDAD DEL AIRE</a:t>
            </a:r>
            <a:endParaRPr lang="es-PE" dirty="0">
              <a:solidFill>
                <a:srgbClr val="0B4769"/>
              </a:solidFill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755572" y="1854224"/>
            <a:ext cx="8064899" cy="351899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Creating a model to predict daily 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 </a:t>
            </a:r>
            <a:r>
              <a:rPr lang="en-US" sz="2000" dirty="0"/>
              <a:t>in Lima from 2010-2016,  using ground monitor data, satellite data, and a chemical transport model”  </a:t>
            </a:r>
            <a:r>
              <a:rPr lang="es-PE" sz="2000" dirty="0"/>
              <a:t>  </a:t>
            </a:r>
            <a:br>
              <a:rPr lang="es-PE" sz="2000" dirty="0"/>
            </a:br>
            <a:r>
              <a:rPr lang="es-PE" sz="2000" dirty="0" smtClean="0"/>
              <a:t>Msc. Yang Liu and Ing. Carol Ordoñez.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000" dirty="0" smtClean="0"/>
              <a:t>Asociación de los abortos con la exposición a la contaminación del aire</a:t>
            </a:r>
          </a:p>
          <a:p>
            <a:pPr defTabSz="1081088"/>
            <a:r>
              <a:rPr lang="es-PE" sz="2000" dirty="0"/>
              <a:t> </a:t>
            </a:r>
            <a:r>
              <a:rPr lang="es-PE" sz="2000" dirty="0" smtClean="0"/>
              <a:t>    Ing. Carol Ordoñez., Dr. Gustavo Gonzales y Msc</a:t>
            </a:r>
            <a:r>
              <a:rPr lang="es-PE" sz="2000" dirty="0"/>
              <a:t>. Vilma Tapia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SERVICIOS FUTUROS ORIENTADOS A LA SALUD AMBIENTAL</a:t>
            </a:r>
          </a:p>
          <a:p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6" name="Marcador de texto 10"/>
          <p:cNvSpPr txBox="1">
            <a:spLocks/>
          </p:cNvSpPr>
          <p:nvPr/>
        </p:nvSpPr>
        <p:spPr>
          <a:xfrm>
            <a:off x="755573" y="1852216"/>
            <a:ext cx="5616627" cy="4457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571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>
          <a:xfrm>
            <a:off x="755576" y="1052736"/>
            <a:ext cx="7632848" cy="432048"/>
          </a:xfrm>
        </p:spPr>
        <p:txBody>
          <a:bodyPr/>
          <a:lstStyle/>
          <a:p>
            <a:r>
              <a:rPr lang="es-PE" dirty="0" smtClean="0"/>
              <a:t>EDUCAR  PARA UN MUNDO SUSTENTABLE Y SALUDABLE</a:t>
            </a:r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755573" y="1484784"/>
            <a:ext cx="7632848" cy="4824535"/>
          </a:xfrm>
        </p:spPr>
        <p:txBody>
          <a:bodyPr/>
          <a:lstStyle/>
          <a:p>
            <a:r>
              <a:rPr lang="es-P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¿ Quién asume esa responsabilidad?</a:t>
            </a:r>
            <a:endParaRPr lang="es-P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332656"/>
            <a:ext cx="8352928" cy="432048"/>
          </a:xfrm>
        </p:spPr>
        <p:txBody>
          <a:bodyPr/>
          <a:lstStyle/>
          <a:p>
            <a:r>
              <a:rPr lang="es-PE" dirty="0" smtClean="0"/>
              <a:t>Ante todo esto ¿ Que hacer?</a:t>
            </a:r>
            <a:endParaRPr lang="es-P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844825"/>
            <a:ext cx="688657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95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SALUD – CÁNCER DE PIEL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" y="1196752"/>
            <a:ext cx="8640960" cy="517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148064" y="5157191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solidFill>
                  <a:srgbClr val="0000FF"/>
                </a:solidFill>
              </a:rPr>
              <a:t>LEY </a:t>
            </a:r>
            <a:r>
              <a:rPr lang="es-PE" dirty="0" smtClean="0">
                <a:solidFill>
                  <a:srgbClr val="0000FF"/>
                </a:solidFill>
              </a:rPr>
              <a:t>N°30102 – Reglamento??</a:t>
            </a:r>
            <a:endParaRPr lang="es-PE" dirty="0">
              <a:solidFill>
                <a:srgbClr val="0000FF"/>
              </a:solidFill>
            </a:endParaRPr>
          </a:p>
          <a:p>
            <a:r>
              <a:rPr lang="es-PE" dirty="0">
                <a:solidFill>
                  <a:srgbClr val="00B050"/>
                </a:solidFill>
              </a:rPr>
              <a:t>ORDENANZAS REGIONALES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4644008" y="5480356"/>
            <a:ext cx="504056" cy="45719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PE" sz="2800" dirty="0">
                <a:latin typeface="Arial" panose="020B0604020202020204" pitchFamily="34" charset="0"/>
                <a:cs typeface="Arial" panose="020B0604020202020204" pitchFamily="34" charset="0"/>
              </a:rPr>
              <a:t>En AUSTRALIA: en la Campaña de la RUV se gasta </a:t>
            </a:r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U$S </a:t>
            </a:r>
            <a:r>
              <a:rPr lang="es-PE" sz="2800" dirty="0">
                <a:latin typeface="Arial" panose="020B0604020202020204" pitchFamily="34" charset="0"/>
                <a:cs typeface="Arial" panose="020B0604020202020204" pitchFamily="34" charset="0"/>
              </a:rPr>
              <a:t>0.08 por </a:t>
            </a:r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habitante.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2800" dirty="0">
                <a:latin typeface="Arial" panose="020B0604020202020204" pitchFamily="34" charset="0"/>
                <a:cs typeface="Arial" panose="020B0604020202020204" pitchFamily="34" charset="0"/>
              </a:rPr>
              <a:t>Pero un enfermo de cáncer de piel le cuesta a cada habitante </a:t>
            </a:r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U$S. </a:t>
            </a:r>
            <a:r>
              <a:rPr lang="es-PE" sz="2800" dirty="0">
                <a:latin typeface="Arial" panose="020B0604020202020204" pitchFamily="34" charset="0"/>
                <a:cs typeface="Arial" panose="020B0604020202020204" pitchFamily="34" charset="0"/>
              </a:rPr>
              <a:t>5.70, setenta veces más</a:t>
            </a:r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 el Perú cuanto se gasta????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s-PE" sz="4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vida cuenta</a:t>
            </a:r>
            <a:endParaRPr lang="es-P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8136904" cy="60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6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s-PE" dirty="0" smtClean="0">
                <a:solidFill>
                  <a:srgbClr val="0000FF"/>
                </a:solidFill>
              </a:rPr>
              <a:t>Distribución de la Población</a:t>
            </a:r>
            <a:endParaRPr lang="es-PE" dirty="0">
              <a:solidFill>
                <a:srgbClr val="0000FF"/>
              </a:solidFill>
            </a:endParaRPr>
          </a:p>
        </p:txBody>
      </p:sp>
      <p:pic>
        <p:nvPicPr>
          <p:cNvPr id="15362" name="Picture 2" descr="D:\UNIDAD D\NO BORRAR DATA UV-OZ\Proy SENAMHI-MINSA\RADIACION UV-B\2019\RUV\Artículos, Manual IUV y otros\Para expo 50 años\Expo UV -50 años\Mapas\Mapa poblac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81025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PE" b="1" dirty="0"/>
              <a:t>Servicio Nacional de Meteorología e Hidrología del Perú –</a:t>
            </a:r>
            <a:r>
              <a:rPr lang="es-PE" b="1" dirty="0" smtClean="0"/>
              <a:t>SENAMHI</a:t>
            </a:r>
          </a:p>
          <a:p>
            <a:r>
              <a:rPr lang="es-PE" dirty="0" smtClean="0"/>
              <a:t>Jirón </a:t>
            </a:r>
            <a:r>
              <a:rPr lang="es-PE" dirty="0"/>
              <a:t>Cahuide 785  – Jesús </a:t>
            </a:r>
            <a:r>
              <a:rPr lang="es-PE" dirty="0" smtClean="0"/>
              <a:t>María, Lima -Perú</a:t>
            </a:r>
            <a:endParaRPr lang="es-PE" dirty="0"/>
          </a:p>
          <a:p>
            <a:r>
              <a:rPr lang="es-PE" dirty="0" smtClean="0"/>
              <a:t>Teléfono:  (01) 6141414 </a:t>
            </a:r>
          </a:p>
          <a:p>
            <a:r>
              <a:rPr lang="es-PE" dirty="0" smtClean="0"/>
              <a:t>Consultas y sugerencias:  </a:t>
            </a:r>
            <a:r>
              <a:rPr lang="es-PE" dirty="0" smtClean="0">
                <a:hlinkClick r:id="rId2"/>
              </a:rPr>
              <a:t>occora@senamhi.gob.pe</a:t>
            </a:r>
            <a:r>
              <a:rPr lang="es-PE" dirty="0" smtClean="0"/>
              <a:t>  </a:t>
            </a:r>
          </a:p>
          <a:p>
            <a:pPr algn="l"/>
            <a:r>
              <a:rPr lang="es-PE" dirty="0" smtClean="0"/>
              <a:t>                                                                                           </a:t>
            </a:r>
            <a:r>
              <a:rPr lang="es-PE" dirty="0" smtClean="0">
                <a:hlinkClick r:id="rId3"/>
              </a:rPr>
              <a:t>cordonez@senamhi.gob.pe</a:t>
            </a:r>
            <a:endParaRPr lang="es-PE" dirty="0" smtClean="0"/>
          </a:p>
          <a:p>
            <a:pPr algn="l"/>
            <a:r>
              <a:rPr lang="es-PE" dirty="0"/>
              <a:t>	</a:t>
            </a:r>
            <a:r>
              <a:rPr lang="es-PE" dirty="0" smtClean="0"/>
              <a:t>			   </a:t>
            </a:r>
            <a:r>
              <a:rPr lang="es-PE" dirty="0" smtClean="0">
                <a:hlinkClick r:id="rId4"/>
              </a:rPr>
              <a:t>roaguirre@senamhi.gob.pe</a:t>
            </a:r>
            <a:r>
              <a:rPr lang="es-PE" dirty="0" smtClean="0"/>
              <a:t> </a:t>
            </a:r>
            <a:endParaRPr lang="es-PE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683568" y="1844824"/>
            <a:ext cx="7920880" cy="1296144"/>
          </a:xfrm>
        </p:spPr>
        <p:txBody>
          <a:bodyPr/>
          <a:lstStyle/>
          <a:p>
            <a:r>
              <a:rPr lang="es-PE" sz="2400" dirty="0"/>
              <a:t>FORO DE LOS SERVICIOS CLIMÁTICOS PARA EL DESARROLLO SOSTENIBLE</a:t>
            </a:r>
          </a:p>
          <a:p>
            <a:r>
              <a:rPr lang="es-PE" sz="2400" dirty="0" smtClean="0"/>
              <a:t>20 al 22 marzo del 2019</a:t>
            </a:r>
            <a:endParaRPr lang="es-PE" sz="24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60648"/>
            <a:ext cx="7818437" cy="59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2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69888"/>
            <a:ext cx="7212013" cy="612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D7A9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0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12983</TotalTime>
  <Words>817</Words>
  <Application>Microsoft Office PowerPoint</Application>
  <PresentationFormat>Presentación en pantalla (4:3)</PresentationFormat>
  <Paragraphs>184</Paragraphs>
  <Slides>70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70</vt:i4>
      </vt:variant>
    </vt:vector>
  </HeadingPairs>
  <TitlesOfParts>
    <vt:vector size="73" baseType="lpstr">
      <vt:lpstr>Tema de Office</vt:lpstr>
      <vt:lpstr>Imagen de mapa de bits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ESCALA DEL INDICE IUV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Orlando Ccora Tuya</cp:lastModifiedBy>
  <cp:revision>929</cp:revision>
  <cp:lastPrinted>2014-08-08T23:41:28Z</cp:lastPrinted>
  <dcterms:created xsi:type="dcterms:W3CDTF">2013-08-21T16:59:44Z</dcterms:created>
  <dcterms:modified xsi:type="dcterms:W3CDTF">2019-03-20T17:47:26Z</dcterms:modified>
</cp:coreProperties>
</file>