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9"/>
  </p:notesMasterIdLst>
  <p:sldIdLst>
    <p:sldId id="304" r:id="rId6"/>
    <p:sldId id="308" r:id="rId7"/>
    <p:sldId id="318" r:id="rId8"/>
    <p:sldId id="312" r:id="rId9"/>
    <p:sldId id="320" r:id="rId10"/>
    <p:sldId id="314" r:id="rId11"/>
    <p:sldId id="315" r:id="rId12"/>
    <p:sldId id="316" r:id="rId13"/>
    <p:sldId id="317" r:id="rId14"/>
    <p:sldId id="321" r:id="rId15"/>
    <p:sldId id="325" r:id="rId16"/>
    <p:sldId id="324" r:id="rId17"/>
    <p:sldId id="31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ra Josipovic" initials="KJ" lastIdx="1" clrIdx="0">
    <p:extLst>
      <p:ext uri="{19B8F6BF-5375-455C-9EA6-DF929625EA0E}">
        <p15:presenceInfo xmlns:p15="http://schemas.microsoft.com/office/powerpoint/2012/main" userId="S::kjosipovic@wmo.int::3db77c78-b6f0-40c7-a5c2-2c2a2ad414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893"/>
    <a:srgbClr val="0432FF"/>
    <a:srgbClr val="005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0D233-8FD8-51A2-BE86-1FF57B7F1795}" v="13" dt="2024-05-24T15:48:36.3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7"/>
    <p:restoredTop sz="95775"/>
  </p:normalViewPr>
  <p:slideViewPr>
    <p:cSldViewPr snapToGrid="0" snapToObjects="1">
      <p:cViewPr varScale="1">
        <p:scale>
          <a:sx n="114" d="100"/>
          <a:sy n="114" d="100"/>
        </p:scale>
        <p:origin x="21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Tapia Cortes" userId="S::btapia@wmo.int::9c88b6fb-04d5-4dfd-bc23-8c4694ed9492" providerId="AD" clId="Web-{02D0D233-8FD8-51A2-BE86-1FF57B7F1795}"/>
    <pc:docChg chg="modSld">
      <pc:chgData name="Barbara Tapia Cortes" userId="S::btapia@wmo.int::9c88b6fb-04d5-4dfd-bc23-8c4694ed9492" providerId="AD" clId="Web-{02D0D233-8FD8-51A2-BE86-1FF57B7F1795}" dt="2024-05-24T15:48:36.332" v="12" actId="1076"/>
      <pc:docMkLst>
        <pc:docMk/>
      </pc:docMkLst>
      <pc:sldChg chg="modSp">
        <pc:chgData name="Barbara Tapia Cortes" userId="S::btapia@wmo.int::9c88b6fb-04d5-4dfd-bc23-8c4694ed9492" providerId="AD" clId="Web-{02D0D233-8FD8-51A2-BE86-1FF57B7F1795}" dt="2024-05-24T15:47:22.580" v="6" actId="14100"/>
        <pc:sldMkLst>
          <pc:docMk/>
          <pc:sldMk cId="2320082762" sldId="312"/>
        </pc:sldMkLst>
        <pc:grpChg chg="mod">
          <ac:chgData name="Barbara Tapia Cortes" userId="S::btapia@wmo.int::9c88b6fb-04d5-4dfd-bc23-8c4694ed9492" providerId="AD" clId="Web-{02D0D233-8FD8-51A2-BE86-1FF57B7F1795}" dt="2024-05-24T15:47:19.689" v="5" actId="14100"/>
          <ac:grpSpMkLst>
            <pc:docMk/>
            <pc:sldMk cId="2320082762" sldId="312"/>
            <ac:grpSpMk id="34" creationId="{D2B6F431-4FF5-889A-FC0C-E4F541EF178F}"/>
          </ac:grpSpMkLst>
        </pc:grpChg>
        <pc:grpChg chg="mod">
          <ac:chgData name="Barbara Tapia Cortes" userId="S::btapia@wmo.int::9c88b6fb-04d5-4dfd-bc23-8c4694ed9492" providerId="AD" clId="Web-{02D0D233-8FD8-51A2-BE86-1FF57B7F1795}" dt="2024-05-24T15:47:22.580" v="6" actId="14100"/>
          <ac:grpSpMkLst>
            <pc:docMk/>
            <pc:sldMk cId="2320082762" sldId="312"/>
            <ac:grpSpMk id="37" creationId="{B85E2D77-C599-280E-287A-424CB75810CF}"/>
          </ac:grpSpMkLst>
        </pc:grpChg>
      </pc:sldChg>
      <pc:sldChg chg="modSp">
        <pc:chgData name="Barbara Tapia Cortes" userId="S::btapia@wmo.int::9c88b6fb-04d5-4dfd-bc23-8c4694ed9492" providerId="AD" clId="Web-{02D0D233-8FD8-51A2-BE86-1FF57B7F1795}" dt="2024-05-24T15:46:47.798" v="0" actId="14100"/>
        <pc:sldMkLst>
          <pc:docMk/>
          <pc:sldMk cId="1558039569" sldId="318"/>
        </pc:sldMkLst>
        <pc:spChg chg="mod">
          <ac:chgData name="Barbara Tapia Cortes" userId="S::btapia@wmo.int::9c88b6fb-04d5-4dfd-bc23-8c4694ed9492" providerId="AD" clId="Web-{02D0D233-8FD8-51A2-BE86-1FF57B7F1795}" dt="2024-05-24T15:46:47.798" v="0" actId="14100"/>
          <ac:spMkLst>
            <pc:docMk/>
            <pc:sldMk cId="1558039569" sldId="318"/>
            <ac:spMk id="38" creationId="{51989F09-CF28-DEF3-3240-93EED927DE26}"/>
          </ac:spMkLst>
        </pc:spChg>
      </pc:sldChg>
      <pc:sldChg chg="modSp">
        <pc:chgData name="Barbara Tapia Cortes" userId="S::btapia@wmo.int::9c88b6fb-04d5-4dfd-bc23-8c4694ed9492" providerId="AD" clId="Web-{02D0D233-8FD8-51A2-BE86-1FF57B7F1795}" dt="2024-05-24T15:48:36.332" v="12" actId="1076"/>
        <pc:sldMkLst>
          <pc:docMk/>
          <pc:sldMk cId="2995082291" sldId="319"/>
        </pc:sldMkLst>
        <pc:spChg chg="mod">
          <ac:chgData name="Barbara Tapia Cortes" userId="S::btapia@wmo.int::9c88b6fb-04d5-4dfd-bc23-8c4694ed9492" providerId="AD" clId="Web-{02D0D233-8FD8-51A2-BE86-1FF57B7F1795}" dt="2024-05-24T15:48:32.738" v="11" actId="1076"/>
          <ac:spMkLst>
            <pc:docMk/>
            <pc:sldMk cId="2995082291" sldId="319"/>
            <ac:spMk id="2" creationId="{9A31AD56-E1AC-99E5-8F94-9FEE22F5C219}"/>
          </ac:spMkLst>
        </pc:spChg>
        <pc:spChg chg="mod">
          <ac:chgData name="Barbara Tapia Cortes" userId="S::btapia@wmo.int::9c88b6fb-04d5-4dfd-bc23-8c4694ed9492" providerId="AD" clId="Web-{02D0D233-8FD8-51A2-BE86-1FF57B7F1795}" dt="2024-05-24T15:48:36.332" v="12" actId="1076"/>
          <ac:spMkLst>
            <pc:docMk/>
            <pc:sldMk cId="2995082291" sldId="319"/>
            <ac:spMk id="51" creationId="{6AC8B44E-BBA2-06EA-D119-88D7C3170DCF}"/>
          </ac:spMkLst>
        </pc:spChg>
      </pc:sldChg>
      <pc:sldChg chg="modSp">
        <pc:chgData name="Barbara Tapia Cortes" userId="S::btapia@wmo.int::9c88b6fb-04d5-4dfd-bc23-8c4694ed9492" providerId="AD" clId="Web-{02D0D233-8FD8-51A2-BE86-1FF57B7F1795}" dt="2024-05-24T15:48:19.238" v="9" actId="1076"/>
        <pc:sldMkLst>
          <pc:docMk/>
          <pc:sldMk cId="2044187873" sldId="325"/>
        </pc:sldMkLst>
        <pc:spChg chg="mod">
          <ac:chgData name="Barbara Tapia Cortes" userId="S::btapia@wmo.int::9c88b6fb-04d5-4dfd-bc23-8c4694ed9492" providerId="AD" clId="Web-{02D0D233-8FD8-51A2-BE86-1FF57B7F1795}" dt="2024-05-24T15:48:16.176" v="8" actId="1076"/>
          <ac:spMkLst>
            <pc:docMk/>
            <pc:sldMk cId="2044187873" sldId="325"/>
            <ac:spMk id="2" creationId="{E5B35932-C717-0F1B-7650-21676177911B}"/>
          </ac:spMkLst>
        </pc:spChg>
        <pc:spChg chg="mod">
          <ac:chgData name="Barbara Tapia Cortes" userId="S::btapia@wmo.int::9c88b6fb-04d5-4dfd-bc23-8c4694ed9492" providerId="AD" clId="Web-{02D0D233-8FD8-51A2-BE86-1FF57B7F1795}" dt="2024-05-24T15:48:19.238" v="9" actId="1076"/>
          <ac:spMkLst>
            <pc:docMk/>
            <pc:sldMk cId="2044187873" sldId="325"/>
            <ac:spMk id="3" creationId="{835EFF28-E967-FFF3-D4C4-0B61F378C53D}"/>
          </ac:spMkLst>
        </pc:spChg>
        <pc:spChg chg="mod">
          <ac:chgData name="Barbara Tapia Cortes" userId="S::btapia@wmo.int::9c88b6fb-04d5-4dfd-bc23-8c4694ed9492" providerId="AD" clId="Web-{02D0D233-8FD8-51A2-BE86-1FF57B7F1795}" dt="2024-05-24T15:48:07.831" v="7" actId="1076"/>
          <ac:spMkLst>
            <pc:docMk/>
            <pc:sldMk cId="2044187873" sldId="325"/>
            <ac:spMk id="38" creationId="{51989F09-CF28-DEF3-3240-93EED927DE2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40C6E-381A-364C-947F-F1DCE21E00DD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DBC7D-E528-5646-8E98-B7635878790D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85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1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7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4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3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2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0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0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6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8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6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moomm-my.sharepoint.com/:p:/g/personal/btapia_wmo_int/Eaj8lYX-ppJAm4JSQMWR6GABy40JJ_Nakj6Ya5C2sI5H4A?e=p9JEN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ings.wmo.int/EC-78/SitePages/Session%20Information.aspx" TargetMode="External"/><Relationship Id="rId2" Type="http://schemas.openxmlformats.org/officeDocument/2006/relationships/hyperlink" Target="https://wmo-int.zoom.us/j/97195752846?pwd=MWVwaS9sMmhJT0p5Q3ZZR2wzbG5tZz0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76B37C-385D-A486-2AFB-8B186AD7DE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800" b="1" i="0" u="none" strike="noStrike" baseline="0" dirty="0">
              <a:solidFill>
                <a:schemeClr val="accent2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s-ES" b="1" dirty="0">
              <a:solidFill>
                <a:schemeClr val="accent2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s-ES" sz="1800" b="1" i="0" u="none" strike="noStrike" baseline="0" dirty="0">
              <a:solidFill>
                <a:schemeClr val="accent2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s-ES" b="1" dirty="0">
              <a:solidFill>
                <a:schemeClr val="accent2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s-ES" sz="1800" b="1" i="0" u="none" strike="noStrike" baseline="0" dirty="0">
              <a:solidFill>
                <a:schemeClr val="accent2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s-ES" b="1" dirty="0">
              <a:solidFill>
                <a:schemeClr val="accent2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s-ES" sz="1800" b="1" i="0" u="none" strike="noStrike" baseline="0" dirty="0">
              <a:solidFill>
                <a:schemeClr val="accent2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s-ES" b="1" dirty="0">
              <a:solidFill>
                <a:schemeClr val="accent2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s-ES" sz="1800" b="1" i="0" u="none" strike="noStrike" baseline="0" dirty="0">
              <a:solidFill>
                <a:schemeClr val="accent2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s-ES" b="1" dirty="0">
              <a:solidFill>
                <a:schemeClr val="accent2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s-ES" sz="1800" b="1" i="0" u="none" strike="noStrike" baseline="0" dirty="0">
              <a:solidFill>
                <a:schemeClr val="accent2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s-ES" b="1" dirty="0">
              <a:solidFill>
                <a:schemeClr val="accent2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s-ES" sz="1800" b="1" i="0" u="none" strike="noStrike" baseline="0" dirty="0">
              <a:solidFill>
                <a:schemeClr val="accent2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s-ES" b="1" dirty="0">
              <a:solidFill>
                <a:schemeClr val="accent2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s-ES" sz="1800" b="1" i="0" u="none" strike="noStrike" baseline="0" dirty="0">
              <a:solidFill>
                <a:schemeClr val="accent2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s-ES" b="1" dirty="0">
              <a:solidFill>
                <a:schemeClr val="accent2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s-ES" sz="1800" b="1" i="0" u="none" strike="noStrike" baseline="0" dirty="0">
              <a:solidFill>
                <a:schemeClr val="accent2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s-ES" b="1" dirty="0">
              <a:solidFill>
                <a:schemeClr val="accent2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es-ES" sz="1800" b="1" i="0" u="none" strike="noStrike" baseline="0" dirty="0">
              <a:solidFill>
                <a:schemeClr val="accent2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1642F95-4585-5B3A-0D81-4259C76CF015}"/>
              </a:ext>
            </a:extLst>
          </p:cNvPr>
          <p:cNvSpPr txBox="1"/>
          <p:nvPr/>
        </p:nvSpPr>
        <p:spPr>
          <a:xfrm>
            <a:off x="1573651" y="309057"/>
            <a:ext cx="92189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 sz="1800"/>
            </a:pPr>
            <a:r>
              <a:rPr lang="es-ES_tradnl" sz="2800" b="1" kern="1000" spc="-10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Montserrat-Regular"/>
              </a:rPr>
              <a:t>Serie de webinarios sobre estructura, documentación y reuniones intergubernamentales de la OMM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7836924-C984-C90F-C046-37FACF5729D8}"/>
              </a:ext>
            </a:extLst>
          </p:cNvPr>
          <p:cNvSpPr txBox="1"/>
          <p:nvPr/>
        </p:nvSpPr>
        <p:spPr>
          <a:xfrm>
            <a:off x="4825411" y="2760906"/>
            <a:ext cx="623311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 sz="1800"/>
            </a:pPr>
            <a:r>
              <a:rPr lang="es-ES_tradnl" sz="4400" b="1" kern="1000" spc="-1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  <a:sym typeface="Montserrat-Regular"/>
              </a:rPr>
              <a:t>Consejo Ejecutivo de la OMM (EC)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0A444D0-4B8D-CD9E-DACC-594B75F78E69}"/>
              </a:ext>
            </a:extLst>
          </p:cNvPr>
          <p:cNvSpPr txBox="1"/>
          <p:nvPr/>
        </p:nvSpPr>
        <p:spPr>
          <a:xfrm>
            <a:off x="5807164" y="4876017"/>
            <a:ext cx="48134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0" u="none" strike="noStrike" baseline="0" dirty="0">
                <a:solidFill>
                  <a:schemeClr val="accent4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Julián Báez Benítez</a:t>
            </a:r>
          </a:p>
          <a:p>
            <a:pPr algn="ctr"/>
            <a:r>
              <a:rPr lang="es-ES" sz="1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Director, Oficina Regional de la OMM para las Américas</a:t>
            </a:r>
          </a:p>
          <a:p>
            <a:pPr algn="ctr"/>
            <a:r>
              <a:rPr lang="es-ES" sz="1400" b="1" i="0" u="none" strike="noStrike" baseline="0" dirty="0">
                <a:solidFill>
                  <a:schemeClr val="accent4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22 de mayo de 2024</a:t>
            </a:r>
            <a:endParaRPr lang="en-US" sz="1400" b="1" i="0" u="none" strike="noStrike" baseline="0" dirty="0">
              <a:solidFill>
                <a:schemeClr val="accent4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 descr="A glass building with a curved roof&#10;&#10;Description automatically generated with medium confidence">
            <a:extLst>
              <a:ext uri="{FF2B5EF4-FFF2-40B4-BE49-F238E27FC236}">
                <a16:creationId xmlns:a16="http://schemas.microsoft.com/office/drawing/2014/main" id="{F6D94120-FDC2-BCB4-9F82-A6D92C933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21" y="1348889"/>
            <a:ext cx="364617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7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B024A881-FFAD-9641-68A3-ABE54A1A8ABD}"/>
              </a:ext>
            </a:extLst>
          </p:cNvPr>
          <p:cNvSpPr/>
          <p:nvPr/>
        </p:nvSpPr>
        <p:spPr>
          <a:xfrm>
            <a:off x="9188969" y="0"/>
            <a:ext cx="2857081" cy="6858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Consejo Ejecutivo</a:t>
            </a:r>
          </a:p>
          <a:p>
            <a:pPr algn="ctr"/>
            <a:endParaRPr lang="fr-FR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(EC)</a:t>
            </a:r>
          </a:p>
          <a:p>
            <a:pPr algn="ctr"/>
            <a:endParaRPr lang="fr-F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31CBED-8F04-BF1E-7D0B-5142619571D2}"/>
              </a:ext>
            </a:extLst>
          </p:cNvPr>
          <p:cNvSpPr txBox="1"/>
          <p:nvPr/>
        </p:nvSpPr>
        <p:spPr>
          <a:xfrm>
            <a:off x="762001" y="1746740"/>
            <a:ext cx="67055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PPT_Webinario_EC_22_May_2024.pptx</a:t>
            </a: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1989F09-CF28-DEF3-3240-93EED927DE26}"/>
              </a:ext>
            </a:extLst>
          </p:cNvPr>
          <p:cNvSpPr/>
          <p:nvPr/>
        </p:nvSpPr>
        <p:spPr>
          <a:xfrm>
            <a:off x="-78059" y="0"/>
            <a:ext cx="89694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5EF14E8-D06B-80C9-7E51-F9311F8CFF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43" t="8542" r="60052" b="40943"/>
          <a:stretch/>
        </p:blipFill>
        <p:spPr>
          <a:xfrm>
            <a:off x="3342769" y="226492"/>
            <a:ext cx="5506462" cy="35667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1B2B28-852A-F23B-C0A6-C696BABFFC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20" t="11170" r="60606" b="54382"/>
          <a:stretch/>
        </p:blipFill>
        <p:spPr>
          <a:xfrm>
            <a:off x="3300624" y="3862812"/>
            <a:ext cx="5590751" cy="2526281"/>
          </a:xfrm>
          <a:prstGeom prst="rect">
            <a:avLst/>
          </a:prstGeom>
        </p:spPr>
      </p:pic>
      <p:sp>
        <p:nvSpPr>
          <p:cNvPr id="6" name="ZoneTexte 50">
            <a:extLst>
              <a:ext uri="{FF2B5EF4-FFF2-40B4-BE49-F238E27FC236}">
                <a16:creationId xmlns:a16="http://schemas.microsoft.com/office/drawing/2014/main" id="{B5DE8A56-7B24-840E-C2A2-540CE75FB82C}"/>
              </a:ext>
            </a:extLst>
          </p:cNvPr>
          <p:cNvSpPr txBox="1"/>
          <p:nvPr/>
        </p:nvSpPr>
        <p:spPr>
          <a:xfrm>
            <a:off x="345688" y="826819"/>
            <a:ext cx="260938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2800" b="1" dirty="0">
                <a:solidFill>
                  <a:schemeClr val="bg1"/>
                </a:solidFill>
                <a:latin typeface="Segoe UI" panose="020B0502040204020203" pitchFamily="34" charset="0"/>
                <a:ea typeface="宋体" charset="0"/>
                <a:cs typeface="Segoe UI" panose="020B0502040204020203" pitchFamily="34" charset="0"/>
              </a:rPr>
              <a:t>Grupos de Trabajo del Consejo Ejecutivo de la OMM</a:t>
            </a:r>
            <a:endParaRPr lang="es-CL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7661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1989F09-CF28-DEF3-3240-93EED927DE26}"/>
              </a:ext>
            </a:extLst>
          </p:cNvPr>
          <p:cNvSpPr/>
          <p:nvPr/>
        </p:nvSpPr>
        <p:spPr>
          <a:xfrm>
            <a:off x="0" y="1832"/>
            <a:ext cx="89791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800" b="1" dirty="0">
              <a:solidFill>
                <a:srgbClr val="01189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B024A881-FFAD-9641-68A3-ABE54A1A8ABD}"/>
              </a:ext>
            </a:extLst>
          </p:cNvPr>
          <p:cNvSpPr/>
          <p:nvPr/>
        </p:nvSpPr>
        <p:spPr>
          <a:xfrm>
            <a:off x="9188969" y="0"/>
            <a:ext cx="2857081" cy="6858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Otros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5B35932-C717-0F1B-7650-21676177911B}"/>
              </a:ext>
            </a:extLst>
          </p:cNvPr>
          <p:cNvSpPr txBox="1"/>
          <p:nvPr/>
        </p:nvSpPr>
        <p:spPr>
          <a:xfrm>
            <a:off x="840949" y="173249"/>
            <a:ext cx="8020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Reunión informativa de la SG para los miembros del EC sobre 78ª reunión del EC</a:t>
            </a:r>
            <a:endParaRPr lang="LID4096" sz="2800" b="1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835EFF28-E967-FFF3-D4C4-0B61F378C53D}"/>
              </a:ext>
            </a:extLst>
          </p:cNvPr>
          <p:cNvSpPr txBox="1"/>
          <p:nvPr/>
        </p:nvSpPr>
        <p:spPr>
          <a:xfrm>
            <a:off x="445629" y="1330970"/>
            <a:ext cx="8318810" cy="53553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11893"/>
                </a:solidFill>
              </a:rPr>
              <a:t>Objetivo: </a:t>
            </a:r>
          </a:p>
          <a:p>
            <a:r>
              <a:rPr lang="es-ES" dirty="0"/>
              <a:t>Revisar conjuntamente los principales documentos que guiarán los debates en la 78ª reunión del EC y para proponer cualquier documento o tema adicional que considere que deba tratarse. </a:t>
            </a:r>
          </a:p>
          <a:p>
            <a:endParaRPr lang="es-ES" dirty="0"/>
          </a:p>
          <a:p>
            <a:r>
              <a:rPr lang="es-ES" b="1" dirty="0">
                <a:solidFill>
                  <a:srgbClr val="011893"/>
                </a:solidFill>
              </a:rPr>
              <a:t>Fecha y hora: </a:t>
            </a:r>
          </a:p>
          <a:p>
            <a:r>
              <a:rPr lang="es-ES" b="1" dirty="0">
                <a:solidFill>
                  <a:srgbClr val="011893"/>
                </a:solidFill>
                <a:highlight>
                  <a:srgbClr val="FFFF00"/>
                </a:highlight>
              </a:rPr>
              <a:t>Jueves 23 mayo 2024 – 13h30 a 15h30 UTC </a:t>
            </a:r>
            <a:r>
              <a:rPr lang="es-ES" dirty="0"/>
              <a:t>(08h30 a 10h30 Perú, Panamá// 09h30 a 11h30 Chile, Paraguay // 10h30 a 12h30 Argentina, Brasil, Uruguay)</a:t>
            </a:r>
          </a:p>
          <a:p>
            <a:endParaRPr lang="es-ES" dirty="0"/>
          </a:p>
          <a:p>
            <a:r>
              <a:rPr lang="es-ES" b="1" dirty="0">
                <a:solidFill>
                  <a:srgbClr val="011893"/>
                </a:solidFill>
              </a:rPr>
              <a:t>ZOOM enlace:</a:t>
            </a:r>
          </a:p>
          <a:p>
            <a:r>
              <a:rPr lang="es-ES" dirty="0">
                <a:hlinkClick r:id="rId2"/>
              </a:rPr>
              <a:t>https://wmo-int.zoom.us/j/97195752846?pwd=MWVwaS9sMmhJT0p5Q3ZZR2wzbG5tZz09</a:t>
            </a:r>
            <a:endParaRPr lang="es-ES" dirty="0"/>
          </a:p>
          <a:p>
            <a:r>
              <a:rPr lang="es-ES" dirty="0"/>
              <a:t>ID de la reunión: 971 9575 2846 </a:t>
            </a:r>
          </a:p>
          <a:p>
            <a:r>
              <a:rPr lang="es-ES" dirty="0"/>
              <a:t>Código de acceso: 983554</a:t>
            </a:r>
          </a:p>
          <a:p>
            <a:endParaRPr lang="es-ES" dirty="0"/>
          </a:p>
          <a:p>
            <a:r>
              <a:rPr lang="es-ES" b="1" dirty="0">
                <a:solidFill>
                  <a:srgbClr val="011893"/>
                </a:solidFill>
              </a:rPr>
              <a:t>Documentación EC-78 – 10 al 14 de junio 2024</a:t>
            </a:r>
          </a:p>
          <a:p>
            <a:r>
              <a:rPr lang="es-ES" dirty="0">
                <a:hlinkClick r:id="rId3"/>
              </a:rPr>
              <a:t>https://meetings.wmo.int/EC-78/SitePages/Session%20Information.aspx</a:t>
            </a:r>
            <a:r>
              <a:rPr lang="es-ES" dirty="0"/>
              <a:t> </a:t>
            </a:r>
          </a:p>
          <a:p>
            <a:endParaRPr lang="es-ES" dirty="0"/>
          </a:p>
          <a:p>
            <a:r>
              <a:rPr lang="es-ES" b="1" dirty="0">
                <a:solidFill>
                  <a:srgbClr val="011893"/>
                </a:solidFill>
              </a:rPr>
              <a:t>Inscripción para participar en el EC-78</a:t>
            </a:r>
            <a:r>
              <a:rPr lang="es-ES" b="1">
                <a:solidFill>
                  <a:srgbClr val="011893"/>
                </a:solidFill>
              </a:rPr>
              <a:t>, disponible </a:t>
            </a:r>
            <a:r>
              <a:rPr lang="es-ES" b="1" dirty="0">
                <a:solidFill>
                  <a:srgbClr val="011893"/>
                </a:solidFill>
              </a:rPr>
              <a:t>hasta el </a:t>
            </a:r>
            <a:r>
              <a:rPr lang="es-ES" b="1" dirty="0">
                <a:solidFill>
                  <a:srgbClr val="FF0000"/>
                </a:solidFill>
              </a:rPr>
              <a:t>05 de junio 2024</a:t>
            </a:r>
          </a:p>
        </p:txBody>
      </p:sp>
    </p:spTree>
    <p:extLst>
      <p:ext uri="{BB962C8B-B14F-4D97-AF65-F5344CB8AC3E}">
        <p14:creationId xmlns:p14="http://schemas.microsoft.com/office/powerpoint/2010/main" val="2044187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1989F09-CF28-DEF3-3240-93EED927DE26}"/>
              </a:ext>
            </a:extLst>
          </p:cNvPr>
          <p:cNvSpPr/>
          <p:nvPr/>
        </p:nvSpPr>
        <p:spPr>
          <a:xfrm>
            <a:off x="-1375517" y="0"/>
            <a:ext cx="103546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 dirty="0"/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B024A881-FFAD-9641-68A3-ABE54A1A8ABD}"/>
              </a:ext>
            </a:extLst>
          </p:cNvPr>
          <p:cNvSpPr/>
          <p:nvPr/>
        </p:nvSpPr>
        <p:spPr>
          <a:xfrm>
            <a:off x="9188969" y="0"/>
            <a:ext cx="2857081" cy="6858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>
                <a:latin typeface="Segoe UI" panose="020B0502040204020203" pitchFamily="34" charset="0"/>
                <a:cs typeface="Segoe UI" panose="020B0502040204020203" pitchFamily="34" charset="0"/>
              </a:rPr>
              <a:t>Preguntas y comentarios finales</a:t>
            </a:r>
            <a:endParaRPr lang="es-ES_tradnl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38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1989F09-CF28-DEF3-3240-93EED927DE26}"/>
              </a:ext>
            </a:extLst>
          </p:cNvPr>
          <p:cNvSpPr/>
          <p:nvPr/>
        </p:nvSpPr>
        <p:spPr>
          <a:xfrm>
            <a:off x="-566047" y="0"/>
            <a:ext cx="1275804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i="0" u="none" strike="noStrike" baseline="0" dirty="0">
              <a:solidFill>
                <a:schemeClr val="accent2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AC8B44E-BBA2-06EA-D119-88D7C3170DCF}"/>
              </a:ext>
            </a:extLst>
          </p:cNvPr>
          <p:cNvSpPr txBox="1"/>
          <p:nvPr/>
        </p:nvSpPr>
        <p:spPr>
          <a:xfrm>
            <a:off x="3899172" y="2454847"/>
            <a:ext cx="439950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4000" b="1" dirty="0">
                <a:solidFill>
                  <a:schemeClr val="bg1"/>
                </a:solidFill>
                <a:latin typeface="Segoe UI" panose="020B0502040204020203" pitchFamily="34" charset="0"/>
                <a:ea typeface="宋体" charset="0"/>
                <a:cs typeface="Segoe UI" panose="020B0502040204020203" pitchFamily="34" charset="0"/>
              </a:rPr>
              <a:t>¡Muchas gracias!</a:t>
            </a:r>
            <a:endParaRPr lang="es-CL" sz="4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A31AD56-E1AC-99E5-8F94-9FEE22F5C219}"/>
              </a:ext>
            </a:extLst>
          </p:cNvPr>
          <p:cNvSpPr txBox="1"/>
          <p:nvPr/>
        </p:nvSpPr>
        <p:spPr>
          <a:xfrm>
            <a:off x="3770873" y="5672039"/>
            <a:ext cx="5321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Oficina Regional de la OMM para las Américas</a:t>
            </a:r>
          </a:p>
          <a:p>
            <a:pPr algn="ctr"/>
            <a:r>
              <a:rPr lang="es-ES" sz="1800" i="0" u="none" strike="noStrike" baseline="0" dirty="0">
                <a:solidFill>
                  <a:schemeClr val="accent2">
                    <a:lumMod val="20000"/>
                    <a:lumOff val="80000"/>
                  </a:schemeClr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22 de mayo de 2024</a:t>
            </a:r>
            <a:endParaRPr lang="en-US" sz="1800" i="0" u="none" strike="noStrike" baseline="0" dirty="0">
              <a:solidFill>
                <a:schemeClr val="accent2">
                  <a:lumMod val="20000"/>
                  <a:lumOff val="80000"/>
                </a:schemeClr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508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3D6065EC-2611-1DF0-D8AB-65A16CDC73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3884" b="3884"/>
          <a:stretch/>
        </p:blipFill>
        <p:spPr>
          <a:xfrm>
            <a:off x="1782041" y="-1"/>
            <a:ext cx="10524883" cy="6858001"/>
          </a:xfrm>
          <a:prstGeom prst="rect">
            <a:avLst/>
          </a:prstGeom>
        </p:spPr>
      </p:pic>
      <p:sp>
        <p:nvSpPr>
          <p:cNvPr id="45" name="Rectangle : avec coin arrondi 44">
            <a:extLst>
              <a:ext uri="{FF2B5EF4-FFF2-40B4-BE49-F238E27FC236}">
                <a16:creationId xmlns:a16="http://schemas.microsoft.com/office/drawing/2014/main" id="{A2DE4910-5FA0-9647-A6D6-55F0426308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5118265" cy="6857999"/>
          </a:xfrm>
          <a:prstGeom prst="round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_tradnl" sz="2400" i="0" u="none" strike="noStrike" baseline="0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F1F2E64-04EC-41C2-C0A3-F2C92728AC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4616" y="344774"/>
            <a:ext cx="4167266" cy="482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Consejo Ejecutivo </a:t>
            </a:r>
            <a:r>
              <a:rPr lang="fr-F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(EC)</a:t>
            </a:r>
          </a:p>
          <a:p>
            <a:pPr algn="ctr"/>
            <a:endParaRPr lang="es-ES_tradnl" sz="2800" b="1" i="0" u="none" strike="noStrike" baseline="0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Clr>
                <a:srgbClr val="005A9C"/>
              </a:buClr>
              <a:buSzPct val="95000"/>
            </a:pPr>
            <a:r>
              <a:rPr lang="es-ES_tradnl" sz="2600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	Composición</a:t>
            </a:r>
          </a:p>
          <a:p>
            <a:pPr>
              <a:lnSpc>
                <a:spcPct val="150000"/>
              </a:lnSpc>
              <a:buClr>
                <a:srgbClr val="005A9C"/>
              </a:buClr>
              <a:buSzPct val="95000"/>
            </a:pPr>
            <a:r>
              <a:rPr lang="es-ES_tradnl" sz="26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	Funciones</a:t>
            </a:r>
          </a:p>
          <a:p>
            <a:pPr>
              <a:lnSpc>
                <a:spcPct val="150000"/>
              </a:lnSpc>
              <a:buClr>
                <a:srgbClr val="005A9C"/>
              </a:buClr>
              <a:buSzPct val="95000"/>
            </a:pPr>
            <a:r>
              <a:rPr lang="es-ES_tradnl" sz="2600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	Reuniones</a:t>
            </a:r>
          </a:p>
          <a:p>
            <a:pPr>
              <a:lnSpc>
                <a:spcPct val="150000"/>
              </a:lnSpc>
              <a:buClr>
                <a:srgbClr val="005A9C"/>
              </a:buClr>
              <a:buSzPct val="95000"/>
            </a:pPr>
            <a:r>
              <a:rPr lang="es-ES_tradnl" sz="26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</a:t>
            </a:r>
            <a:r>
              <a:rPr lang="es-ES_tradnl" sz="2600" b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</a:t>
            </a:r>
            <a:r>
              <a:rPr lang="es-ES_tradnl" sz="26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Votaciones</a:t>
            </a:r>
          </a:p>
          <a:p>
            <a:pPr>
              <a:lnSpc>
                <a:spcPct val="150000"/>
              </a:lnSpc>
              <a:buClr>
                <a:srgbClr val="005A9C"/>
              </a:buClr>
              <a:buSzPct val="95000"/>
            </a:pPr>
            <a:r>
              <a:rPr lang="es-ES_tradnl" sz="26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5</a:t>
            </a:r>
            <a:r>
              <a:rPr lang="es-ES_tradnl" sz="2600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Cuórum</a:t>
            </a:r>
          </a:p>
          <a:p>
            <a:pPr>
              <a:lnSpc>
                <a:spcPct val="150000"/>
              </a:lnSpc>
              <a:buClr>
                <a:srgbClr val="005A9C"/>
              </a:buClr>
              <a:buSzPct val="95000"/>
            </a:pPr>
            <a:endParaRPr lang="es-ES_tradnl" sz="2000" i="1" dirty="0">
              <a:solidFill>
                <a:schemeClr val="bg1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Clr>
                <a:srgbClr val="005A9C"/>
              </a:buClr>
              <a:buSzPct val="95000"/>
            </a:pPr>
            <a:r>
              <a:rPr lang="es-ES_tradnl" sz="2000" i="1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Preguntas y c</a:t>
            </a:r>
            <a:r>
              <a:rPr lang="es-ES_tradnl" sz="2000" i="1" u="none" strike="noStrike" baseline="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omentarios finales</a:t>
            </a:r>
          </a:p>
        </p:txBody>
      </p:sp>
    </p:spTree>
    <p:extLst>
      <p:ext uri="{BB962C8B-B14F-4D97-AF65-F5344CB8AC3E}">
        <p14:creationId xmlns:p14="http://schemas.microsoft.com/office/powerpoint/2010/main" val="254024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51989F09-CF28-DEF3-3240-93EED927DE26}"/>
              </a:ext>
            </a:extLst>
          </p:cNvPr>
          <p:cNvSpPr/>
          <p:nvPr/>
        </p:nvSpPr>
        <p:spPr>
          <a:xfrm>
            <a:off x="-1771" y="0"/>
            <a:ext cx="898087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B024A881-FFAD-9641-68A3-ABE54A1A8ABD}"/>
              </a:ext>
            </a:extLst>
          </p:cNvPr>
          <p:cNvSpPr/>
          <p:nvPr/>
        </p:nvSpPr>
        <p:spPr>
          <a:xfrm>
            <a:off x="9188969" y="0"/>
            <a:ext cx="2857081" cy="6858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Consejo Ejecutivo</a:t>
            </a:r>
          </a:p>
          <a:p>
            <a:pPr algn="ctr"/>
            <a:endParaRPr lang="fr-FR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(EC)</a:t>
            </a:r>
          </a:p>
          <a:p>
            <a:pPr algn="ctr"/>
            <a:endParaRPr lang="fr-FR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fr-FR" sz="28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Estructura</a:t>
            </a:r>
            <a:endParaRPr lang="fr-FR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fr-F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AC8B44E-BBA2-06EA-D119-88D7C3170DCF}"/>
              </a:ext>
            </a:extLst>
          </p:cNvPr>
          <p:cNvSpPr txBox="1"/>
          <p:nvPr/>
        </p:nvSpPr>
        <p:spPr>
          <a:xfrm>
            <a:off x="1164300" y="271639"/>
            <a:ext cx="701121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CN" sz="2800" b="1" dirty="0">
                <a:solidFill>
                  <a:schemeClr val="bg1"/>
                </a:solidFill>
                <a:latin typeface="Segoe UI" panose="020B0502040204020203" pitchFamily="34" charset="0"/>
                <a:ea typeface="宋体" charset="0"/>
                <a:cs typeface="Segoe UI" panose="020B0502040204020203" pitchFamily="34" charset="0"/>
              </a:rPr>
              <a:t>Estructura organizacional de la OMM</a:t>
            </a:r>
            <a:endParaRPr lang="es-CL" sz="2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FR" dirty="0"/>
          </a:p>
        </p:txBody>
      </p:sp>
      <p:grpSp>
        <p:nvGrpSpPr>
          <p:cNvPr id="2" name="Grupo 39">
            <a:extLst>
              <a:ext uri="{FF2B5EF4-FFF2-40B4-BE49-F238E27FC236}">
                <a16:creationId xmlns:a16="http://schemas.microsoft.com/office/drawing/2014/main" id="{C746A0E2-A670-99F6-9C6A-A17C0BAE24EC}"/>
              </a:ext>
            </a:extLst>
          </p:cNvPr>
          <p:cNvGrpSpPr/>
          <p:nvPr/>
        </p:nvGrpSpPr>
        <p:grpSpPr>
          <a:xfrm>
            <a:off x="471984" y="1265850"/>
            <a:ext cx="7931227" cy="4396036"/>
            <a:chOff x="1675751" y="1459295"/>
            <a:chExt cx="7931227" cy="4396036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4766D283-B158-3CA4-FE69-B4C0DC09E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3746" y="3498592"/>
              <a:ext cx="3164710" cy="61919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96F79815-2648-0EE9-7F46-5D8327C9B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367" y="1459295"/>
              <a:ext cx="2017399" cy="485014"/>
            </a:xfrm>
            <a:prstGeom prst="rect">
              <a:avLst/>
            </a:prstGeom>
            <a:solidFill>
              <a:srgbClr val="0432FF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DC42DFE-BF50-8F92-8025-19143709D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621" y="3498592"/>
              <a:ext cx="2453197" cy="61919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7A482BB-80CA-12D6-57DC-77C689EA2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783" y="4242189"/>
              <a:ext cx="1970393" cy="6191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BC66031-C313-3C5D-B9EE-7C27DCBEC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5767" y="5135891"/>
              <a:ext cx="2998335" cy="71944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770B62E-B0B8-E2C1-E309-4A8B6D520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789" y="4179293"/>
              <a:ext cx="2083460" cy="867994"/>
            </a:xfrm>
            <a:prstGeom prst="rect">
              <a:avLst/>
            </a:prstGeom>
            <a:solidFill>
              <a:srgbClr val="FDA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en-US" altLang="zh-CN" sz="1400">
                <a:solidFill>
                  <a:srgbClr val="00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8DA440-15D8-4E96-D904-5AB74ECA6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4457" y="1466741"/>
              <a:ext cx="1819216" cy="4882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57827" tIns="28406" rIns="57827" bIns="28406">
              <a:spAutoFit/>
            </a:bodyPr>
            <a:lstStyle/>
            <a:p>
              <a:pPr algn="ctr" defTabSz="486983">
                <a:defRPr/>
              </a:pPr>
              <a:r>
                <a:rPr lang="en-GB" altLang="zh-CN" sz="1400" b="1" dirty="0">
                  <a:solidFill>
                    <a:schemeClr val="bg1"/>
                  </a:solidFill>
                  <a:latin typeface="Arial" panose="020B0604020202020204" pitchFamily="34" charset="0"/>
                  <a:ea typeface="宋体" charset="0"/>
                  <a:cs typeface="Arial" panose="020B0604020202020204" pitchFamily="34" charset="0"/>
                </a:rPr>
                <a:t>CONGRESO</a:t>
              </a:r>
            </a:p>
            <a:p>
              <a:pPr algn="ctr" defTabSz="486983">
                <a:defRPr/>
              </a:pPr>
              <a:r>
                <a:rPr lang="en-GB" altLang="zh-CN" sz="1400" b="1" dirty="0">
                  <a:solidFill>
                    <a:schemeClr val="bg1"/>
                  </a:solidFill>
                  <a:latin typeface="Arial" panose="020B0604020202020204" pitchFamily="34" charset="0"/>
                  <a:ea typeface="宋体" charset="0"/>
                  <a:cs typeface="Arial" panose="020B0604020202020204" pitchFamily="34" charset="0"/>
                </a:rPr>
                <a:t>Cg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395C94C-344C-1D22-D5B1-B1A1A7F38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962" y="2112028"/>
              <a:ext cx="2721199" cy="488254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lIns="57827" tIns="28406" rIns="57827" bIns="28406">
              <a:spAutoFit/>
            </a:bodyPr>
            <a:lstStyle>
              <a:lvl1pPr defTabSz="762000"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762000"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762000"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762000"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762000"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r>
                <a:rPr lang="es-CL" altLang="zh-CN" b="1" i="1" dirty="0">
                  <a:solidFill>
                    <a:srgbClr val="0432FF"/>
                  </a:solidFill>
                  <a:latin typeface="Arial" panose="020B0604020202020204" pitchFamily="34" charset="0"/>
                  <a:ea typeface="宋体" charset="0"/>
                  <a:cs typeface="Arial" panose="020B0604020202020204" pitchFamily="34" charset="0"/>
                </a:rPr>
                <a:t>Consejo Ejecutivo</a:t>
              </a:r>
            </a:p>
            <a:p>
              <a:pPr algn="ctr">
                <a:defRPr/>
              </a:pPr>
              <a:r>
                <a:rPr lang="es-CL" altLang="zh-CN" b="1" i="1" dirty="0">
                  <a:solidFill>
                    <a:srgbClr val="0432FF"/>
                  </a:solidFill>
                  <a:latin typeface="Arial" panose="020B0604020202020204" pitchFamily="34" charset="0"/>
                  <a:ea typeface="宋体" charset="0"/>
                  <a:cs typeface="Arial" panose="020B0604020202020204" pitchFamily="34" charset="0"/>
                </a:rPr>
                <a:t>CE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3C5A25A-9628-D09C-3128-F164D77FB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751" y="2790784"/>
              <a:ext cx="2866031" cy="488254"/>
            </a:xfrm>
            <a:prstGeom prst="rect">
              <a:avLst/>
            </a:prstGeom>
            <a:solidFill>
              <a:srgbClr val="0432FF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square" lIns="57827" tIns="28406" rIns="57827" bIns="28406">
              <a:spAutoFit/>
            </a:bodyPr>
            <a:lstStyle>
              <a:lvl1pPr defTabSz="762000"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762000"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762000"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762000"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762000"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r>
                <a:rPr lang="es-CL" altLang="zh-CN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ea typeface="宋体" charset="0"/>
                  <a:cs typeface="Arial" panose="020B0604020202020204" pitchFamily="34" charset="0"/>
                </a:rPr>
                <a:t>6 Asociaciones Regionales</a:t>
              </a:r>
            </a:p>
            <a:p>
              <a:pPr algn="ctr">
                <a:defRPr/>
              </a:pPr>
              <a:r>
                <a:rPr lang="es-CL" altLang="zh-CN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ea typeface="宋体" charset="0"/>
                  <a:cs typeface="Arial" panose="020B0604020202020204" pitchFamily="34" charset="0"/>
                </a:rPr>
                <a:t>AR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EBF68F2-BEDD-E0E8-84BD-69535C6C0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0958" y="2772029"/>
              <a:ext cx="4136020" cy="488254"/>
            </a:xfrm>
            <a:prstGeom prst="rect">
              <a:avLst/>
            </a:prstGeom>
            <a:solidFill>
              <a:srgbClr val="0432FF"/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57827" tIns="28406" rIns="57827" bIns="28406">
              <a:spAutoFit/>
            </a:bodyPr>
            <a:lstStyle>
              <a:lvl1pPr defTabSz="762000"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762000"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762000"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762000"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762000"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r>
                <a:rPr lang="es-CL" altLang="zh-CN" b="1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ea typeface="宋体" charset="0"/>
                  <a:cs typeface="Arial" panose="020B0604020202020204" pitchFamily="34" charset="0"/>
                </a:rPr>
                <a:t>2 Comisiones Técnicas (SERCOM, INFCOM) + Junta de Investigación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5A6562E-4833-D4BD-4F48-C57F9F3A0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618" y="3565568"/>
              <a:ext cx="2415233" cy="488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7827" tIns="28406" rIns="57827" bIns="28406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CL" altLang="zh-CN" sz="1400" dirty="0"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Grupos de Trabajo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CL" altLang="zh-CN" sz="1400" dirty="0"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Panel de Expertos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6E23511-63B3-17C5-20EF-3F59D21EC2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5999" y="3577184"/>
              <a:ext cx="3035409" cy="48825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57827" tIns="28406" rIns="57827" bIns="28406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CL" altLang="zh-CN" sz="1400" dirty="0"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Grupos de Trabajo, Panel de Expertos, Reporteros</a:t>
              </a:r>
              <a:endParaRPr lang="en-GB" altLang="zh-CN" sz="14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793FC72-3FF3-0CB2-DF4D-2AD481A63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7507" y="4233144"/>
              <a:ext cx="1770378" cy="703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827" tIns="28406" rIns="57827" bIns="28406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zh-CN" sz="1400" dirty="0" err="1"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Otros</a:t>
              </a:r>
              <a:endParaRPr lang="en-GB" altLang="zh-CN" sz="14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zh-CN" sz="1400" dirty="0"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IPCC, WCRP, GFCS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n-GB" altLang="zh-CN" sz="1400" dirty="0"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GCOS-GOOS, etc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64A5E9F-EC8F-1F66-7EAF-4DD7A5513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184" y="4305430"/>
              <a:ext cx="1597638" cy="488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7827" tIns="28406" rIns="57827" bIns="28406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1pPr>
              <a:lvl2pPr marL="74295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3pPr>
              <a:lvl4pPr marL="16002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4pPr>
              <a:lvl5pPr marL="20574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charset="0"/>
                  <a:ea typeface="MS PGothic" charset="-128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r>
                <a:rPr lang="es-CL" altLang="zh-CN" sz="1400" dirty="0"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Grupos de Trabajo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es-CL" altLang="zh-CN" sz="1400" dirty="0">
                  <a:latin typeface="Arial" panose="020B0604020202020204" pitchFamily="34" charset="0"/>
                  <a:ea typeface="ＭＳ Ｐゴシック" charset="-128"/>
                  <a:cs typeface="Arial" panose="020B0604020202020204" pitchFamily="34" charset="0"/>
                </a:rPr>
                <a:t>Panel de Expertos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3AA10E-0CDD-03F7-963A-7609F4383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985" y="5277516"/>
              <a:ext cx="2850145" cy="4882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57827" tIns="28406" rIns="57827" bIns="28406">
              <a:spAutoFit/>
            </a:bodyPr>
            <a:lstStyle>
              <a:lvl1pPr defTabSz="762000"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defTabSz="762000"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defTabSz="762000"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defTabSz="762000"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defTabSz="762000" eaLnBrk="0" hangingPunct="0"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r>
                <a:rPr lang="es-CL" altLang="zh-CN" b="1" dirty="0">
                  <a:solidFill>
                    <a:srgbClr val="011893"/>
                  </a:solidFill>
                  <a:latin typeface="Arial" panose="020B0604020202020204" pitchFamily="34" charset="0"/>
                  <a:ea typeface="宋体" charset="0"/>
                  <a:cs typeface="Arial" panose="020B0604020202020204" pitchFamily="34" charset="0"/>
                </a:rPr>
                <a:t>Secretaria General</a:t>
              </a:r>
            </a:p>
            <a:p>
              <a:pPr algn="ctr">
                <a:defRPr/>
              </a:pPr>
              <a:r>
                <a:rPr lang="es-CL" altLang="zh-CN" b="1" dirty="0">
                  <a:solidFill>
                    <a:srgbClr val="011893"/>
                  </a:solidFill>
                  <a:latin typeface="Arial" panose="020B0604020202020204" pitchFamily="34" charset="0"/>
                  <a:ea typeface="宋体" charset="0"/>
                  <a:cs typeface="Arial" panose="020B0604020202020204" pitchFamily="34" charset="0"/>
                </a:rPr>
                <a:t>Secretaría</a:t>
              </a:r>
            </a:p>
          </p:txBody>
        </p:sp>
        <p:sp>
          <p:nvSpPr>
            <p:cNvPr id="57" name="Line 21">
              <a:extLst>
                <a:ext uri="{FF2B5EF4-FFF2-40B4-BE49-F238E27FC236}">
                  <a16:creationId xmlns:a16="http://schemas.microsoft.com/office/drawing/2014/main" id="{956B9184-466C-7925-2998-0BCD9BB00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4065" y="1970867"/>
              <a:ext cx="0" cy="14396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40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58" name="Line 22">
              <a:extLst>
                <a:ext uri="{FF2B5EF4-FFF2-40B4-BE49-F238E27FC236}">
                  <a16:creationId xmlns:a16="http://schemas.microsoft.com/office/drawing/2014/main" id="{1A401224-AEA7-AC7D-775B-A57EFD55CF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9643" y="2590065"/>
              <a:ext cx="0" cy="14396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40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59" name="Line 23">
              <a:extLst>
                <a:ext uri="{FF2B5EF4-FFF2-40B4-BE49-F238E27FC236}">
                  <a16:creationId xmlns:a16="http://schemas.microsoft.com/office/drawing/2014/main" id="{039BFB59-9DFA-F60F-4A34-5A91F7B33E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7452" y="2590065"/>
              <a:ext cx="0" cy="14396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40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60" name="Line 24">
              <a:extLst>
                <a:ext uri="{FF2B5EF4-FFF2-40B4-BE49-F238E27FC236}">
                  <a16:creationId xmlns:a16="http://schemas.microsoft.com/office/drawing/2014/main" id="{D9F2AC8A-8BDF-D906-A79B-6B1DB58C4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7774" y="3270764"/>
              <a:ext cx="0" cy="20686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40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61" name="Line 25">
              <a:extLst>
                <a:ext uri="{FF2B5EF4-FFF2-40B4-BE49-F238E27FC236}">
                  <a16:creationId xmlns:a16="http://schemas.microsoft.com/office/drawing/2014/main" id="{A12137C2-30C8-EE72-EB7F-4609915E21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90356" y="3270764"/>
              <a:ext cx="0" cy="20686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40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62" name="Line 26">
              <a:extLst>
                <a:ext uri="{FF2B5EF4-FFF2-40B4-BE49-F238E27FC236}">
                  <a16:creationId xmlns:a16="http://schemas.microsoft.com/office/drawing/2014/main" id="{5BE6CC48-D2F8-E4D3-23D4-A92CAE4BDB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9205" y="2590063"/>
              <a:ext cx="0" cy="194006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40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63" name="Line 27">
              <a:extLst>
                <a:ext uri="{FF2B5EF4-FFF2-40B4-BE49-F238E27FC236}">
                  <a16:creationId xmlns:a16="http://schemas.microsoft.com/office/drawing/2014/main" id="{A57092B5-D5DE-9C3C-C3B1-711AB45B1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8927" y="2590065"/>
              <a:ext cx="0" cy="200295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40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64" name="Line 28">
              <a:extLst>
                <a:ext uri="{FF2B5EF4-FFF2-40B4-BE49-F238E27FC236}">
                  <a16:creationId xmlns:a16="http://schemas.microsoft.com/office/drawing/2014/main" id="{524040C3-77D8-AA19-5A19-2F105E54D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6232" y="4551089"/>
              <a:ext cx="24391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40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65" name="Line 29">
              <a:extLst>
                <a:ext uri="{FF2B5EF4-FFF2-40B4-BE49-F238E27FC236}">
                  <a16:creationId xmlns:a16="http://schemas.microsoft.com/office/drawing/2014/main" id="{1B23B90F-2331-E604-E576-C39E58982A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7984" y="4612590"/>
              <a:ext cx="18802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40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66" name="Line 30">
              <a:extLst>
                <a:ext uri="{FF2B5EF4-FFF2-40B4-BE49-F238E27FC236}">
                  <a16:creationId xmlns:a16="http://schemas.microsoft.com/office/drawing/2014/main" id="{1263B7DA-6A37-6496-C877-3EDF0558D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7774" y="1784969"/>
              <a:ext cx="0" cy="94906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40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67" name="Line 31">
              <a:extLst>
                <a:ext uri="{FF2B5EF4-FFF2-40B4-BE49-F238E27FC236}">
                  <a16:creationId xmlns:a16="http://schemas.microsoft.com/office/drawing/2014/main" id="{CAAF77E6-9CF0-0F2C-2B39-AD00667F9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90356" y="1784969"/>
              <a:ext cx="0" cy="94906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40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68" name="Line 32">
              <a:extLst>
                <a:ext uri="{FF2B5EF4-FFF2-40B4-BE49-F238E27FC236}">
                  <a16:creationId xmlns:a16="http://schemas.microsoft.com/office/drawing/2014/main" id="{C14644CD-20BA-78E3-8F9A-A81A69ACA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18720" y="1764001"/>
              <a:ext cx="105062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40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69" name="Line 33">
              <a:extLst>
                <a:ext uri="{FF2B5EF4-FFF2-40B4-BE49-F238E27FC236}">
                  <a16:creationId xmlns:a16="http://schemas.microsoft.com/office/drawing/2014/main" id="{7D185CC9-2BC7-71AB-6710-A1AA212CF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58790" y="1764001"/>
              <a:ext cx="105062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40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8039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CEF2D3A3-F63A-A28D-B932-ED53C3B437DF}"/>
              </a:ext>
            </a:extLst>
          </p:cNvPr>
          <p:cNvGrpSpPr/>
          <p:nvPr/>
        </p:nvGrpSpPr>
        <p:grpSpPr>
          <a:xfrm>
            <a:off x="-1" y="0"/>
            <a:ext cx="8510389" cy="6858000"/>
            <a:chOff x="0" y="0"/>
            <a:chExt cx="8099664" cy="6858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20EB0B-0668-4755-9F22-03E73CCD122E}"/>
                </a:ext>
              </a:extLst>
            </p:cNvPr>
            <p:cNvSpPr/>
            <p:nvPr/>
          </p:nvSpPr>
          <p:spPr>
            <a:xfrm>
              <a:off x="0" y="0"/>
              <a:ext cx="7165298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13568138-B132-9049-7476-A5597074F2B1}"/>
                </a:ext>
              </a:extLst>
            </p:cNvPr>
            <p:cNvSpPr/>
            <p:nvPr/>
          </p:nvSpPr>
          <p:spPr>
            <a:xfrm>
              <a:off x="7023965" y="5700156"/>
              <a:ext cx="1075699" cy="115784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9F9DA364-124E-07BC-E41B-FDD33F1DFD33}"/>
              </a:ext>
            </a:extLst>
          </p:cNvPr>
          <p:cNvGrpSpPr/>
          <p:nvPr/>
        </p:nvGrpSpPr>
        <p:grpSpPr>
          <a:xfrm>
            <a:off x="-1375516" y="0"/>
            <a:ext cx="2839245" cy="6858000"/>
            <a:chOff x="0" y="0"/>
            <a:chExt cx="8057240" cy="6858000"/>
          </a:xfrm>
          <a:solidFill>
            <a:schemeClr val="accent3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71B40B8-2203-C7CA-3216-D2A4DB7ACB8C}"/>
                </a:ext>
              </a:extLst>
            </p:cNvPr>
            <p:cNvSpPr/>
            <p:nvPr/>
          </p:nvSpPr>
          <p:spPr>
            <a:xfrm>
              <a:off x="0" y="0"/>
              <a:ext cx="716529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2C557747-6BB5-4EFD-8445-5F2445D42209}"/>
                </a:ext>
              </a:extLst>
            </p:cNvPr>
            <p:cNvSpPr/>
            <p:nvPr/>
          </p:nvSpPr>
          <p:spPr>
            <a:xfrm>
              <a:off x="6981541" y="4320642"/>
              <a:ext cx="1075699" cy="1274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5D627140-B563-591C-E222-DB7549197822}"/>
              </a:ext>
            </a:extLst>
          </p:cNvPr>
          <p:cNvGrpSpPr/>
          <p:nvPr/>
        </p:nvGrpSpPr>
        <p:grpSpPr>
          <a:xfrm>
            <a:off x="-1375516" y="0"/>
            <a:ext cx="2875888" cy="6858000"/>
            <a:chOff x="-151124" y="-176151"/>
            <a:chExt cx="8099664" cy="6858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DC921B5-0305-BB2A-C556-02C4CC51CF71}"/>
                </a:ext>
              </a:extLst>
            </p:cNvPr>
            <p:cNvSpPr/>
            <p:nvPr/>
          </p:nvSpPr>
          <p:spPr>
            <a:xfrm>
              <a:off x="-151124" y="-176151"/>
              <a:ext cx="7165298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F4039A78-04D2-2A0D-69F8-5FA2FD7E30B7}"/>
                </a:ext>
              </a:extLst>
            </p:cNvPr>
            <p:cNvSpPr/>
            <p:nvPr/>
          </p:nvSpPr>
          <p:spPr>
            <a:xfrm>
              <a:off x="6872841" y="2743201"/>
              <a:ext cx="1075699" cy="130826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D2B6F431-4FF5-889A-FC0C-E4F541EF178F}"/>
              </a:ext>
            </a:extLst>
          </p:cNvPr>
          <p:cNvGrpSpPr/>
          <p:nvPr/>
        </p:nvGrpSpPr>
        <p:grpSpPr>
          <a:xfrm>
            <a:off x="-1618938" y="0"/>
            <a:ext cx="3119310" cy="6858000"/>
            <a:chOff x="-110131" y="-152400"/>
            <a:chExt cx="8096400" cy="6858000"/>
          </a:xfrm>
          <a:solidFill>
            <a:schemeClr val="accent3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9111F40-4997-5360-BE87-812C338101CD}"/>
                </a:ext>
              </a:extLst>
            </p:cNvPr>
            <p:cNvSpPr/>
            <p:nvPr/>
          </p:nvSpPr>
          <p:spPr>
            <a:xfrm>
              <a:off x="-110131" y="-152400"/>
              <a:ext cx="716529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D8804666-20D9-BD59-5247-777F33FD6F5D}"/>
                </a:ext>
              </a:extLst>
            </p:cNvPr>
            <p:cNvSpPr/>
            <p:nvPr/>
          </p:nvSpPr>
          <p:spPr>
            <a:xfrm>
              <a:off x="6910570" y="1260764"/>
              <a:ext cx="1075699" cy="141316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85E2D77-C599-280E-287A-424CB75810CF}"/>
              </a:ext>
            </a:extLst>
          </p:cNvPr>
          <p:cNvGrpSpPr/>
          <p:nvPr/>
        </p:nvGrpSpPr>
        <p:grpSpPr>
          <a:xfrm>
            <a:off x="-1375516" y="0"/>
            <a:ext cx="2839245" cy="6858000"/>
            <a:chOff x="-173813" y="-152400"/>
            <a:chExt cx="8119954" cy="6858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1989F09-CF28-DEF3-3240-93EED927DE26}"/>
                </a:ext>
              </a:extLst>
            </p:cNvPr>
            <p:cNvSpPr/>
            <p:nvPr/>
          </p:nvSpPr>
          <p:spPr>
            <a:xfrm>
              <a:off x="-173813" y="-152400"/>
              <a:ext cx="7165298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9C790601-5473-D158-261A-0C04D02C082F}"/>
                </a:ext>
              </a:extLst>
            </p:cNvPr>
            <p:cNvSpPr/>
            <p:nvPr/>
          </p:nvSpPr>
          <p:spPr>
            <a:xfrm>
              <a:off x="6870442" y="-152400"/>
              <a:ext cx="1075699" cy="130826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</p:grp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B024A881-FFAD-9641-68A3-ABE54A1A8ABD}"/>
              </a:ext>
            </a:extLst>
          </p:cNvPr>
          <p:cNvSpPr/>
          <p:nvPr/>
        </p:nvSpPr>
        <p:spPr>
          <a:xfrm>
            <a:off x="8904156" y="0"/>
            <a:ext cx="2857081" cy="6858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Consejo Ejecutivo</a:t>
            </a:r>
          </a:p>
          <a:p>
            <a:pPr algn="ctr"/>
            <a:endParaRPr lang="fr-FR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(EC)</a:t>
            </a:r>
          </a:p>
          <a:p>
            <a:pPr algn="ctr"/>
            <a:endParaRPr lang="fr-F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Clr>
                <a:srgbClr val="005A9C"/>
              </a:buClr>
              <a:buSzPct val="95000"/>
            </a:pPr>
            <a:r>
              <a:rPr lang="es-ES_tradnl" sz="2000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	Composición</a:t>
            </a:r>
            <a:endParaRPr lang="es-ES_tradnl" sz="2000" dirty="0">
              <a:solidFill>
                <a:srgbClr val="FFFF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3D1544-9859-E0E6-C5DF-77588453F6F5}"/>
              </a:ext>
            </a:extLst>
          </p:cNvPr>
          <p:cNvSpPr txBox="1"/>
          <p:nvPr/>
        </p:nvSpPr>
        <p:spPr>
          <a:xfrm>
            <a:off x="1964565" y="139127"/>
            <a:ext cx="548554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Composición</a:t>
            </a:r>
          </a:p>
          <a:p>
            <a:endParaRPr lang="es-ES" sz="1400" b="1" kern="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s-ES" sz="1800" b="1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</a:t>
            </a:r>
            <a:r>
              <a:rPr lang="es-ES" sz="18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Presidente</a:t>
            </a:r>
            <a:r>
              <a:rPr lang="es-ES" sz="1800" b="1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los </a:t>
            </a:r>
            <a:r>
              <a:rPr lang="es-ES" sz="18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tres Vicepresidentes de la Organización.</a:t>
            </a:r>
            <a:endParaRPr lang="fr-CH" sz="1800" b="1" kern="100" dirty="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s-ES" sz="1800" b="1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 </a:t>
            </a:r>
            <a:r>
              <a:rPr lang="es-ES" sz="18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presidentes de las asociaciones regionales </a:t>
            </a:r>
            <a:r>
              <a:rPr lang="es-ES" sz="18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 podrán ser reemplazados en las reuniones por sus suplentes, según se prevé en el Reglamento.</a:t>
            </a:r>
            <a:endParaRPr lang="fr-CH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s-ES" sz="18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veintisiete Directores de SMHN </a:t>
            </a:r>
            <a:r>
              <a:rPr lang="es-ES" sz="18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los Miembros de la Organización que podrán ser reemplazados en las reuniones por sus suplentes, a reserva de que:</a:t>
            </a:r>
            <a:endParaRPr lang="fr-CH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628650" indent="-361950" algn="just">
              <a:buFont typeface="+mj-lt"/>
              <a:buAutoNum type="romanLcPeriod"/>
            </a:pPr>
            <a:r>
              <a:rPr lang="es-ES" sz="16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dichos suplentes sean los previstos en el Reglamento;</a:t>
            </a:r>
            <a:endParaRPr lang="fr-CH" sz="1600" kern="10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marL="628650" indent="-361950" algn="just">
              <a:buFont typeface="+mj-lt"/>
              <a:buAutoNum type="romanLcPeriod"/>
            </a:pPr>
            <a:r>
              <a:rPr lang="es-ES" sz="16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ninguna Región cuente con </a:t>
            </a:r>
            <a:r>
              <a:rPr lang="es-ES" sz="16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más de nueve </a:t>
            </a:r>
            <a:r>
              <a:rPr lang="es-ES" sz="16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y </a:t>
            </a:r>
            <a:r>
              <a:rPr lang="es-ES" sz="16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menos de cuatro </a:t>
            </a:r>
            <a:r>
              <a:rPr lang="es-ES" sz="16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miembros del Consejo Ejecutivo, incluidos el Presidente y los Vicepresidentes de la Organización, los presidentes de las asociaciones regionales y los veintisiete Directores elegidos.</a:t>
            </a:r>
          </a:p>
          <a:p>
            <a:pPr indent="449580"/>
            <a:endParaRPr lang="es-ES" sz="1800" kern="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49580"/>
            <a:r>
              <a:rPr lang="es-ES" sz="1200" i="1" kern="0" dirty="0">
                <a:solidFill>
                  <a:schemeClr val="bg1"/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</a:t>
            </a:r>
            <a:r>
              <a:rPr lang="es-ES" sz="1200" i="1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Artículo 13 del Convenio de la Organización Meteorológica Mundial</a:t>
            </a:r>
            <a:r>
              <a:rPr lang="fr-CH" sz="1200" i="1" kern="1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)</a:t>
            </a:r>
            <a:endParaRPr lang="es-ES" sz="1200" b="1" i="1" kern="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8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CEF2D3A3-F63A-A28D-B932-ED53C3B437DF}"/>
              </a:ext>
            </a:extLst>
          </p:cNvPr>
          <p:cNvGrpSpPr/>
          <p:nvPr/>
        </p:nvGrpSpPr>
        <p:grpSpPr>
          <a:xfrm>
            <a:off x="0" y="0"/>
            <a:ext cx="8510388" cy="6858000"/>
            <a:chOff x="1" y="0"/>
            <a:chExt cx="8099663" cy="6858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20EB0B-0668-4755-9F22-03E73CCD122E}"/>
                </a:ext>
              </a:extLst>
            </p:cNvPr>
            <p:cNvSpPr/>
            <p:nvPr/>
          </p:nvSpPr>
          <p:spPr>
            <a:xfrm>
              <a:off x="1" y="0"/>
              <a:ext cx="7165298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13568138-B132-9049-7476-A5597074F2B1}"/>
                </a:ext>
              </a:extLst>
            </p:cNvPr>
            <p:cNvSpPr/>
            <p:nvPr/>
          </p:nvSpPr>
          <p:spPr>
            <a:xfrm>
              <a:off x="7023965" y="5700156"/>
              <a:ext cx="1075699" cy="115784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9F9DA364-124E-07BC-E41B-FDD33F1DFD33}"/>
              </a:ext>
            </a:extLst>
          </p:cNvPr>
          <p:cNvGrpSpPr/>
          <p:nvPr/>
        </p:nvGrpSpPr>
        <p:grpSpPr>
          <a:xfrm>
            <a:off x="-1375516" y="0"/>
            <a:ext cx="2839245" cy="6858000"/>
            <a:chOff x="0" y="0"/>
            <a:chExt cx="8057240" cy="6858000"/>
          </a:xfrm>
          <a:solidFill>
            <a:schemeClr val="accent3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71B40B8-2203-C7CA-3216-D2A4DB7ACB8C}"/>
                </a:ext>
              </a:extLst>
            </p:cNvPr>
            <p:cNvSpPr/>
            <p:nvPr/>
          </p:nvSpPr>
          <p:spPr>
            <a:xfrm>
              <a:off x="0" y="0"/>
              <a:ext cx="716529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2C557747-6BB5-4EFD-8445-5F2445D42209}"/>
                </a:ext>
              </a:extLst>
            </p:cNvPr>
            <p:cNvSpPr/>
            <p:nvPr/>
          </p:nvSpPr>
          <p:spPr>
            <a:xfrm>
              <a:off x="6981541" y="4320642"/>
              <a:ext cx="1075699" cy="1274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5D627140-B563-591C-E222-DB7549197822}"/>
              </a:ext>
            </a:extLst>
          </p:cNvPr>
          <p:cNvGrpSpPr/>
          <p:nvPr/>
        </p:nvGrpSpPr>
        <p:grpSpPr>
          <a:xfrm>
            <a:off x="-1375516" y="0"/>
            <a:ext cx="2875888" cy="6858000"/>
            <a:chOff x="-151124" y="-176151"/>
            <a:chExt cx="8099664" cy="6858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DC921B5-0305-BB2A-C556-02C4CC51CF71}"/>
                </a:ext>
              </a:extLst>
            </p:cNvPr>
            <p:cNvSpPr/>
            <p:nvPr/>
          </p:nvSpPr>
          <p:spPr>
            <a:xfrm>
              <a:off x="-151124" y="-176151"/>
              <a:ext cx="7165298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F4039A78-04D2-2A0D-69F8-5FA2FD7E30B7}"/>
                </a:ext>
              </a:extLst>
            </p:cNvPr>
            <p:cNvSpPr/>
            <p:nvPr/>
          </p:nvSpPr>
          <p:spPr>
            <a:xfrm>
              <a:off x="6872841" y="2743201"/>
              <a:ext cx="1075699" cy="130826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D2B6F431-4FF5-889A-FC0C-E4F541EF178F}"/>
              </a:ext>
            </a:extLst>
          </p:cNvPr>
          <p:cNvGrpSpPr/>
          <p:nvPr/>
        </p:nvGrpSpPr>
        <p:grpSpPr>
          <a:xfrm>
            <a:off x="-1618938" y="0"/>
            <a:ext cx="3119310" cy="6858000"/>
            <a:chOff x="-110131" y="-152400"/>
            <a:chExt cx="8096400" cy="6858000"/>
          </a:xfrm>
          <a:solidFill>
            <a:schemeClr val="accent3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9111F40-4997-5360-BE87-812C338101CD}"/>
                </a:ext>
              </a:extLst>
            </p:cNvPr>
            <p:cNvSpPr/>
            <p:nvPr/>
          </p:nvSpPr>
          <p:spPr>
            <a:xfrm>
              <a:off x="-110131" y="-152400"/>
              <a:ext cx="716529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D8804666-20D9-BD59-5247-777F33FD6F5D}"/>
                </a:ext>
              </a:extLst>
            </p:cNvPr>
            <p:cNvSpPr/>
            <p:nvPr/>
          </p:nvSpPr>
          <p:spPr>
            <a:xfrm>
              <a:off x="6910570" y="1260764"/>
              <a:ext cx="1075699" cy="141316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85E2D77-C599-280E-287A-424CB75810CF}"/>
              </a:ext>
            </a:extLst>
          </p:cNvPr>
          <p:cNvGrpSpPr/>
          <p:nvPr/>
        </p:nvGrpSpPr>
        <p:grpSpPr>
          <a:xfrm>
            <a:off x="-1375516" y="0"/>
            <a:ext cx="2839245" cy="6858000"/>
            <a:chOff x="-173813" y="-152400"/>
            <a:chExt cx="8119954" cy="6858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1989F09-CF28-DEF3-3240-93EED927DE26}"/>
                </a:ext>
              </a:extLst>
            </p:cNvPr>
            <p:cNvSpPr/>
            <p:nvPr/>
          </p:nvSpPr>
          <p:spPr>
            <a:xfrm>
              <a:off x="-173813" y="-152400"/>
              <a:ext cx="7165298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9C790601-5473-D158-261A-0C04D02C082F}"/>
                </a:ext>
              </a:extLst>
            </p:cNvPr>
            <p:cNvSpPr/>
            <p:nvPr/>
          </p:nvSpPr>
          <p:spPr>
            <a:xfrm>
              <a:off x="6870442" y="-152400"/>
              <a:ext cx="1075699" cy="130826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</p:grp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B024A881-FFAD-9641-68A3-ABE54A1A8ABD}"/>
              </a:ext>
            </a:extLst>
          </p:cNvPr>
          <p:cNvSpPr/>
          <p:nvPr/>
        </p:nvSpPr>
        <p:spPr>
          <a:xfrm>
            <a:off x="8904156" y="0"/>
            <a:ext cx="2857081" cy="6858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Consejo Ejecutivo</a:t>
            </a:r>
          </a:p>
          <a:p>
            <a:pPr algn="ctr"/>
            <a:endParaRPr lang="fr-FR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(EC)</a:t>
            </a:r>
          </a:p>
          <a:p>
            <a:pPr algn="ctr"/>
            <a:endParaRPr lang="fr-F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Clr>
                <a:srgbClr val="005A9C"/>
              </a:buClr>
              <a:buSzPct val="95000"/>
            </a:pPr>
            <a:r>
              <a:rPr lang="es-ES_tradnl" sz="2000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1	Composición</a:t>
            </a:r>
            <a:endParaRPr lang="es-ES_tradnl" sz="2000" dirty="0">
              <a:solidFill>
                <a:srgbClr val="FFFF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73D1544-9859-E0E6-C5DF-77588453F6F5}"/>
              </a:ext>
            </a:extLst>
          </p:cNvPr>
          <p:cNvSpPr txBox="1"/>
          <p:nvPr/>
        </p:nvSpPr>
        <p:spPr>
          <a:xfrm>
            <a:off x="1964565" y="146214"/>
            <a:ext cx="5485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Composición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6AB173-D5AE-9F13-72CA-20456CFF14EE}"/>
              </a:ext>
            </a:extLst>
          </p:cNvPr>
          <p:cNvSpPr/>
          <p:nvPr/>
        </p:nvSpPr>
        <p:spPr>
          <a:xfrm>
            <a:off x="3171825" y="1057275"/>
            <a:ext cx="3657600" cy="6477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011893"/>
                </a:solidFill>
              </a:rPr>
              <a:t>37 representantes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BD5373-FC09-2368-055A-F67ABADE5F2A}"/>
              </a:ext>
            </a:extLst>
          </p:cNvPr>
          <p:cNvSpPr/>
          <p:nvPr/>
        </p:nvSpPr>
        <p:spPr>
          <a:xfrm>
            <a:off x="2300876" y="2014178"/>
            <a:ext cx="1656000" cy="1080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rgbClr val="011893"/>
                </a:solidFill>
              </a:rPr>
              <a:t>AR I (9)</a:t>
            </a:r>
          </a:p>
          <a:p>
            <a:pPr algn="ctr"/>
            <a:endParaRPr lang="en-US" sz="1300" b="1" dirty="0">
              <a:solidFill>
                <a:srgbClr val="011893"/>
              </a:solidFill>
            </a:endParaRPr>
          </a:p>
          <a:p>
            <a:pPr algn="ctr"/>
            <a:r>
              <a:rPr lang="en-US" sz="1300" b="1" dirty="0">
                <a:solidFill>
                  <a:srgbClr val="011893"/>
                </a:solidFill>
              </a:rPr>
              <a:t>VP/OMM + P/ARI+</a:t>
            </a:r>
          </a:p>
          <a:p>
            <a:pPr algn="ctr"/>
            <a:r>
              <a:rPr lang="en-US" sz="1300" b="1" dirty="0">
                <a:solidFill>
                  <a:srgbClr val="011893"/>
                </a:solidFill>
              </a:rPr>
              <a:t>7 SMHN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2C237F-DAF4-15D9-392D-81731493F00E}"/>
              </a:ext>
            </a:extLst>
          </p:cNvPr>
          <p:cNvSpPr/>
          <p:nvPr/>
        </p:nvSpPr>
        <p:spPr>
          <a:xfrm>
            <a:off x="4006522" y="2016715"/>
            <a:ext cx="1620000" cy="1080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rgbClr val="011893"/>
                </a:solidFill>
              </a:rPr>
              <a:t>AR II (6)</a:t>
            </a:r>
          </a:p>
          <a:p>
            <a:pPr algn="ctr"/>
            <a:endParaRPr lang="en-US" sz="1300" b="1" dirty="0">
              <a:solidFill>
                <a:srgbClr val="011893"/>
              </a:solidFill>
            </a:endParaRPr>
          </a:p>
          <a:p>
            <a:pPr algn="ctr"/>
            <a:r>
              <a:rPr lang="en-US" sz="1300" b="1" dirty="0">
                <a:solidFill>
                  <a:srgbClr val="011893"/>
                </a:solidFill>
              </a:rPr>
              <a:t>P/OMM + VC/OMM + P/ARII + 3 SMHN</a:t>
            </a:r>
            <a:endParaRPr lang="LID4096" sz="1300" b="1" dirty="0">
              <a:solidFill>
                <a:srgbClr val="011893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9F86E8-BF46-90B7-AE8D-06EF995D410F}"/>
              </a:ext>
            </a:extLst>
          </p:cNvPr>
          <p:cNvSpPr/>
          <p:nvPr/>
        </p:nvSpPr>
        <p:spPr>
          <a:xfrm>
            <a:off x="5676168" y="2016716"/>
            <a:ext cx="1620000" cy="1080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rgbClr val="011893"/>
                </a:solidFill>
              </a:rPr>
              <a:t>AR III (4)</a:t>
            </a:r>
          </a:p>
          <a:p>
            <a:pPr algn="ctr"/>
            <a:endParaRPr lang="en-US" sz="1300" b="1" dirty="0">
              <a:solidFill>
                <a:srgbClr val="011893"/>
              </a:solidFill>
            </a:endParaRPr>
          </a:p>
          <a:p>
            <a:pPr algn="ctr"/>
            <a:r>
              <a:rPr lang="en-US" sz="1300" b="1" dirty="0">
                <a:solidFill>
                  <a:srgbClr val="011893"/>
                </a:solidFill>
              </a:rPr>
              <a:t>P/ARIII + 3 SMHN</a:t>
            </a:r>
          </a:p>
          <a:p>
            <a:endParaRPr lang="en-US" sz="1100" b="1" dirty="0">
              <a:solidFill>
                <a:srgbClr val="01189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D5FEF8-B948-90CA-9DF4-9A1938EEA4C1}"/>
              </a:ext>
            </a:extLst>
          </p:cNvPr>
          <p:cNvSpPr/>
          <p:nvPr/>
        </p:nvSpPr>
        <p:spPr>
          <a:xfrm>
            <a:off x="2336876" y="3415828"/>
            <a:ext cx="1620000" cy="1080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rgbClr val="011893"/>
                </a:solidFill>
              </a:rPr>
              <a:t>AR IV (5)</a:t>
            </a:r>
          </a:p>
          <a:p>
            <a:pPr algn="ctr"/>
            <a:endParaRPr lang="en-US" sz="1300" b="1" dirty="0">
              <a:solidFill>
                <a:srgbClr val="011893"/>
              </a:solidFill>
            </a:endParaRPr>
          </a:p>
          <a:p>
            <a:pPr algn="ctr"/>
            <a:r>
              <a:rPr lang="en-US" sz="1300" b="1" dirty="0">
                <a:solidFill>
                  <a:srgbClr val="011893"/>
                </a:solidFill>
              </a:rPr>
              <a:t>P/ARIV + 4 SMHN</a:t>
            </a:r>
          </a:p>
          <a:p>
            <a:endParaRPr lang="en-US" sz="1100" b="1" dirty="0">
              <a:solidFill>
                <a:srgbClr val="011893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7094D4-D4B7-581D-517D-4864EBA97F52}"/>
              </a:ext>
            </a:extLst>
          </p:cNvPr>
          <p:cNvSpPr/>
          <p:nvPr/>
        </p:nvSpPr>
        <p:spPr>
          <a:xfrm>
            <a:off x="4036886" y="3429000"/>
            <a:ext cx="1620000" cy="108000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rgbClr val="011893"/>
                </a:solidFill>
              </a:rPr>
              <a:t>AR V (4)</a:t>
            </a:r>
          </a:p>
          <a:p>
            <a:pPr algn="ctr"/>
            <a:endParaRPr lang="en-US" sz="1300" b="1" dirty="0">
              <a:solidFill>
                <a:srgbClr val="011893"/>
              </a:solidFill>
            </a:endParaRPr>
          </a:p>
          <a:p>
            <a:pPr algn="ctr"/>
            <a:r>
              <a:rPr lang="en-US" sz="1300" b="1" dirty="0">
                <a:solidFill>
                  <a:srgbClr val="011893"/>
                </a:solidFill>
              </a:rPr>
              <a:t>P/ARV + 3 SMHN</a:t>
            </a:r>
          </a:p>
          <a:p>
            <a:endParaRPr lang="LID4096" sz="1100" b="1" dirty="0">
              <a:solidFill>
                <a:srgbClr val="011893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0D1F77-CA23-FC51-E949-C166269BCE28}"/>
              </a:ext>
            </a:extLst>
          </p:cNvPr>
          <p:cNvSpPr/>
          <p:nvPr/>
        </p:nvSpPr>
        <p:spPr>
          <a:xfrm>
            <a:off x="5719134" y="3429000"/>
            <a:ext cx="1620000" cy="108000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rgbClr val="011893"/>
                </a:solidFill>
              </a:rPr>
              <a:t>AR VI (9)</a:t>
            </a:r>
          </a:p>
          <a:p>
            <a:pPr algn="ctr"/>
            <a:endParaRPr lang="en-US" sz="1300" b="1" dirty="0">
              <a:solidFill>
                <a:srgbClr val="011893"/>
              </a:solidFill>
            </a:endParaRPr>
          </a:p>
          <a:p>
            <a:pPr algn="ctr"/>
            <a:r>
              <a:rPr lang="en-US" sz="1300" b="1" dirty="0">
                <a:solidFill>
                  <a:srgbClr val="011893"/>
                </a:solidFill>
              </a:rPr>
              <a:t>VC/OMM + P/ARVI + </a:t>
            </a:r>
          </a:p>
          <a:p>
            <a:pPr algn="ctr"/>
            <a:r>
              <a:rPr lang="en-US" sz="1300" b="1" dirty="0">
                <a:solidFill>
                  <a:srgbClr val="011893"/>
                </a:solidFill>
              </a:rPr>
              <a:t>7 SMHN</a:t>
            </a:r>
            <a:endParaRPr lang="LID4096" sz="1300" b="1" dirty="0">
              <a:solidFill>
                <a:srgbClr val="011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7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CEF2D3A3-F63A-A28D-B932-ED53C3B437DF}"/>
              </a:ext>
            </a:extLst>
          </p:cNvPr>
          <p:cNvGrpSpPr/>
          <p:nvPr/>
        </p:nvGrpSpPr>
        <p:grpSpPr>
          <a:xfrm>
            <a:off x="-1" y="0"/>
            <a:ext cx="8510389" cy="6858000"/>
            <a:chOff x="0" y="0"/>
            <a:chExt cx="8099664" cy="6858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20EB0B-0668-4755-9F22-03E73CCD122E}"/>
                </a:ext>
              </a:extLst>
            </p:cNvPr>
            <p:cNvSpPr/>
            <p:nvPr/>
          </p:nvSpPr>
          <p:spPr>
            <a:xfrm>
              <a:off x="0" y="0"/>
              <a:ext cx="7165298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13568138-B132-9049-7476-A5597074F2B1}"/>
                </a:ext>
              </a:extLst>
            </p:cNvPr>
            <p:cNvSpPr/>
            <p:nvPr/>
          </p:nvSpPr>
          <p:spPr>
            <a:xfrm>
              <a:off x="7023965" y="5700156"/>
              <a:ext cx="1075699" cy="115784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9F9DA364-124E-07BC-E41B-FDD33F1DFD33}"/>
              </a:ext>
            </a:extLst>
          </p:cNvPr>
          <p:cNvGrpSpPr/>
          <p:nvPr/>
        </p:nvGrpSpPr>
        <p:grpSpPr>
          <a:xfrm>
            <a:off x="-1375516" y="0"/>
            <a:ext cx="9885904" cy="6858000"/>
            <a:chOff x="0" y="0"/>
            <a:chExt cx="8057240" cy="6858000"/>
          </a:xfrm>
          <a:solidFill>
            <a:schemeClr val="accent3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71B40B8-2203-C7CA-3216-D2A4DB7ACB8C}"/>
                </a:ext>
              </a:extLst>
            </p:cNvPr>
            <p:cNvSpPr/>
            <p:nvPr/>
          </p:nvSpPr>
          <p:spPr>
            <a:xfrm>
              <a:off x="0" y="0"/>
              <a:ext cx="716529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2C557747-6BB5-4EFD-8445-5F2445D42209}"/>
                </a:ext>
              </a:extLst>
            </p:cNvPr>
            <p:cNvSpPr/>
            <p:nvPr/>
          </p:nvSpPr>
          <p:spPr>
            <a:xfrm>
              <a:off x="6981541" y="4320642"/>
              <a:ext cx="1075699" cy="1274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5D627140-B563-591C-E222-DB7549197822}"/>
              </a:ext>
            </a:extLst>
          </p:cNvPr>
          <p:cNvGrpSpPr/>
          <p:nvPr/>
        </p:nvGrpSpPr>
        <p:grpSpPr>
          <a:xfrm>
            <a:off x="-1375516" y="0"/>
            <a:ext cx="2875888" cy="6858000"/>
            <a:chOff x="-151124" y="-176151"/>
            <a:chExt cx="8099664" cy="6858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DC921B5-0305-BB2A-C556-02C4CC51CF71}"/>
                </a:ext>
              </a:extLst>
            </p:cNvPr>
            <p:cNvSpPr/>
            <p:nvPr/>
          </p:nvSpPr>
          <p:spPr>
            <a:xfrm>
              <a:off x="-151124" y="-176151"/>
              <a:ext cx="7165298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F4039A78-04D2-2A0D-69F8-5FA2FD7E30B7}"/>
                </a:ext>
              </a:extLst>
            </p:cNvPr>
            <p:cNvSpPr/>
            <p:nvPr/>
          </p:nvSpPr>
          <p:spPr>
            <a:xfrm>
              <a:off x="6872841" y="2743201"/>
              <a:ext cx="1075699" cy="130826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D2B6F431-4FF5-889A-FC0C-E4F541EF178F}"/>
              </a:ext>
            </a:extLst>
          </p:cNvPr>
          <p:cNvGrpSpPr/>
          <p:nvPr/>
        </p:nvGrpSpPr>
        <p:grpSpPr>
          <a:xfrm>
            <a:off x="-1618938" y="0"/>
            <a:ext cx="3119310" cy="6858000"/>
            <a:chOff x="-110131" y="-152400"/>
            <a:chExt cx="8096400" cy="6858000"/>
          </a:xfrm>
          <a:solidFill>
            <a:schemeClr val="accent3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9111F40-4997-5360-BE87-812C338101CD}"/>
                </a:ext>
              </a:extLst>
            </p:cNvPr>
            <p:cNvSpPr/>
            <p:nvPr/>
          </p:nvSpPr>
          <p:spPr>
            <a:xfrm>
              <a:off x="-110131" y="-152400"/>
              <a:ext cx="716529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D8804666-20D9-BD59-5247-777F33FD6F5D}"/>
                </a:ext>
              </a:extLst>
            </p:cNvPr>
            <p:cNvSpPr/>
            <p:nvPr/>
          </p:nvSpPr>
          <p:spPr>
            <a:xfrm>
              <a:off x="6910570" y="1260764"/>
              <a:ext cx="1075699" cy="141316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85E2D77-C599-280E-287A-424CB75810CF}"/>
              </a:ext>
            </a:extLst>
          </p:cNvPr>
          <p:cNvGrpSpPr/>
          <p:nvPr/>
        </p:nvGrpSpPr>
        <p:grpSpPr>
          <a:xfrm>
            <a:off x="-1375516" y="0"/>
            <a:ext cx="2839245" cy="6858000"/>
            <a:chOff x="-173813" y="-152400"/>
            <a:chExt cx="8119954" cy="6858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1989F09-CF28-DEF3-3240-93EED927DE26}"/>
                </a:ext>
              </a:extLst>
            </p:cNvPr>
            <p:cNvSpPr/>
            <p:nvPr/>
          </p:nvSpPr>
          <p:spPr>
            <a:xfrm>
              <a:off x="-173813" y="-152400"/>
              <a:ext cx="7165298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9C790601-5473-D158-261A-0C04D02C082F}"/>
                </a:ext>
              </a:extLst>
            </p:cNvPr>
            <p:cNvSpPr/>
            <p:nvPr/>
          </p:nvSpPr>
          <p:spPr>
            <a:xfrm>
              <a:off x="6870442" y="-152400"/>
              <a:ext cx="1075699" cy="130826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</p:grp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B024A881-FFAD-9641-68A3-ABE54A1A8ABD}"/>
              </a:ext>
            </a:extLst>
          </p:cNvPr>
          <p:cNvSpPr/>
          <p:nvPr/>
        </p:nvSpPr>
        <p:spPr>
          <a:xfrm>
            <a:off x="8904156" y="0"/>
            <a:ext cx="2857081" cy="6858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Consejo Ejecutivo</a:t>
            </a:r>
          </a:p>
          <a:p>
            <a:pPr algn="ctr"/>
            <a: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de la OMM</a:t>
            </a:r>
          </a:p>
          <a:p>
            <a:pPr algn="ctr"/>
            <a:endParaRPr lang="fr-FR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(EC)</a:t>
            </a:r>
          </a:p>
          <a:p>
            <a:pPr algn="ctr"/>
            <a:endParaRPr lang="fr-F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Clr>
                <a:srgbClr val="005A9C"/>
              </a:buClr>
              <a:buSzPct val="95000"/>
            </a:pPr>
            <a:r>
              <a:rPr lang="es-ES_tradnl" sz="20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2</a:t>
            </a:r>
            <a:r>
              <a:rPr lang="es-ES_tradnl" sz="2000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Funciones</a:t>
            </a:r>
            <a:endParaRPr lang="es-ES_tradnl" sz="2000" dirty="0">
              <a:solidFill>
                <a:srgbClr val="FFFF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1178B80-A48C-EDC1-246D-D139F8166A25}"/>
              </a:ext>
            </a:extLst>
          </p:cNvPr>
          <p:cNvSpPr txBox="1"/>
          <p:nvPr/>
        </p:nvSpPr>
        <p:spPr>
          <a:xfrm>
            <a:off x="1894140" y="143187"/>
            <a:ext cx="540873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Funciones</a:t>
            </a:r>
          </a:p>
          <a:p>
            <a:endParaRPr lang="es-ES" sz="1400" b="1" kern="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ES" sz="16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Órgano ejecutivo de la Organización</a:t>
            </a:r>
            <a:r>
              <a:rPr lang="es-ES" sz="16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y </a:t>
            </a:r>
            <a:r>
              <a:rPr lang="es-ES" sz="16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responsable ante el Congreso de la coordinación de los programas</a:t>
            </a:r>
            <a:r>
              <a:rPr lang="es-ES" sz="16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de la Organización </a:t>
            </a:r>
            <a:r>
              <a:rPr lang="es-ES" sz="16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y de la utilización de los recursos de su presupuesto </a:t>
            </a:r>
            <a:r>
              <a:rPr lang="es-ES" sz="16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con</a:t>
            </a:r>
            <a:r>
              <a:rPr lang="fr-CH" sz="1600" kern="100" dirty="0">
                <a:solidFill>
                  <a:schemeClr val="bg1"/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es-ES" sz="16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arreglo a las decisiones del Congreso.</a:t>
            </a:r>
          </a:p>
          <a:p>
            <a:endParaRPr lang="es-ES" sz="1600" kern="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s-ES" sz="14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pone en práctica las decisiones tomadas por los Miembros</a:t>
            </a:r>
            <a:r>
              <a:rPr lang="es-ES" sz="14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en el Congreso o por correspondencia;</a:t>
            </a:r>
            <a:endParaRPr lang="fr-CH" sz="1400" kern="10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s-ES" sz="14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examina las propuestas de programa y presupuesto para el siguiente período financiero </a:t>
            </a:r>
            <a:r>
              <a:rPr lang="es-ES" sz="14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preparado por la SG y formula observaciones y recomendaciones al respecto al Congreso;</a:t>
            </a:r>
            <a:endParaRPr lang="fr-CH" sz="1400" kern="10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s-ES" sz="14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examina y, cuando sea necesario, </a:t>
            </a:r>
            <a:r>
              <a:rPr lang="es-ES" sz="14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actúa en nombre de la Organización con respecto a las resoluciones y las recomendaciones de las AR y las comisiones técnicas</a:t>
            </a:r>
            <a:r>
              <a:rPr lang="es-ES" sz="14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;</a:t>
            </a:r>
            <a:endParaRPr lang="fr-CH" sz="1400" kern="10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s-ES" sz="14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proporciona información técnica, asesoramiento y ayuda;</a:t>
            </a:r>
          </a:p>
          <a:p>
            <a:pPr marL="342900" indent="-342900">
              <a:buFont typeface="+mj-lt"/>
              <a:buAutoNum type="alphaLcPeriod"/>
            </a:pPr>
            <a:r>
              <a:rPr lang="es-ES" sz="14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Estudia cualquier cuestión que afecte a la meteorología </a:t>
            </a:r>
            <a:r>
              <a:rPr lang="es-ES" sz="14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internacional</a:t>
            </a:r>
            <a:r>
              <a:rPr lang="fr-CH" sz="1400" kern="100" dirty="0">
                <a:solidFill>
                  <a:schemeClr val="bg1"/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es-ES" sz="14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y a las actividades afines a la Organización y formula recomendaciones al respecto;</a:t>
            </a:r>
            <a:endParaRPr lang="fr-CH" sz="1400" kern="10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s-ES" sz="14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prepara el orden del día del Congreso y orienta a las AR y las comisiones técnicas</a:t>
            </a:r>
            <a:r>
              <a:rPr lang="es-ES" sz="1400" b="1" kern="0" dirty="0">
                <a:solidFill>
                  <a:schemeClr val="bg1"/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;</a:t>
            </a:r>
            <a:endParaRPr lang="fr-CH" sz="1400" kern="10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s-ES" sz="14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presenta un </a:t>
            </a:r>
            <a:r>
              <a:rPr lang="es-ES" sz="14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informe anual de sus actividades </a:t>
            </a:r>
            <a:r>
              <a:rPr lang="es-ES" sz="14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al Congreso;</a:t>
            </a:r>
            <a:endParaRPr lang="fr-CH" sz="1400" kern="10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s-ES" sz="14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administra los fondos de la Organización</a:t>
            </a:r>
            <a:r>
              <a:rPr lang="es-ES" sz="14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.</a:t>
            </a:r>
            <a:endParaRPr lang="fr-CH" sz="1400" kern="10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indent="449580"/>
            <a:endParaRPr lang="es-ES" sz="1800" kern="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49580"/>
            <a:r>
              <a:rPr lang="es-ES" sz="1200" i="1" kern="0" dirty="0">
                <a:solidFill>
                  <a:schemeClr val="bg1"/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</a:t>
            </a:r>
            <a:r>
              <a:rPr lang="es-ES" sz="1200" i="1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Artículo 14 del Convenio de la Organización Meteorológica Mundial</a:t>
            </a:r>
            <a:r>
              <a:rPr lang="fr-CH" sz="1200" i="1" kern="1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)</a:t>
            </a:r>
            <a:endParaRPr lang="es-ES" sz="1200" b="1" i="1" kern="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70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CEF2D3A3-F63A-A28D-B932-ED53C3B437DF}"/>
              </a:ext>
            </a:extLst>
          </p:cNvPr>
          <p:cNvGrpSpPr/>
          <p:nvPr/>
        </p:nvGrpSpPr>
        <p:grpSpPr>
          <a:xfrm>
            <a:off x="-1" y="0"/>
            <a:ext cx="8510389" cy="6858000"/>
            <a:chOff x="0" y="0"/>
            <a:chExt cx="8099664" cy="6858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20EB0B-0668-4755-9F22-03E73CCD122E}"/>
                </a:ext>
              </a:extLst>
            </p:cNvPr>
            <p:cNvSpPr/>
            <p:nvPr/>
          </p:nvSpPr>
          <p:spPr>
            <a:xfrm>
              <a:off x="0" y="0"/>
              <a:ext cx="7165298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13568138-B132-9049-7476-A5597074F2B1}"/>
                </a:ext>
              </a:extLst>
            </p:cNvPr>
            <p:cNvSpPr/>
            <p:nvPr/>
          </p:nvSpPr>
          <p:spPr>
            <a:xfrm>
              <a:off x="7023965" y="5700156"/>
              <a:ext cx="1075699" cy="115784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9F9DA364-124E-07BC-E41B-FDD33F1DFD33}"/>
              </a:ext>
            </a:extLst>
          </p:cNvPr>
          <p:cNvGrpSpPr/>
          <p:nvPr/>
        </p:nvGrpSpPr>
        <p:grpSpPr>
          <a:xfrm>
            <a:off x="-1375516" y="0"/>
            <a:ext cx="9885904" cy="6858000"/>
            <a:chOff x="0" y="0"/>
            <a:chExt cx="8057240" cy="6858000"/>
          </a:xfrm>
          <a:solidFill>
            <a:schemeClr val="accent3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71B40B8-2203-C7CA-3216-D2A4DB7ACB8C}"/>
                </a:ext>
              </a:extLst>
            </p:cNvPr>
            <p:cNvSpPr/>
            <p:nvPr/>
          </p:nvSpPr>
          <p:spPr>
            <a:xfrm>
              <a:off x="0" y="0"/>
              <a:ext cx="716529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2C557747-6BB5-4EFD-8445-5F2445D42209}"/>
                </a:ext>
              </a:extLst>
            </p:cNvPr>
            <p:cNvSpPr/>
            <p:nvPr/>
          </p:nvSpPr>
          <p:spPr>
            <a:xfrm>
              <a:off x="6981541" y="4320642"/>
              <a:ext cx="1075699" cy="1274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5D627140-B563-591C-E222-DB7549197822}"/>
              </a:ext>
            </a:extLst>
          </p:cNvPr>
          <p:cNvGrpSpPr/>
          <p:nvPr/>
        </p:nvGrpSpPr>
        <p:grpSpPr>
          <a:xfrm>
            <a:off x="-1375516" y="0"/>
            <a:ext cx="9885904" cy="6858000"/>
            <a:chOff x="-151124" y="-176151"/>
            <a:chExt cx="8099664" cy="6858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DC921B5-0305-BB2A-C556-02C4CC51CF71}"/>
                </a:ext>
              </a:extLst>
            </p:cNvPr>
            <p:cNvSpPr/>
            <p:nvPr/>
          </p:nvSpPr>
          <p:spPr>
            <a:xfrm>
              <a:off x="-151124" y="-176151"/>
              <a:ext cx="7165298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F4039A78-04D2-2A0D-69F8-5FA2FD7E30B7}"/>
                </a:ext>
              </a:extLst>
            </p:cNvPr>
            <p:cNvSpPr/>
            <p:nvPr/>
          </p:nvSpPr>
          <p:spPr>
            <a:xfrm>
              <a:off x="6872841" y="2743201"/>
              <a:ext cx="1075699" cy="130826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D2B6F431-4FF5-889A-FC0C-E4F541EF178F}"/>
              </a:ext>
            </a:extLst>
          </p:cNvPr>
          <p:cNvGrpSpPr/>
          <p:nvPr/>
        </p:nvGrpSpPr>
        <p:grpSpPr>
          <a:xfrm>
            <a:off x="-1618939" y="0"/>
            <a:ext cx="3154352" cy="6858000"/>
            <a:chOff x="-110131" y="-152400"/>
            <a:chExt cx="8096400" cy="6858000"/>
          </a:xfrm>
          <a:solidFill>
            <a:schemeClr val="accent3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9111F40-4997-5360-BE87-812C338101CD}"/>
                </a:ext>
              </a:extLst>
            </p:cNvPr>
            <p:cNvSpPr/>
            <p:nvPr/>
          </p:nvSpPr>
          <p:spPr>
            <a:xfrm>
              <a:off x="-110131" y="-152400"/>
              <a:ext cx="716529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D8804666-20D9-BD59-5247-777F33FD6F5D}"/>
                </a:ext>
              </a:extLst>
            </p:cNvPr>
            <p:cNvSpPr/>
            <p:nvPr/>
          </p:nvSpPr>
          <p:spPr>
            <a:xfrm>
              <a:off x="6910570" y="1260764"/>
              <a:ext cx="1075699" cy="141316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85E2D77-C599-280E-287A-424CB75810CF}"/>
              </a:ext>
            </a:extLst>
          </p:cNvPr>
          <p:cNvGrpSpPr/>
          <p:nvPr/>
        </p:nvGrpSpPr>
        <p:grpSpPr>
          <a:xfrm>
            <a:off x="-1375516" y="0"/>
            <a:ext cx="2910929" cy="6858000"/>
            <a:chOff x="-173813" y="-152400"/>
            <a:chExt cx="8119954" cy="6858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1989F09-CF28-DEF3-3240-93EED927DE26}"/>
                </a:ext>
              </a:extLst>
            </p:cNvPr>
            <p:cNvSpPr/>
            <p:nvPr/>
          </p:nvSpPr>
          <p:spPr>
            <a:xfrm>
              <a:off x="-173813" y="-152400"/>
              <a:ext cx="7165298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9C790601-5473-D158-261A-0C04D02C082F}"/>
                </a:ext>
              </a:extLst>
            </p:cNvPr>
            <p:cNvSpPr/>
            <p:nvPr/>
          </p:nvSpPr>
          <p:spPr>
            <a:xfrm>
              <a:off x="6870442" y="-152400"/>
              <a:ext cx="1075699" cy="130826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</p:grp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B024A881-FFAD-9641-68A3-ABE54A1A8ABD}"/>
              </a:ext>
            </a:extLst>
          </p:cNvPr>
          <p:cNvSpPr/>
          <p:nvPr/>
        </p:nvSpPr>
        <p:spPr>
          <a:xfrm>
            <a:off x="8904156" y="0"/>
            <a:ext cx="2857081" cy="6858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Consejo Ejecutivo</a:t>
            </a:r>
          </a:p>
          <a:p>
            <a:pPr algn="ctr"/>
            <a: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de la OMM</a:t>
            </a:r>
          </a:p>
          <a:p>
            <a:pPr algn="ctr"/>
            <a:endParaRPr lang="fr-FR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(EC)</a:t>
            </a:r>
          </a:p>
          <a:p>
            <a:pPr algn="ctr"/>
            <a:endParaRPr lang="fr-F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Clr>
                <a:srgbClr val="005A9C"/>
              </a:buClr>
              <a:buSzPct val="95000"/>
            </a:pPr>
            <a:r>
              <a:rPr lang="es-ES_tradnl" sz="2000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3	</a:t>
            </a:r>
            <a:r>
              <a:rPr lang="es-ES_tradnl" sz="20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Re</a:t>
            </a:r>
            <a:r>
              <a:rPr lang="es-ES_tradnl" sz="2000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uniones</a:t>
            </a:r>
            <a:endParaRPr lang="es-ES_tradnl" sz="2000" dirty="0">
              <a:solidFill>
                <a:srgbClr val="FFFF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B3C9CED-BF96-D555-1AD0-F65DF157A308}"/>
              </a:ext>
            </a:extLst>
          </p:cNvPr>
          <p:cNvSpPr txBox="1"/>
          <p:nvPr/>
        </p:nvSpPr>
        <p:spPr>
          <a:xfrm>
            <a:off x="1904536" y="148184"/>
            <a:ext cx="527872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Reuniones</a:t>
            </a:r>
          </a:p>
          <a:p>
            <a:endParaRPr lang="es-ES" sz="1800" b="1" kern="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lphaLcPeriod"/>
            </a:pPr>
            <a:r>
              <a:rPr lang="es-ES" sz="18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El Consejo Ejecutivo se reúne </a:t>
            </a:r>
            <a:r>
              <a:rPr lang="es-ES" sz="18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normalmente por lo menos una vez al año en el lugar y la fecha que fijará el Presidente de la Organización</a:t>
            </a:r>
            <a:r>
              <a:rPr lang="es-ES" sz="18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, previa consulta con los miembros del Consejo;</a:t>
            </a:r>
            <a:endParaRPr lang="fr-CH" sz="1800" kern="10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lphaLcPeriod"/>
            </a:pPr>
            <a:r>
              <a:rPr lang="es-ES" sz="18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el Consejo Ejecutivo se reunirá </a:t>
            </a:r>
            <a:r>
              <a:rPr lang="es-ES" sz="18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con carácter extraordinario</a:t>
            </a:r>
            <a:r>
              <a:rPr lang="es-ES" sz="18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, de acuerdo con el procedimiento establecido en el Reglamento, </a:t>
            </a:r>
            <a:r>
              <a:rPr lang="es-ES" sz="18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después de que el Secretario General haya recibido peticiones en tal sentido de la mayoría de los miembros del Consejo Ejecutivo</a:t>
            </a:r>
            <a:r>
              <a:rPr lang="es-ES" b="1" kern="0" dirty="0">
                <a:solidFill>
                  <a:schemeClr val="bg1"/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lphaLcPeriod"/>
            </a:pPr>
            <a:endParaRPr lang="es-ES" sz="1800" b="1" kern="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s-ES" sz="18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Se podrá convocar también una reunión extraordinaria </a:t>
            </a:r>
            <a:r>
              <a:rPr lang="es-ES" sz="18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si así lo deciden el Presidente y los tres Vicepresidentes de la Organización</a:t>
            </a:r>
            <a:r>
              <a:rPr lang="es-ES" sz="18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.</a:t>
            </a:r>
            <a:endParaRPr lang="fr-CH" sz="1800" kern="10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indent="449580"/>
            <a:endParaRPr lang="es-ES" sz="2400" kern="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indent="449580"/>
            <a:r>
              <a:rPr lang="es-ES" sz="1200" i="1" kern="0" dirty="0">
                <a:solidFill>
                  <a:schemeClr val="bg1"/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</a:t>
            </a:r>
            <a:r>
              <a:rPr lang="es-ES" sz="1200" i="1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Artículo 15 del Convenio de la Organización Meteorológica Mundial</a:t>
            </a:r>
            <a:r>
              <a:rPr lang="fr-CH" sz="1200" i="1" kern="1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)</a:t>
            </a:r>
            <a:endParaRPr lang="es-ES" sz="1200" b="1" i="1" kern="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05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CEF2D3A3-F63A-A28D-B932-ED53C3B437DF}"/>
              </a:ext>
            </a:extLst>
          </p:cNvPr>
          <p:cNvGrpSpPr/>
          <p:nvPr/>
        </p:nvGrpSpPr>
        <p:grpSpPr>
          <a:xfrm>
            <a:off x="-1" y="0"/>
            <a:ext cx="8510389" cy="6858000"/>
            <a:chOff x="0" y="0"/>
            <a:chExt cx="8099664" cy="6858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20EB0B-0668-4755-9F22-03E73CCD122E}"/>
                </a:ext>
              </a:extLst>
            </p:cNvPr>
            <p:cNvSpPr/>
            <p:nvPr/>
          </p:nvSpPr>
          <p:spPr>
            <a:xfrm>
              <a:off x="0" y="0"/>
              <a:ext cx="7165298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13568138-B132-9049-7476-A5597074F2B1}"/>
                </a:ext>
              </a:extLst>
            </p:cNvPr>
            <p:cNvSpPr/>
            <p:nvPr/>
          </p:nvSpPr>
          <p:spPr>
            <a:xfrm>
              <a:off x="7023965" y="5700156"/>
              <a:ext cx="1075699" cy="115784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9F9DA364-124E-07BC-E41B-FDD33F1DFD33}"/>
              </a:ext>
            </a:extLst>
          </p:cNvPr>
          <p:cNvGrpSpPr/>
          <p:nvPr/>
        </p:nvGrpSpPr>
        <p:grpSpPr>
          <a:xfrm>
            <a:off x="-1375516" y="0"/>
            <a:ext cx="9885904" cy="6858000"/>
            <a:chOff x="0" y="0"/>
            <a:chExt cx="8057240" cy="6858000"/>
          </a:xfrm>
          <a:solidFill>
            <a:schemeClr val="accent3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71B40B8-2203-C7CA-3216-D2A4DB7ACB8C}"/>
                </a:ext>
              </a:extLst>
            </p:cNvPr>
            <p:cNvSpPr/>
            <p:nvPr/>
          </p:nvSpPr>
          <p:spPr>
            <a:xfrm>
              <a:off x="0" y="0"/>
              <a:ext cx="716529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2C557747-6BB5-4EFD-8445-5F2445D42209}"/>
                </a:ext>
              </a:extLst>
            </p:cNvPr>
            <p:cNvSpPr/>
            <p:nvPr/>
          </p:nvSpPr>
          <p:spPr>
            <a:xfrm>
              <a:off x="6981541" y="4320642"/>
              <a:ext cx="1075699" cy="1274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5D627140-B563-591C-E222-DB7549197822}"/>
              </a:ext>
            </a:extLst>
          </p:cNvPr>
          <p:cNvGrpSpPr/>
          <p:nvPr/>
        </p:nvGrpSpPr>
        <p:grpSpPr>
          <a:xfrm>
            <a:off x="-1375516" y="0"/>
            <a:ext cx="9885904" cy="6858000"/>
            <a:chOff x="-151124" y="-176151"/>
            <a:chExt cx="8099664" cy="6858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DC921B5-0305-BB2A-C556-02C4CC51CF71}"/>
                </a:ext>
              </a:extLst>
            </p:cNvPr>
            <p:cNvSpPr/>
            <p:nvPr/>
          </p:nvSpPr>
          <p:spPr>
            <a:xfrm>
              <a:off x="-151124" y="-176151"/>
              <a:ext cx="7165298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F4039A78-04D2-2A0D-69F8-5FA2FD7E30B7}"/>
                </a:ext>
              </a:extLst>
            </p:cNvPr>
            <p:cNvSpPr/>
            <p:nvPr/>
          </p:nvSpPr>
          <p:spPr>
            <a:xfrm>
              <a:off x="6872841" y="2743201"/>
              <a:ext cx="1075699" cy="130826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D2B6F431-4FF5-889A-FC0C-E4F541EF178F}"/>
              </a:ext>
            </a:extLst>
          </p:cNvPr>
          <p:cNvGrpSpPr/>
          <p:nvPr/>
        </p:nvGrpSpPr>
        <p:grpSpPr>
          <a:xfrm>
            <a:off x="-1618940" y="0"/>
            <a:ext cx="10129327" cy="6858000"/>
            <a:chOff x="-110131" y="-152400"/>
            <a:chExt cx="8096400" cy="6858000"/>
          </a:xfrm>
          <a:solidFill>
            <a:schemeClr val="accent3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9111F40-4997-5360-BE87-812C338101CD}"/>
                </a:ext>
              </a:extLst>
            </p:cNvPr>
            <p:cNvSpPr/>
            <p:nvPr/>
          </p:nvSpPr>
          <p:spPr>
            <a:xfrm>
              <a:off x="-110131" y="-152400"/>
              <a:ext cx="716529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D8804666-20D9-BD59-5247-777F33FD6F5D}"/>
                </a:ext>
              </a:extLst>
            </p:cNvPr>
            <p:cNvSpPr/>
            <p:nvPr/>
          </p:nvSpPr>
          <p:spPr>
            <a:xfrm>
              <a:off x="6910570" y="1260764"/>
              <a:ext cx="1075699" cy="141316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85E2D77-C599-280E-287A-424CB75810CF}"/>
              </a:ext>
            </a:extLst>
          </p:cNvPr>
          <p:cNvGrpSpPr/>
          <p:nvPr/>
        </p:nvGrpSpPr>
        <p:grpSpPr>
          <a:xfrm>
            <a:off x="-1375516" y="0"/>
            <a:ext cx="2910929" cy="6858000"/>
            <a:chOff x="-173813" y="-152400"/>
            <a:chExt cx="8119954" cy="6858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1989F09-CF28-DEF3-3240-93EED927DE26}"/>
                </a:ext>
              </a:extLst>
            </p:cNvPr>
            <p:cNvSpPr/>
            <p:nvPr/>
          </p:nvSpPr>
          <p:spPr>
            <a:xfrm>
              <a:off x="-173813" y="-152400"/>
              <a:ext cx="7165298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9C790601-5473-D158-261A-0C04D02C082F}"/>
                </a:ext>
              </a:extLst>
            </p:cNvPr>
            <p:cNvSpPr/>
            <p:nvPr/>
          </p:nvSpPr>
          <p:spPr>
            <a:xfrm>
              <a:off x="6870442" y="-152400"/>
              <a:ext cx="1075699" cy="130826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</p:grp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B024A881-FFAD-9641-68A3-ABE54A1A8ABD}"/>
              </a:ext>
            </a:extLst>
          </p:cNvPr>
          <p:cNvSpPr/>
          <p:nvPr/>
        </p:nvSpPr>
        <p:spPr>
          <a:xfrm>
            <a:off x="8904156" y="0"/>
            <a:ext cx="2857081" cy="6858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Consejo Ejecutivo</a:t>
            </a:r>
          </a:p>
          <a:p>
            <a:pPr algn="ctr"/>
            <a: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de la OMM</a:t>
            </a:r>
          </a:p>
          <a:p>
            <a:pPr algn="ctr"/>
            <a:endParaRPr lang="fr-FR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(EC)</a:t>
            </a:r>
          </a:p>
          <a:p>
            <a:pPr algn="ctr"/>
            <a:endParaRPr lang="fr-F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Clr>
                <a:srgbClr val="005A9C"/>
              </a:buClr>
              <a:buSzPct val="95000"/>
            </a:pPr>
            <a:r>
              <a:rPr lang="es-ES_tradnl" sz="200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4</a:t>
            </a:r>
            <a:r>
              <a:rPr lang="es-ES_tradnl" sz="2000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	Votaciones</a:t>
            </a:r>
            <a:endParaRPr lang="es-ES_tradnl" sz="2000" dirty="0">
              <a:solidFill>
                <a:srgbClr val="FFFF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F93D86-0093-7763-421F-B86C23034952}"/>
              </a:ext>
            </a:extLst>
          </p:cNvPr>
          <p:cNvSpPr txBox="1"/>
          <p:nvPr/>
        </p:nvSpPr>
        <p:spPr>
          <a:xfrm>
            <a:off x="1948721" y="139127"/>
            <a:ext cx="521586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dirty="0">
                <a:solidFill>
                  <a:schemeClr val="bg1"/>
                </a:solidFill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Votac</a:t>
            </a:r>
            <a:r>
              <a:rPr lang="es-ES" sz="2800" b="1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iones</a:t>
            </a:r>
          </a:p>
          <a:p>
            <a:endParaRPr lang="es-ES" sz="1800" b="1" kern="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LcParenR"/>
            </a:pPr>
            <a:r>
              <a:rPr lang="es-ES" sz="18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Las decisiones del Consejo Ejecutivo se tomarán por mayoría de dos tercios</a:t>
            </a:r>
            <a:r>
              <a:rPr lang="es-ES" sz="1800" b="1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</a:t>
            </a:r>
            <a:r>
              <a:rPr lang="es-ES" sz="18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de los votos emitidos a favor y en contra. </a:t>
            </a:r>
            <a:r>
              <a:rPr lang="es-ES" sz="18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Cada miembro del Consejo Ejecutivo tendrá un solo voto</a:t>
            </a:r>
            <a:r>
              <a:rPr lang="es-ES" sz="18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, aun cuando sea miembro en más de una capacidad;</a:t>
            </a:r>
          </a:p>
          <a:p>
            <a:pPr marL="342900" indent="-342900" algn="just">
              <a:buAutoNum type="alphaLcParenR"/>
            </a:pPr>
            <a:endParaRPr lang="es-ES" sz="1800" kern="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pPr marL="342900" indent="-342900" algn="just">
              <a:buAutoNum type="alphaLcParenR"/>
            </a:pPr>
            <a:r>
              <a:rPr lang="es-ES" sz="18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entre reuniones, el Consejo Ejecutivo podrá votar por correspondencia.</a:t>
            </a:r>
            <a:endParaRPr lang="fr-CH" sz="1800" kern="10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endParaRPr lang="es-ES" sz="1800" kern="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r>
              <a:rPr lang="es-ES" sz="18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Tales votaciones se efectuarán de conformidad con lo dispuesto en los Artículos 16 a) y 17 del Convenio.</a:t>
            </a:r>
          </a:p>
          <a:p>
            <a:endParaRPr lang="es-ES" kern="0" dirty="0">
              <a:solidFill>
                <a:schemeClr val="bg1"/>
              </a:solidFill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r>
              <a:rPr lang="es-ES" sz="1200" i="1" kern="0" dirty="0">
                <a:solidFill>
                  <a:schemeClr val="bg1"/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</a:t>
            </a:r>
            <a:r>
              <a:rPr lang="es-ES" sz="1200" i="1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Artículo 16 del Convenio de la Organización Meteorológica Mundial</a:t>
            </a:r>
            <a:r>
              <a:rPr lang="fr-CH" sz="1200" i="1" kern="1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)</a:t>
            </a:r>
            <a:endParaRPr lang="es-ES" sz="1200" b="1" i="1" kern="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endParaRPr lang="fr-CH" sz="1800" kern="10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875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CEF2D3A3-F63A-A28D-B932-ED53C3B437DF}"/>
              </a:ext>
            </a:extLst>
          </p:cNvPr>
          <p:cNvGrpSpPr/>
          <p:nvPr/>
        </p:nvGrpSpPr>
        <p:grpSpPr>
          <a:xfrm>
            <a:off x="1" y="0"/>
            <a:ext cx="8510388" cy="6858000"/>
            <a:chOff x="0" y="0"/>
            <a:chExt cx="8099664" cy="6858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F20EB0B-0668-4755-9F22-03E73CCD122E}"/>
                </a:ext>
              </a:extLst>
            </p:cNvPr>
            <p:cNvSpPr/>
            <p:nvPr/>
          </p:nvSpPr>
          <p:spPr>
            <a:xfrm>
              <a:off x="0" y="0"/>
              <a:ext cx="7165298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13568138-B132-9049-7476-A5597074F2B1}"/>
                </a:ext>
              </a:extLst>
            </p:cNvPr>
            <p:cNvSpPr/>
            <p:nvPr/>
          </p:nvSpPr>
          <p:spPr>
            <a:xfrm>
              <a:off x="7023965" y="5700156"/>
              <a:ext cx="1075699" cy="115784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9F9DA364-124E-07BC-E41B-FDD33F1DFD33}"/>
              </a:ext>
            </a:extLst>
          </p:cNvPr>
          <p:cNvGrpSpPr/>
          <p:nvPr/>
        </p:nvGrpSpPr>
        <p:grpSpPr>
          <a:xfrm>
            <a:off x="1115122" y="0"/>
            <a:ext cx="7395266" cy="6858000"/>
            <a:chOff x="0" y="0"/>
            <a:chExt cx="8057240" cy="6858000"/>
          </a:xfrm>
          <a:solidFill>
            <a:schemeClr val="accent3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71B40B8-2203-C7CA-3216-D2A4DB7ACB8C}"/>
                </a:ext>
              </a:extLst>
            </p:cNvPr>
            <p:cNvSpPr/>
            <p:nvPr/>
          </p:nvSpPr>
          <p:spPr>
            <a:xfrm>
              <a:off x="0" y="0"/>
              <a:ext cx="716529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2C557747-6BB5-4EFD-8445-5F2445D42209}"/>
                </a:ext>
              </a:extLst>
            </p:cNvPr>
            <p:cNvSpPr/>
            <p:nvPr/>
          </p:nvSpPr>
          <p:spPr>
            <a:xfrm>
              <a:off x="6981541" y="4320642"/>
              <a:ext cx="1075699" cy="127461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5D627140-B563-591C-E222-DB7549197822}"/>
              </a:ext>
            </a:extLst>
          </p:cNvPr>
          <p:cNvGrpSpPr/>
          <p:nvPr/>
        </p:nvGrpSpPr>
        <p:grpSpPr>
          <a:xfrm>
            <a:off x="2062976" y="0"/>
            <a:ext cx="6447411" cy="6858000"/>
            <a:chOff x="-151124" y="-176151"/>
            <a:chExt cx="8099664" cy="6858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DC921B5-0305-BB2A-C556-02C4CC51CF71}"/>
                </a:ext>
              </a:extLst>
            </p:cNvPr>
            <p:cNvSpPr/>
            <p:nvPr/>
          </p:nvSpPr>
          <p:spPr>
            <a:xfrm>
              <a:off x="-151124" y="-176151"/>
              <a:ext cx="7165298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 : coins arrondis 32">
              <a:extLst>
                <a:ext uri="{FF2B5EF4-FFF2-40B4-BE49-F238E27FC236}">
                  <a16:creationId xmlns:a16="http://schemas.microsoft.com/office/drawing/2014/main" id="{F4039A78-04D2-2A0D-69F8-5FA2FD7E30B7}"/>
                </a:ext>
              </a:extLst>
            </p:cNvPr>
            <p:cNvSpPr/>
            <p:nvPr/>
          </p:nvSpPr>
          <p:spPr>
            <a:xfrm>
              <a:off x="6872841" y="2743201"/>
              <a:ext cx="1075699" cy="130826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D2B6F431-4FF5-889A-FC0C-E4F541EF178F}"/>
              </a:ext>
            </a:extLst>
          </p:cNvPr>
          <p:cNvGrpSpPr/>
          <p:nvPr/>
        </p:nvGrpSpPr>
        <p:grpSpPr>
          <a:xfrm>
            <a:off x="0" y="0"/>
            <a:ext cx="8510387" cy="6858000"/>
            <a:chOff x="-110131" y="-152400"/>
            <a:chExt cx="8096400" cy="6858000"/>
          </a:xfrm>
          <a:solidFill>
            <a:schemeClr val="accent3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9111F40-4997-5360-BE87-812C338101CD}"/>
                </a:ext>
              </a:extLst>
            </p:cNvPr>
            <p:cNvSpPr/>
            <p:nvPr/>
          </p:nvSpPr>
          <p:spPr>
            <a:xfrm>
              <a:off x="-110131" y="-152400"/>
              <a:ext cx="716529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 : coins arrondis 35">
              <a:extLst>
                <a:ext uri="{FF2B5EF4-FFF2-40B4-BE49-F238E27FC236}">
                  <a16:creationId xmlns:a16="http://schemas.microsoft.com/office/drawing/2014/main" id="{D8804666-20D9-BD59-5247-777F33FD6F5D}"/>
                </a:ext>
              </a:extLst>
            </p:cNvPr>
            <p:cNvSpPr/>
            <p:nvPr/>
          </p:nvSpPr>
          <p:spPr>
            <a:xfrm>
              <a:off x="6910570" y="1260764"/>
              <a:ext cx="1075699" cy="141316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2">
                      <a:lumMod val="7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85E2D77-C599-280E-287A-424CB75810CF}"/>
              </a:ext>
            </a:extLst>
          </p:cNvPr>
          <p:cNvGrpSpPr/>
          <p:nvPr/>
        </p:nvGrpSpPr>
        <p:grpSpPr>
          <a:xfrm>
            <a:off x="0" y="0"/>
            <a:ext cx="8510387" cy="6858000"/>
            <a:chOff x="223251" y="-152400"/>
            <a:chExt cx="7722890" cy="6858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1989F09-CF28-DEF3-3240-93EED927DE26}"/>
                </a:ext>
              </a:extLst>
            </p:cNvPr>
            <p:cNvSpPr/>
            <p:nvPr/>
          </p:nvSpPr>
          <p:spPr>
            <a:xfrm>
              <a:off x="223251" y="-152400"/>
              <a:ext cx="6768235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 : coins arrondis 38">
              <a:extLst>
                <a:ext uri="{FF2B5EF4-FFF2-40B4-BE49-F238E27FC236}">
                  <a16:creationId xmlns:a16="http://schemas.microsoft.com/office/drawing/2014/main" id="{9C790601-5473-D158-261A-0C04D02C082F}"/>
                </a:ext>
              </a:extLst>
            </p:cNvPr>
            <p:cNvSpPr/>
            <p:nvPr/>
          </p:nvSpPr>
          <p:spPr>
            <a:xfrm>
              <a:off x="6870442" y="-152400"/>
              <a:ext cx="1075699" cy="130826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</a:t>
              </a:r>
            </a:p>
          </p:txBody>
        </p:sp>
      </p:grpSp>
      <p:sp>
        <p:nvSpPr>
          <p:cNvPr id="42" name="Rectangle : coins arrondis 41">
            <a:extLst>
              <a:ext uri="{FF2B5EF4-FFF2-40B4-BE49-F238E27FC236}">
                <a16:creationId xmlns:a16="http://schemas.microsoft.com/office/drawing/2014/main" id="{B024A881-FFAD-9641-68A3-ABE54A1A8ABD}"/>
              </a:ext>
            </a:extLst>
          </p:cNvPr>
          <p:cNvSpPr/>
          <p:nvPr/>
        </p:nvSpPr>
        <p:spPr>
          <a:xfrm>
            <a:off x="8904156" y="0"/>
            <a:ext cx="2857081" cy="68580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Consejo Ejecutivo</a:t>
            </a:r>
          </a:p>
          <a:p>
            <a:pPr algn="ctr"/>
            <a: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de la OMM</a:t>
            </a:r>
          </a:p>
          <a:p>
            <a:pPr algn="ctr"/>
            <a:endParaRPr lang="fr-FR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fr-FR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(EC)</a:t>
            </a:r>
          </a:p>
          <a:p>
            <a:pPr algn="ctr"/>
            <a:endParaRPr lang="fr-F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Clr>
                <a:srgbClr val="005A9C"/>
              </a:buClr>
              <a:buSzPct val="95000"/>
            </a:pPr>
            <a:r>
              <a:rPr lang="es-ES_tradnl" sz="2000" i="0" u="none" strike="noStrike" baseline="0" dirty="0">
                <a:solidFill>
                  <a:schemeClr val="bg1"/>
                </a:solidFill>
                <a:latin typeface="Segoe UI" panose="020B0502040204020203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5	Cuórum</a:t>
            </a:r>
            <a:endParaRPr lang="es-ES_tradnl" sz="2000" dirty="0">
              <a:solidFill>
                <a:srgbClr val="FFFF00"/>
              </a:solidFill>
              <a:latin typeface="Segoe UI" panose="020B0502040204020203" pitchFamily="34" charset="0"/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1B7DF32-0867-441F-2065-2597766D2916}"/>
              </a:ext>
            </a:extLst>
          </p:cNvPr>
          <p:cNvSpPr txBox="1"/>
          <p:nvPr/>
        </p:nvSpPr>
        <p:spPr>
          <a:xfrm>
            <a:off x="2438399" y="110396"/>
            <a:ext cx="436529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kern="0" dirty="0">
                <a:solidFill>
                  <a:schemeClr val="bg1"/>
                </a:solidFill>
                <a:latin typeface="Segoe UI" panose="020B0502040204020203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Cuórum</a:t>
            </a:r>
            <a:endParaRPr lang="es-ES" sz="2800" kern="0" dirty="0">
              <a:solidFill>
                <a:schemeClr val="bg1"/>
              </a:solidFill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endParaRPr lang="es-ES" sz="1800" kern="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r>
              <a:rPr lang="es-ES" sz="18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La presencia de </a:t>
            </a:r>
            <a:r>
              <a:rPr lang="es-ES" sz="1800" b="1" kern="0" dirty="0">
                <a:solidFill>
                  <a:srgbClr val="FFFF00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dos tercios de los miembros </a:t>
            </a:r>
            <a:r>
              <a:rPr lang="es-ES" sz="1800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será necesaria para obtener el cuórum en las sesiones del Consejo Ejecutivo.</a:t>
            </a:r>
            <a:endParaRPr lang="fr-CH" sz="1800" kern="10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endParaRPr lang="es-ES" kern="0" dirty="0">
              <a:solidFill>
                <a:schemeClr val="bg1"/>
              </a:solidFill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r>
              <a:rPr lang="es-ES" sz="1200" i="1" kern="0" dirty="0">
                <a:solidFill>
                  <a:schemeClr val="bg1"/>
                </a:solidFill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(</a:t>
            </a:r>
            <a:r>
              <a:rPr lang="es-ES" sz="1200" i="1" kern="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Artículo 16 del Convenio de la Organización Meteorológica Mundial</a:t>
            </a:r>
            <a:r>
              <a:rPr lang="fr-CH" sz="1200" i="1" kern="1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)</a:t>
            </a:r>
            <a:endParaRPr lang="es-ES" sz="1200" b="1" i="1" kern="0" dirty="0">
              <a:solidFill>
                <a:schemeClr val="bg1"/>
              </a:solidFill>
              <a:effectLst/>
              <a:latin typeface="Segoe UI" panose="020B0502040204020203" pitchFamily="34" charset="0"/>
              <a:ea typeface="Aptos" panose="020B0004020202020204" pitchFamily="34" charset="0"/>
              <a:cs typeface="Segoe UI" panose="020B0502040204020203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63312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MetadataListFieldId xmlns="0238f0ac-9b23-40a1-9bea-3608b3f97744" xsi:nil="true"/>
    <_dlc_DocId xmlns="9dd362d0-63f2-4e3c-ac06-664d054c738d">WMOOMM-1555984692-689</_dlc_DocId>
    <TaxCatchAll xmlns="9dd362d0-63f2-4e3c-ac06-664d054c738d" xsi:nil="true"/>
    <lcf76f155ced4ddcb4097134ff3c332f xmlns="0238f0ac-9b23-40a1-9bea-3608b3f97744">
      <Terms xmlns="http://schemas.microsoft.com/office/infopath/2007/PartnerControls"/>
    </lcf76f155ced4ddcb4097134ff3c332f>
    <ImageMetadataListItemId xmlns="0238f0ac-9b23-40a1-9bea-3608b3f97744" xsi:nil="true"/>
    <_dlc_DocIdUrl xmlns="9dd362d0-63f2-4e3c-ac06-664d054c738d">
      <Url>https://wmoomm.sharepoint.com/sites/Hub/_layouts/15/DocIdRedir.aspx?ID=WMOOMM-1555984692-689</Url>
      <Description>WMOOMM-1555984692-689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F6497A16C24847AD78F11B87F7D548" ma:contentTypeVersion="16" ma:contentTypeDescription="Create a new document." ma:contentTypeScope="" ma:versionID="b24a09ef88d31fe2c332dfc9acf6ef94">
  <xsd:schema xmlns:xsd="http://www.w3.org/2001/XMLSchema" xmlns:xs="http://www.w3.org/2001/XMLSchema" xmlns:p="http://schemas.microsoft.com/office/2006/metadata/properties" xmlns:ns2="0238f0ac-9b23-40a1-9bea-3608b3f97744" xmlns:ns3="9dd362d0-63f2-4e3c-ac06-664d054c738d" targetNamespace="http://schemas.microsoft.com/office/2006/metadata/properties" ma:root="true" ma:fieldsID="7541654dec875a3a88b8e896f4da81bb" ns2:_="" ns3:_="">
    <xsd:import namespace="0238f0ac-9b23-40a1-9bea-3608b3f97744"/>
    <xsd:import namespace="9dd362d0-63f2-4e3c-ac06-664d054c738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2:ImageMetadataListItemId" minOccurs="0"/>
                <xsd:element ref="ns2:ImageMetadataListFieldId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8f0ac-9b23-40a1-9bea-3608b3f9774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mageMetadataListItemId" ma:index="20" nillable="true" ma:displayName="ImageMetadataListItemId" ma:hidden="true" ma:indexed="true" ma:internalName="ImageMetadataListItemId">
      <xsd:simpleType>
        <xsd:restriction base="dms:Unknown"/>
      </xsd:simpleType>
    </xsd:element>
    <xsd:element name="ImageMetadataListFieldId" ma:index="21" nillable="true" ma:displayName="ImageMetadataListFieldId" ma:hidden="true" ma:indexed="true" ma:internalName="ImageMetadataListFieldId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362d0-63f2-4e3c-ac06-664d054c738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b17dc8f-c558-43f2-ab9d-5ed955ab729e}" ma:internalName="TaxCatchAll" ma:showField="CatchAllData" ma:web="9dd362d0-63f2-4e3c-ac06-664d054c73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EF1A46-B682-40F7-BBC5-399330EB74E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E565FD8-2DDA-4874-A528-7291DA8AE3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BA3B44-D623-4C2A-AA23-C7D80C044A73}">
  <ds:schemaRefs>
    <ds:schemaRef ds:uri="http://schemas.microsoft.com/office/2006/metadata/properties"/>
    <ds:schemaRef ds:uri="http://schemas.microsoft.com/office/infopath/2007/PartnerControls"/>
    <ds:schemaRef ds:uri="0238f0ac-9b23-40a1-9bea-3608b3f97744"/>
    <ds:schemaRef ds:uri="9dd362d0-63f2-4e3c-ac06-664d054c738d"/>
  </ds:schemaRefs>
</ds:datastoreItem>
</file>

<file path=customXml/itemProps4.xml><?xml version="1.0" encoding="utf-8"?>
<ds:datastoreItem xmlns:ds="http://schemas.openxmlformats.org/officeDocument/2006/customXml" ds:itemID="{9A07A5B3-48F2-4A82-B805-E2035ABF9C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38f0ac-9b23-40a1-9bea-3608b3f97744"/>
    <ds:schemaRef ds:uri="9dd362d0-63f2-4e3c-ac06-664d054c73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8341</TotalTime>
  <Words>1037</Words>
  <Application>Microsoft Office PowerPoint</Application>
  <PresentationFormat>Panorámica</PresentationFormat>
  <Paragraphs>211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Thème Office 2013 –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Josipovic</dc:creator>
  <cp:lastModifiedBy>Barbara Tapia</cp:lastModifiedBy>
  <cp:revision>59</cp:revision>
  <dcterms:created xsi:type="dcterms:W3CDTF">2024-01-11T14:19:20Z</dcterms:created>
  <dcterms:modified xsi:type="dcterms:W3CDTF">2024-05-24T15:48:38Z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0x01010063F6497A16C24847AD78F11B87F7D548</vt:lpwstr>
  </property>
  <property fmtid="{D5CDD505-2E9C-101B-9397-08002B2CF9AE}" pid="3" name="_dlc_DocIdItemGuid">
    <vt:lpwstr>d9410c5b-4b37-4c8f-8899-06403149ffc9</vt:lpwstr>
  </property>
  <property fmtid="{D5CDD505-2E9C-101B-9397-08002B2CF9AE}" pid="4" name="MediaServiceImageTags">
    <vt:lpwstr/>
  </property>
</Properties>
</file>