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33" r:id="rId2"/>
    <p:sldId id="443" r:id="rId3"/>
    <p:sldId id="442" r:id="rId4"/>
    <p:sldId id="436" r:id="rId5"/>
    <p:sldId id="433" r:id="rId6"/>
    <p:sldId id="461" r:id="rId7"/>
    <p:sldId id="462" r:id="rId8"/>
    <p:sldId id="449" r:id="rId9"/>
    <p:sldId id="435" r:id="rId10"/>
    <p:sldId id="434" r:id="rId11"/>
    <p:sldId id="463" r:id="rId12"/>
    <p:sldId id="441" r:id="rId13"/>
    <p:sldId id="450" r:id="rId14"/>
    <p:sldId id="451" r:id="rId15"/>
    <p:sldId id="440" r:id="rId16"/>
    <p:sldId id="460" r:id="rId17"/>
    <p:sldId id="422" r:id="rId18"/>
    <p:sldId id="445" r:id="rId19"/>
    <p:sldId id="447" r:id="rId20"/>
    <p:sldId id="457" r:id="rId21"/>
    <p:sldId id="464" r:id="rId22"/>
    <p:sldId id="428" r:id="rId23"/>
  </p:sldIdLst>
  <p:sldSz cx="9144000" cy="6858000" type="screen4x3"/>
  <p:notesSz cx="6400800" cy="86868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3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736" userDrawn="1">
          <p15:clr>
            <a:srgbClr val="A4A3A4"/>
          </p15:clr>
        </p15:guide>
        <p15:guide id="2" pos="2016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13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051"/>
    <a:srgbClr val="0432FF"/>
    <a:srgbClr val="07496C"/>
    <a:srgbClr val="09486B"/>
    <a:srgbClr val="09476C"/>
    <a:srgbClr val="0B4769"/>
    <a:srgbClr val="08486B"/>
    <a:srgbClr val="0B466E"/>
    <a:srgbClr val="0B476C"/>
    <a:srgbClr val="025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70" autoAdjust="0"/>
    <p:restoredTop sz="84764" autoAdjust="0"/>
  </p:normalViewPr>
  <p:slideViewPr>
    <p:cSldViewPr>
      <p:cViewPr>
        <p:scale>
          <a:sx n="103" d="100"/>
          <a:sy n="103" d="100"/>
        </p:scale>
        <p:origin x="-448" y="584"/>
      </p:cViewPr>
      <p:guideLst>
        <p:guide orient="horz" pos="2160"/>
        <p:guide pos="2835"/>
      </p:guideLst>
    </p:cSldViewPr>
  </p:slideViewPr>
  <p:outlineViewPr>
    <p:cViewPr>
      <p:scale>
        <a:sx n="33" d="100"/>
        <a:sy n="33" d="100"/>
      </p:scale>
      <p:origin x="0" y="554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822" y="96"/>
      </p:cViewPr>
      <p:guideLst>
        <p:guide orient="horz" pos="2736"/>
        <p:guide pos="201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commentAuthors" Target="commentAuthors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625851" y="0"/>
            <a:ext cx="2773363" cy="434975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r">
              <a:defRPr sz="1200"/>
            </a:lvl1pPr>
          </a:lstStyle>
          <a:p>
            <a:fld id="{DBC3D1D8-6725-4B18-96F9-9E37C867EA43}" type="datetimeFigureOut">
              <a:rPr lang="es-PE" smtClean="0"/>
              <a:pPr/>
              <a:t>21/03/19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250239"/>
            <a:ext cx="2773363" cy="43497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625851" y="8250239"/>
            <a:ext cx="2773363" cy="434975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r">
              <a:defRPr sz="1200"/>
            </a:lvl1pPr>
          </a:lstStyle>
          <a:p>
            <a:fld id="{6E9297C5-E87F-43A6-A7DD-CC3D9F15FA3B}" type="slidenum">
              <a:rPr lang="es-PE" smtClean="0"/>
              <a:pPr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66804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73363" cy="434975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625851" y="0"/>
            <a:ext cx="2773363" cy="434975"/>
          </a:xfrm>
          <a:prstGeom prst="rect">
            <a:avLst/>
          </a:prstGeom>
        </p:spPr>
        <p:txBody>
          <a:bodyPr vert="horz" lIns="91419" tIns="45710" rIns="91419" bIns="45710" rtlCol="0"/>
          <a:lstStyle>
            <a:lvl1pPr algn="r">
              <a:defRPr sz="1200"/>
            </a:lvl1pPr>
          </a:lstStyle>
          <a:p>
            <a:fld id="{8DCFB87C-339E-4EB9-A7CE-97DC2E0DAD8A}" type="datetimeFigureOut">
              <a:rPr lang="es-PE" smtClean="0"/>
              <a:pPr/>
              <a:t>21/03/19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085850"/>
            <a:ext cx="3908425" cy="2932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9" tIns="45710" rIns="91419" bIns="4571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39763" y="4179888"/>
            <a:ext cx="5121275" cy="3421062"/>
          </a:xfrm>
          <a:prstGeom prst="rect">
            <a:avLst/>
          </a:prstGeom>
        </p:spPr>
        <p:txBody>
          <a:bodyPr vert="horz" lIns="91419" tIns="45710" rIns="91419" bIns="4571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251827"/>
            <a:ext cx="2773363" cy="434975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625851" y="8251827"/>
            <a:ext cx="2773363" cy="434975"/>
          </a:xfrm>
          <a:prstGeom prst="rect">
            <a:avLst/>
          </a:prstGeom>
        </p:spPr>
        <p:txBody>
          <a:bodyPr vert="horz" lIns="91419" tIns="45710" rIns="91419" bIns="45710" rtlCol="0" anchor="b"/>
          <a:lstStyle>
            <a:lvl1pPr algn="r">
              <a:defRPr sz="1200"/>
            </a:lvl1pPr>
          </a:lstStyle>
          <a:p>
            <a:fld id="{B4413E6D-A2EE-4270-BE16-E3C0C2FC7415}" type="slidenum">
              <a:rPr lang="es-PE" smtClean="0"/>
              <a:pPr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8361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13E6D-A2EE-4270-BE16-E3C0C2FC7415}" type="slidenum">
              <a:rPr lang="es-PE" smtClean="0"/>
              <a:pPr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78137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_tradnl" sz="1200" dirty="0" smtClean="0"/>
              <a:t>Regla 182. La  finalidad principal de una comisión es estudiar y formular recomendaciones al Congreso y al Consejo Ejecutivo sobre temas que correspondan a su mandato y, en particular, sobre cuestiones que los órganos citados hayan remitido directamente a la </a:t>
            </a:r>
            <a:r>
              <a:rPr lang="es-ES_tradnl" sz="1200" dirty="0" err="1" smtClean="0"/>
              <a:t>comisión</a:t>
            </a:r>
            <a:r>
              <a:rPr lang="es-ES_tradnl" sz="1200" dirty="0" smtClean="0"/>
              <a:t>. </a:t>
            </a:r>
          </a:p>
          <a:p>
            <a:endParaRPr lang="es-ES_trad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413E6D-A2EE-4270-BE16-E3C0C2FC7415}" type="slidenum">
              <a:rPr lang="es-PE" smtClean="0"/>
              <a:pPr/>
              <a:t>15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8773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3" y="3105"/>
            <a:ext cx="9134623" cy="6843919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844824"/>
            <a:ext cx="7632848" cy="72008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5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457200" indent="0" algn="ctr">
              <a:spcBef>
                <a:spcPts val="0"/>
              </a:spcBef>
              <a:buNone/>
              <a:defRPr sz="25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144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716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288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5" name="Marcador de texto 3"/>
          <p:cNvSpPr>
            <a:spLocks noGrp="1"/>
          </p:cNvSpPr>
          <p:nvPr>
            <p:ph type="body" sz="quarter" idx="12"/>
          </p:nvPr>
        </p:nvSpPr>
        <p:spPr>
          <a:xfrm>
            <a:off x="683568" y="4976027"/>
            <a:ext cx="7632848" cy="325181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12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144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716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288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7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683568" y="5229200"/>
            <a:ext cx="7632848" cy="504056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1400" b="0">
                <a:solidFill>
                  <a:srgbClr val="025380"/>
                </a:solidFill>
                <a:latin typeface="Myriad Pro" panose="020B0503030403020204" pitchFamily="34" charset="0"/>
              </a:defRPr>
            </a:lvl1pPr>
            <a:lvl2pPr marL="457200" indent="0" algn="ctr">
              <a:spcBef>
                <a:spcPts val="0"/>
              </a:spcBef>
              <a:buNone/>
              <a:defRPr sz="1400" b="0">
                <a:solidFill>
                  <a:srgbClr val="025380"/>
                </a:solidFill>
                <a:latin typeface="Myriad Pro" panose="020B0503030403020204" pitchFamily="34" charset="0"/>
              </a:defRPr>
            </a:lvl2pPr>
            <a:lvl3pPr marL="9144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716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288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  <p:sp>
        <p:nvSpPr>
          <p:cNvPr id="8" name="Marcador de texto 3"/>
          <p:cNvSpPr>
            <a:spLocks noGrp="1"/>
          </p:cNvSpPr>
          <p:nvPr>
            <p:ph type="body" sz="quarter" idx="14"/>
          </p:nvPr>
        </p:nvSpPr>
        <p:spPr>
          <a:xfrm>
            <a:off x="683568" y="3031798"/>
            <a:ext cx="7632848" cy="169334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457200" indent="0" algn="ctr">
              <a:lnSpc>
                <a:spcPct val="100000"/>
              </a:lnSpc>
              <a:spcBef>
                <a:spcPts val="0"/>
              </a:spcBef>
              <a:buNone/>
              <a:defRPr sz="2500" b="1">
                <a:solidFill>
                  <a:schemeClr val="tx1"/>
                </a:solidFill>
                <a:latin typeface="Myriad Pro" panose="020B0503030403020204" pitchFamily="34" charset="0"/>
              </a:defRPr>
            </a:lvl2pPr>
            <a:lvl3pPr marL="9144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716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288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605761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" y="8930"/>
            <a:ext cx="9131459" cy="6840139"/>
          </a:xfrm>
          <a:prstGeom prst="rect">
            <a:avLst/>
          </a:prstGeom>
        </p:spPr>
      </p:pic>
      <p:sp>
        <p:nvSpPr>
          <p:cNvPr id="3" name="Marcador de texto 3"/>
          <p:cNvSpPr>
            <a:spLocks noGrp="1"/>
          </p:cNvSpPr>
          <p:nvPr>
            <p:ph type="body" sz="quarter" idx="12"/>
          </p:nvPr>
        </p:nvSpPr>
        <p:spPr>
          <a:xfrm>
            <a:off x="755573" y="1412777"/>
            <a:ext cx="7632848" cy="43204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12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144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716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288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755573" y="1852216"/>
            <a:ext cx="7632848" cy="4457103"/>
          </a:xfrm>
        </p:spPr>
        <p:txBody>
          <a:bodyPr>
            <a:noAutofit/>
          </a:bodyPr>
          <a:lstStyle>
            <a:lvl1pPr marL="0" indent="0" algn="just">
              <a:spcBef>
                <a:spcPts val="0"/>
              </a:spcBef>
              <a:buNone/>
              <a:defRPr sz="1400" b="0">
                <a:solidFill>
                  <a:schemeClr val="tx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12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144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716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288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  <p:sp>
        <p:nvSpPr>
          <p:cNvPr id="7" name="Marcador de texto 3"/>
          <p:cNvSpPr>
            <a:spLocks noGrp="1"/>
          </p:cNvSpPr>
          <p:nvPr>
            <p:ph type="body" sz="quarter" idx="14"/>
          </p:nvPr>
        </p:nvSpPr>
        <p:spPr>
          <a:xfrm>
            <a:off x="395536" y="476672"/>
            <a:ext cx="8352928" cy="432048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None/>
              <a:defRPr sz="24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12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144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716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288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410477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" y="7971"/>
            <a:ext cx="9134020" cy="6842057"/>
          </a:xfrm>
          <a:prstGeom prst="rect">
            <a:avLst/>
          </a:prstGeom>
        </p:spPr>
      </p:pic>
      <p:sp>
        <p:nvSpPr>
          <p:cNvPr id="10" name="5 Marcador de contenido"/>
          <p:cNvSpPr>
            <a:spLocks noGrp="1"/>
          </p:cNvSpPr>
          <p:nvPr>
            <p:ph sz="quarter" idx="4"/>
          </p:nvPr>
        </p:nvSpPr>
        <p:spPr>
          <a:xfrm>
            <a:off x="755576" y="1052736"/>
            <a:ext cx="7632848" cy="5256584"/>
          </a:xfrm>
        </p:spPr>
        <p:txBody>
          <a:bodyPr>
            <a:normAutofit/>
          </a:bodyPr>
          <a:lstStyle>
            <a:lvl1pPr marL="0" indent="0" algn="just">
              <a:spcBef>
                <a:spcPts val="0"/>
              </a:spcBef>
              <a:buNone/>
              <a:defRPr sz="1100">
                <a:solidFill>
                  <a:schemeClr val="tx1"/>
                </a:solidFill>
                <a:latin typeface="Myriad Pro" panose="020B0503030403020204" pitchFamily="34" charset="0"/>
                <a:cs typeface="Khmer UI" panose="020B0502040204020203" pitchFamily="34" charset="0"/>
              </a:defRPr>
            </a:lvl1pPr>
            <a:lvl2pPr marL="457200" indent="0" algn="just">
              <a:spcBef>
                <a:spcPts val="0"/>
              </a:spcBef>
              <a:buNone/>
              <a:defRPr sz="1100">
                <a:solidFill>
                  <a:schemeClr val="tx1"/>
                </a:solidFill>
                <a:latin typeface="Myriad Pro" panose="020B0503030403020204" pitchFamily="34" charset="0"/>
                <a:cs typeface="Khmer UI" panose="020B0502040204020203" pitchFamily="34" charset="0"/>
              </a:defRPr>
            </a:lvl2pPr>
            <a:lvl3pPr marL="914400" indent="0" algn="just">
              <a:spcBef>
                <a:spcPts val="0"/>
              </a:spcBef>
              <a:buNone/>
              <a:defRPr sz="1100">
                <a:solidFill>
                  <a:schemeClr val="tx1"/>
                </a:solidFill>
                <a:latin typeface="Myriad Pro" panose="020B0503030403020204" pitchFamily="34" charset="0"/>
                <a:cs typeface="Khmer UI" panose="020B0502040204020203" pitchFamily="34" charset="0"/>
              </a:defRPr>
            </a:lvl3pPr>
            <a:lvl4pPr marL="1371600" indent="0" algn="just">
              <a:spcBef>
                <a:spcPts val="0"/>
              </a:spcBef>
              <a:buNone/>
              <a:defRPr sz="1100">
                <a:solidFill>
                  <a:schemeClr val="tx1"/>
                </a:solidFill>
                <a:latin typeface="Myriad Pro" panose="020B0503030403020204" pitchFamily="34" charset="0"/>
                <a:cs typeface="Khmer UI" panose="020B0502040204020203" pitchFamily="34" charset="0"/>
              </a:defRPr>
            </a:lvl4pPr>
            <a:lvl5pPr marL="1828800" indent="0" algn="just">
              <a:spcBef>
                <a:spcPts val="0"/>
              </a:spcBef>
              <a:buNone/>
              <a:defRPr sz="1100">
                <a:solidFill>
                  <a:schemeClr val="tx1"/>
                </a:solidFill>
                <a:latin typeface="Myriad Pro" panose="020B0503030403020204" pitchFamily="34" charset="0"/>
                <a:cs typeface="Khmer UI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PE" dirty="0"/>
          </a:p>
        </p:txBody>
      </p:sp>
      <p:sp>
        <p:nvSpPr>
          <p:cNvPr id="6" name="Marcador de texto 3"/>
          <p:cNvSpPr>
            <a:spLocks noGrp="1"/>
          </p:cNvSpPr>
          <p:nvPr>
            <p:ph type="body" sz="quarter" idx="13"/>
          </p:nvPr>
        </p:nvSpPr>
        <p:spPr>
          <a:xfrm>
            <a:off x="755573" y="508167"/>
            <a:ext cx="7632848" cy="432048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12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144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716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288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1012099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" y="2590"/>
            <a:ext cx="9138851" cy="6847087"/>
          </a:xfrm>
          <a:prstGeom prst="rect">
            <a:avLst/>
          </a:prstGeom>
        </p:spPr>
      </p:pic>
      <p:sp>
        <p:nvSpPr>
          <p:cNvPr id="10" name="5 Marcador de contenido"/>
          <p:cNvSpPr>
            <a:spLocks noGrp="1"/>
          </p:cNvSpPr>
          <p:nvPr>
            <p:ph sz="quarter" idx="4"/>
          </p:nvPr>
        </p:nvSpPr>
        <p:spPr>
          <a:xfrm>
            <a:off x="683568" y="3645024"/>
            <a:ext cx="7632848" cy="1800200"/>
          </a:xfrm>
        </p:spPr>
        <p:txBody>
          <a:bodyPr>
            <a:normAutofit/>
          </a:bodyPr>
          <a:lstStyle>
            <a:lvl1pPr marL="0" indent="0" algn="ctr">
              <a:buNone/>
              <a:defRPr sz="1200" b="0">
                <a:solidFill>
                  <a:schemeClr val="tx1"/>
                </a:solidFill>
                <a:latin typeface="Myriad Pro" panose="020B0503030403020204" pitchFamily="34" charset="0"/>
                <a:cs typeface="Khmer UI" panose="020B0502040204020203" pitchFamily="34" charset="0"/>
              </a:defRPr>
            </a:lvl1pPr>
            <a:lvl2pPr marL="457200" indent="0" algn="ctr">
              <a:buNone/>
              <a:defRPr sz="1200" b="0">
                <a:solidFill>
                  <a:schemeClr val="tx1"/>
                </a:solidFill>
                <a:latin typeface="Myriad Pro" panose="020B0503030403020204" pitchFamily="34" charset="0"/>
                <a:cs typeface="Khmer UI" panose="020B0502040204020203" pitchFamily="34" charset="0"/>
              </a:defRPr>
            </a:lvl2pPr>
            <a:lvl3pPr marL="914400" indent="0" algn="ctr">
              <a:buNone/>
              <a:defRPr sz="1200" b="0">
                <a:solidFill>
                  <a:schemeClr val="tx1"/>
                </a:solidFill>
                <a:latin typeface="Myriad Pro" panose="020B0503030403020204" pitchFamily="34" charset="0"/>
                <a:cs typeface="Khmer UI" panose="020B0502040204020203" pitchFamily="34" charset="0"/>
              </a:defRPr>
            </a:lvl3pPr>
            <a:lvl4pPr marL="1371600" indent="0" algn="just">
              <a:buNone/>
              <a:defRPr sz="120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defRPr>
            </a:lvl4pPr>
            <a:lvl5pPr marL="1828800" indent="0" algn="just">
              <a:buNone/>
              <a:defRPr sz="1200">
                <a:solidFill>
                  <a:schemeClr val="tx1"/>
                </a:solidFill>
                <a:latin typeface="Khmer UI" panose="020B0502040204020203" pitchFamily="34" charset="0"/>
                <a:cs typeface="Khmer UI" panose="020B0502040204020203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</p:txBody>
      </p:sp>
      <p:sp>
        <p:nvSpPr>
          <p:cNvPr id="7" name="Marcador de texto 3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1844824"/>
            <a:ext cx="7632848" cy="72008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tx2"/>
                </a:solidFill>
                <a:latin typeface="Myriad Pro" panose="020B0503030403020204" pitchFamily="34" charset="0"/>
              </a:defRPr>
            </a:lvl1pPr>
            <a:lvl2pPr marL="457200" indent="0" algn="ctr">
              <a:spcBef>
                <a:spcPts val="0"/>
              </a:spcBef>
              <a:buNone/>
              <a:defRPr sz="2500" b="1">
                <a:solidFill>
                  <a:schemeClr val="tx2"/>
                </a:solidFill>
                <a:latin typeface="Myriad Pro" panose="020B0503030403020204" pitchFamily="34" charset="0"/>
              </a:defRPr>
            </a:lvl2pPr>
            <a:lvl3pPr marL="9144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3pPr>
            <a:lvl4pPr marL="13716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4pPr>
            <a:lvl5pPr marL="1828800" indent="0" algn="ctr">
              <a:buNone/>
              <a:defRPr sz="1800" b="1">
                <a:solidFill>
                  <a:schemeClr val="tx2"/>
                </a:solidFill>
                <a:latin typeface="Myriad Pro" panose="020B0503030403020204" pitchFamily="34" charset="0"/>
              </a:defRPr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24076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3B68C-DE82-4E8B-B4F9-6BF55E65242B}" type="datetimeFigureOut">
              <a:rPr lang="es-PE" smtClean="0"/>
              <a:pPr/>
              <a:t>21/03/19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276DC-05D2-4ABC-B245-A1B861E16669}" type="slidenum">
              <a:rPr lang="es-PE" smtClean="0"/>
              <a:pPr/>
              <a:t>‹#›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97179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4" r:id="rId2"/>
    <p:sldLayoutId id="2147483682" r:id="rId3"/>
    <p:sldLayoutId id="2147483681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mailto:correopersonal@Senamhi.Gob.p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Relationship Id="rId3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Marcador de texto 18"/>
          <p:cNvSpPr>
            <a:spLocks noGrp="1"/>
          </p:cNvSpPr>
          <p:nvPr>
            <p:ph type="body" sz="quarter" idx="10"/>
          </p:nvPr>
        </p:nvSpPr>
        <p:spPr>
          <a:xfrm>
            <a:off x="683568" y="1988840"/>
            <a:ext cx="7632848" cy="720080"/>
          </a:xfrm>
        </p:spPr>
        <p:txBody>
          <a:bodyPr/>
          <a:lstStyle/>
          <a:p>
            <a:r>
              <a:rPr lang="es-PE" sz="3200" i="1" dirty="0" smtClean="0">
                <a:latin typeface="+mj-lt"/>
              </a:rPr>
              <a:t>La Organización </a:t>
            </a:r>
            <a:r>
              <a:rPr lang="es-PE" sz="3200" i="1" dirty="0" smtClean="0">
                <a:latin typeface="+mj-lt"/>
              </a:rPr>
              <a:t>Meteorológica </a:t>
            </a:r>
            <a:r>
              <a:rPr lang="es-PE" sz="3200" i="1" dirty="0" smtClean="0">
                <a:latin typeface="+mj-lt"/>
              </a:rPr>
              <a:t>Mundial y la hidrología</a:t>
            </a:r>
            <a:endParaRPr lang="es-PE" sz="3200" i="1" dirty="0">
              <a:latin typeface="+mj-lt"/>
            </a:endParaRPr>
          </a:p>
        </p:txBody>
      </p:sp>
      <p:sp>
        <p:nvSpPr>
          <p:cNvPr id="21" name="Marcador de texto 20"/>
          <p:cNvSpPr>
            <a:spLocks noGrp="1"/>
          </p:cNvSpPr>
          <p:nvPr>
            <p:ph type="body" sz="quarter" idx="12"/>
          </p:nvPr>
        </p:nvSpPr>
        <p:spPr>
          <a:xfrm>
            <a:off x="683568" y="3933056"/>
            <a:ext cx="7632848" cy="325181"/>
          </a:xfrm>
        </p:spPr>
        <p:txBody>
          <a:bodyPr/>
          <a:lstStyle/>
          <a:p>
            <a:r>
              <a:rPr lang="es-PE" sz="1800" dirty="0" smtClean="0">
                <a:solidFill>
                  <a:srgbClr val="09486B"/>
                </a:solidFill>
              </a:rPr>
              <a:t>Ken Takahashi, Ph.D.</a:t>
            </a:r>
          </a:p>
          <a:p>
            <a:r>
              <a:rPr lang="es-PE" i="1" dirty="0"/>
              <a:t>Servicio Nacional de Meteorología e Hidrología </a:t>
            </a:r>
            <a:r>
              <a:rPr lang="es-PE" i="1" dirty="0" smtClean="0"/>
              <a:t>del Perú </a:t>
            </a:r>
            <a:r>
              <a:rPr lang="mr-IN" i="1" dirty="0" smtClean="0"/>
              <a:t>–</a:t>
            </a:r>
            <a:r>
              <a:rPr lang="es-PE" i="1" dirty="0" smtClean="0"/>
              <a:t> SENAMHI</a:t>
            </a:r>
          </a:p>
          <a:p>
            <a:r>
              <a:rPr lang="es-PE" i="1" dirty="0" smtClean="0"/>
              <a:t>Representante Permanente del Perú ante la OMM</a:t>
            </a:r>
            <a:endParaRPr lang="es-PE" i="1" dirty="0"/>
          </a:p>
          <a:p>
            <a:endParaRPr lang="es-PE" dirty="0" smtClean="0">
              <a:solidFill>
                <a:srgbClr val="09486B"/>
              </a:solidFill>
            </a:endParaRPr>
          </a:p>
          <a:p>
            <a:endParaRPr lang="es-PE" dirty="0">
              <a:solidFill>
                <a:srgbClr val="09486B"/>
              </a:solidFill>
            </a:endParaRPr>
          </a:p>
        </p:txBody>
      </p:sp>
      <p:sp>
        <p:nvSpPr>
          <p:cNvPr id="22" name="Marcador de texto 21"/>
          <p:cNvSpPr>
            <a:spLocks noGrp="1"/>
          </p:cNvSpPr>
          <p:nvPr>
            <p:ph type="body" sz="quarter" idx="13"/>
          </p:nvPr>
        </p:nvSpPr>
        <p:spPr>
          <a:xfrm>
            <a:off x="683568" y="5322892"/>
            <a:ext cx="7632848" cy="504056"/>
          </a:xfrm>
        </p:spPr>
        <p:txBody>
          <a:bodyPr/>
          <a:lstStyle/>
          <a:p>
            <a:r>
              <a:rPr lang="es-PE" dirty="0" smtClean="0">
                <a:solidFill>
                  <a:srgbClr val="09486B"/>
                </a:solidFill>
              </a:rPr>
              <a:t>22</a:t>
            </a:r>
            <a:r>
              <a:rPr lang="es-PE" dirty="0" smtClean="0">
                <a:solidFill>
                  <a:srgbClr val="09486B"/>
                </a:solidFill>
              </a:rPr>
              <a:t> de marzo de </a:t>
            </a:r>
            <a:r>
              <a:rPr lang="es-PE" dirty="0" smtClean="0">
                <a:solidFill>
                  <a:srgbClr val="09486B"/>
                </a:solidFill>
              </a:rPr>
              <a:t>2019</a:t>
            </a:r>
            <a:endParaRPr lang="es-PE" dirty="0">
              <a:solidFill>
                <a:srgbClr val="09486B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5013176"/>
            <a:ext cx="192315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26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Definición</a:t>
            </a:r>
            <a:r>
              <a:rPr lang="en-US" dirty="0"/>
              <a:t> de </a:t>
            </a:r>
            <a:r>
              <a:rPr lang="en-US" dirty="0" err="1"/>
              <a:t>Hidrología</a:t>
            </a:r>
            <a:r>
              <a:rPr lang="en-US" dirty="0"/>
              <a:t> </a:t>
            </a:r>
            <a:r>
              <a:rPr lang="en-US" dirty="0" err="1"/>
              <a:t>Operativa</a:t>
            </a:r>
            <a:r>
              <a:rPr lang="en-US" dirty="0"/>
              <a:t> de la </a:t>
            </a:r>
            <a:r>
              <a:rPr lang="en-US" dirty="0" smtClean="0"/>
              <a:t>OMM (2/2)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1052736"/>
            <a:ext cx="8748464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 </a:t>
            </a:r>
            <a:r>
              <a:rPr lang="en-US" dirty="0" err="1"/>
              <a:t>cometido</a:t>
            </a:r>
            <a:r>
              <a:rPr lang="en-US" dirty="0"/>
              <a:t>* de la OMM al </a:t>
            </a:r>
            <a:r>
              <a:rPr lang="en-US" dirty="0" err="1"/>
              <a:t>fomentar</a:t>
            </a:r>
            <a:r>
              <a:rPr lang="en-US" dirty="0"/>
              <a:t> la </a:t>
            </a:r>
            <a:r>
              <a:rPr lang="en-US" dirty="0" err="1"/>
              <a:t>cooperación</a:t>
            </a:r>
            <a:r>
              <a:rPr lang="en-US" dirty="0"/>
              <a:t> </a:t>
            </a:r>
            <a:r>
              <a:rPr lang="en-US" dirty="0" err="1"/>
              <a:t>internacional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materia</a:t>
            </a:r>
            <a:r>
              <a:rPr lang="en-US" dirty="0"/>
              <a:t> de </a:t>
            </a:r>
            <a:r>
              <a:rPr lang="en-US" dirty="0" err="1"/>
              <a:t>hidrología</a:t>
            </a:r>
            <a:r>
              <a:rPr lang="en-US" dirty="0"/>
              <a:t> </a:t>
            </a:r>
            <a:r>
              <a:rPr lang="en-US" dirty="0" err="1"/>
              <a:t>operativa</a:t>
            </a:r>
            <a:r>
              <a:rPr lang="en-US" dirty="0"/>
              <a:t>, </a:t>
            </a:r>
            <a:r>
              <a:rPr lang="en-US" dirty="0" err="1"/>
              <a:t>tal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se define </a:t>
            </a:r>
            <a:r>
              <a:rPr lang="en-US" dirty="0" err="1"/>
              <a:t>más</a:t>
            </a:r>
            <a:r>
              <a:rPr lang="en-US" dirty="0"/>
              <a:t> </a:t>
            </a:r>
            <a:r>
              <a:rPr lang="en-US" dirty="0" err="1"/>
              <a:t>arriba</a:t>
            </a:r>
            <a:r>
              <a:rPr lang="en-US" dirty="0"/>
              <a:t>, </a:t>
            </a:r>
            <a:r>
              <a:rPr lang="en-US" dirty="0" err="1"/>
              <a:t>abarca</a:t>
            </a:r>
            <a:r>
              <a:rPr lang="en-US" dirty="0"/>
              <a:t>,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grados</a:t>
            </a:r>
            <a:r>
              <a:rPr lang="en-US" dirty="0"/>
              <a:t>,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siguientes</a:t>
            </a:r>
            <a:r>
              <a:rPr lang="en-US" dirty="0"/>
              <a:t> </a:t>
            </a:r>
            <a:r>
              <a:rPr lang="en-US" dirty="0" err="1"/>
              <a:t>elementos</a:t>
            </a:r>
            <a:r>
              <a:rPr lang="en-US" dirty="0"/>
              <a:t>*: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err="1"/>
              <a:t>precipitaciones</a:t>
            </a:r>
            <a:r>
              <a:rPr lang="en-US" dirty="0"/>
              <a:t>;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err="1"/>
              <a:t>capa</a:t>
            </a:r>
            <a:r>
              <a:rPr lang="en-US" dirty="0"/>
              <a:t> de </a:t>
            </a:r>
            <a:r>
              <a:rPr lang="en-US" dirty="0" err="1"/>
              <a:t>nieve</a:t>
            </a:r>
            <a:r>
              <a:rPr lang="en-US" dirty="0"/>
              <a:t>;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err="1"/>
              <a:t>evaporación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lagos</a:t>
            </a:r>
            <a:r>
              <a:rPr lang="en-US" dirty="0"/>
              <a:t>, </a:t>
            </a:r>
            <a:r>
              <a:rPr lang="en-US" dirty="0" err="1"/>
              <a:t>cuencas</a:t>
            </a:r>
            <a:r>
              <a:rPr lang="en-US" dirty="0"/>
              <a:t> </a:t>
            </a:r>
            <a:r>
              <a:rPr lang="en-US" dirty="0" err="1"/>
              <a:t>fluviales</a:t>
            </a:r>
            <a:r>
              <a:rPr lang="en-US" dirty="0"/>
              <a:t> y </a:t>
            </a:r>
            <a:r>
              <a:rPr lang="en-US" dirty="0" err="1"/>
              <a:t>embalses</a:t>
            </a:r>
            <a:r>
              <a:rPr lang="en-US" dirty="0"/>
              <a:t>;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err="1"/>
              <a:t>temperatura</a:t>
            </a:r>
            <a:r>
              <a:rPr lang="en-US" dirty="0"/>
              <a:t> y </a:t>
            </a:r>
            <a:r>
              <a:rPr lang="en-US" dirty="0" err="1"/>
              <a:t>régimen</a:t>
            </a:r>
            <a:r>
              <a:rPr lang="en-US" dirty="0"/>
              <a:t> de </a:t>
            </a:r>
            <a:r>
              <a:rPr lang="en-US" dirty="0" err="1"/>
              <a:t>hielos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ríos</a:t>
            </a:r>
            <a:r>
              <a:rPr lang="en-US" dirty="0"/>
              <a:t>, </a:t>
            </a:r>
            <a:r>
              <a:rPr lang="en-US" dirty="0" err="1"/>
              <a:t>lagos</a:t>
            </a:r>
            <a:r>
              <a:rPr lang="en-US" dirty="0"/>
              <a:t> y </a:t>
            </a:r>
            <a:r>
              <a:rPr lang="en-US" dirty="0" err="1"/>
              <a:t>embalses</a:t>
            </a:r>
            <a:r>
              <a:rPr lang="en-US" dirty="0"/>
              <a:t>;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err="1"/>
              <a:t>nivel</a:t>
            </a:r>
            <a:r>
              <a:rPr lang="en-US" dirty="0"/>
              <a:t> de </a:t>
            </a:r>
            <a:r>
              <a:rPr lang="en-US" dirty="0" err="1"/>
              <a:t>aguas</a:t>
            </a:r>
            <a:r>
              <a:rPr lang="en-US" dirty="0"/>
              <a:t> de </a:t>
            </a:r>
            <a:r>
              <a:rPr lang="en-US" dirty="0" err="1"/>
              <a:t>ríos</a:t>
            </a:r>
            <a:r>
              <a:rPr lang="en-US" dirty="0"/>
              <a:t>, </a:t>
            </a:r>
            <a:r>
              <a:rPr lang="en-US" dirty="0" err="1"/>
              <a:t>lagos</a:t>
            </a:r>
            <a:r>
              <a:rPr lang="en-US" dirty="0"/>
              <a:t>, </a:t>
            </a:r>
            <a:r>
              <a:rPr lang="en-US" dirty="0" err="1"/>
              <a:t>embalses</a:t>
            </a:r>
            <a:r>
              <a:rPr lang="en-US" dirty="0"/>
              <a:t> y </a:t>
            </a:r>
            <a:r>
              <a:rPr lang="en-US" dirty="0" err="1"/>
              <a:t>estuarios</a:t>
            </a:r>
            <a:r>
              <a:rPr lang="en-US" dirty="0"/>
              <a:t>;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caudal de </a:t>
            </a:r>
            <a:r>
              <a:rPr lang="en-US" dirty="0" err="1"/>
              <a:t>ríos</a:t>
            </a:r>
            <a:r>
              <a:rPr lang="en-US" dirty="0"/>
              <a:t>;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err="1"/>
              <a:t>transporte</a:t>
            </a:r>
            <a:r>
              <a:rPr lang="en-US" dirty="0"/>
              <a:t> de </a:t>
            </a:r>
            <a:r>
              <a:rPr lang="en-US" dirty="0" err="1"/>
              <a:t>sedimentos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ríos</a:t>
            </a:r>
            <a:r>
              <a:rPr lang="en-US" dirty="0"/>
              <a:t>;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err="1"/>
              <a:t>humedad</a:t>
            </a:r>
            <a:r>
              <a:rPr lang="en-US" dirty="0"/>
              <a:t> del </a:t>
            </a:r>
            <a:r>
              <a:rPr lang="en-US" dirty="0" err="1"/>
              <a:t>suelo</a:t>
            </a:r>
            <a:r>
              <a:rPr lang="en-US" dirty="0"/>
              <a:t> y </a:t>
            </a:r>
            <a:r>
              <a:rPr lang="en-US" dirty="0" err="1"/>
              <a:t>profundidad</a:t>
            </a:r>
            <a:r>
              <a:rPr lang="en-US" dirty="0"/>
              <a:t> de la </a:t>
            </a:r>
            <a:r>
              <a:rPr lang="en-US" dirty="0" err="1"/>
              <a:t>capa</a:t>
            </a:r>
            <a:r>
              <a:rPr lang="en-US" dirty="0"/>
              <a:t> </a:t>
            </a:r>
            <a:r>
              <a:rPr lang="en-US" dirty="0" err="1"/>
              <a:t>helada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suelo</a:t>
            </a:r>
            <a:r>
              <a:rPr lang="en-US" dirty="0"/>
              <a:t>;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err="1"/>
              <a:t>calidad</a:t>
            </a:r>
            <a:r>
              <a:rPr lang="en-US" dirty="0"/>
              <a:t> del </a:t>
            </a:r>
            <a:r>
              <a:rPr lang="en-US" dirty="0" err="1"/>
              <a:t>agua</a:t>
            </a:r>
            <a:r>
              <a:rPr lang="en-US" dirty="0"/>
              <a:t>;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err="1"/>
              <a:t>aguas</a:t>
            </a:r>
            <a:r>
              <a:rPr lang="en-US" dirty="0"/>
              <a:t> </a:t>
            </a:r>
            <a:r>
              <a:rPr lang="en-US" dirty="0" err="1"/>
              <a:t>subterráneas</a:t>
            </a:r>
            <a:r>
              <a:rPr lang="en-US" dirty="0"/>
              <a:t>; </a:t>
            </a:r>
          </a:p>
          <a:p>
            <a:r>
              <a:rPr lang="en-US" dirty="0"/>
              <a:t> </a:t>
            </a:r>
          </a:p>
          <a:p>
            <a:r>
              <a:rPr lang="en-US" sz="1400" dirty="0"/>
              <a:t>* Las </a:t>
            </a:r>
            <a:r>
              <a:rPr lang="en-US" sz="1400" dirty="0" err="1"/>
              <a:t>actividades</a:t>
            </a:r>
            <a:r>
              <a:rPr lang="en-US" sz="1400" dirty="0"/>
              <a:t> de la OMM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materia</a:t>
            </a:r>
            <a:r>
              <a:rPr lang="en-US" sz="1400" dirty="0"/>
              <a:t> de </a:t>
            </a:r>
            <a:r>
              <a:rPr lang="en-US" sz="1400" dirty="0" err="1"/>
              <a:t>hidrología</a:t>
            </a:r>
            <a:r>
              <a:rPr lang="en-US" sz="1400" dirty="0"/>
              <a:t> </a:t>
            </a:r>
            <a:r>
              <a:rPr lang="en-US" sz="1400" dirty="0" err="1"/>
              <a:t>operativa</a:t>
            </a:r>
            <a:r>
              <a:rPr lang="en-US" sz="1400" dirty="0"/>
              <a:t> </a:t>
            </a:r>
            <a:r>
              <a:rPr lang="en-US" sz="1400" dirty="0" err="1"/>
              <a:t>referentes</a:t>
            </a:r>
            <a:r>
              <a:rPr lang="en-US" sz="1400" dirty="0"/>
              <a:t> a la </a:t>
            </a:r>
            <a:r>
              <a:rPr lang="en-US" sz="1400" dirty="0" err="1"/>
              <a:t>humedad</a:t>
            </a:r>
            <a:r>
              <a:rPr lang="en-US" sz="1400" dirty="0"/>
              <a:t> del </a:t>
            </a:r>
            <a:r>
              <a:rPr lang="en-US" sz="1400" dirty="0" err="1"/>
              <a:t>suelo</a:t>
            </a:r>
            <a:r>
              <a:rPr lang="en-US" sz="1400" dirty="0"/>
              <a:t>, </a:t>
            </a:r>
            <a:r>
              <a:rPr lang="en-US" sz="1400" dirty="0" err="1"/>
              <a:t>calidad</a:t>
            </a:r>
            <a:r>
              <a:rPr lang="en-US" sz="1400" dirty="0"/>
              <a:t> del </a:t>
            </a:r>
            <a:r>
              <a:rPr lang="en-US" sz="1400" dirty="0" err="1"/>
              <a:t>agua</a:t>
            </a:r>
            <a:r>
              <a:rPr lang="en-US" sz="1400" dirty="0"/>
              <a:t> y </a:t>
            </a:r>
            <a:r>
              <a:rPr lang="en-US" sz="1400" dirty="0" err="1"/>
              <a:t>agua</a:t>
            </a:r>
            <a:r>
              <a:rPr lang="en-US" sz="1400" dirty="0"/>
              <a:t> </a:t>
            </a:r>
            <a:r>
              <a:rPr lang="en-US" sz="1400" dirty="0" err="1"/>
              <a:t>subterránea</a:t>
            </a:r>
            <a:r>
              <a:rPr lang="en-US" sz="1400" dirty="0"/>
              <a:t> </a:t>
            </a:r>
            <a:r>
              <a:rPr lang="en-US" sz="1400" dirty="0" err="1"/>
              <a:t>deberán</a:t>
            </a:r>
            <a:r>
              <a:rPr lang="en-US" sz="1400" dirty="0"/>
              <a:t> </a:t>
            </a:r>
            <a:r>
              <a:rPr lang="en-US" sz="1400" dirty="0" err="1"/>
              <a:t>confirmarse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consulta</a:t>
            </a:r>
            <a:r>
              <a:rPr lang="en-US" sz="1400" dirty="0"/>
              <a:t> y de </a:t>
            </a:r>
            <a:r>
              <a:rPr lang="en-US" sz="1400" dirty="0" err="1"/>
              <a:t>acuerdo</a:t>
            </a:r>
            <a:r>
              <a:rPr lang="en-US" sz="1400" dirty="0"/>
              <a:t> con </a:t>
            </a:r>
            <a:r>
              <a:rPr lang="en-US" sz="1400" dirty="0" err="1"/>
              <a:t>otros</a:t>
            </a:r>
            <a:r>
              <a:rPr lang="en-US" sz="1400" dirty="0"/>
              <a:t> </a:t>
            </a:r>
            <a:r>
              <a:rPr lang="en-US" sz="1400" dirty="0" err="1"/>
              <a:t>organismos</a:t>
            </a:r>
            <a:r>
              <a:rPr lang="en-US" sz="1400" dirty="0"/>
              <a:t> </a:t>
            </a:r>
            <a:r>
              <a:rPr lang="en-US" sz="1400" dirty="0" err="1"/>
              <a:t>especializados</a:t>
            </a:r>
            <a:r>
              <a:rPr lang="en-US" sz="1400" dirty="0"/>
              <a:t> de las </a:t>
            </a:r>
            <a:r>
              <a:rPr lang="en-US" sz="1400" dirty="0" err="1"/>
              <a:t>Naciones</a:t>
            </a:r>
            <a:r>
              <a:rPr lang="en-US" sz="1400" dirty="0"/>
              <a:t> </a:t>
            </a:r>
            <a:r>
              <a:rPr lang="en-US" sz="1400" dirty="0" err="1"/>
              <a:t>Unidas</a:t>
            </a:r>
            <a:r>
              <a:rPr lang="en-US" sz="1400" dirty="0"/>
              <a:t>, </a:t>
            </a:r>
            <a:r>
              <a:rPr lang="en-US" sz="1400" dirty="0" err="1"/>
              <a:t>teniendo</a:t>
            </a:r>
            <a:r>
              <a:rPr lang="en-US" sz="1400" dirty="0"/>
              <a:t> </a:t>
            </a:r>
            <a:r>
              <a:rPr lang="en-US" sz="1400" dirty="0" err="1"/>
              <a:t>plenamente</a:t>
            </a:r>
            <a:r>
              <a:rPr lang="en-US" sz="1400" dirty="0"/>
              <a:t> </a:t>
            </a:r>
            <a:r>
              <a:rPr lang="en-US" sz="1400" dirty="0" err="1"/>
              <a:t>en</a:t>
            </a:r>
            <a:r>
              <a:rPr lang="en-US" sz="1400" dirty="0"/>
              <a:t> </a:t>
            </a:r>
            <a:r>
              <a:rPr lang="en-US" sz="1400" dirty="0" err="1"/>
              <a:t>cuenta</a:t>
            </a:r>
            <a:r>
              <a:rPr lang="en-US" sz="1400" dirty="0"/>
              <a:t> el </a:t>
            </a:r>
            <a:r>
              <a:rPr lang="en-US" sz="1400" dirty="0" err="1"/>
              <a:t>programa</a:t>
            </a:r>
            <a:r>
              <a:rPr lang="en-US" sz="1400" dirty="0"/>
              <a:t> del </a:t>
            </a:r>
            <a:r>
              <a:rPr lang="en-US" sz="1400" dirty="0" err="1"/>
              <a:t>Decenio</a:t>
            </a:r>
            <a:r>
              <a:rPr lang="en-US" sz="1400" dirty="0"/>
              <a:t> </a:t>
            </a:r>
            <a:r>
              <a:rPr lang="en-US" sz="1400" dirty="0" err="1"/>
              <a:t>Hidrológico</a:t>
            </a:r>
            <a:r>
              <a:rPr lang="en-US" sz="1400" dirty="0"/>
              <a:t> </a:t>
            </a:r>
            <a:r>
              <a:rPr lang="en-US" sz="1400" dirty="0" err="1"/>
              <a:t>Internacional</a:t>
            </a:r>
            <a:r>
              <a:rPr lang="en-US" sz="1400" dirty="0"/>
              <a:t> (DHI) que se </a:t>
            </a:r>
            <a:r>
              <a:rPr lang="en-US" sz="1400" dirty="0" err="1"/>
              <a:t>está</a:t>
            </a:r>
            <a:r>
              <a:rPr lang="en-US" sz="1400" dirty="0"/>
              <a:t> </a:t>
            </a:r>
            <a:r>
              <a:rPr lang="en-US" sz="1400" dirty="0" err="1"/>
              <a:t>llevando</a:t>
            </a:r>
            <a:r>
              <a:rPr lang="en-US" sz="1400" dirty="0"/>
              <a:t> a </a:t>
            </a:r>
            <a:r>
              <a:rPr lang="en-US" sz="1400" dirty="0" err="1"/>
              <a:t>cabo</a:t>
            </a:r>
            <a:r>
              <a:rPr lang="en-US" sz="1400" dirty="0"/>
              <a:t> (</a:t>
            </a:r>
            <a:r>
              <a:rPr lang="en-US" sz="1400" dirty="0" err="1"/>
              <a:t>véase</a:t>
            </a:r>
            <a:r>
              <a:rPr lang="en-US" sz="1400" dirty="0"/>
              <a:t> el </a:t>
            </a:r>
            <a:r>
              <a:rPr lang="en-US" sz="1400" dirty="0" err="1"/>
              <a:t>párrafo</a:t>
            </a:r>
            <a:r>
              <a:rPr lang="en-US" sz="1400" dirty="0"/>
              <a:t> 3) </a:t>
            </a:r>
            <a:r>
              <a:rPr lang="en-US" sz="1400" dirty="0" err="1"/>
              <a:t>bajo</a:t>
            </a:r>
            <a:r>
              <a:rPr lang="en-US" sz="1400" dirty="0"/>
              <a:t> el </a:t>
            </a:r>
            <a:r>
              <a:rPr lang="en-US" sz="1400" dirty="0" err="1"/>
              <a:t>título</a:t>
            </a:r>
            <a:r>
              <a:rPr lang="en-US" sz="1400" dirty="0"/>
              <a:t> RUEGA </a:t>
            </a:r>
            <a:r>
              <a:rPr lang="en-US" sz="1400" dirty="0" smtClean="0"/>
              <a:t>de </a:t>
            </a:r>
            <a:r>
              <a:rPr lang="en-US" sz="1400" dirty="0"/>
              <a:t>la </a:t>
            </a:r>
            <a:r>
              <a:rPr lang="en-US" sz="1400" dirty="0" err="1"/>
              <a:t>Resolución</a:t>
            </a:r>
            <a:r>
              <a:rPr lang="en-US" sz="1400" dirty="0"/>
              <a:t> 12(Cg--VI)). </a:t>
            </a:r>
          </a:p>
          <a:p>
            <a:r>
              <a:rPr lang="en-US" dirty="0"/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77272"/>
            <a:ext cx="111340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68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432"/>
          <a:stretch/>
        </p:blipFill>
        <p:spPr>
          <a:xfrm>
            <a:off x="1187624" y="980728"/>
            <a:ext cx="7092280" cy="1292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717032"/>
            <a:ext cx="8328925" cy="100811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64159" y="188640"/>
            <a:ext cx="7272808" cy="432048"/>
          </a:xfrm>
        </p:spPr>
        <p:txBody>
          <a:bodyPr/>
          <a:lstStyle/>
          <a:p>
            <a:r>
              <a:rPr lang="es-ES_tradnl" dirty="0" smtClean="0"/>
              <a:t>Reunión extraordinaria de la Comisión de Hidrología (13-14 febrero 2019)</a:t>
            </a:r>
            <a:endParaRPr lang="es-ES_trad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73"/>
          <a:stretch/>
        </p:blipFill>
        <p:spPr>
          <a:xfrm>
            <a:off x="1475656" y="2348880"/>
            <a:ext cx="7092280" cy="143638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87624" y="5301208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 smtClean="0"/>
              <a:t>La propuesta de definición de “hidrología operativa” se está trabajando aún, pero deberá estar lista antes del Congreso Mundial de Meteorología en junio 2019.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6800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144"/>
            <a:ext cx="9144000" cy="56642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77734" y="260648"/>
            <a:ext cx="8352928" cy="432048"/>
          </a:xfrm>
        </p:spPr>
        <p:txBody>
          <a:bodyPr/>
          <a:lstStyle/>
          <a:p>
            <a:r>
              <a:rPr lang="en-US" dirty="0" smtClean="0"/>
              <a:t>Sistema de </a:t>
            </a:r>
            <a:r>
              <a:rPr lang="en-US" dirty="0" err="1" smtClean="0"/>
              <a:t>Observación</a:t>
            </a:r>
            <a:r>
              <a:rPr lang="en-US" dirty="0" smtClean="0"/>
              <a:t> </a:t>
            </a:r>
            <a:r>
              <a:rPr lang="en-US" dirty="0" err="1" smtClean="0"/>
              <a:t>Hidrológico</a:t>
            </a:r>
            <a:r>
              <a:rPr lang="en-US" dirty="0" smtClean="0"/>
              <a:t> de la OMM (WHOS)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593" y="6065912"/>
            <a:ext cx="1113407" cy="7920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889047"/>
            <a:ext cx="2111695" cy="507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28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908720"/>
            <a:ext cx="5892800" cy="3771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25144"/>
            <a:ext cx="4864100" cy="190500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77734" y="260648"/>
            <a:ext cx="8352928" cy="432048"/>
          </a:xfrm>
        </p:spPr>
        <p:txBody>
          <a:bodyPr/>
          <a:lstStyle/>
          <a:p>
            <a:r>
              <a:rPr lang="en-US" dirty="0" smtClean="0"/>
              <a:t>Sistema </a:t>
            </a:r>
            <a:r>
              <a:rPr lang="en-US" dirty="0" err="1" smtClean="0"/>
              <a:t>Guía</a:t>
            </a:r>
            <a:r>
              <a:rPr lang="en-US" dirty="0" smtClean="0"/>
              <a:t> para </a:t>
            </a:r>
            <a:r>
              <a:rPr lang="en-US" dirty="0" err="1" smtClean="0"/>
              <a:t>Crecidas</a:t>
            </a:r>
            <a:r>
              <a:rPr lang="en-US" dirty="0" smtClean="0"/>
              <a:t> </a:t>
            </a:r>
            <a:r>
              <a:rPr lang="en-US" dirty="0" err="1" smtClean="0"/>
              <a:t>Repentinas</a:t>
            </a:r>
            <a:r>
              <a:rPr lang="en-US" dirty="0" smtClean="0"/>
              <a:t> de la OMM (FFGS)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593" y="6065912"/>
            <a:ext cx="1113407" cy="7920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9512" y="5589240"/>
            <a:ext cx="4824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</a:rPr>
              <a:t>Sistema </a:t>
            </a:r>
            <a:r>
              <a:rPr lang="en-US" sz="1600" b="1" dirty="0" err="1">
                <a:solidFill>
                  <a:schemeClr val="bg1"/>
                </a:solidFill>
              </a:rPr>
              <a:t>Guía</a:t>
            </a:r>
            <a:r>
              <a:rPr lang="en-US" sz="1600" b="1" dirty="0">
                <a:solidFill>
                  <a:schemeClr val="bg1"/>
                </a:solidFill>
              </a:rPr>
              <a:t> para </a:t>
            </a:r>
            <a:r>
              <a:rPr lang="en-US" sz="1600" b="1" dirty="0" err="1">
                <a:solidFill>
                  <a:schemeClr val="bg1"/>
                </a:solidFill>
              </a:rPr>
              <a:t>Crecidas</a:t>
            </a:r>
            <a:r>
              <a:rPr lang="en-US" sz="1600" b="1" dirty="0">
                <a:solidFill>
                  <a:schemeClr val="bg1"/>
                </a:solidFill>
              </a:rPr>
              <a:t> </a:t>
            </a:r>
            <a:r>
              <a:rPr lang="en-US" sz="1600" b="1" dirty="0" err="1">
                <a:solidFill>
                  <a:schemeClr val="bg1"/>
                </a:solidFill>
              </a:rPr>
              <a:t>Repentinas</a:t>
            </a:r>
            <a:r>
              <a:rPr lang="en-US" sz="1600" b="1" dirty="0">
                <a:solidFill>
                  <a:schemeClr val="bg1"/>
                </a:solidFill>
              </a:rPr>
              <a:t> para el </a:t>
            </a:r>
            <a:r>
              <a:rPr lang="en-US" sz="1600" b="1" dirty="0" err="1">
                <a:solidFill>
                  <a:schemeClr val="bg1"/>
                </a:solidFill>
              </a:rPr>
              <a:t>noroeste</a:t>
            </a:r>
            <a:r>
              <a:rPr lang="en-US" sz="1600" b="1" dirty="0">
                <a:solidFill>
                  <a:schemeClr val="bg1"/>
                </a:solidFill>
              </a:rPr>
              <a:t> de </a:t>
            </a:r>
            <a:r>
              <a:rPr lang="en-US" sz="1600" b="1" dirty="0" err="1">
                <a:solidFill>
                  <a:schemeClr val="bg1"/>
                </a:solidFill>
              </a:rPr>
              <a:t>América</a:t>
            </a:r>
            <a:r>
              <a:rPr lang="en-US" sz="1600" b="1" dirty="0">
                <a:solidFill>
                  <a:schemeClr val="bg1"/>
                </a:solidFill>
              </a:rPr>
              <a:t> del </a:t>
            </a:r>
            <a:r>
              <a:rPr lang="en-US" sz="1600" b="1" dirty="0" smtClean="0">
                <a:solidFill>
                  <a:schemeClr val="bg1"/>
                </a:solidFill>
              </a:rPr>
              <a:t>Sur </a:t>
            </a:r>
            <a:r>
              <a:rPr lang="mr-IN" sz="1600" b="1" dirty="0" smtClean="0">
                <a:solidFill>
                  <a:schemeClr val="bg1"/>
                </a:solidFill>
              </a:rPr>
              <a:t>–</a:t>
            </a:r>
            <a:r>
              <a:rPr lang="en-US" sz="1600" b="1" dirty="0" smtClean="0">
                <a:solidFill>
                  <a:schemeClr val="bg1"/>
                </a:solidFill>
              </a:rPr>
              <a:t> Bogotá, </a:t>
            </a:r>
            <a:r>
              <a:rPr lang="en-US" sz="1600" b="1" dirty="0" err="1" smtClean="0">
                <a:solidFill>
                  <a:schemeClr val="bg1"/>
                </a:solidFill>
              </a:rPr>
              <a:t>Febrero</a:t>
            </a:r>
            <a:r>
              <a:rPr lang="en-US" sz="1600" b="1" dirty="0" smtClean="0">
                <a:solidFill>
                  <a:schemeClr val="bg1"/>
                </a:solidFill>
              </a:rPr>
              <a:t> 2018</a:t>
            </a:r>
            <a:endParaRPr lang="es-ES_tradnl" sz="1600" b="1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79912" y="4221088"/>
            <a:ext cx="52383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http://</a:t>
            </a:r>
            <a:r>
              <a:rPr lang="es-ES_tradnl" dirty="0" err="1"/>
              <a:t>www.wmo.int</a:t>
            </a:r>
            <a:r>
              <a:rPr lang="es-ES_tradnl" dirty="0"/>
              <a:t>/</a:t>
            </a:r>
            <a:r>
              <a:rPr lang="es-ES_tradnl" dirty="0" err="1"/>
              <a:t>pages</a:t>
            </a:r>
            <a:r>
              <a:rPr lang="es-ES_tradnl" dirty="0"/>
              <a:t>/</a:t>
            </a:r>
            <a:r>
              <a:rPr lang="es-ES_tradnl" dirty="0" err="1"/>
              <a:t>prog</a:t>
            </a:r>
            <a:r>
              <a:rPr lang="es-ES_tradnl" dirty="0"/>
              <a:t>/</a:t>
            </a:r>
            <a:r>
              <a:rPr lang="es-ES_tradnl" dirty="0" err="1"/>
              <a:t>hwrp</a:t>
            </a:r>
            <a:r>
              <a:rPr lang="es-ES_tradnl" dirty="0"/>
              <a:t>/</a:t>
            </a:r>
            <a:r>
              <a:rPr lang="es-ES_tradnl" dirty="0" err="1"/>
              <a:t>flood</a:t>
            </a:r>
            <a:r>
              <a:rPr lang="es-ES_tradnl" dirty="0"/>
              <a:t>/</a:t>
            </a:r>
            <a:r>
              <a:rPr lang="es-ES_tradnl" dirty="0" err="1"/>
              <a:t>ffgs</a:t>
            </a:r>
            <a:endParaRPr lang="es-ES_tradnl" dirty="0"/>
          </a:p>
        </p:txBody>
      </p:sp>
      <p:sp>
        <p:nvSpPr>
          <p:cNvPr id="10" name="TextBox 9"/>
          <p:cNvSpPr txBox="1"/>
          <p:nvPr/>
        </p:nvSpPr>
        <p:spPr>
          <a:xfrm>
            <a:off x="179512" y="1844824"/>
            <a:ext cx="27363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Proyecto para el desarrollo de herramientas que proporcionen productos guía para evaluar </a:t>
            </a:r>
            <a:r>
              <a:rPr lang="es-ES_tradnl" smtClean="0"/>
              <a:t>el peligro de crecidas repentinas</a:t>
            </a:r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2297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0" y="188640"/>
            <a:ext cx="9217024" cy="432048"/>
          </a:xfrm>
        </p:spPr>
        <p:txBody>
          <a:bodyPr/>
          <a:lstStyle/>
          <a:p>
            <a:r>
              <a:rPr lang="en-US"/>
              <a:t>WMO Global Hydrological Status and Outlook </a:t>
            </a:r>
            <a:r>
              <a:rPr lang="en-US" smtClean="0"/>
              <a:t>System (</a:t>
            </a:r>
            <a:r>
              <a:rPr lang="en-US" dirty="0" err="1" smtClean="0"/>
              <a:t>HydroSOS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593" y="6065912"/>
            <a:ext cx="1113407" cy="79208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9512" y="6093296"/>
            <a:ext cx="69665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dirty="0"/>
              <a:t>http://</a:t>
            </a:r>
            <a:r>
              <a:rPr lang="es-ES_tradnl" dirty="0" err="1"/>
              <a:t>www.wmo.int</a:t>
            </a:r>
            <a:r>
              <a:rPr lang="es-ES_tradnl" dirty="0"/>
              <a:t>/</a:t>
            </a:r>
            <a:r>
              <a:rPr lang="es-ES_tradnl" dirty="0" err="1"/>
              <a:t>pages</a:t>
            </a:r>
            <a:r>
              <a:rPr lang="es-ES_tradnl" dirty="0"/>
              <a:t>/</a:t>
            </a:r>
            <a:r>
              <a:rPr lang="es-ES_tradnl" dirty="0" err="1"/>
              <a:t>prog</a:t>
            </a:r>
            <a:r>
              <a:rPr lang="es-ES_tradnl" dirty="0"/>
              <a:t>/</a:t>
            </a:r>
            <a:r>
              <a:rPr lang="es-ES_tradnl" dirty="0" err="1"/>
              <a:t>hwrp</a:t>
            </a:r>
            <a:r>
              <a:rPr lang="es-ES_tradnl" dirty="0"/>
              <a:t>/</a:t>
            </a:r>
            <a:r>
              <a:rPr lang="es-ES_tradnl" dirty="0" err="1"/>
              <a:t>chy</a:t>
            </a:r>
            <a:r>
              <a:rPr lang="es-ES_tradnl" dirty="0"/>
              <a:t>/</a:t>
            </a:r>
            <a:r>
              <a:rPr lang="es-ES_tradnl" dirty="0" err="1"/>
              <a:t>hydrosos</a:t>
            </a:r>
            <a:r>
              <a:rPr lang="es-ES_tradnl" dirty="0"/>
              <a:t>/</a:t>
            </a:r>
            <a:r>
              <a:rPr lang="es-ES_tradnl" dirty="0" err="1"/>
              <a:t>index.php</a:t>
            </a:r>
            <a:endParaRPr lang="es-ES_tradnl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1149247"/>
            <a:ext cx="7704856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s-ES_tradnl" dirty="0" smtClean="0"/>
              <a:t>Iniciativa de la OMM para contar con un sistema global de monitoreo y pronóstico hidrológico a paso mensual que indique: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s-ES_tradnl" dirty="0" smtClean="0"/>
              <a:t>Estado hidrológico actual (incluye humedad del suelo, agua subterránea, etc.)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s-ES_tradnl" dirty="0" smtClean="0"/>
              <a:t>Desviaciones de lo normal (inundación, sequía)</a:t>
            </a:r>
          </a:p>
          <a:p>
            <a:pPr marL="742950" lvl="1" indent="-285750">
              <a:spcAft>
                <a:spcPts val="600"/>
              </a:spcAft>
              <a:buFont typeface="Arial" charset="0"/>
              <a:buChar char="•"/>
            </a:pPr>
            <a:r>
              <a:rPr lang="es-ES_tradnl" dirty="0" smtClean="0"/>
              <a:t>Perspectivas para las próximas semanas/meses</a:t>
            </a:r>
          </a:p>
          <a:p>
            <a:pPr>
              <a:spcAft>
                <a:spcPts val="600"/>
              </a:spcAft>
            </a:pPr>
            <a:r>
              <a:rPr lang="es-ES_tradnl" dirty="0" smtClean="0"/>
              <a:t>La información será generada a escala global, regional, nacional y de cuencas.</a:t>
            </a:r>
            <a:endParaRPr lang="es-ES_tradn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669527"/>
            <a:ext cx="8460432" cy="2063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55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77734" y="260648"/>
            <a:ext cx="8352928" cy="432048"/>
          </a:xfrm>
        </p:spPr>
        <p:txBody>
          <a:bodyPr/>
          <a:lstStyle/>
          <a:p>
            <a:r>
              <a:rPr lang="en-US" dirty="0" err="1" smtClean="0"/>
              <a:t>Organigrama</a:t>
            </a:r>
            <a:r>
              <a:rPr lang="en-US" dirty="0" smtClean="0"/>
              <a:t> de </a:t>
            </a:r>
            <a:r>
              <a:rPr lang="en-US" dirty="0"/>
              <a:t>la </a:t>
            </a:r>
            <a:r>
              <a:rPr lang="en-US" dirty="0" smtClean="0"/>
              <a:t>OMM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593" y="6065912"/>
            <a:ext cx="1113407" cy="7920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64704"/>
            <a:ext cx="6296372" cy="561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20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3528" y="260648"/>
            <a:ext cx="8352928" cy="432048"/>
          </a:xfrm>
        </p:spPr>
        <p:txBody>
          <a:bodyPr/>
          <a:lstStyle/>
          <a:p>
            <a:r>
              <a:rPr lang="en-US" dirty="0" err="1" smtClean="0"/>
              <a:t>Propuesta</a:t>
            </a:r>
            <a:r>
              <a:rPr lang="en-US" dirty="0" smtClean="0"/>
              <a:t> de </a:t>
            </a:r>
            <a:r>
              <a:rPr lang="en-US" dirty="0" err="1" smtClean="0"/>
              <a:t>reforma</a:t>
            </a:r>
            <a:r>
              <a:rPr lang="en-US" dirty="0" smtClean="0"/>
              <a:t> de la </a:t>
            </a:r>
            <a:r>
              <a:rPr lang="en-US" dirty="0" err="1" smtClean="0"/>
              <a:t>gobernanza</a:t>
            </a:r>
            <a:r>
              <a:rPr lang="en-US" dirty="0" smtClean="0"/>
              <a:t> </a:t>
            </a:r>
            <a:r>
              <a:rPr lang="en-US" dirty="0" smtClean="0"/>
              <a:t>de </a:t>
            </a:r>
            <a:r>
              <a:rPr lang="en-US" dirty="0"/>
              <a:t>la </a:t>
            </a:r>
            <a:r>
              <a:rPr lang="en-US" dirty="0" smtClean="0"/>
              <a:t>OMM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593" y="6065912"/>
            <a:ext cx="1113407" cy="7920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89"/>
          <a:stretch/>
        </p:blipFill>
        <p:spPr>
          <a:xfrm>
            <a:off x="2146300" y="878746"/>
            <a:ext cx="5089996" cy="59792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092280" y="1556792"/>
            <a:ext cx="19107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smtClean="0">
                <a:solidFill>
                  <a:srgbClr val="92D050"/>
                </a:solidFill>
              </a:rPr>
              <a:t>Propuesta</a:t>
            </a:r>
            <a:endParaRPr lang="es-ES_tradnl" sz="3200" b="1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1700808"/>
            <a:ext cx="12698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3200" b="1" smtClean="0">
                <a:solidFill>
                  <a:srgbClr val="002060"/>
                </a:solidFill>
              </a:rPr>
              <a:t>Actual</a:t>
            </a:r>
            <a:endParaRPr lang="es-ES_tradnl" sz="3200" b="1">
              <a:solidFill>
                <a:srgbClr val="002060"/>
              </a:solidFill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79512" y="2276872"/>
            <a:ext cx="4321051" cy="4075425"/>
            <a:chOff x="179512" y="2276872"/>
            <a:chExt cx="4321051" cy="4075425"/>
          </a:xfrm>
        </p:grpSpPr>
        <p:sp>
          <p:nvSpPr>
            <p:cNvPr id="9" name="TextBox 8"/>
            <p:cNvSpPr txBox="1"/>
            <p:nvPr/>
          </p:nvSpPr>
          <p:spPr>
            <a:xfrm>
              <a:off x="179512" y="3212976"/>
              <a:ext cx="2016224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dirty="0" smtClean="0"/>
                <a:t>El Consejo Ejecutivo de la OMM en 2018  decidió presentar la propuesta de reforma al Congreso de 2019, pero manteniendo </a:t>
              </a:r>
              <a:r>
                <a:rPr lang="es-ES_tradnl" dirty="0"/>
                <a:t>pendiente </a:t>
              </a:r>
              <a:r>
                <a:rPr lang="es-ES_tradnl" dirty="0" smtClean="0"/>
                <a:t>de discusión el tema de la hidrología</a:t>
              </a:r>
              <a:endParaRPr lang="es-ES_tradnl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411760" y="2276872"/>
              <a:ext cx="2088803" cy="288032"/>
            </a:xfrm>
            <a:prstGeom prst="ellipse">
              <a:avLst/>
            </a:prstGeom>
            <a:noFill/>
            <a:ln w="412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1691680" y="2564904"/>
              <a:ext cx="864096" cy="108012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6665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95536" y="1340768"/>
            <a:ext cx="8352928" cy="432048"/>
          </a:xfrm>
        </p:spPr>
        <p:txBody>
          <a:bodyPr/>
          <a:lstStyle/>
          <a:p>
            <a:r>
              <a:rPr lang="es-ES_tradnl" dirty="0" err="1" smtClean="0"/>
              <a:t>HidroConferencia</a:t>
            </a:r>
            <a:r>
              <a:rPr lang="es-ES_tradnl" dirty="0" smtClean="0"/>
              <a:t> “Prosperidad a través de servicios hidrológicos” (mayo 2018)</a:t>
            </a:r>
            <a:endParaRPr lang="es-ES_tradnl" dirty="0"/>
          </a:p>
        </p:txBody>
      </p:sp>
      <p:sp>
        <p:nvSpPr>
          <p:cNvPr id="3" name="TextBox 2"/>
          <p:cNvSpPr txBox="1"/>
          <p:nvPr/>
        </p:nvSpPr>
        <p:spPr>
          <a:xfrm>
            <a:off x="179512" y="2348880"/>
            <a:ext cx="864096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es-ES_tradnl" dirty="0" smtClean="0"/>
              <a:t>Para crear mejores interfaces entre los proveedores de servicios hidrológicos y los usuarios para incrementar los beneficios a la sociedad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es-ES_tradnl" dirty="0" smtClean="0"/>
              <a:t>219 participantes de 85 </a:t>
            </a:r>
            <a:r>
              <a:rPr lang="es-ES_tradnl" dirty="0" err="1" smtClean="0"/>
              <a:t>paises</a:t>
            </a:r>
            <a:r>
              <a:rPr lang="es-ES_tradnl" dirty="0" smtClean="0"/>
              <a:t> y 34 organizaciones.</a:t>
            </a:r>
          </a:p>
          <a:p>
            <a:pPr marL="285750" indent="-285750">
              <a:spcAft>
                <a:spcPts val="300"/>
              </a:spcAft>
              <a:buFontTx/>
              <a:buChar char="-"/>
            </a:pPr>
            <a:r>
              <a:rPr lang="es-ES_tradnl" dirty="0" smtClean="0"/>
              <a:t>Declaración de la </a:t>
            </a:r>
            <a:r>
              <a:rPr lang="es-ES_tradnl" dirty="0" err="1" smtClean="0"/>
              <a:t>Hidroconferencia</a:t>
            </a:r>
            <a:r>
              <a:rPr lang="es-ES_tradnl" dirty="0" smtClean="0"/>
              <a:t>:</a:t>
            </a:r>
          </a:p>
          <a:p>
            <a:pPr marL="742950" lvl="1" indent="-285750">
              <a:spcAft>
                <a:spcPts val="300"/>
              </a:spcAft>
              <a:buFont typeface="Arial" charset="0"/>
              <a:buChar char="•"/>
            </a:pPr>
            <a:r>
              <a:rPr lang="es-ES_tradnl" dirty="0" smtClean="0"/>
              <a:t>Se </a:t>
            </a:r>
            <a:r>
              <a:rPr lang="es-ES_tradnl" dirty="0"/>
              <a:t>recomienda </a:t>
            </a:r>
            <a:r>
              <a:rPr lang="es-ES_tradnl" dirty="0" smtClean="0"/>
              <a:t> que la Comisión de Hidrología tome un rol líder en los esfuerzos siguientes para avanzar en la cadena de valor hidrológica completa, particularmente en relación a la hidrología operativa</a:t>
            </a:r>
          </a:p>
          <a:p>
            <a:pPr marL="742950" lvl="1" indent="-285750">
              <a:spcAft>
                <a:spcPts val="300"/>
              </a:spcAft>
              <a:buFont typeface="Arial" charset="0"/>
              <a:buChar char="•"/>
            </a:pPr>
            <a:r>
              <a:rPr lang="es-ES_tradnl" dirty="0" smtClean="0"/>
              <a:t>Se recomienda fortalecer la representación hidrológica en los órganos de la OMM</a:t>
            </a:r>
          </a:p>
          <a:p>
            <a:pPr marL="742950" lvl="1" indent="-285750">
              <a:spcAft>
                <a:spcPts val="300"/>
              </a:spcAft>
              <a:buFont typeface="Arial" charset="0"/>
              <a:buChar char="•"/>
            </a:pPr>
            <a:r>
              <a:rPr lang="es-ES_tradnl" dirty="0" smtClean="0"/>
              <a:t>Se resuelve formar una alianza y desarrollar un marco y guía para reforzar los servicios hidrológicos basados en las necesidades de los usuarios</a:t>
            </a:r>
          </a:p>
          <a:p>
            <a:pPr marL="285750" indent="-285750">
              <a:buFontTx/>
              <a:buChar char="-"/>
            </a:pPr>
            <a:endParaRPr lang="es-ES_trad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1780"/>
            <a:ext cx="9144000" cy="8045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88640"/>
            <a:ext cx="3569196" cy="846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73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39552" y="188640"/>
            <a:ext cx="8352928" cy="432048"/>
          </a:xfrm>
        </p:spPr>
        <p:txBody>
          <a:bodyPr/>
          <a:lstStyle/>
          <a:p>
            <a:pPr lvl="0"/>
            <a:r>
              <a:rPr lang="es-ES_tradnl" dirty="0" smtClean="0"/>
              <a:t>Diálogo </a:t>
            </a:r>
            <a:r>
              <a:rPr lang="es-ES_tradnl" dirty="0"/>
              <a:t>especial sobre el agua </a:t>
            </a:r>
            <a:r>
              <a:rPr lang="es-ES_tradnl" dirty="0" smtClean="0"/>
              <a:t>- Reunión 70 del Consejo Ejecutivo de la OMM (</a:t>
            </a:r>
            <a:r>
              <a:rPr lang="es-ES_tradnl" dirty="0"/>
              <a:t>EC-70, junio 2018</a:t>
            </a:r>
            <a:r>
              <a:rPr lang="es-ES_tradnl" dirty="0" smtClean="0"/>
              <a:t>) (1/2)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052736"/>
            <a:ext cx="8712968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Recomendaciones: </a:t>
            </a:r>
            <a:endParaRPr lang="es-ES_tradnl" b="1" dirty="0"/>
          </a:p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Las </a:t>
            </a:r>
            <a:r>
              <a:rPr lang="es-ES_tradnl" dirty="0"/>
              <a:t>principales prioridades para la </a:t>
            </a:r>
            <a:r>
              <a:rPr lang="es-ES_tradnl" dirty="0" err="1"/>
              <a:t>consecución</a:t>
            </a:r>
            <a:r>
              <a:rPr lang="es-ES_tradnl" dirty="0"/>
              <a:t> del Objetivo </a:t>
            </a:r>
            <a:r>
              <a:rPr lang="es-ES_tradnl" dirty="0" err="1"/>
              <a:t>Estratégico</a:t>
            </a:r>
            <a:r>
              <a:rPr lang="es-ES_tradnl" dirty="0"/>
              <a:t> 1.3 establecido en el Plan </a:t>
            </a:r>
            <a:r>
              <a:rPr lang="es-ES_tradnl" dirty="0" err="1"/>
              <a:t>Estratégico</a:t>
            </a:r>
            <a:r>
              <a:rPr lang="es-ES_tradnl" dirty="0"/>
              <a:t> de la OMM son respaldar el funcionamiento de las redes de </a:t>
            </a:r>
            <a:r>
              <a:rPr lang="es-ES_tradnl" dirty="0" err="1"/>
              <a:t>observación</a:t>
            </a:r>
            <a:r>
              <a:rPr lang="es-ES_tradnl" dirty="0"/>
              <a:t> </a:t>
            </a:r>
            <a:r>
              <a:rPr lang="es-ES_tradnl" dirty="0" err="1"/>
              <a:t>hidrológica</a:t>
            </a:r>
            <a:r>
              <a:rPr lang="es-ES_tradnl" dirty="0"/>
              <a:t>, </a:t>
            </a:r>
            <a:r>
              <a:rPr lang="es-ES_tradnl" dirty="0" err="1"/>
              <a:t>además</a:t>
            </a:r>
            <a:r>
              <a:rPr lang="es-ES_tradnl" dirty="0"/>
              <a:t> de ampliarlas mediante la </a:t>
            </a:r>
            <a:r>
              <a:rPr lang="es-ES_tradnl" dirty="0" err="1"/>
              <a:t>integración</a:t>
            </a:r>
            <a:r>
              <a:rPr lang="es-ES_tradnl" dirty="0"/>
              <a:t> de nuevas </a:t>
            </a:r>
            <a:r>
              <a:rPr lang="es-ES_tradnl" dirty="0" err="1"/>
              <a:t>tecnologías</a:t>
            </a:r>
            <a:r>
              <a:rPr lang="es-ES_tradnl" dirty="0"/>
              <a:t>, </a:t>
            </a:r>
            <a:r>
              <a:rPr lang="es-ES_tradnl" dirty="0" err="1"/>
              <a:t>asi</a:t>
            </a:r>
            <a:r>
              <a:rPr lang="es-ES_tradnl" dirty="0"/>
              <a:t>́ como potenciar la capacidad de los Miembros para sostener ese funcionamiento. 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 err="1" smtClean="0"/>
              <a:t>Debería</a:t>
            </a:r>
            <a:r>
              <a:rPr lang="es-ES_tradnl" dirty="0" smtClean="0"/>
              <a:t> </a:t>
            </a:r>
            <a:r>
              <a:rPr lang="es-ES_tradnl" dirty="0"/>
              <a:t>fortalecerse la </a:t>
            </a:r>
            <a:r>
              <a:rPr lang="es-ES_tradnl" dirty="0" err="1"/>
              <a:t>promoción</a:t>
            </a:r>
            <a:r>
              <a:rPr lang="es-ES_tradnl" dirty="0"/>
              <a:t> del intercambio de datos </a:t>
            </a:r>
            <a:r>
              <a:rPr lang="es-ES_tradnl" dirty="0" err="1"/>
              <a:t>hidrológicos</a:t>
            </a:r>
            <a:r>
              <a:rPr lang="es-ES_tradnl" dirty="0"/>
              <a:t> y la </a:t>
            </a:r>
            <a:r>
              <a:rPr lang="es-ES_tradnl" dirty="0" err="1"/>
              <a:t>prestación</a:t>
            </a:r>
            <a:r>
              <a:rPr lang="es-ES_tradnl" dirty="0"/>
              <a:t> de asistencia a ese intercambio. 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Con </a:t>
            </a:r>
            <a:r>
              <a:rPr lang="es-ES_tradnl" dirty="0"/>
              <a:t>la ayuda de las ciencias sociales, es preciso comprender la cultura de los procesos de </a:t>
            </a:r>
            <a:r>
              <a:rPr lang="es-ES_tradnl" dirty="0" err="1"/>
              <a:t>adopción</a:t>
            </a:r>
            <a:r>
              <a:rPr lang="es-ES_tradnl" dirty="0"/>
              <a:t> de decisiones a </a:t>
            </a:r>
            <a:r>
              <a:rPr lang="es-ES_tradnl" dirty="0" smtClean="0"/>
              <a:t>fin </a:t>
            </a:r>
            <a:r>
              <a:rPr lang="es-ES_tradnl" dirty="0"/>
              <a:t>de poder </a:t>
            </a:r>
            <a:r>
              <a:rPr lang="es-ES_tradnl" dirty="0" smtClean="0"/>
              <a:t>definir </a:t>
            </a:r>
            <a:r>
              <a:rPr lang="es-ES_tradnl" dirty="0"/>
              <a:t>mejor las necesidades en la esfera de los servicios </a:t>
            </a:r>
            <a:r>
              <a:rPr lang="es-ES_tradnl" dirty="0" err="1"/>
              <a:t>hidrológicos</a:t>
            </a:r>
            <a:r>
              <a:rPr lang="es-ES_tradnl" dirty="0"/>
              <a:t>. 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La </a:t>
            </a:r>
            <a:r>
              <a:rPr lang="es-ES_tradnl" dirty="0" err="1"/>
              <a:t>cuestión</a:t>
            </a:r>
            <a:r>
              <a:rPr lang="es-ES_tradnl" dirty="0"/>
              <a:t> de unos arreglos institucionales </a:t>
            </a:r>
            <a:r>
              <a:rPr lang="es-ES_tradnl" dirty="0" err="1"/>
              <a:t>óptimos</a:t>
            </a:r>
            <a:r>
              <a:rPr lang="es-ES_tradnl" dirty="0"/>
              <a:t> </a:t>
            </a:r>
            <a:r>
              <a:rPr lang="es-ES_tradnl" dirty="0" err="1"/>
              <a:t>debería</a:t>
            </a:r>
            <a:r>
              <a:rPr lang="es-ES_tradnl" dirty="0"/>
              <a:t> encararse desde una perspectiva </a:t>
            </a:r>
            <a:r>
              <a:rPr lang="es-ES_tradnl" dirty="0" err="1" smtClean="0"/>
              <a:t>estratifucada</a:t>
            </a:r>
            <a:r>
              <a:rPr lang="es-ES_tradnl" dirty="0"/>
              <a:t>, es decir, partiendo del nivel </a:t>
            </a:r>
            <a:r>
              <a:rPr lang="es-ES_tradnl" dirty="0" err="1"/>
              <a:t>subnacional</a:t>
            </a:r>
            <a:r>
              <a:rPr lang="es-ES_tradnl" dirty="0"/>
              <a:t> hasta alcanzar el nivel mundial. En el plano regional, la </a:t>
            </a:r>
            <a:r>
              <a:rPr lang="es-ES_tradnl" dirty="0" err="1"/>
              <a:t>coordinación</a:t>
            </a:r>
            <a:r>
              <a:rPr lang="es-ES_tradnl" dirty="0"/>
              <a:t> con las entidades regionales es fundamental, y es preciso analizar el modo en que los centros regionales de la OMM, nuevos o actuales, </a:t>
            </a:r>
            <a:r>
              <a:rPr lang="es-ES_tradnl" dirty="0" err="1"/>
              <a:t>deberían</a:t>
            </a:r>
            <a:r>
              <a:rPr lang="es-ES_tradnl" dirty="0"/>
              <a:t> abordar la </a:t>
            </a:r>
            <a:r>
              <a:rPr lang="es-ES_tradnl" dirty="0" err="1"/>
              <a:t>hidrología</a:t>
            </a:r>
            <a:r>
              <a:rPr lang="es-ES_tradnl" dirty="0"/>
              <a:t>. En el plano nacional, es </a:t>
            </a:r>
            <a:r>
              <a:rPr lang="es-ES_tradnl" dirty="0" err="1"/>
              <a:t>difícil</a:t>
            </a:r>
            <a:r>
              <a:rPr lang="es-ES_tradnl" dirty="0"/>
              <a:t> encontrar soluciones universales, pero la </a:t>
            </a:r>
            <a:r>
              <a:rPr lang="es-ES_tradnl" dirty="0" err="1"/>
              <a:t>gestión</a:t>
            </a:r>
            <a:r>
              <a:rPr lang="es-ES_tradnl" dirty="0"/>
              <a:t> integrada de los recursos </a:t>
            </a:r>
            <a:r>
              <a:rPr lang="es-ES_tradnl" dirty="0" err="1"/>
              <a:t>hídricos</a:t>
            </a:r>
            <a:r>
              <a:rPr lang="es-ES_tradnl" dirty="0"/>
              <a:t> es el concepto preferente. 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endParaRPr lang="es-ES_tradnl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708" y="5949280"/>
            <a:ext cx="111340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0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539552" y="404664"/>
            <a:ext cx="8352928" cy="432048"/>
          </a:xfrm>
        </p:spPr>
        <p:txBody>
          <a:bodyPr/>
          <a:lstStyle/>
          <a:p>
            <a:pPr lvl="0"/>
            <a:r>
              <a:rPr lang="es-ES_tradnl" dirty="0" smtClean="0"/>
              <a:t>Diálogo </a:t>
            </a:r>
            <a:r>
              <a:rPr lang="es-ES_tradnl" dirty="0"/>
              <a:t>especial sobre el agua </a:t>
            </a:r>
            <a:r>
              <a:rPr lang="es-ES_tradnl" dirty="0" smtClean="0"/>
              <a:t>- Reunión 70 del Consejo Ejecutivo de la OMM (EC-70, junio 2018) (2/2)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1484784"/>
            <a:ext cx="87129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 smtClean="0"/>
              <a:t>Recomendaciones (continúa):</a:t>
            </a:r>
          </a:p>
          <a:p>
            <a:r>
              <a:rPr lang="es-ES_tradnl" b="1" dirty="0" smtClean="0"/>
              <a:t> </a:t>
            </a:r>
            <a:endParaRPr lang="es-ES_tradnl" b="1" dirty="0"/>
          </a:p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La </a:t>
            </a:r>
            <a:r>
              <a:rPr lang="es-ES_tradnl" dirty="0" err="1"/>
              <a:t>colaboración</a:t>
            </a:r>
            <a:r>
              <a:rPr lang="es-ES_tradnl" dirty="0"/>
              <a:t> tradicional de los Servicios </a:t>
            </a:r>
            <a:r>
              <a:rPr lang="es-ES_tradnl" dirty="0" err="1"/>
              <a:t>Hidrológicos</a:t>
            </a:r>
            <a:r>
              <a:rPr lang="es-ES_tradnl" dirty="0"/>
              <a:t> Nacionales con la OMM no </a:t>
            </a:r>
            <a:r>
              <a:rPr lang="es-ES_tradnl" dirty="0" err="1"/>
              <a:t>debería</a:t>
            </a:r>
            <a:r>
              <a:rPr lang="es-ES_tradnl" dirty="0"/>
              <a:t> perderse a causa de los cambios de la gobernanza en curso. </a:t>
            </a:r>
            <a:r>
              <a:rPr lang="es-ES_tradnl" dirty="0" err="1"/>
              <a:t>Habría</a:t>
            </a:r>
            <a:r>
              <a:rPr lang="es-ES_tradnl" dirty="0"/>
              <a:t> que tratar de fortalecer la </a:t>
            </a:r>
            <a:r>
              <a:rPr lang="es-ES_tradnl" dirty="0" err="1"/>
              <a:t>representación</a:t>
            </a:r>
            <a:r>
              <a:rPr lang="es-ES_tradnl" dirty="0"/>
              <a:t> de los </a:t>
            </a:r>
            <a:r>
              <a:rPr lang="es-ES_tradnl" dirty="0" err="1"/>
              <a:t>hidrólogos</a:t>
            </a:r>
            <a:r>
              <a:rPr lang="es-ES_tradnl" dirty="0"/>
              <a:t> en las estructuras de gobernanza de la OMM. 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La </a:t>
            </a:r>
            <a:r>
              <a:rPr lang="es-ES_tradnl" dirty="0"/>
              <a:t>OMM </a:t>
            </a:r>
            <a:r>
              <a:rPr lang="es-ES_tradnl" dirty="0" err="1"/>
              <a:t>debería</a:t>
            </a:r>
            <a:r>
              <a:rPr lang="es-ES_tradnl" dirty="0"/>
              <a:t> capitalizar los logros alcanzados en el marco de la </a:t>
            </a:r>
            <a:r>
              <a:rPr lang="es-ES_tradnl" dirty="0" err="1"/>
              <a:t>cooperación</a:t>
            </a:r>
            <a:r>
              <a:rPr lang="es-ES_tradnl" dirty="0"/>
              <a:t> transfronteriza con proyectos como el Sistema Mundial de </a:t>
            </a:r>
            <a:r>
              <a:rPr lang="es-ES_tradnl" dirty="0" err="1"/>
              <a:t>Observación</a:t>
            </a:r>
            <a:r>
              <a:rPr lang="es-ES_tradnl" dirty="0"/>
              <a:t> del Ciclo </a:t>
            </a:r>
            <a:r>
              <a:rPr lang="es-ES_tradnl" dirty="0" err="1"/>
              <a:t>Hidrológico</a:t>
            </a:r>
            <a:r>
              <a:rPr lang="es-ES_tradnl" dirty="0"/>
              <a:t> (WHYCOS), el Sistema de </a:t>
            </a:r>
            <a:r>
              <a:rPr lang="es-ES_tradnl" dirty="0" err="1"/>
              <a:t>Observación</a:t>
            </a:r>
            <a:r>
              <a:rPr lang="es-ES_tradnl" dirty="0"/>
              <a:t> </a:t>
            </a:r>
            <a:r>
              <a:rPr lang="es-ES_tradnl" dirty="0" err="1"/>
              <a:t>Hidrológica</a:t>
            </a:r>
            <a:r>
              <a:rPr lang="es-ES_tradnl" dirty="0"/>
              <a:t> de la OMM (SOHO), el Sistema </a:t>
            </a:r>
            <a:r>
              <a:rPr lang="es-ES_tradnl" dirty="0" err="1"/>
              <a:t>Guía</a:t>
            </a:r>
            <a:r>
              <a:rPr lang="es-ES_tradnl" dirty="0"/>
              <a:t> para Crecidas Repentinas y el Sistema de la OMM de Perspectivas y Estado de los Recursos </a:t>
            </a:r>
            <a:r>
              <a:rPr lang="es-ES_tradnl" dirty="0" err="1"/>
              <a:t>Hidrológicos</a:t>
            </a:r>
            <a:r>
              <a:rPr lang="es-ES_tradnl" dirty="0"/>
              <a:t> Mundiales. 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dirty="0" smtClean="0"/>
              <a:t>La </a:t>
            </a:r>
            <a:r>
              <a:rPr lang="es-ES_tradnl" dirty="0"/>
              <a:t>OMM </a:t>
            </a:r>
            <a:r>
              <a:rPr lang="es-ES_tradnl" dirty="0" err="1"/>
              <a:t>debería</a:t>
            </a:r>
            <a:r>
              <a:rPr lang="es-ES_tradnl" dirty="0"/>
              <a:t> fortalecer las asociaciones forjadas en el marco de ONU-Agua.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708" y="5949280"/>
            <a:ext cx="111340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5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_tradnl" dirty="0" smtClean="0"/>
              <a:t>Organizaciones especializadas y agencias del Sistema de las Naciones Unidas</a:t>
            </a:r>
            <a:endParaRPr lang="es-ES_tradn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36912"/>
            <a:ext cx="8657119" cy="351038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79512" y="3645024"/>
            <a:ext cx="792088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b="18378"/>
          <a:stretch/>
        </p:blipFill>
        <p:spPr>
          <a:xfrm>
            <a:off x="3419872" y="1340768"/>
            <a:ext cx="2309614" cy="127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4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179512" y="260648"/>
            <a:ext cx="8748464" cy="432048"/>
          </a:xfrm>
        </p:spPr>
        <p:txBody>
          <a:bodyPr/>
          <a:lstStyle/>
          <a:p>
            <a:r>
              <a:rPr lang="en-US" dirty="0" err="1" smtClean="0"/>
              <a:t>Reunión</a:t>
            </a:r>
            <a:r>
              <a:rPr lang="en-US" dirty="0" smtClean="0"/>
              <a:t> 17 de la </a:t>
            </a:r>
            <a:r>
              <a:rPr lang="en-US" dirty="0" err="1" smtClean="0"/>
              <a:t>Asociación</a:t>
            </a:r>
            <a:r>
              <a:rPr lang="en-US" dirty="0" smtClean="0"/>
              <a:t> Regional III (</a:t>
            </a:r>
            <a:r>
              <a:rPr lang="en-US" dirty="0" err="1" smtClean="0"/>
              <a:t>noviembre</a:t>
            </a:r>
            <a:r>
              <a:rPr lang="en-US" dirty="0" smtClean="0"/>
              <a:t> 2018)  </a:t>
            </a:r>
            <a:r>
              <a:rPr lang="en-US" dirty="0" err="1" smtClean="0"/>
              <a:t>Prioridades</a:t>
            </a:r>
            <a:r>
              <a:rPr lang="en-US" dirty="0" smtClean="0"/>
              <a:t> </a:t>
            </a:r>
            <a:r>
              <a:rPr lang="en-US" dirty="0" err="1" smtClean="0"/>
              <a:t>regionales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materia</a:t>
            </a:r>
            <a:r>
              <a:rPr lang="en-US" dirty="0" smtClean="0"/>
              <a:t> de </a:t>
            </a:r>
            <a:r>
              <a:rPr lang="en-US" dirty="0" err="1" smtClean="0"/>
              <a:t>hidrología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468511"/>
            <a:ext cx="8496944" cy="3788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err="1"/>
              <a:t>Solicita</a:t>
            </a:r>
            <a:r>
              <a:rPr lang="en-US" dirty="0"/>
              <a:t> al </a:t>
            </a:r>
            <a:r>
              <a:rPr lang="en-US" dirty="0" err="1"/>
              <a:t>Congreso</a:t>
            </a:r>
            <a:r>
              <a:rPr lang="en-US" dirty="0"/>
              <a:t> que </a:t>
            </a:r>
            <a:r>
              <a:rPr lang="en-US" dirty="0" err="1"/>
              <a:t>considere</a:t>
            </a:r>
            <a:r>
              <a:rPr lang="en-US" dirty="0"/>
              <a:t> que el </a:t>
            </a:r>
            <a:r>
              <a:rPr lang="en-US" dirty="0" err="1"/>
              <a:t>posicionamiento</a:t>
            </a:r>
            <a:r>
              <a:rPr lang="en-US" dirty="0"/>
              <a:t> de la OMM </a:t>
            </a:r>
            <a:r>
              <a:rPr lang="en-US" dirty="0" err="1"/>
              <a:t>en</a:t>
            </a:r>
            <a:r>
              <a:rPr lang="en-US" dirty="0"/>
              <a:t> la agenda global del </a:t>
            </a:r>
            <a:r>
              <a:rPr lang="en-US" dirty="0" err="1"/>
              <a:t>agua</a:t>
            </a:r>
            <a:r>
              <a:rPr lang="en-US" dirty="0"/>
              <a:t>, </a:t>
            </a:r>
            <a:r>
              <a:rPr lang="en-US" dirty="0" err="1"/>
              <a:t>particularmente</a:t>
            </a:r>
            <a:r>
              <a:rPr lang="en-US" dirty="0"/>
              <a:t> el </a:t>
            </a:r>
            <a:r>
              <a:rPr lang="en-US" dirty="0" err="1"/>
              <a:t>Objetivo</a:t>
            </a:r>
            <a:r>
              <a:rPr lang="en-US" dirty="0"/>
              <a:t> de </a:t>
            </a:r>
            <a:r>
              <a:rPr lang="en-US" dirty="0" err="1"/>
              <a:t>Desarrollo</a:t>
            </a:r>
            <a:r>
              <a:rPr lang="en-US" dirty="0"/>
              <a:t> </a:t>
            </a:r>
            <a:r>
              <a:rPr lang="en-US" dirty="0" err="1"/>
              <a:t>Sostenible</a:t>
            </a:r>
            <a:r>
              <a:rPr lang="en-US" dirty="0"/>
              <a:t> 6, </a:t>
            </a:r>
            <a:r>
              <a:rPr lang="en-US" dirty="0" err="1"/>
              <a:t>así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el </a:t>
            </a:r>
            <a:r>
              <a:rPr lang="en-US" dirty="0" err="1"/>
              <a:t>fortalecimiento</a:t>
            </a:r>
            <a:r>
              <a:rPr lang="en-US" dirty="0"/>
              <a:t> de la </a:t>
            </a:r>
            <a:r>
              <a:rPr lang="en-US" dirty="0" err="1"/>
              <a:t>hidrología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seno</a:t>
            </a:r>
            <a:r>
              <a:rPr lang="en-US" dirty="0"/>
              <a:t> de la OMM, </a:t>
            </a:r>
            <a:r>
              <a:rPr lang="en-US" dirty="0" err="1"/>
              <a:t>requieren</a:t>
            </a:r>
            <a:r>
              <a:rPr lang="en-US" dirty="0"/>
              <a:t> el </a:t>
            </a:r>
            <a:r>
              <a:rPr lang="en-US" dirty="0" err="1"/>
              <a:t>reconocimiento</a:t>
            </a:r>
            <a:r>
              <a:rPr lang="en-US" dirty="0"/>
              <a:t> del </a:t>
            </a:r>
            <a:r>
              <a:rPr lang="en-US" dirty="0" err="1"/>
              <a:t>rol</a:t>
            </a:r>
            <a:r>
              <a:rPr lang="en-US" dirty="0"/>
              <a:t> </a:t>
            </a:r>
            <a:r>
              <a:rPr lang="en-US" dirty="0" err="1"/>
              <a:t>único</a:t>
            </a:r>
            <a:r>
              <a:rPr lang="en-US" dirty="0"/>
              <a:t> que </a:t>
            </a:r>
            <a:r>
              <a:rPr lang="en-US" dirty="0" err="1"/>
              <a:t>tiene</a:t>
            </a:r>
            <a:r>
              <a:rPr lang="en-US" dirty="0"/>
              <a:t> la OMM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rectora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hidrología</a:t>
            </a:r>
            <a:r>
              <a:rPr lang="en-US" dirty="0"/>
              <a:t> </a:t>
            </a:r>
            <a:r>
              <a:rPr lang="en-US" dirty="0" err="1"/>
              <a:t>operacional</a:t>
            </a:r>
            <a:r>
              <a:rPr lang="en-US" dirty="0"/>
              <a:t> , </a:t>
            </a:r>
            <a:r>
              <a:rPr lang="en-US" dirty="0" err="1"/>
              <a:t>pero</a:t>
            </a:r>
            <a:r>
              <a:rPr lang="en-US" dirty="0"/>
              <a:t> </a:t>
            </a:r>
            <a:r>
              <a:rPr lang="en-US" dirty="0" err="1"/>
              <a:t>también</a:t>
            </a:r>
            <a:r>
              <a:rPr lang="en-US" dirty="0"/>
              <a:t> que </a:t>
            </a:r>
            <a:r>
              <a:rPr lang="en-US" dirty="0" err="1"/>
              <a:t>existe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diversidad</a:t>
            </a:r>
            <a:r>
              <a:rPr lang="en-US" dirty="0"/>
              <a:t> de </a:t>
            </a:r>
            <a:r>
              <a:rPr lang="en-US" dirty="0" err="1"/>
              <a:t>actores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temática</a:t>
            </a:r>
            <a:r>
              <a:rPr lang="en-US" dirty="0"/>
              <a:t> de </a:t>
            </a:r>
            <a:r>
              <a:rPr lang="en-US" dirty="0" err="1"/>
              <a:t>agua</a:t>
            </a:r>
            <a:r>
              <a:rPr lang="en-US" dirty="0"/>
              <a:t> a </a:t>
            </a:r>
            <a:r>
              <a:rPr lang="en-US" dirty="0" err="1"/>
              <a:t>nivel</a:t>
            </a:r>
            <a:r>
              <a:rPr lang="en-US" dirty="0"/>
              <a:t> </a:t>
            </a:r>
            <a:r>
              <a:rPr lang="en-US" dirty="0" err="1"/>
              <a:t>tanto</a:t>
            </a:r>
            <a:r>
              <a:rPr lang="en-US" dirty="0"/>
              <a:t> </a:t>
            </a:r>
            <a:r>
              <a:rPr lang="en-US" dirty="0" err="1"/>
              <a:t>nacional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al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organismos</a:t>
            </a:r>
            <a:r>
              <a:rPr lang="en-US" dirty="0"/>
              <a:t> </a:t>
            </a:r>
            <a:r>
              <a:rPr lang="en-US" dirty="0" err="1"/>
              <a:t>internacionales</a:t>
            </a:r>
            <a:r>
              <a:rPr lang="en-US" dirty="0"/>
              <a:t>, lo </a:t>
            </a:r>
            <a:r>
              <a:rPr lang="en-US" dirty="0" err="1"/>
              <a:t>cual</a:t>
            </a:r>
            <a:r>
              <a:rPr lang="en-US" dirty="0"/>
              <a:t> </a:t>
            </a:r>
            <a:r>
              <a:rPr lang="en-US" dirty="0" err="1"/>
              <a:t>indica</a:t>
            </a:r>
            <a:r>
              <a:rPr lang="en-US" dirty="0"/>
              <a:t> que la </a:t>
            </a:r>
            <a:r>
              <a:rPr lang="en-US" dirty="0" err="1"/>
              <a:t>estructura</a:t>
            </a:r>
            <a:r>
              <a:rPr lang="en-US" dirty="0"/>
              <a:t> de la OMM </a:t>
            </a:r>
            <a:r>
              <a:rPr lang="en-US" dirty="0" err="1"/>
              <a:t>debe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</a:t>
            </a:r>
            <a:r>
              <a:rPr lang="en-US" dirty="0" err="1"/>
              <a:t>explícita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relación</a:t>
            </a:r>
            <a:r>
              <a:rPr lang="en-US" dirty="0"/>
              <a:t> con la </a:t>
            </a:r>
            <a:r>
              <a:rPr lang="en-US" dirty="0" err="1"/>
              <a:t>hidrología</a:t>
            </a:r>
            <a:r>
              <a:rPr lang="en-US" dirty="0"/>
              <a:t>, </a:t>
            </a:r>
            <a:r>
              <a:rPr lang="en-US" dirty="0" err="1"/>
              <a:t>permitiendo</a:t>
            </a:r>
            <a:r>
              <a:rPr lang="en-US" dirty="0"/>
              <a:t> la </a:t>
            </a:r>
            <a:r>
              <a:rPr lang="en-US" dirty="0" err="1"/>
              <a:t>articulación</a:t>
            </a:r>
            <a:r>
              <a:rPr lang="en-US" dirty="0"/>
              <a:t> </a:t>
            </a:r>
            <a:r>
              <a:rPr lang="en-US" dirty="0" err="1"/>
              <a:t>efectiva</a:t>
            </a:r>
            <a:r>
              <a:rPr lang="en-US" dirty="0"/>
              <a:t> con las </a:t>
            </a:r>
            <a:r>
              <a:rPr lang="en-US" dirty="0" err="1"/>
              <a:t>diversos</a:t>
            </a:r>
            <a:r>
              <a:rPr lang="en-US" dirty="0"/>
              <a:t> </a:t>
            </a:r>
            <a:r>
              <a:rPr lang="en-US" dirty="0" err="1"/>
              <a:t>actores</a:t>
            </a:r>
            <a:r>
              <a:rPr lang="en-US" dirty="0"/>
              <a:t> </a:t>
            </a:r>
            <a:r>
              <a:rPr lang="en-US" dirty="0" err="1"/>
              <a:t>involucrados</a:t>
            </a:r>
            <a:r>
              <a:rPr lang="en-US" dirty="0"/>
              <a:t> y </a:t>
            </a:r>
            <a:r>
              <a:rPr lang="en-US" dirty="0" err="1"/>
              <a:t>ofreciendo</a:t>
            </a:r>
            <a:r>
              <a:rPr lang="en-US" dirty="0"/>
              <a:t> </a:t>
            </a:r>
            <a:r>
              <a:rPr lang="en-US" dirty="0" err="1"/>
              <a:t>una</a:t>
            </a:r>
            <a:r>
              <a:rPr lang="en-US" dirty="0"/>
              <a:t> </a:t>
            </a:r>
            <a:r>
              <a:rPr lang="en-US" dirty="0" err="1"/>
              <a:t>orientación</a:t>
            </a:r>
            <a:r>
              <a:rPr lang="en-US" dirty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autoridad</a:t>
            </a:r>
            <a:r>
              <a:rPr lang="en-US" dirty="0"/>
              <a:t> </a:t>
            </a:r>
            <a:r>
              <a:rPr lang="en-US" dirty="0" err="1"/>
              <a:t>competente</a:t>
            </a:r>
            <a:r>
              <a:rPr lang="en-US" dirty="0"/>
              <a:t> a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Miembros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el </a:t>
            </a:r>
            <a:r>
              <a:rPr lang="en-US" dirty="0" err="1"/>
              <a:t>tema</a:t>
            </a:r>
            <a:r>
              <a:rPr lang="en-US" dirty="0"/>
              <a:t> de </a:t>
            </a:r>
            <a:r>
              <a:rPr lang="en-US" dirty="0" err="1"/>
              <a:t>agua</a:t>
            </a:r>
            <a:r>
              <a:rPr lang="en-US" dirty="0"/>
              <a:t> e </a:t>
            </a:r>
            <a:r>
              <a:rPr lang="en-US" dirty="0" err="1"/>
              <a:t>hidrología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938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899592" y="116632"/>
            <a:ext cx="8136904" cy="432048"/>
          </a:xfrm>
        </p:spPr>
        <p:txBody>
          <a:bodyPr/>
          <a:lstStyle/>
          <a:p>
            <a:r>
              <a:rPr lang="es-ES_tradnl" dirty="0" smtClean="0"/>
              <a:t>Recomendaciones al </a:t>
            </a:r>
            <a:r>
              <a:rPr lang="es-ES_tradnl" smtClean="0"/>
              <a:t>Congreso de la Reunión </a:t>
            </a:r>
            <a:r>
              <a:rPr lang="es-ES_tradnl" dirty="0"/>
              <a:t>extraordinaria de la Comisión de Hidrología (13-14 febrero 2019)</a:t>
            </a:r>
          </a:p>
          <a:p>
            <a:endParaRPr lang="es-ES_tradnl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651"/>
          <a:stretch/>
        </p:blipFill>
        <p:spPr>
          <a:xfrm>
            <a:off x="0" y="908721"/>
            <a:ext cx="5292080" cy="9200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2852936"/>
            <a:ext cx="5026520" cy="36724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535"/>
          <a:stretch/>
        </p:blipFill>
        <p:spPr>
          <a:xfrm>
            <a:off x="179512" y="1772816"/>
            <a:ext cx="5292080" cy="103320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11552" y="2852936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Creación de la Asamblea sobre Hidrología de la OMM con representación </a:t>
            </a:r>
            <a:r>
              <a:rPr lang="es-ES_tradnl" smtClean="0"/>
              <a:t>de entidades de agua</a:t>
            </a:r>
            <a:endParaRPr lang="es-ES_tradnl"/>
          </a:p>
        </p:txBody>
      </p:sp>
      <p:sp>
        <p:nvSpPr>
          <p:cNvPr id="9" name="TextBox 8"/>
          <p:cNvSpPr txBox="1"/>
          <p:nvPr/>
        </p:nvSpPr>
        <p:spPr>
          <a:xfrm>
            <a:off x="5155339" y="4005064"/>
            <a:ext cx="39604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Creación de un Grupo de Trabajo para que el tema de agua esté integrado en </a:t>
            </a:r>
            <a:r>
              <a:rPr lang="es-ES_tradnl" smtClean="0"/>
              <a:t>las actividades de la OMM</a:t>
            </a:r>
            <a:endParaRPr lang="es-ES_tradnl" dirty="0"/>
          </a:p>
        </p:txBody>
      </p:sp>
      <p:sp>
        <p:nvSpPr>
          <p:cNvPr id="10" name="TextBox 9"/>
          <p:cNvSpPr txBox="1"/>
          <p:nvPr/>
        </p:nvSpPr>
        <p:spPr>
          <a:xfrm>
            <a:off x="5111552" y="522920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Que el “Asesor Hidrológico” sea director de un </a:t>
            </a:r>
            <a:r>
              <a:rPr lang="es-ES_tradnl" smtClean="0"/>
              <a:t>organismo hidrológico nacional</a:t>
            </a:r>
            <a:endParaRPr lang="es-ES_tradnl" dirty="0"/>
          </a:p>
        </p:txBody>
      </p:sp>
      <p:sp>
        <p:nvSpPr>
          <p:cNvPr id="11" name="TextBox 10"/>
          <p:cNvSpPr txBox="1"/>
          <p:nvPr/>
        </p:nvSpPr>
        <p:spPr>
          <a:xfrm>
            <a:off x="5111552" y="5949280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 smtClean="0"/>
              <a:t>Que las nuevas Comisiones Técnicas </a:t>
            </a:r>
            <a:r>
              <a:rPr lang="es-ES_tradnl" smtClean="0"/>
              <a:t>incluyan hidrólogos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8345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Marcador de contenido 12"/>
          <p:cNvSpPr>
            <a:spLocks noGrp="1"/>
          </p:cNvSpPr>
          <p:nvPr>
            <p:ph sz="quarter" idx="4"/>
          </p:nvPr>
        </p:nvSpPr>
        <p:spPr>
          <a:xfrm>
            <a:off x="683568" y="3140968"/>
            <a:ext cx="7632848" cy="1800200"/>
          </a:xfrm>
        </p:spPr>
        <p:txBody>
          <a:bodyPr>
            <a:normAutofit/>
          </a:bodyPr>
          <a:lstStyle/>
          <a:p>
            <a:r>
              <a:rPr lang="es-PE" sz="1600" b="1" dirty="0"/>
              <a:t>Servicio Nacional de Meteorología e Hidrología del Perú –</a:t>
            </a:r>
            <a:r>
              <a:rPr lang="es-PE" sz="1600" b="1" dirty="0" smtClean="0"/>
              <a:t>SENAMHI</a:t>
            </a:r>
          </a:p>
          <a:p>
            <a:r>
              <a:rPr lang="es-PE" sz="1600" dirty="0" smtClean="0"/>
              <a:t>Jirón </a:t>
            </a:r>
            <a:r>
              <a:rPr lang="es-PE" sz="1600" dirty="0"/>
              <a:t>Cahuide 785  – Jesús </a:t>
            </a:r>
            <a:r>
              <a:rPr lang="es-PE" sz="1600" dirty="0" smtClean="0"/>
              <a:t>María, Lima -Perú</a:t>
            </a:r>
            <a:endParaRPr lang="es-PE" sz="1600" dirty="0"/>
          </a:p>
          <a:p>
            <a:r>
              <a:rPr lang="es-PE" sz="1600" dirty="0" smtClean="0"/>
              <a:t>Teléfono:  (01) 6141414 </a:t>
            </a:r>
          </a:p>
          <a:p>
            <a:r>
              <a:rPr lang="es-PE" sz="1600" dirty="0" smtClean="0"/>
              <a:t>Consultas y sugerencias:  </a:t>
            </a:r>
            <a:r>
              <a:rPr lang="es-PE" sz="1600" dirty="0" smtClean="0">
                <a:hlinkClick r:id="rId2"/>
              </a:rPr>
              <a:t>ktakahashi@senamhi.gob.pe</a:t>
            </a:r>
            <a:r>
              <a:rPr lang="es-PE" sz="1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038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_tradnl" dirty="0" smtClean="0"/>
              <a:t>La Organización Meteorológica Mundial (OMM)</a:t>
            </a:r>
            <a:endParaRPr lang="es-ES_tradnl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1546914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/>
              <a:t>La OMM es un organismo especializado y portavoz autorizado de las Naciones Unidas</a:t>
            </a:r>
            <a:r>
              <a:rPr lang="es-ES" dirty="0"/>
              <a:t> </a:t>
            </a:r>
            <a:endParaRPr lang="es-ES" dirty="0" smtClean="0"/>
          </a:p>
          <a:p>
            <a:endParaRPr lang="en-US" dirty="0"/>
          </a:p>
          <a:p>
            <a:pPr algn="just"/>
            <a:r>
              <a:rPr lang="es-ES" dirty="0"/>
              <a:t>	</a:t>
            </a:r>
            <a:r>
              <a:rPr lang="es-ES" dirty="0" smtClean="0"/>
              <a:t>Los </a:t>
            </a:r>
            <a:r>
              <a:rPr lang="es-ES" dirty="0"/>
              <a:t>Estados y Territorios Miembros de la OMM poseen y operan la infraestructura científica necesaria para prestar servicios meteorológicos, climáticos, hidrológicos y medioambientales conexos, principalmente a través de sus organizaciones meteorológicas e hidrológicas nacionales</a:t>
            </a:r>
            <a:r>
              <a:rPr lang="es-ES" dirty="0" smtClean="0"/>
              <a:t>.</a:t>
            </a:r>
          </a:p>
          <a:p>
            <a:pPr algn="just"/>
            <a:endParaRPr lang="en-US" dirty="0"/>
          </a:p>
          <a:p>
            <a:pPr algn="just"/>
            <a:r>
              <a:rPr lang="es-ES" dirty="0" smtClean="0"/>
              <a:t>	La </a:t>
            </a:r>
            <a:r>
              <a:rPr lang="es-ES" dirty="0"/>
              <a:t>OMM potencia la capacidad de sus Estados y Territorios Miembros para prestar servicios de vigilancia, predicción y aviso, encabeza la agenda mundial conexa y fundamenta su programa, atendiendo en todo momento de la mejor forma posible sus intereses mediante el suministro de información, informes y evaluaciones fiables en los planos mundial y regional, difunde sus conocimientos científicos a fin dar respuesta a problemas de nueva aparición, como el cambio climático, e impulsa el establecimiento de asociaciones eficaces de carácter estratégico.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760132"/>
            <a:ext cx="1512167" cy="10757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5733256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_tradnl" i="1" dirty="0" smtClean="0"/>
              <a:t>Plan Estratégico de la OMM 2020-2023 </a:t>
            </a:r>
            <a:r>
              <a:rPr lang="es-ES_tradnl" i="1" smtClean="0"/>
              <a:t>(aprobado en EC70)</a:t>
            </a:r>
            <a:endParaRPr lang="es-ES_tradnl" i="1"/>
          </a:p>
        </p:txBody>
      </p:sp>
    </p:spTree>
    <p:extLst>
      <p:ext uri="{BB962C8B-B14F-4D97-AF65-F5344CB8AC3E}">
        <p14:creationId xmlns:p14="http://schemas.microsoft.com/office/powerpoint/2010/main" val="30624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77734" y="260648"/>
            <a:ext cx="8352928" cy="432048"/>
          </a:xfrm>
        </p:spPr>
        <p:txBody>
          <a:bodyPr/>
          <a:lstStyle/>
          <a:p>
            <a:r>
              <a:rPr lang="en-US" dirty="0" err="1" smtClean="0"/>
              <a:t>Convenio</a:t>
            </a:r>
            <a:r>
              <a:rPr lang="en-US" dirty="0" smtClean="0"/>
              <a:t> de </a:t>
            </a:r>
            <a:r>
              <a:rPr lang="en-US" dirty="0"/>
              <a:t>la </a:t>
            </a:r>
            <a:r>
              <a:rPr lang="en-US" dirty="0" smtClean="0"/>
              <a:t>OMM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0" y="836712"/>
            <a:ext cx="9036496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err="1" smtClean="0"/>
              <a:t>Adoptado</a:t>
            </a:r>
            <a:r>
              <a:rPr lang="en-US" i="1" dirty="0" smtClean="0"/>
              <a:t> </a:t>
            </a:r>
            <a:r>
              <a:rPr lang="en-US" i="1" dirty="0" err="1" smtClean="0"/>
              <a:t>en</a:t>
            </a:r>
            <a:r>
              <a:rPr lang="en-US" i="1" dirty="0" smtClean="0"/>
              <a:t> 1947 y </a:t>
            </a:r>
            <a:r>
              <a:rPr lang="en-US" i="1" dirty="0" err="1" smtClean="0"/>
              <a:t>suscrito</a:t>
            </a:r>
            <a:r>
              <a:rPr lang="en-US" i="1" dirty="0" smtClean="0"/>
              <a:t> </a:t>
            </a:r>
            <a:r>
              <a:rPr lang="en-US" i="1" dirty="0" err="1" smtClean="0"/>
              <a:t>por</a:t>
            </a:r>
            <a:r>
              <a:rPr lang="en-US" i="1" dirty="0" smtClean="0"/>
              <a:t> </a:t>
            </a:r>
            <a:r>
              <a:rPr lang="en-US" i="1" dirty="0" err="1" smtClean="0"/>
              <a:t>Perú</a:t>
            </a:r>
            <a:r>
              <a:rPr lang="en-US" i="1" dirty="0" smtClean="0"/>
              <a:t> </a:t>
            </a:r>
            <a:r>
              <a:rPr lang="en-US" i="1" dirty="0" err="1" smtClean="0"/>
              <a:t>en</a:t>
            </a:r>
            <a:r>
              <a:rPr lang="en-US" i="1" dirty="0" smtClean="0"/>
              <a:t> 1949</a:t>
            </a:r>
          </a:p>
          <a:p>
            <a:pPr algn="r"/>
            <a:endParaRPr lang="en-US" dirty="0"/>
          </a:p>
          <a:p>
            <a:r>
              <a:rPr lang="en-US" dirty="0"/>
              <a:t> </a:t>
            </a:r>
            <a:r>
              <a:rPr lang="en-US" dirty="0" smtClean="0"/>
              <a:t>ARTÍCULO </a:t>
            </a:r>
            <a:r>
              <a:rPr lang="en-US" dirty="0"/>
              <a:t>2 </a:t>
            </a:r>
            <a:r>
              <a:rPr lang="en-US" b="1" dirty="0" err="1"/>
              <a:t>Finalidades</a:t>
            </a:r>
            <a:r>
              <a:rPr lang="en-US" b="1" dirty="0"/>
              <a:t> </a:t>
            </a:r>
            <a:endParaRPr lang="en-US" dirty="0"/>
          </a:p>
          <a:p>
            <a:r>
              <a:rPr lang="en-US" dirty="0"/>
              <a:t>Las </a:t>
            </a:r>
            <a:r>
              <a:rPr lang="en-US" dirty="0" err="1" smtClean="0"/>
              <a:t>finalidades</a:t>
            </a:r>
            <a:r>
              <a:rPr lang="en-US" dirty="0" smtClean="0"/>
              <a:t> </a:t>
            </a:r>
            <a:r>
              <a:rPr lang="en-US" dirty="0"/>
              <a:t>de la </a:t>
            </a:r>
            <a:r>
              <a:rPr lang="en-US" dirty="0" err="1"/>
              <a:t>Organización</a:t>
            </a:r>
            <a:r>
              <a:rPr lang="en-US" dirty="0"/>
              <a:t> </a:t>
            </a:r>
            <a:r>
              <a:rPr lang="en-US" dirty="0" err="1"/>
              <a:t>serán</a:t>
            </a:r>
            <a:r>
              <a:rPr lang="en-US" dirty="0"/>
              <a:t> las </a:t>
            </a:r>
            <a:r>
              <a:rPr lang="en-US" dirty="0" err="1"/>
              <a:t>siguientes</a:t>
            </a:r>
            <a:r>
              <a:rPr lang="en-US" dirty="0"/>
              <a:t>: </a:t>
            </a:r>
          </a:p>
          <a:p>
            <a:pPr marL="342900" indent="-342900">
              <a:spcAft>
                <a:spcPts val="300"/>
              </a:spcAft>
              <a:buFont typeface="+mj-lt"/>
              <a:buAutoNum type="alphaLcParenR"/>
            </a:pPr>
            <a:r>
              <a:rPr lang="en-US" dirty="0" err="1"/>
              <a:t>F</a:t>
            </a:r>
            <a:r>
              <a:rPr lang="en-US" dirty="0" err="1" smtClean="0"/>
              <a:t>acilitar</a:t>
            </a:r>
            <a:r>
              <a:rPr lang="en-US" dirty="0" smtClean="0"/>
              <a:t> </a:t>
            </a:r>
            <a:r>
              <a:rPr lang="en-US" dirty="0"/>
              <a:t>la </a:t>
            </a:r>
            <a:r>
              <a:rPr lang="en-US" dirty="0" err="1"/>
              <a:t>cooperación</a:t>
            </a:r>
            <a:r>
              <a:rPr lang="en-US" dirty="0"/>
              <a:t> </a:t>
            </a:r>
            <a:r>
              <a:rPr lang="en-US" dirty="0" err="1"/>
              <a:t>mundial</a:t>
            </a:r>
            <a:r>
              <a:rPr lang="en-US" dirty="0"/>
              <a:t> con </a:t>
            </a:r>
            <a:r>
              <a:rPr lang="en-US" dirty="0" err="1"/>
              <a:t>objeto</a:t>
            </a:r>
            <a:r>
              <a:rPr lang="en-US" dirty="0"/>
              <a:t> de </a:t>
            </a:r>
            <a:r>
              <a:rPr lang="en-US" dirty="0" err="1"/>
              <a:t>crear</a:t>
            </a:r>
            <a:r>
              <a:rPr lang="en-US" dirty="0"/>
              <a:t> </a:t>
            </a:r>
            <a:r>
              <a:rPr lang="en-US" dirty="0" err="1"/>
              <a:t>redes</a:t>
            </a:r>
            <a:r>
              <a:rPr lang="en-US" dirty="0"/>
              <a:t> de </a:t>
            </a:r>
            <a:r>
              <a:rPr lang="en-US" dirty="0" err="1" smtClean="0"/>
              <a:t>estaciones</a:t>
            </a:r>
            <a:r>
              <a:rPr lang="en-US" dirty="0" smtClean="0"/>
              <a:t> </a:t>
            </a:r>
            <a:r>
              <a:rPr lang="en-US" dirty="0"/>
              <a:t>que </a:t>
            </a:r>
            <a:r>
              <a:rPr lang="en-US" dirty="0" err="1"/>
              <a:t>efectúen</a:t>
            </a:r>
            <a:r>
              <a:rPr lang="en-US" dirty="0"/>
              <a:t> </a:t>
            </a:r>
            <a:r>
              <a:rPr lang="en-US" dirty="0" err="1"/>
              <a:t>observaciones</a:t>
            </a:r>
            <a:r>
              <a:rPr lang="en-US" dirty="0"/>
              <a:t> </a:t>
            </a:r>
            <a:r>
              <a:rPr lang="en-US" dirty="0" err="1"/>
              <a:t>meteorológicas</a:t>
            </a:r>
            <a:r>
              <a:rPr lang="en-US" dirty="0"/>
              <a:t>, </a:t>
            </a:r>
            <a:r>
              <a:rPr lang="en-US" dirty="0" err="1" smtClean="0"/>
              <a:t>así</a:t>
            </a:r>
            <a:r>
              <a:rPr lang="en-US" dirty="0" smtClean="0"/>
              <a:t>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b="1" dirty="0" err="1"/>
              <a:t>observaciones</a:t>
            </a:r>
            <a:r>
              <a:rPr lang="en-US" b="1" dirty="0"/>
              <a:t> </a:t>
            </a:r>
            <a:r>
              <a:rPr lang="en-US" b="1" dirty="0" err="1"/>
              <a:t>hidrológicas</a:t>
            </a:r>
            <a:r>
              <a:rPr lang="en-US" dirty="0"/>
              <a:t> y </a:t>
            </a:r>
            <a:r>
              <a:rPr lang="en-US" dirty="0" err="1"/>
              <a:t>otras</a:t>
            </a:r>
            <a:r>
              <a:rPr lang="en-US" dirty="0"/>
              <a:t> </a:t>
            </a:r>
            <a:r>
              <a:rPr lang="en-US" dirty="0" err="1"/>
              <a:t>observaciones</a:t>
            </a:r>
            <a:r>
              <a:rPr lang="en-US" dirty="0"/>
              <a:t> </a:t>
            </a:r>
            <a:r>
              <a:rPr lang="en-US" dirty="0" err="1"/>
              <a:t>geofísicas</a:t>
            </a:r>
            <a:r>
              <a:rPr lang="en-US" dirty="0"/>
              <a:t> </a:t>
            </a:r>
            <a:r>
              <a:rPr lang="en-US" dirty="0" err="1"/>
              <a:t>relacionadas</a:t>
            </a:r>
            <a:r>
              <a:rPr lang="en-US" dirty="0"/>
              <a:t> con la </a:t>
            </a:r>
            <a:r>
              <a:rPr lang="en-US" dirty="0" err="1" smtClean="0"/>
              <a:t>meteorología</a:t>
            </a:r>
            <a:r>
              <a:rPr lang="en-US" dirty="0"/>
              <a:t>, y </a:t>
            </a:r>
            <a:r>
              <a:rPr lang="en-US" dirty="0" err="1"/>
              <a:t>favorecer</a:t>
            </a:r>
            <a:r>
              <a:rPr lang="en-US" dirty="0"/>
              <a:t> la </a:t>
            </a:r>
            <a:r>
              <a:rPr lang="en-US" dirty="0" err="1"/>
              <a:t>creación</a:t>
            </a:r>
            <a:r>
              <a:rPr lang="en-US" dirty="0"/>
              <a:t> y el </a:t>
            </a:r>
            <a:r>
              <a:rPr lang="en-US" dirty="0" err="1"/>
              <a:t>mantenimiento</a:t>
            </a:r>
            <a:r>
              <a:rPr lang="en-US" dirty="0"/>
              <a:t> de </a:t>
            </a:r>
            <a:r>
              <a:rPr lang="en-US" dirty="0" err="1"/>
              <a:t>centros</a:t>
            </a:r>
            <a:r>
              <a:rPr lang="en-US" dirty="0"/>
              <a:t> </a:t>
            </a:r>
            <a:r>
              <a:rPr lang="en-US" dirty="0" err="1"/>
              <a:t>encargados</a:t>
            </a:r>
            <a:r>
              <a:rPr lang="en-US" dirty="0"/>
              <a:t> de </a:t>
            </a:r>
            <a:r>
              <a:rPr lang="en-US" dirty="0" err="1"/>
              <a:t>prestar</a:t>
            </a:r>
            <a:r>
              <a:rPr lang="en-US" dirty="0"/>
              <a:t> </a:t>
            </a:r>
            <a:r>
              <a:rPr lang="en-US" dirty="0" err="1"/>
              <a:t>servicios</a:t>
            </a:r>
            <a:r>
              <a:rPr lang="en-US" dirty="0"/>
              <a:t> </a:t>
            </a:r>
            <a:r>
              <a:rPr lang="en-US" dirty="0" err="1"/>
              <a:t>meteorológicos</a:t>
            </a:r>
            <a:r>
              <a:rPr lang="en-US" dirty="0"/>
              <a:t> y </a:t>
            </a:r>
            <a:r>
              <a:rPr lang="en-US" dirty="0" err="1"/>
              <a:t>otros</a:t>
            </a:r>
            <a:r>
              <a:rPr lang="en-US" dirty="0"/>
              <a:t> </a:t>
            </a:r>
            <a:r>
              <a:rPr lang="en-US" dirty="0" err="1"/>
              <a:t>servicios</a:t>
            </a:r>
            <a:r>
              <a:rPr lang="en-US" dirty="0"/>
              <a:t> </a:t>
            </a:r>
            <a:r>
              <a:rPr lang="en-US" dirty="0" err="1"/>
              <a:t>conexos</a:t>
            </a:r>
            <a:r>
              <a:rPr lang="en-US" dirty="0"/>
              <a:t>; </a:t>
            </a:r>
          </a:p>
          <a:p>
            <a:pPr marL="342900" indent="-342900">
              <a:spcAft>
                <a:spcPts val="300"/>
              </a:spcAft>
              <a:buFont typeface="+mj-lt"/>
              <a:buAutoNum type="alphaLcParenR"/>
            </a:pPr>
            <a:r>
              <a:rPr lang="en-US" dirty="0" err="1"/>
              <a:t>F</a:t>
            </a:r>
            <a:r>
              <a:rPr lang="en-US" dirty="0" err="1" smtClean="0"/>
              <a:t>omentar</a:t>
            </a:r>
            <a:r>
              <a:rPr lang="en-US" dirty="0" smtClean="0"/>
              <a:t> </a:t>
            </a:r>
            <a:r>
              <a:rPr lang="en-US" dirty="0"/>
              <a:t>la </a:t>
            </a:r>
            <a:r>
              <a:rPr lang="en-US" dirty="0" err="1"/>
              <a:t>creación</a:t>
            </a:r>
            <a:r>
              <a:rPr lang="en-US" dirty="0"/>
              <a:t> y el </a:t>
            </a:r>
            <a:r>
              <a:rPr lang="en-US" dirty="0" err="1"/>
              <a:t>mantenimiento</a:t>
            </a:r>
            <a:r>
              <a:rPr lang="en-US" dirty="0"/>
              <a:t> de </a:t>
            </a:r>
            <a:r>
              <a:rPr lang="en-US" dirty="0" err="1"/>
              <a:t>sistemas</a:t>
            </a:r>
            <a:r>
              <a:rPr lang="en-US" dirty="0"/>
              <a:t> para el </a:t>
            </a:r>
            <a:r>
              <a:rPr lang="en-US" dirty="0" err="1"/>
              <a:t>intercambio</a:t>
            </a:r>
            <a:r>
              <a:rPr lang="en-US" dirty="0"/>
              <a:t> </a:t>
            </a:r>
            <a:r>
              <a:rPr lang="en-US" dirty="0" err="1"/>
              <a:t>rápido</a:t>
            </a:r>
            <a:r>
              <a:rPr lang="en-US" dirty="0"/>
              <a:t> de </a:t>
            </a:r>
            <a:r>
              <a:rPr lang="en-US" dirty="0" err="1"/>
              <a:t>información</a:t>
            </a:r>
            <a:r>
              <a:rPr lang="en-US" dirty="0"/>
              <a:t> </a:t>
            </a:r>
            <a:r>
              <a:rPr lang="en-US" dirty="0" err="1"/>
              <a:t>meteorológica</a:t>
            </a:r>
            <a:r>
              <a:rPr lang="en-US" dirty="0"/>
              <a:t> y </a:t>
            </a:r>
            <a:r>
              <a:rPr lang="en-US" dirty="0" err="1"/>
              <a:t>conexa</a:t>
            </a:r>
            <a:r>
              <a:rPr lang="en-US" dirty="0"/>
              <a:t>; </a:t>
            </a:r>
          </a:p>
          <a:p>
            <a:pPr marL="342900" indent="-342900">
              <a:spcAft>
                <a:spcPts val="300"/>
              </a:spcAft>
              <a:buFont typeface="+mj-lt"/>
              <a:buAutoNum type="alphaLcParenR"/>
            </a:pPr>
            <a:r>
              <a:rPr lang="en-US" dirty="0" err="1"/>
              <a:t>F</a:t>
            </a:r>
            <a:r>
              <a:rPr lang="en-US" dirty="0" err="1" smtClean="0"/>
              <a:t>omentar</a:t>
            </a:r>
            <a:r>
              <a:rPr lang="en-US" dirty="0" smtClean="0"/>
              <a:t> </a:t>
            </a:r>
            <a:r>
              <a:rPr lang="en-US" dirty="0"/>
              <a:t>la </a:t>
            </a:r>
            <a:r>
              <a:rPr lang="en-US" dirty="0" err="1"/>
              <a:t>normalización</a:t>
            </a:r>
            <a:r>
              <a:rPr lang="en-US" dirty="0"/>
              <a:t> de las </a:t>
            </a:r>
            <a:r>
              <a:rPr lang="en-US" dirty="0" err="1"/>
              <a:t>observaciones</a:t>
            </a:r>
            <a:r>
              <a:rPr lang="en-US" dirty="0"/>
              <a:t> </a:t>
            </a:r>
            <a:r>
              <a:rPr lang="en-US" dirty="0" err="1"/>
              <a:t>meteorológicas</a:t>
            </a:r>
            <a:r>
              <a:rPr lang="en-US" dirty="0"/>
              <a:t> y </a:t>
            </a:r>
            <a:r>
              <a:rPr lang="en-US" dirty="0" err="1"/>
              <a:t>conexas</a:t>
            </a:r>
            <a:r>
              <a:rPr lang="en-US" dirty="0"/>
              <a:t> y </a:t>
            </a:r>
            <a:r>
              <a:rPr lang="en-US" dirty="0" err="1"/>
              <a:t>asegurar</a:t>
            </a:r>
            <a:r>
              <a:rPr lang="en-US" dirty="0"/>
              <a:t> la </a:t>
            </a:r>
            <a:r>
              <a:rPr lang="en-US" dirty="0" err="1"/>
              <a:t>publicación</a:t>
            </a:r>
            <a:r>
              <a:rPr lang="en-US" dirty="0"/>
              <a:t> </a:t>
            </a:r>
            <a:r>
              <a:rPr lang="en-US" dirty="0" err="1"/>
              <a:t>uniforme</a:t>
            </a:r>
            <a:r>
              <a:rPr lang="en-US" dirty="0"/>
              <a:t> de </a:t>
            </a:r>
            <a:r>
              <a:rPr lang="en-US" dirty="0" err="1"/>
              <a:t>observaciones</a:t>
            </a:r>
            <a:r>
              <a:rPr lang="en-US" dirty="0"/>
              <a:t> y </a:t>
            </a:r>
            <a:r>
              <a:rPr lang="en-US" dirty="0" err="1"/>
              <a:t>estadísticas</a:t>
            </a:r>
            <a:r>
              <a:rPr lang="en-US" dirty="0"/>
              <a:t>; </a:t>
            </a:r>
          </a:p>
          <a:p>
            <a:pPr marL="342900" indent="-342900">
              <a:spcAft>
                <a:spcPts val="300"/>
              </a:spcAft>
              <a:buFont typeface="+mj-lt"/>
              <a:buAutoNum type="alphaLcParenR"/>
            </a:pPr>
            <a:r>
              <a:rPr lang="en-US" dirty="0" err="1"/>
              <a:t>P</a:t>
            </a:r>
            <a:r>
              <a:rPr lang="en-US" dirty="0" err="1" smtClean="0"/>
              <a:t>romover</a:t>
            </a:r>
            <a:r>
              <a:rPr lang="en-US" dirty="0" smtClean="0"/>
              <a:t> </a:t>
            </a:r>
            <a:r>
              <a:rPr lang="en-US" dirty="0"/>
              <a:t>la </a:t>
            </a:r>
            <a:r>
              <a:rPr lang="en-US" dirty="0" err="1"/>
              <a:t>aplicación</a:t>
            </a:r>
            <a:r>
              <a:rPr lang="en-US" dirty="0"/>
              <a:t> de la </a:t>
            </a:r>
            <a:r>
              <a:rPr lang="en-US" dirty="0" err="1"/>
              <a:t>meteorología</a:t>
            </a:r>
            <a:r>
              <a:rPr lang="en-US" dirty="0"/>
              <a:t> a la </a:t>
            </a:r>
            <a:r>
              <a:rPr lang="en-US" dirty="0" err="1"/>
              <a:t>aviación</a:t>
            </a:r>
            <a:r>
              <a:rPr lang="en-US" dirty="0"/>
              <a:t>, la </a:t>
            </a:r>
            <a:r>
              <a:rPr lang="en-US" dirty="0" err="1" smtClean="0"/>
              <a:t>navegación</a:t>
            </a:r>
            <a:r>
              <a:rPr lang="en-US" dirty="0" smtClean="0"/>
              <a:t> </a:t>
            </a:r>
            <a:r>
              <a:rPr lang="en-US" dirty="0" err="1"/>
              <a:t>marítima</a:t>
            </a:r>
            <a:r>
              <a:rPr lang="en-US" dirty="0"/>
              <a:t>,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b="1" dirty="0" err="1"/>
              <a:t>problemas</a:t>
            </a:r>
            <a:r>
              <a:rPr lang="en-US" b="1" dirty="0"/>
              <a:t> </a:t>
            </a:r>
            <a:r>
              <a:rPr lang="en-US" b="1" dirty="0" err="1"/>
              <a:t>relacionados</a:t>
            </a:r>
            <a:r>
              <a:rPr lang="en-US" b="1" dirty="0"/>
              <a:t> con el </a:t>
            </a:r>
            <a:r>
              <a:rPr lang="en-US" b="1" dirty="0" err="1"/>
              <a:t>agua</a:t>
            </a:r>
            <a:r>
              <a:rPr lang="en-US" dirty="0"/>
              <a:t>, la </a:t>
            </a:r>
            <a:r>
              <a:rPr lang="en-US" dirty="0" err="1"/>
              <a:t>agricultura</a:t>
            </a:r>
            <a:r>
              <a:rPr lang="en-US" dirty="0"/>
              <a:t> y </a:t>
            </a:r>
            <a:r>
              <a:rPr lang="en-US" dirty="0" err="1"/>
              <a:t>otras</a:t>
            </a:r>
            <a:r>
              <a:rPr lang="en-US" dirty="0"/>
              <a:t> </a:t>
            </a:r>
            <a:r>
              <a:rPr lang="en-US" dirty="0" err="1"/>
              <a:t>actividades</a:t>
            </a:r>
            <a:r>
              <a:rPr lang="en-US" dirty="0"/>
              <a:t> </a:t>
            </a:r>
            <a:r>
              <a:rPr lang="en-US" dirty="0" err="1"/>
              <a:t>humanas</a:t>
            </a:r>
            <a:r>
              <a:rPr lang="en-US" dirty="0"/>
              <a:t>; </a:t>
            </a:r>
          </a:p>
          <a:p>
            <a:pPr marL="342900" indent="-342900">
              <a:spcAft>
                <a:spcPts val="300"/>
              </a:spcAft>
              <a:buFont typeface="+mj-lt"/>
              <a:buAutoNum type="alphaLcParenR"/>
            </a:pPr>
            <a:r>
              <a:rPr lang="en-US" b="1" dirty="0" err="1"/>
              <a:t>F</a:t>
            </a:r>
            <a:r>
              <a:rPr lang="en-US" b="1" dirty="0" err="1" smtClean="0"/>
              <a:t>omentar</a:t>
            </a:r>
            <a:r>
              <a:rPr lang="en-US" b="1" dirty="0" smtClean="0"/>
              <a:t> </a:t>
            </a:r>
            <a:r>
              <a:rPr lang="en-US" b="1" dirty="0"/>
              <a:t>las </a:t>
            </a:r>
            <a:r>
              <a:rPr lang="en-US" b="1" dirty="0" err="1"/>
              <a:t>actividades</a:t>
            </a:r>
            <a:r>
              <a:rPr lang="en-US" b="1" dirty="0"/>
              <a:t> </a:t>
            </a:r>
            <a:r>
              <a:rPr lang="en-US" b="1" dirty="0" err="1"/>
              <a:t>en</a:t>
            </a:r>
            <a:r>
              <a:rPr lang="en-US" b="1" dirty="0"/>
              <a:t> </a:t>
            </a:r>
            <a:r>
              <a:rPr lang="en-US" b="1" dirty="0" err="1"/>
              <a:t>materia</a:t>
            </a:r>
            <a:r>
              <a:rPr lang="en-US" b="1" dirty="0"/>
              <a:t> de </a:t>
            </a:r>
            <a:r>
              <a:rPr lang="en-US" b="1" dirty="0" err="1"/>
              <a:t>hidrología</a:t>
            </a:r>
            <a:r>
              <a:rPr lang="en-US" b="1" dirty="0"/>
              <a:t> </a:t>
            </a:r>
            <a:r>
              <a:rPr lang="en-US" b="1" dirty="0" err="1"/>
              <a:t>operativa</a:t>
            </a:r>
            <a:r>
              <a:rPr lang="en-US" b="1" dirty="0"/>
              <a:t> y </a:t>
            </a:r>
            <a:r>
              <a:rPr lang="en-US" b="1" dirty="0" err="1"/>
              <a:t>proseguir</a:t>
            </a:r>
            <a:r>
              <a:rPr lang="en-US" b="1" dirty="0"/>
              <a:t> </a:t>
            </a:r>
            <a:r>
              <a:rPr lang="en-US" b="1" dirty="0" err="1"/>
              <a:t>una</a:t>
            </a:r>
            <a:r>
              <a:rPr lang="en-US" b="1" dirty="0"/>
              <a:t> </a:t>
            </a:r>
            <a:r>
              <a:rPr lang="en-US" b="1" dirty="0" err="1"/>
              <a:t>estrecha</a:t>
            </a:r>
            <a:r>
              <a:rPr lang="en-US" b="1" dirty="0"/>
              <a:t> </a:t>
            </a:r>
            <a:r>
              <a:rPr lang="en-US" b="1" dirty="0" err="1"/>
              <a:t>colaboración</a:t>
            </a:r>
            <a:r>
              <a:rPr lang="en-US" b="1" dirty="0"/>
              <a:t> entre </a:t>
            </a:r>
            <a:r>
              <a:rPr lang="en-US" b="1" dirty="0" err="1"/>
              <a:t>Servicios</a:t>
            </a:r>
            <a:r>
              <a:rPr lang="en-US" b="1" dirty="0"/>
              <a:t> </a:t>
            </a:r>
            <a:r>
              <a:rPr lang="en-US" b="1" dirty="0" err="1"/>
              <a:t>Meteorológicos</a:t>
            </a:r>
            <a:r>
              <a:rPr lang="en-US" b="1" dirty="0"/>
              <a:t> y </a:t>
            </a:r>
            <a:r>
              <a:rPr lang="en-US" b="1" dirty="0" err="1"/>
              <a:t>Servicios</a:t>
            </a:r>
            <a:r>
              <a:rPr lang="en-US" b="1" dirty="0"/>
              <a:t> </a:t>
            </a:r>
            <a:r>
              <a:rPr lang="en-US" b="1" dirty="0" err="1"/>
              <a:t>Hidrológicos</a:t>
            </a:r>
            <a:r>
              <a:rPr lang="en-US" b="1" dirty="0" smtClean="0"/>
              <a:t>;</a:t>
            </a:r>
          </a:p>
          <a:p>
            <a:pPr marL="342900" indent="-342900">
              <a:spcAft>
                <a:spcPts val="300"/>
              </a:spcAft>
              <a:buFont typeface="+mj-lt"/>
              <a:buAutoNum type="alphaLcParenR"/>
            </a:pPr>
            <a:r>
              <a:rPr lang="en-US" dirty="0" err="1"/>
              <a:t>F</a:t>
            </a:r>
            <a:r>
              <a:rPr lang="en-US" dirty="0" err="1" smtClean="0"/>
              <a:t>omentar</a:t>
            </a:r>
            <a:r>
              <a:rPr lang="en-US" dirty="0" smtClean="0"/>
              <a:t> </a:t>
            </a:r>
            <a:r>
              <a:rPr lang="en-US" dirty="0"/>
              <a:t>la </a:t>
            </a:r>
            <a:r>
              <a:rPr lang="en-US" dirty="0" err="1"/>
              <a:t>investigación</a:t>
            </a:r>
            <a:r>
              <a:rPr lang="en-US" dirty="0"/>
              <a:t> y la </a:t>
            </a:r>
            <a:r>
              <a:rPr lang="en-US" dirty="0" err="1"/>
              <a:t>enseñanza</a:t>
            </a:r>
            <a:r>
              <a:rPr lang="en-US" dirty="0"/>
              <a:t> de la </a:t>
            </a:r>
            <a:r>
              <a:rPr lang="en-US" dirty="0" err="1"/>
              <a:t>meteorología</a:t>
            </a:r>
            <a:r>
              <a:rPr lang="en-US" dirty="0"/>
              <a:t> y, </a:t>
            </a:r>
            <a:r>
              <a:rPr lang="en-US" dirty="0" err="1"/>
              <a:t>cuando</a:t>
            </a:r>
            <a:r>
              <a:rPr lang="en-US" dirty="0"/>
              <a:t> </a:t>
            </a:r>
            <a:r>
              <a:rPr lang="en-US" dirty="0" err="1"/>
              <a:t>proceda</a:t>
            </a:r>
            <a:r>
              <a:rPr lang="en-US" dirty="0"/>
              <a:t>, de las </a:t>
            </a:r>
            <a:r>
              <a:rPr lang="en-US" dirty="0" err="1"/>
              <a:t>materias</a:t>
            </a:r>
            <a:r>
              <a:rPr lang="en-US" dirty="0"/>
              <a:t> </a:t>
            </a:r>
            <a:r>
              <a:rPr lang="en-US" dirty="0" err="1"/>
              <a:t>conexas</a:t>
            </a:r>
            <a:r>
              <a:rPr lang="en-US" dirty="0"/>
              <a:t>, y </a:t>
            </a:r>
            <a:r>
              <a:rPr lang="en-US" dirty="0" err="1"/>
              <a:t>cooperar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la </a:t>
            </a:r>
            <a:r>
              <a:rPr lang="en-US" dirty="0" err="1"/>
              <a:t>coordinación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aspectos</a:t>
            </a:r>
            <a:r>
              <a:rPr lang="en-US" dirty="0"/>
              <a:t> </a:t>
            </a:r>
            <a:r>
              <a:rPr lang="en-US" dirty="0" err="1"/>
              <a:t>internacionales</a:t>
            </a:r>
            <a:r>
              <a:rPr lang="en-US" dirty="0"/>
              <a:t> de tales </a:t>
            </a:r>
            <a:r>
              <a:rPr lang="en-US" dirty="0" err="1"/>
              <a:t>actividades</a:t>
            </a:r>
            <a:r>
              <a:rPr lang="en-US" dirty="0"/>
              <a:t>. </a:t>
            </a:r>
          </a:p>
          <a:p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593" y="6065912"/>
            <a:ext cx="111340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8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77734" y="260648"/>
            <a:ext cx="8352928" cy="432048"/>
          </a:xfrm>
        </p:spPr>
        <p:txBody>
          <a:bodyPr/>
          <a:lstStyle/>
          <a:p>
            <a:r>
              <a:rPr lang="en-US" dirty="0" err="1" smtClean="0"/>
              <a:t>Miembros</a:t>
            </a:r>
            <a:r>
              <a:rPr lang="en-US" dirty="0" smtClean="0"/>
              <a:t> de </a:t>
            </a:r>
            <a:r>
              <a:rPr lang="en-US" dirty="0"/>
              <a:t>la </a:t>
            </a:r>
            <a:r>
              <a:rPr lang="en-US" dirty="0" smtClean="0"/>
              <a:t>OMM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764704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191 </a:t>
            </a:r>
            <a:r>
              <a:rPr lang="en-US" dirty="0" err="1"/>
              <a:t>Miembros</a:t>
            </a:r>
            <a:r>
              <a:rPr lang="en-US" dirty="0"/>
              <a:t>: 185 </a:t>
            </a:r>
            <a:r>
              <a:rPr lang="en-US" dirty="0" err="1"/>
              <a:t>Estados</a:t>
            </a:r>
            <a:r>
              <a:rPr lang="en-US" dirty="0"/>
              <a:t> </a:t>
            </a:r>
            <a:r>
              <a:rPr lang="en-US" dirty="0" err="1"/>
              <a:t>Miembros</a:t>
            </a:r>
            <a:r>
              <a:rPr lang="en-US" dirty="0"/>
              <a:t> y </a:t>
            </a:r>
            <a:r>
              <a:rPr lang="en-US" dirty="0" smtClean="0"/>
              <a:t>6 </a:t>
            </a:r>
            <a:r>
              <a:rPr lang="en-US" dirty="0" err="1" smtClean="0"/>
              <a:t>Territorios</a:t>
            </a:r>
            <a:r>
              <a:rPr lang="en-US" dirty="0" smtClean="0"/>
              <a:t> </a:t>
            </a:r>
            <a:r>
              <a:rPr lang="en-US" dirty="0" err="1" smtClean="0"/>
              <a:t>Miembros</a:t>
            </a:r>
            <a:r>
              <a:rPr lang="en-US" dirty="0"/>
              <a:t> </a:t>
            </a:r>
            <a:r>
              <a:rPr lang="en-US" dirty="0" smtClean="0"/>
              <a:t>(01/01/2015).  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Perú</a:t>
            </a:r>
            <a:r>
              <a:rPr lang="en-US" dirty="0" smtClean="0"/>
              <a:t> </a:t>
            </a:r>
            <a:r>
              <a:rPr lang="en-US" dirty="0" err="1" smtClean="0"/>
              <a:t>pertenece</a:t>
            </a:r>
            <a:r>
              <a:rPr lang="en-US" dirty="0" smtClean="0"/>
              <a:t> </a:t>
            </a:r>
            <a:r>
              <a:rPr lang="en-US" dirty="0"/>
              <a:t>a la </a:t>
            </a:r>
            <a:r>
              <a:rPr lang="en-US" dirty="0" err="1"/>
              <a:t>Asociación</a:t>
            </a:r>
            <a:r>
              <a:rPr lang="en-US" dirty="0"/>
              <a:t> Regional III (</a:t>
            </a:r>
            <a:r>
              <a:rPr lang="en-US" dirty="0" err="1"/>
              <a:t>Sudamérica</a:t>
            </a:r>
            <a:r>
              <a:rPr lang="en-US" dirty="0" smtClean="0"/>
              <a:t>)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err="1" smtClean="0"/>
              <a:t>Cada</a:t>
            </a:r>
            <a:r>
              <a:rPr lang="en-US" dirty="0" smtClean="0"/>
              <a:t> </a:t>
            </a:r>
            <a:r>
              <a:rPr lang="en-US" dirty="0" err="1"/>
              <a:t>Miembro</a:t>
            </a:r>
            <a:r>
              <a:rPr lang="en-US" dirty="0"/>
              <a:t> </a:t>
            </a:r>
            <a:r>
              <a:rPr lang="en-US" dirty="0" err="1" smtClean="0"/>
              <a:t>esta</a:t>
            </a:r>
            <a:r>
              <a:rPr lang="en-US" dirty="0" smtClean="0"/>
              <a:t>́ </a:t>
            </a:r>
            <a:r>
              <a:rPr lang="en-US" dirty="0" err="1"/>
              <a:t>representado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un </a:t>
            </a:r>
            <a:r>
              <a:rPr lang="en-US" dirty="0" err="1"/>
              <a:t>Representante</a:t>
            </a:r>
            <a:r>
              <a:rPr lang="en-US" dirty="0"/>
              <a:t> </a:t>
            </a:r>
            <a:r>
              <a:rPr lang="en-US" dirty="0" smtClean="0"/>
              <a:t>Permanente (RP), </a:t>
            </a:r>
            <a:r>
              <a:rPr lang="en-US" dirty="0"/>
              <a:t>que </a:t>
            </a:r>
            <a:r>
              <a:rPr lang="en-US" dirty="0" err="1"/>
              <a:t>debería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el Director de un </a:t>
            </a:r>
            <a:r>
              <a:rPr lang="en-US" dirty="0" err="1"/>
              <a:t>Servicio</a:t>
            </a:r>
            <a:r>
              <a:rPr lang="en-US" dirty="0"/>
              <a:t> </a:t>
            </a:r>
            <a:r>
              <a:rPr lang="en-US" dirty="0" err="1"/>
              <a:t>Meteorológico</a:t>
            </a:r>
            <a:r>
              <a:rPr lang="en-US" dirty="0"/>
              <a:t> o </a:t>
            </a:r>
            <a:r>
              <a:rPr lang="en-US" dirty="0" err="1"/>
              <a:t>Hidrometeorológico</a:t>
            </a:r>
            <a:r>
              <a:rPr lang="en-US" dirty="0"/>
              <a:t>. </a:t>
            </a:r>
            <a:endParaRPr lang="en-US" dirty="0" smtClean="0"/>
          </a:p>
          <a:p>
            <a:pPr marL="285750" indent="-285750">
              <a:buFont typeface="Arial" charset="0"/>
              <a:buChar char="•"/>
            </a:pPr>
            <a:r>
              <a:rPr lang="en-US" dirty="0" err="1"/>
              <a:t>Cada</a:t>
            </a:r>
            <a:r>
              <a:rPr lang="en-US" dirty="0"/>
              <a:t> </a:t>
            </a:r>
            <a:r>
              <a:rPr lang="en-US" dirty="0" smtClean="0"/>
              <a:t>RP </a:t>
            </a:r>
            <a:r>
              <a:rPr lang="en-US" dirty="0" err="1" smtClean="0"/>
              <a:t>podra</a:t>
            </a:r>
            <a:r>
              <a:rPr lang="en-US" dirty="0" smtClean="0"/>
              <a:t>́ </a:t>
            </a:r>
            <a:r>
              <a:rPr lang="en-US" dirty="0" err="1"/>
              <a:t>designar</a:t>
            </a:r>
            <a:r>
              <a:rPr lang="en-US" dirty="0"/>
              <a:t> a un </a:t>
            </a:r>
            <a:r>
              <a:rPr lang="en-US" dirty="0" err="1"/>
              <a:t>asesor</a:t>
            </a:r>
            <a:r>
              <a:rPr lang="en-US" dirty="0"/>
              <a:t> </a:t>
            </a:r>
            <a:r>
              <a:rPr lang="en-US" dirty="0" err="1"/>
              <a:t>hidrológico</a:t>
            </a:r>
            <a:r>
              <a:rPr lang="en-US" dirty="0"/>
              <a:t> que </a:t>
            </a:r>
            <a:r>
              <a:rPr lang="en-US" dirty="0" err="1"/>
              <a:t>debería</a:t>
            </a:r>
            <a:r>
              <a:rPr lang="en-US" dirty="0"/>
              <a:t> </a:t>
            </a:r>
            <a:r>
              <a:rPr lang="en-US" dirty="0" err="1"/>
              <a:t>ser</a:t>
            </a:r>
            <a:r>
              <a:rPr lang="en-US" dirty="0"/>
              <a:t> el </a:t>
            </a:r>
            <a:r>
              <a:rPr lang="en-US" dirty="0" err="1"/>
              <a:t>representante</a:t>
            </a:r>
            <a:r>
              <a:rPr lang="en-US" dirty="0"/>
              <a:t> del </a:t>
            </a:r>
            <a:r>
              <a:rPr lang="en-US" dirty="0" err="1"/>
              <a:t>Servicio</a:t>
            </a:r>
            <a:r>
              <a:rPr lang="en-US" dirty="0"/>
              <a:t> </a:t>
            </a:r>
            <a:r>
              <a:rPr lang="en-US" dirty="0" err="1"/>
              <a:t>Hidrológico</a:t>
            </a:r>
            <a:r>
              <a:rPr lang="en-US" dirty="0"/>
              <a:t> Nacional o del </a:t>
            </a:r>
            <a:r>
              <a:rPr lang="en-US" dirty="0" err="1"/>
              <a:t>organismo</a:t>
            </a:r>
            <a:r>
              <a:rPr lang="en-US" dirty="0"/>
              <a:t> </a:t>
            </a:r>
            <a:r>
              <a:rPr lang="en-US" dirty="0" err="1"/>
              <a:t>nacional</a:t>
            </a:r>
            <a:r>
              <a:rPr lang="en-US" dirty="0"/>
              <a:t> </a:t>
            </a:r>
            <a:r>
              <a:rPr lang="en-US" dirty="0" err="1"/>
              <a:t>equivalente</a:t>
            </a:r>
            <a:r>
              <a:rPr lang="en-US" dirty="0"/>
              <a:t>, </a:t>
            </a:r>
            <a:r>
              <a:rPr lang="en-US" dirty="0" err="1"/>
              <a:t>quien</a:t>
            </a:r>
            <a:r>
              <a:rPr lang="en-US" dirty="0"/>
              <a:t> </a:t>
            </a:r>
            <a:r>
              <a:rPr lang="en-US" dirty="0" err="1"/>
              <a:t>asesorara</a:t>
            </a:r>
            <a:r>
              <a:rPr lang="en-US" dirty="0"/>
              <a:t>́ al </a:t>
            </a:r>
            <a:r>
              <a:rPr lang="en-US" dirty="0" err="1"/>
              <a:t>Representante</a:t>
            </a:r>
            <a:r>
              <a:rPr lang="en-US" dirty="0"/>
              <a:t> Permanente </a:t>
            </a:r>
            <a:r>
              <a:rPr lang="en-US" dirty="0" err="1" smtClean="0"/>
              <a:t>sobre</a:t>
            </a:r>
            <a:r>
              <a:rPr lang="en-US" dirty="0"/>
              <a:t> </a:t>
            </a:r>
            <a:r>
              <a:rPr lang="en-US" dirty="0" smtClean="0"/>
              <a:t>las </a:t>
            </a:r>
            <a:r>
              <a:rPr lang="en-US" dirty="0" err="1"/>
              <a:t>actividades</a:t>
            </a:r>
            <a:r>
              <a:rPr lang="en-US" dirty="0"/>
              <a:t> de la OMM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materia</a:t>
            </a:r>
            <a:r>
              <a:rPr lang="en-US" dirty="0"/>
              <a:t> de </a:t>
            </a:r>
            <a:r>
              <a:rPr lang="en-US" dirty="0" err="1"/>
              <a:t>hidrología</a:t>
            </a:r>
            <a:r>
              <a:rPr lang="en-US" dirty="0"/>
              <a:t> </a:t>
            </a:r>
            <a:r>
              <a:rPr lang="en-US" dirty="0" err="1"/>
              <a:t>operativa</a:t>
            </a:r>
            <a:r>
              <a:rPr lang="en-US" dirty="0"/>
              <a:t> y </a:t>
            </a:r>
            <a:r>
              <a:rPr lang="en-US" dirty="0" err="1"/>
              <a:t>recursos</a:t>
            </a:r>
            <a:r>
              <a:rPr lang="en-US" dirty="0"/>
              <a:t> </a:t>
            </a:r>
            <a:r>
              <a:rPr lang="en-US" dirty="0" err="1"/>
              <a:t>hídricos</a:t>
            </a:r>
            <a:r>
              <a:rPr lang="en-US" dirty="0"/>
              <a:t>. 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  <a:p>
            <a:pPr marL="285750" indent="-285750">
              <a:buFont typeface="Arial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0593" y="6065912"/>
            <a:ext cx="1113407" cy="792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573016"/>
            <a:ext cx="6425332" cy="2672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2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16831"/>
            <a:ext cx="4286088" cy="62243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643637"/>
            <a:ext cx="4824536" cy="581667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4099" y="260648"/>
            <a:ext cx="8352928" cy="432048"/>
          </a:xfrm>
        </p:spPr>
        <p:txBody>
          <a:bodyPr/>
          <a:lstStyle/>
          <a:p>
            <a:pPr algn="l"/>
            <a:r>
              <a:rPr lang="es-ES_tradnl" dirty="0" smtClean="0"/>
              <a:t>Reglamento Técnico v.3 </a:t>
            </a:r>
            <a:r>
              <a:rPr lang="mr-IN" dirty="0" smtClean="0"/>
              <a:t>–</a:t>
            </a:r>
            <a:r>
              <a:rPr lang="es-ES_tradnl" dirty="0" smtClean="0"/>
              <a:t> Hidrología (OMM N°049)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4567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21" y="1018440"/>
            <a:ext cx="3068904" cy="4221088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24099" y="260648"/>
            <a:ext cx="8352928" cy="432048"/>
          </a:xfrm>
        </p:spPr>
        <p:txBody>
          <a:bodyPr/>
          <a:lstStyle/>
          <a:p>
            <a:pPr algn="l"/>
            <a:r>
              <a:rPr lang="en-US" dirty="0" err="1" smtClean="0"/>
              <a:t>Guía</a:t>
            </a:r>
            <a:r>
              <a:rPr lang="en-US" dirty="0" smtClean="0"/>
              <a:t> de </a:t>
            </a:r>
            <a:r>
              <a:rPr lang="en-US" dirty="0" err="1" smtClean="0"/>
              <a:t>Prácticas</a:t>
            </a:r>
            <a:r>
              <a:rPr lang="en-US" dirty="0" smtClean="0"/>
              <a:t> </a:t>
            </a:r>
            <a:r>
              <a:rPr lang="en-US" dirty="0" err="1" smtClean="0"/>
              <a:t>Hidrológicas</a:t>
            </a:r>
            <a:r>
              <a:rPr lang="en-US" dirty="0" smtClean="0"/>
              <a:t> (OMM N°168)</a:t>
            </a:r>
            <a:endParaRPr lang="es-ES_tradnl" dirty="0"/>
          </a:p>
        </p:txBody>
      </p:sp>
      <p:sp>
        <p:nvSpPr>
          <p:cNvPr id="2" name="Rectangle 1"/>
          <p:cNvSpPr/>
          <p:nvPr/>
        </p:nvSpPr>
        <p:spPr>
          <a:xfrm>
            <a:off x="4067944" y="908720"/>
            <a:ext cx="494972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1600" b="1" dirty="0" err="1"/>
              <a:t>Volume</a:t>
            </a:r>
            <a:r>
              <a:rPr lang="es-ES_tradnl" sz="1600" b="1" dirty="0"/>
              <a:t> I: </a:t>
            </a:r>
            <a:r>
              <a:rPr lang="es-ES_tradnl" sz="1600" b="1" dirty="0" err="1"/>
              <a:t>Hydrology</a:t>
            </a:r>
            <a:r>
              <a:rPr lang="es-ES_tradnl" sz="1600" b="1" dirty="0"/>
              <a:t> – </a:t>
            </a:r>
            <a:r>
              <a:rPr lang="es-ES_tradnl" sz="1600" b="1" dirty="0" err="1"/>
              <a:t>From</a:t>
            </a:r>
            <a:r>
              <a:rPr lang="es-ES_tradnl" sz="1600" b="1" dirty="0"/>
              <a:t> </a:t>
            </a:r>
            <a:r>
              <a:rPr lang="es-ES_tradnl" sz="1600" b="1" dirty="0" err="1"/>
              <a:t>Measurement</a:t>
            </a:r>
            <a:r>
              <a:rPr lang="es-ES_tradnl" sz="1600" b="1" dirty="0"/>
              <a:t> to </a:t>
            </a:r>
            <a:r>
              <a:rPr lang="es-ES_tradnl" sz="1600" b="1" dirty="0" err="1"/>
              <a:t>Hydrological</a:t>
            </a:r>
            <a:r>
              <a:rPr lang="es-ES_tradnl" sz="1600" b="1" dirty="0"/>
              <a:t> </a:t>
            </a:r>
            <a:r>
              <a:rPr lang="es-ES_tradnl" sz="1600" b="1" dirty="0" err="1" smtClean="0"/>
              <a:t>Information</a:t>
            </a:r>
            <a:endParaRPr lang="es-ES_tradnl" sz="1600" b="1" dirty="0" smtClean="0"/>
          </a:p>
          <a:p>
            <a:pPr marL="342900" indent="-342900">
              <a:buFont typeface="+mj-lt"/>
              <a:buAutoNum type="arabicPeriod"/>
            </a:pPr>
            <a:r>
              <a:rPr lang="es-ES_tradnl" sz="1600" dirty="0" err="1" smtClean="0"/>
              <a:t>Introduction</a:t>
            </a:r>
            <a:r>
              <a:rPr lang="es-ES_tradnl" sz="1600" dirty="0"/>
              <a:t>	</a:t>
            </a:r>
            <a:endParaRPr lang="es-ES_tradnl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s-ES_tradnl" sz="1600" dirty="0" err="1" smtClean="0"/>
              <a:t>Methods</a:t>
            </a:r>
            <a:r>
              <a:rPr lang="es-ES_tradnl" sz="1600" dirty="0" smtClean="0"/>
              <a:t> </a:t>
            </a:r>
            <a:r>
              <a:rPr lang="es-ES_tradnl" sz="1600" dirty="0"/>
              <a:t>of </a:t>
            </a:r>
            <a:r>
              <a:rPr lang="es-ES_tradnl" sz="1600" dirty="0" err="1" smtClean="0"/>
              <a:t>observation</a:t>
            </a:r>
            <a:endParaRPr lang="es-ES_tradnl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s-ES_tradnl" sz="1600" dirty="0" err="1" smtClean="0"/>
              <a:t>Precipitation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measurement</a:t>
            </a:r>
            <a:endParaRPr lang="es-ES_tradnl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s-ES_tradnl" sz="1600" dirty="0" err="1" smtClean="0"/>
              <a:t>Evaporation</a:t>
            </a:r>
            <a:r>
              <a:rPr lang="es-ES_tradnl" sz="1600" dirty="0"/>
              <a:t>, </a:t>
            </a:r>
            <a:r>
              <a:rPr lang="es-ES_tradnl" sz="1600" dirty="0" err="1"/>
              <a:t>evapotranspiration</a:t>
            </a:r>
            <a:r>
              <a:rPr lang="es-ES_tradnl" sz="1600" dirty="0"/>
              <a:t> and </a:t>
            </a:r>
            <a:r>
              <a:rPr lang="es-ES_tradnl" sz="1600" dirty="0" err="1"/>
              <a:t>soil</a:t>
            </a:r>
            <a:r>
              <a:rPr lang="es-ES_tradnl" sz="1600" dirty="0"/>
              <a:t> </a:t>
            </a:r>
            <a:r>
              <a:rPr lang="es-ES_tradnl" sz="1600" dirty="0" err="1" smtClean="0"/>
              <a:t>moisture</a:t>
            </a:r>
            <a:endParaRPr lang="es-ES_tradnl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s-ES_tradnl" sz="1600" dirty="0" smtClean="0"/>
              <a:t>Surface </a:t>
            </a:r>
            <a:r>
              <a:rPr lang="es-ES_tradnl" sz="1600" dirty="0" err="1"/>
              <a:t>water</a:t>
            </a:r>
            <a:r>
              <a:rPr lang="es-ES_tradnl" sz="1600" dirty="0"/>
              <a:t> </a:t>
            </a:r>
            <a:r>
              <a:rPr lang="es-ES_tradnl" sz="1600" dirty="0" err="1"/>
              <a:t>quantity</a:t>
            </a:r>
            <a:r>
              <a:rPr lang="es-ES_tradnl" sz="1600" dirty="0"/>
              <a:t> and </a:t>
            </a:r>
            <a:r>
              <a:rPr lang="es-ES_tradnl" sz="1600" dirty="0" err="1"/>
              <a:t>sediment</a:t>
            </a:r>
            <a:r>
              <a:rPr lang="es-ES_tradnl" sz="1600" dirty="0"/>
              <a:t> </a:t>
            </a:r>
            <a:r>
              <a:rPr lang="es-ES_tradnl" sz="1600" dirty="0" err="1" smtClean="0"/>
              <a:t>measurement</a:t>
            </a:r>
            <a:endParaRPr lang="es-ES_tradnl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s-ES_tradnl" sz="1600" dirty="0" err="1" smtClean="0"/>
              <a:t>Groundwater</a:t>
            </a:r>
            <a:endParaRPr lang="es-ES_tradnl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s-ES_tradnl" sz="1600" dirty="0" err="1" smtClean="0"/>
              <a:t>Water</a:t>
            </a:r>
            <a:r>
              <a:rPr lang="es-ES_tradnl" sz="1600" dirty="0" smtClean="0"/>
              <a:t> </a:t>
            </a:r>
            <a:r>
              <a:rPr lang="es-ES_tradnl" sz="1600" dirty="0" err="1"/>
              <a:t>quality</a:t>
            </a:r>
            <a:r>
              <a:rPr lang="es-ES_tradnl" sz="1600" dirty="0"/>
              <a:t> and </a:t>
            </a:r>
            <a:r>
              <a:rPr lang="es-ES_tradnl" sz="1600" dirty="0" err="1"/>
              <a:t>aquatic</a:t>
            </a:r>
            <a:r>
              <a:rPr lang="es-ES_tradnl" sz="1600" dirty="0"/>
              <a:t> </a:t>
            </a:r>
            <a:r>
              <a:rPr lang="es-ES_tradnl" sz="1600" dirty="0" err="1" smtClean="0"/>
              <a:t>ecosystems</a:t>
            </a:r>
            <a:r>
              <a:rPr lang="es-ES_tradnl" sz="16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sz="1600" dirty="0" smtClean="0"/>
              <a:t>Safety </a:t>
            </a:r>
            <a:r>
              <a:rPr lang="es-ES_tradnl" sz="1600" dirty="0" err="1"/>
              <a:t>considerations</a:t>
            </a:r>
            <a:r>
              <a:rPr lang="es-ES_tradnl" sz="1600" dirty="0"/>
              <a:t> in </a:t>
            </a:r>
            <a:r>
              <a:rPr lang="es-ES_tradnl" sz="1600" dirty="0" err="1" smtClean="0"/>
              <a:t>hydrometry</a:t>
            </a:r>
            <a:endParaRPr lang="es-ES_tradnl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s-ES_tradnl" sz="1600" dirty="0" smtClean="0"/>
              <a:t>Data </a:t>
            </a:r>
            <a:r>
              <a:rPr lang="es-ES_tradnl" sz="1600" dirty="0" err="1"/>
              <a:t>processing</a:t>
            </a:r>
            <a:r>
              <a:rPr lang="es-ES_tradnl" sz="1600" dirty="0"/>
              <a:t> and </a:t>
            </a:r>
            <a:r>
              <a:rPr lang="es-ES_tradnl" sz="1600" dirty="0" err="1"/>
              <a:t>quality</a:t>
            </a:r>
            <a:r>
              <a:rPr lang="es-ES_tradnl" sz="1600" dirty="0"/>
              <a:t> control	</a:t>
            </a:r>
            <a:endParaRPr lang="es-ES_tradnl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s-ES_tradnl" sz="1600" dirty="0" smtClean="0"/>
              <a:t>Data </a:t>
            </a:r>
            <a:r>
              <a:rPr lang="es-ES_tradnl" sz="1600" dirty="0" err="1"/>
              <a:t>storage</a:t>
            </a:r>
            <a:r>
              <a:rPr lang="es-ES_tradnl" sz="1600" dirty="0"/>
              <a:t>, </a:t>
            </a:r>
            <a:r>
              <a:rPr lang="es-ES_tradnl" sz="1600" dirty="0" err="1"/>
              <a:t>access</a:t>
            </a:r>
            <a:r>
              <a:rPr lang="es-ES_tradnl" sz="1600" dirty="0"/>
              <a:t> and </a:t>
            </a:r>
            <a:r>
              <a:rPr lang="es-ES_tradnl" sz="1600" dirty="0" err="1" smtClean="0"/>
              <a:t>dissemination</a:t>
            </a:r>
            <a:endParaRPr lang="es-ES_tradnl" sz="1600" dirty="0" smtClean="0"/>
          </a:p>
          <a:p>
            <a:endParaRPr lang="es-ES_tradnl" sz="1600" dirty="0"/>
          </a:p>
          <a:p>
            <a:r>
              <a:rPr lang="es-ES_tradnl" sz="1600" b="1" dirty="0" err="1"/>
              <a:t>Volume</a:t>
            </a:r>
            <a:r>
              <a:rPr lang="es-ES_tradnl" sz="1600" b="1" dirty="0"/>
              <a:t> II: Management of </a:t>
            </a:r>
            <a:r>
              <a:rPr lang="es-ES_tradnl" sz="1600" b="1" dirty="0" err="1"/>
              <a:t>Water</a:t>
            </a:r>
            <a:r>
              <a:rPr lang="es-ES_tradnl" sz="1600" b="1" dirty="0"/>
              <a:t> </a:t>
            </a:r>
            <a:r>
              <a:rPr lang="es-ES_tradnl" sz="1600" b="1" dirty="0" err="1"/>
              <a:t>Resources</a:t>
            </a:r>
            <a:r>
              <a:rPr lang="es-ES_tradnl" sz="1600" b="1" dirty="0"/>
              <a:t> and </a:t>
            </a:r>
            <a:r>
              <a:rPr lang="es-ES_tradnl" sz="1600" b="1" dirty="0" err="1"/>
              <a:t>Application</a:t>
            </a:r>
            <a:r>
              <a:rPr lang="es-ES_tradnl" sz="1600" b="1" dirty="0"/>
              <a:t> of </a:t>
            </a:r>
            <a:r>
              <a:rPr lang="es-ES_tradnl" sz="1600" b="1" dirty="0" err="1"/>
              <a:t>Hydrological</a:t>
            </a:r>
            <a:r>
              <a:rPr lang="es-ES_tradnl" sz="1600" b="1" dirty="0"/>
              <a:t> </a:t>
            </a:r>
            <a:r>
              <a:rPr lang="es-ES_tradnl" sz="1600" b="1" dirty="0" err="1" smtClean="0"/>
              <a:t>Practices</a:t>
            </a:r>
            <a:endParaRPr lang="es-ES_tradnl" sz="1600" b="1" dirty="0" smtClean="0"/>
          </a:p>
          <a:p>
            <a:pPr marL="342900" indent="-342900">
              <a:buFont typeface="+mj-lt"/>
              <a:buAutoNum type="arabicPeriod"/>
            </a:pPr>
            <a:r>
              <a:rPr lang="es-ES_tradnl" sz="1600" dirty="0" err="1" smtClean="0"/>
              <a:t>Introduction</a:t>
            </a:r>
            <a:endParaRPr lang="es-ES_tradnl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s-ES_tradnl" sz="1600" dirty="0" err="1" smtClean="0"/>
              <a:t>Hydrological</a:t>
            </a:r>
            <a:r>
              <a:rPr lang="es-ES_tradnl" sz="1600" dirty="0" smtClean="0"/>
              <a:t> </a:t>
            </a:r>
            <a:r>
              <a:rPr lang="es-ES_tradnl" sz="1600" dirty="0" err="1" smtClean="0"/>
              <a:t>Services</a:t>
            </a:r>
            <a:endParaRPr lang="es-ES_tradnl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s-ES_tradnl" sz="1600" dirty="0" err="1" smtClean="0"/>
              <a:t>Integrated</a:t>
            </a:r>
            <a:r>
              <a:rPr lang="es-ES_tradnl" sz="1600" dirty="0" smtClean="0"/>
              <a:t> </a:t>
            </a:r>
            <a:r>
              <a:rPr lang="es-ES_tradnl" sz="1600" dirty="0" err="1"/>
              <a:t>water</a:t>
            </a:r>
            <a:r>
              <a:rPr lang="es-ES_tradnl" sz="1600" dirty="0"/>
              <a:t> </a:t>
            </a:r>
            <a:r>
              <a:rPr lang="es-ES_tradnl" sz="1600" dirty="0" err="1"/>
              <a:t>resources</a:t>
            </a:r>
            <a:r>
              <a:rPr lang="es-ES_tradnl" sz="1600" dirty="0"/>
              <a:t> </a:t>
            </a:r>
            <a:r>
              <a:rPr lang="es-ES_tradnl" sz="1600" dirty="0" err="1" smtClean="0"/>
              <a:t>management</a:t>
            </a:r>
            <a:endParaRPr lang="es-ES_tradnl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s-ES_tradnl" sz="1600" dirty="0" err="1" smtClean="0"/>
              <a:t>Applications</a:t>
            </a:r>
            <a:r>
              <a:rPr lang="es-ES_tradnl" sz="1600" dirty="0" smtClean="0"/>
              <a:t> </a:t>
            </a:r>
            <a:r>
              <a:rPr lang="es-ES_tradnl" sz="1600" dirty="0"/>
              <a:t>to </a:t>
            </a:r>
            <a:r>
              <a:rPr lang="es-ES_tradnl" sz="1600" dirty="0" err="1"/>
              <a:t>water</a:t>
            </a:r>
            <a:r>
              <a:rPr lang="es-ES_tradnl" sz="1600" dirty="0"/>
              <a:t> </a:t>
            </a:r>
            <a:r>
              <a:rPr lang="es-ES_tradnl" sz="1600" dirty="0" err="1" smtClean="0"/>
              <a:t>management</a:t>
            </a:r>
            <a:endParaRPr lang="es-ES_tradnl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s-ES_tradnl" sz="1600" dirty="0" smtClean="0"/>
              <a:t>Extreme </a:t>
            </a:r>
            <a:r>
              <a:rPr lang="es-ES_tradnl" sz="1600" dirty="0" err="1"/>
              <a:t>value</a:t>
            </a:r>
            <a:r>
              <a:rPr lang="es-ES_tradnl" sz="1600" dirty="0"/>
              <a:t> </a:t>
            </a:r>
            <a:r>
              <a:rPr lang="es-ES_tradnl" sz="1600" dirty="0" err="1" smtClean="0"/>
              <a:t>analysis</a:t>
            </a:r>
            <a:endParaRPr lang="es-ES_tradnl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s-ES_tradnl" sz="1600" dirty="0" err="1" smtClean="0"/>
              <a:t>Modelling</a:t>
            </a:r>
            <a:r>
              <a:rPr lang="es-ES_tradnl" sz="1600" dirty="0" smtClean="0"/>
              <a:t> </a:t>
            </a:r>
            <a:r>
              <a:rPr lang="es-ES_tradnl" sz="1600" dirty="0"/>
              <a:t>of </a:t>
            </a:r>
            <a:r>
              <a:rPr lang="es-ES_tradnl" sz="1600" dirty="0" err="1"/>
              <a:t>hydrological</a:t>
            </a:r>
            <a:r>
              <a:rPr lang="es-ES_tradnl" sz="1600" dirty="0"/>
              <a:t> </a:t>
            </a:r>
            <a:r>
              <a:rPr lang="es-ES_tradnl" sz="1600" dirty="0" err="1" smtClean="0"/>
              <a:t>systems</a:t>
            </a:r>
            <a:endParaRPr lang="es-ES_tradnl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s-ES_tradnl" sz="1600" dirty="0" err="1" smtClean="0"/>
              <a:t>Hydrological</a:t>
            </a:r>
            <a:r>
              <a:rPr lang="es-ES_tradnl" sz="1600" dirty="0" smtClean="0"/>
              <a:t> </a:t>
            </a:r>
            <a:r>
              <a:rPr lang="es-ES_tradnl" sz="1600" dirty="0" err="1"/>
              <a:t>forecasting</a:t>
            </a:r>
            <a:endParaRPr lang="es-ES_tradnl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84" y="1882536"/>
            <a:ext cx="3101545" cy="4328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0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395536" y="188640"/>
            <a:ext cx="8352928" cy="432048"/>
          </a:xfrm>
        </p:spPr>
        <p:txBody>
          <a:bodyPr/>
          <a:lstStyle/>
          <a:p>
            <a:r>
              <a:rPr lang="en-US" dirty="0" err="1" smtClean="0"/>
              <a:t>Directrices</a:t>
            </a:r>
            <a:r>
              <a:rPr lang="en-US" dirty="0" smtClean="0"/>
              <a:t>, </a:t>
            </a:r>
            <a:r>
              <a:rPr lang="en-US" dirty="0" err="1" smtClean="0"/>
              <a:t>guías</a:t>
            </a:r>
            <a:r>
              <a:rPr lang="en-US" dirty="0" smtClean="0"/>
              <a:t>, etc.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hidrología</a:t>
            </a:r>
            <a:r>
              <a:rPr lang="en-US" dirty="0" smtClean="0"/>
              <a:t> de la OMM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" r="-1"/>
          <a:stretch/>
        </p:blipFill>
        <p:spPr>
          <a:xfrm>
            <a:off x="51206" y="832884"/>
            <a:ext cx="9092794" cy="60251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9" y="980728"/>
            <a:ext cx="3415121" cy="4824536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7316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err="1"/>
              <a:t>Definición</a:t>
            </a:r>
            <a:r>
              <a:rPr lang="en-US" dirty="0"/>
              <a:t> de </a:t>
            </a:r>
            <a:r>
              <a:rPr lang="en-US" dirty="0" err="1"/>
              <a:t>Hidrología</a:t>
            </a:r>
            <a:r>
              <a:rPr lang="en-US" dirty="0"/>
              <a:t> </a:t>
            </a:r>
            <a:r>
              <a:rPr lang="en-US" dirty="0" err="1"/>
              <a:t>Operativa</a:t>
            </a:r>
            <a:r>
              <a:rPr lang="en-US" dirty="0"/>
              <a:t> de la </a:t>
            </a:r>
            <a:r>
              <a:rPr lang="en-US" dirty="0" smtClean="0"/>
              <a:t>OMM (1/2</a:t>
            </a:r>
            <a:r>
              <a:rPr lang="en-US" dirty="0"/>
              <a:t>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802" y="1052736"/>
            <a:ext cx="874846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/>
              <a:t> </a:t>
            </a:r>
            <a:r>
              <a:rPr lang="en-US" i="1" dirty="0" err="1" smtClean="0"/>
              <a:t>Anexo</a:t>
            </a:r>
            <a:r>
              <a:rPr lang="en-US" i="1" dirty="0" smtClean="0"/>
              <a:t> </a:t>
            </a:r>
            <a:r>
              <a:rPr lang="en-US" i="1" dirty="0"/>
              <a:t>a la </a:t>
            </a:r>
            <a:r>
              <a:rPr lang="en-US" i="1" dirty="0" err="1"/>
              <a:t>Resolución</a:t>
            </a:r>
            <a:r>
              <a:rPr lang="en-US" i="1" dirty="0"/>
              <a:t> 13 del </a:t>
            </a:r>
            <a:r>
              <a:rPr lang="en-US" i="1" dirty="0" err="1"/>
              <a:t>Congreso</a:t>
            </a:r>
            <a:r>
              <a:rPr lang="en-US" i="1" dirty="0"/>
              <a:t> VI (WMO N°292 </a:t>
            </a:r>
            <a:r>
              <a:rPr lang="en-US" i="1" dirty="0" err="1"/>
              <a:t>español</a:t>
            </a:r>
            <a:r>
              <a:rPr lang="en-US" i="1" dirty="0"/>
              <a:t>, p. 91)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La </a:t>
            </a:r>
            <a:r>
              <a:rPr lang="en-US" dirty="0" err="1"/>
              <a:t>definición</a:t>
            </a:r>
            <a:r>
              <a:rPr lang="en-US" dirty="0"/>
              <a:t> del </a:t>
            </a:r>
            <a:r>
              <a:rPr lang="en-US" dirty="0" err="1"/>
              <a:t>término</a:t>
            </a:r>
            <a:r>
              <a:rPr lang="en-US" dirty="0"/>
              <a:t> «</a:t>
            </a:r>
            <a:r>
              <a:rPr lang="en-US" dirty="0" err="1"/>
              <a:t>hidrología</a:t>
            </a:r>
            <a:r>
              <a:rPr lang="en-US" dirty="0"/>
              <a:t> </a:t>
            </a:r>
            <a:r>
              <a:rPr lang="en-US" dirty="0" err="1"/>
              <a:t>operativa</a:t>
            </a:r>
            <a:r>
              <a:rPr lang="en-US" dirty="0"/>
              <a:t>» </a:t>
            </a:r>
            <a:r>
              <a:rPr lang="en-US" dirty="0" err="1"/>
              <a:t>es</a:t>
            </a:r>
            <a:r>
              <a:rPr lang="en-US" dirty="0"/>
              <a:t> la </a:t>
            </a:r>
            <a:r>
              <a:rPr lang="en-US" dirty="0" err="1"/>
              <a:t>siguiente</a:t>
            </a:r>
            <a:endParaRPr lang="en-US" dirty="0"/>
          </a:p>
          <a:p>
            <a:r>
              <a:rPr lang="en-US" dirty="0"/>
              <a:t> </a:t>
            </a:r>
          </a:p>
          <a:p>
            <a:pPr marL="342900" lvl="0" indent="-342900">
              <a:buFont typeface="+mj-lt"/>
              <a:buAutoNum type="alphaLcParenR"/>
            </a:pPr>
            <a:r>
              <a:rPr lang="en-US" dirty="0" err="1"/>
              <a:t>medición</a:t>
            </a:r>
            <a:r>
              <a:rPr lang="en-US" dirty="0"/>
              <a:t> de </a:t>
            </a:r>
            <a:r>
              <a:rPr lang="en-US" dirty="0" err="1"/>
              <a:t>elementos</a:t>
            </a:r>
            <a:r>
              <a:rPr lang="en-US" dirty="0"/>
              <a:t> </a:t>
            </a:r>
            <a:r>
              <a:rPr lang="en-US" dirty="0" err="1"/>
              <a:t>hidrológicos</a:t>
            </a:r>
            <a:r>
              <a:rPr lang="en-US" dirty="0"/>
              <a:t> </a:t>
            </a:r>
            <a:r>
              <a:rPr lang="en-US" dirty="0" err="1"/>
              <a:t>básicos</a:t>
            </a:r>
            <a:r>
              <a:rPr lang="en-US" dirty="0"/>
              <a:t> </a:t>
            </a:r>
            <a:r>
              <a:rPr lang="en-US" dirty="0" err="1"/>
              <a:t>mediante</a:t>
            </a:r>
            <a:r>
              <a:rPr lang="en-US" dirty="0"/>
              <a:t> las </a:t>
            </a:r>
            <a:r>
              <a:rPr lang="en-US" dirty="0" err="1"/>
              <a:t>redes</a:t>
            </a:r>
            <a:r>
              <a:rPr lang="en-US" dirty="0"/>
              <a:t> de </a:t>
            </a:r>
            <a:r>
              <a:rPr lang="en-US" dirty="0" err="1"/>
              <a:t>estaciones</a:t>
            </a:r>
            <a:r>
              <a:rPr lang="en-US" dirty="0"/>
              <a:t> </a:t>
            </a:r>
            <a:r>
              <a:rPr lang="en-US" dirty="0" err="1"/>
              <a:t>meteorológicas</a:t>
            </a:r>
            <a:r>
              <a:rPr lang="en-US" dirty="0"/>
              <a:t> e </a:t>
            </a:r>
            <a:r>
              <a:rPr lang="en-US" dirty="0" err="1"/>
              <a:t>hidrológicas</a:t>
            </a:r>
            <a:r>
              <a:rPr lang="en-US" dirty="0"/>
              <a:t>; </a:t>
            </a:r>
            <a:r>
              <a:rPr lang="en-US" dirty="0" err="1"/>
              <a:t>recopilación</a:t>
            </a:r>
            <a:r>
              <a:rPr lang="en-US" dirty="0"/>
              <a:t>, </a:t>
            </a:r>
            <a:r>
              <a:rPr lang="en-US" dirty="0" err="1"/>
              <a:t>transmisión</a:t>
            </a:r>
            <a:r>
              <a:rPr lang="en-US" dirty="0"/>
              <a:t>, </a:t>
            </a:r>
            <a:r>
              <a:rPr lang="en-US" dirty="0" err="1"/>
              <a:t>preparación</a:t>
            </a:r>
            <a:r>
              <a:rPr lang="en-US" dirty="0"/>
              <a:t>, </a:t>
            </a:r>
            <a:r>
              <a:rPr lang="en-US" dirty="0" err="1"/>
              <a:t>archivo</a:t>
            </a:r>
            <a:r>
              <a:rPr lang="en-US" dirty="0"/>
              <a:t>, </a:t>
            </a:r>
            <a:r>
              <a:rPr lang="en-US" dirty="0" err="1"/>
              <a:t>búsqueda</a:t>
            </a:r>
            <a:r>
              <a:rPr lang="en-US" dirty="0"/>
              <a:t> y </a:t>
            </a:r>
            <a:r>
              <a:rPr lang="en-US" dirty="0" err="1"/>
              <a:t>publicación</a:t>
            </a:r>
            <a:r>
              <a:rPr lang="en-US" dirty="0"/>
              <a:t> de </a:t>
            </a:r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/>
              <a:t>hidrológicos</a:t>
            </a:r>
            <a:r>
              <a:rPr lang="en-US" dirty="0"/>
              <a:t> </a:t>
            </a:r>
            <a:r>
              <a:rPr lang="en-US" dirty="0" err="1"/>
              <a:t>básicos</a:t>
            </a:r>
            <a:r>
              <a:rPr lang="en-US" dirty="0"/>
              <a:t>; </a:t>
            </a:r>
          </a:p>
          <a:p>
            <a:pPr marL="342900" lvl="0" indent="-342900">
              <a:buFont typeface="+mj-lt"/>
              <a:buAutoNum type="alphaLcParenR"/>
            </a:pPr>
            <a:r>
              <a:rPr lang="en-US" dirty="0" err="1"/>
              <a:t>predicción</a:t>
            </a:r>
            <a:r>
              <a:rPr lang="en-US" dirty="0"/>
              <a:t> </a:t>
            </a:r>
            <a:r>
              <a:rPr lang="en-US" dirty="0" err="1"/>
              <a:t>hidrológica</a:t>
            </a:r>
            <a:r>
              <a:rPr lang="en-US" dirty="0"/>
              <a:t>; </a:t>
            </a:r>
          </a:p>
          <a:p>
            <a:pPr marL="342900" lvl="0" indent="-342900">
              <a:buFont typeface="+mj-lt"/>
              <a:buAutoNum type="alphaLcParenR"/>
            </a:pPr>
            <a:r>
              <a:rPr lang="en-US" dirty="0" err="1"/>
              <a:t>desarrollo</a:t>
            </a:r>
            <a:r>
              <a:rPr lang="en-US" dirty="0"/>
              <a:t> y </a:t>
            </a:r>
            <a:r>
              <a:rPr lang="en-US" dirty="0" err="1"/>
              <a:t>mejoramiento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métodos</a:t>
            </a:r>
            <a:r>
              <a:rPr lang="en-US" dirty="0"/>
              <a:t>, </a:t>
            </a:r>
            <a:r>
              <a:rPr lang="en-US" dirty="0" err="1"/>
              <a:t>procedimientos</a:t>
            </a:r>
            <a:r>
              <a:rPr lang="en-US" dirty="0"/>
              <a:t> y </a:t>
            </a:r>
            <a:r>
              <a:rPr lang="en-US" dirty="0" err="1"/>
              <a:t>técnicas</a:t>
            </a:r>
            <a:r>
              <a:rPr lang="en-US" dirty="0"/>
              <a:t> </a:t>
            </a:r>
            <a:r>
              <a:rPr lang="en-US" dirty="0" err="1"/>
              <a:t>adecuadas</a:t>
            </a:r>
            <a:r>
              <a:rPr lang="en-US" dirty="0"/>
              <a:t> </a:t>
            </a:r>
            <a:r>
              <a:rPr lang="en-US" dirty="0" err="1"/>
              <a:t>sobre</a:t>
            </a:r>
            <a:r>
              <a:rPr lang="en-US" dirty="0"/>
              <a:t>: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 err="1"/>
              <a:t>diseño</a:t>
            </a:r>
            <a:r>
              <a:rPr lang="en-US" dirty="0"/>
              <a:t> de </a:t>
            </a:r>
            <a:r>
              <a:rPr lang="en-US" dirty="0" err="1"/>
              <a:t>redes</a:t>
            </a:r>
            <a:r>
              <a:rPr lang="en-US" dirty="0"/>
              <a:t>;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 err="1"/>
              <a:t>especificación</a:t>
            </a:r>
            <a:r>
              <a:rPr lang="en-US" dirty="0"/>
              <a:t> de </a:t>
            </a:r>
            <a:r>
              <a:rPr lang="en-US" dirty="0" err="1"/>
              <a:t>instrumentos</a:t>
            </a:r>
            <a:r>
              <a:rPr lang="en-US" dirty="0"/>
              <a:t>; 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 err="1"/>
              <a:t>normalización</a:t>
            </a:r>
            <a:r>
              <a:rPr lang="en-US" dirty="0"/>
              <a:t> de </a:t>
            </a:r>
            <a:r>
              <a:rPr lang="en-US" dirty="0" err="1"/>
              <a:t>instrumentos</a:t>
            </a:r>
            <a:r>
              <a:rPr lang="en-US" dirty="0"/>
              <a:t> y </a:t>
            </a:r>
            <a:r>
              <a:rPr lang="en-US" dirty="0" err="1"/>
              <a:t>métodos</a:t>
            </a:r>
            <a:r>
              <a:rPr lang="en-US" dirty="0"/>
              <a:t> de </a:t>
            </a:r>
            <a:r>
              <a:rPr lang="en-US" dirty="0" err="1"/>
              <a:t>observación</a:t>
            </a:r>
            <a:r>
              <a:rPr lang="en-US" dirty="0"/>
              <a:t>; 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 err="1"/>
              <a:t>transmisión</a:t>
            </a:r>
            <a:r>
              <a:rPr lang="en-US" dirty="0"/>
              <a:t> y </a:t>
            </a:r>
            <a:r>
              <a:rPr lang="en-US" dirty="0" err="1"/>
              <a:t>preparación</a:t>
            </a:r>
            <a:r>
              <a:rPr lang="en-US" dirty="0"/>
              <a:t> de </a:t>
            </a:r>
            <a:r>
              <a:rPr lang="en-US" dirty="0" err="1"/>
              <a:t>datos</a:t>
            </a:r>
            <a:r>
              <a:rPr lang="en-US" dirty="0"/>
              <a:t>; 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 err="1"/>
              <a:t>suministro</a:t>
            </a:r>
            <a:r>
              <a:rPr lang="en-US" dirty="0"/>
              <a:t> de </a:t>
            </a:r>
            <a:r>
              <a:rPr lang="en-US" dirty="0" err="1"/>
              <a:t>datos</a:t>
            </a:r>
            <a:r>
              <a:rPr lang="en-US" dirty="0"/>
              <a:t> </a:t>
            </a:r>
            <a:r>
              <a:rPr lang="en-US" dirty="0" err="1"/>
              <a:t>meteorológicos</a:t>
            </a:r>
            <a:r>
              <a:rPr lang="en-US" dirty="0"/>
              <a:t> e </a:t>
            </a:r>
            <a:r>
              <a:rPr lang="en-US" dirty="0" err="1"/>
              <a:t>hidrológicos</a:t>
            </a:r>
            <a:r>
              <a:rPr lang="en-US" dirty="0"/>
              <a:t> para fines de </a:t>
            </a:r>
            <a:r>
              <a:rPr lang="en-US" dirty="0" err="1"/>
              <a:t>planificación</a:t>
            </a:r>
            <a:r>
              <a:rPr lang="en-US" dirty="0"/>
              <a:t>; </a:t>
            </a:r>
          </a:p>
          <a:p>
            <a:pPr marL="857250" lvl="1" indent="-400050">
              <a:buFont typeface="+mj-lt"/>
              <a:buAutoNum type="romanLcPeriod"/>
            </a:pPr>
            <a:r>
              <a:rPr lang="en-US" dirty="0" err="1"/>
              <a:t>predicción</a:t>
            </a:r>
            <a:r>
              <a:rPr lang="en-US" dirty="0"/>
              <a:t> </a:t>
            </a:r>
            <a:r>
              <a:rPr lang="en-US" dirty="0" err="1"/>
              <a:t>hidrológica</a:t>
            </a:r>
            <a:r>
              <a:rPr lang="en-US" dirty="0"/>
              <a:t>.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877272"/>
            <a:ext cx="1113407" cy="792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3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43064</TotalTime>
  <Words>1336</Words>
  <Application>Microsoft Macintosh PowerPoint</Application>
  <PresentationFormat>On-screen Show (4:3)</PresentationFormat>
  <Paragraphs>139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Calibri</vt:lpstr>
      <vt:lpstr>Khmer UI</vt:lpstr>
      <vt:lpstr>Mangal</vt:lpstr>
      <vt:lpstr>Myriad Pro</vt:lpstr>
      <vt:lpstr>Arial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OCI</dc:creator>
  <cp:lastModifiedBy>SENAMHI PERU</cp:lastModifiedBy>
  <cp:revision>1048</cp:revision>
  <cp:lastPrinted>2019-01-09T13:41:02Z</cp:lastPrinted>
  <dcterms:created xsi:type="dcterms:W3CDTF">2013-08-21T16:59:44Z</dcterms:created>
  <dcterms:modified xsi:type="dcterms:W3CDTF">2019-03-22T16:16:49Z</dcterms:modified>
</cp:coreProperties>
</file>