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5" r:id="rId2"/>
    <p:sldId id="474" r:id="rId3"/>
    <p:sldId id="456" r:id="rId4"/>
    <p:sldId id="471" r:id="rId5"/>
    <p:sldId id="469" r:id="rId6"/>
    <p:sldId id="465" r:id="rId7"/>
    <p:sldId id="495" r:id="rId8"/>
    <p:sldId id="466" r:id="rId9"/>
    <p:sldId id="475" r:id="rId10"/>
    <p:sldId id="467" r:id="rId11"/>
    <p:sldId id="462" r:id="rId12"/>
    <p:sldId id="476" r:id="rId13"/>
    <p:sldId id="493" r:id="rId14"/>
    <p:sldId id="473" r:id="rId15"/>
    <p:sldId id="472" r:id="rId16"/>
    <p:sldId id="477" r:id="rId17"/>
    <p:sldId id="478" r:id="rId18"/>
    <p:sldId id="479" r:id="rId19"/>
    <p:sldId id="480" r:id="rId20"/>
    <p:sldId id="483" r:id="rId21"/>
    <p:sldId id="485" r:id="rId22"/>
    <p:sldId id="487" r:id="rId23"/>
    <p:sldId id="488" r:id="rId24"/>
    <p:sldId id="489" r:id="rId25"/>
    <p:sldId id="491" r:id="rId26"/>
    <p:sldId id="413" r:id="rId27"/>
    <p:sldId id="492" r:id="rId28"/>
    <p:sldId id="494" r:id="rId29"/>
    <p:sldId id="463" r:id="rId30"/>
    <p:sldId id="470" r:id="rId31"/>
    <p:sldId id="364" r:id="rId32"/>
  </p:sldIdLst>
  <p:sldSz cx="9144000" cy="6858000" type="screen4x3"/>
  <p:notesSz cx="6735763" cy="9866313"/>
  <p:defaultTextStyle>
    <a:defPPr>
      <a:defRPr lang="es-PE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2F4"/>
    <a:srgbClr val="C7FBA3"/>
    <a:srgbClr val="000000"/>
    <a:srgbClr val="07496C"/>
    <a:srgbClr val="09486B"/>
    <a:srgbClr val="09476C"/>
    <a:srgbClr val="0B4769"/>
    <a:srgbClr val="08486B"/>
    <a:srgbClr val="0B466E"/>
    <a:srgbClr val="0B4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7483" autoAdjust="0"/>
  </p:normalViewPr>
  <p:slideViewPr>
    <p:cSldViewPr>
      <p:cViewPr>
        <p:scale>
          <a:sx n="110" d="100"/>
          <a:sy n="110" d="100"/>
        </p:scale>
        <p:origin x="-84" y="15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7" d="100"/>
        <a:sy n="117" d="100"/>
      </p:scale>
      <p:origin x="0" y="2202"/>
    </p:cViewPr>
  </p:sorterViewPr>
  <p:notesViewPr>
    <p:cSldViewPr>
      <p:cViewPr varScale="1">
        <p:scale>
          <a:sx n="90" d="100"/>
          <a:sy n="90" d="100"/>
        </p:scale>
        <p:origin x="3822" y="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FD3C7-A6F4-4026-B5C6-B38DDAF166C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BA051A5-283D-4563-9C1E-85B3CF201D9F}">
      <dgm:prSet phldrT="[Texto]" custT="1"/>
      <dgm:spPr/>
      <dgm:t>
        <a:bodyPr/>
        <a:lstStyle/>
        <a:p>
          <a:r>
            <a:rPr lang="es-PE" sz="1400" b="1" dirty="0" smtClean="0"/>
            <a:t>Organizar, operar, controlar, mantener y fortalecer la Red Nacional de Estaciones Meteorológicas, Hidrológicas y Agrometeorológicas.</a:t>
          </a:r>
          <a:endParaRPr lang="es-PE" sz="1400" b="1" dirty="0"/>
        </a:p>
      </dgm:t>
    </dgm:pt>
    <dgm:pt modelId="{40425DA4-5C55-4BCD-90DA-8C3C64F15CC8}" type="parTrans" cxnId="{7FF1A3A6-B785-4AC7-B974-B7BA9AD36ADA}">
      <dgm:prSet/>
      <dgm:spPr/>
      <dgm:t>
        <a:bodyPr/>
        <a:lstStyle/>
        <a:p>
          <a:endParaRPr lang="es-PE"/>
        </a:p>
      </dgm:t>
    </dgm:pt>
    <dgm:pt modelId="{044DD7B0-E5D0-4BF9-A4B5-25D0D951A0B8}" type="sibTrans" cxnId="{7FF1A3A6-B785-4AC7-B974-B7BA9AD36ADA}">
      <dgm:prSet/>
      <dgm:spPr/>
      <dgm:t>
        <a:bodyPr/>
        <a:lstStyle/>
        <a:p>
          <a:endParaRPr lang="es-PE"/>
        </a:p>
      </dgm:t>
    </dgm:pt>
    <dgm:pt modelId="{52D12174-15A4-4E0E-B6E1-C8A44B3D2A62}">
      <dgm:prSet phldrT="[Texto]" custT="1"/>
      <dgm:spPr/>
      <dgm:t>
        <a:bodyPr/>
        <a:lstStyle/>
        <a:p>
          <a:r>
            <a:rPr lang="es-PE" sz="1400" b="1" dirty="0" smtClean="0"/>
            <a:t>Centralizar, procesar y suministrar a los organismos correspondientes, la información meteorológica, hidrológica, agrometeorológica y de fines específicos.</a:t>
          </a:r>
          <a:endParaRPr lang="es-PE" sz="1400" b="1" dirty="0"/>
        </a:p>
      </dgm:t>
    </dgm:pt>
    <dgm:pt modelId="{46793F1F-5570-4486-BF42-DC44A3B4C39E}" type="parTrans" cxnId="{614C42C0-122A-4466-872D-645BA51E9639}">
      <dgm:prSet/>
      <dgm:spPr/>
      <dgm:t>
        <a:bodyPr/>
        <a:lstStyle/>
        <a:p>
          <a:endParaRPr lang="es-PE"/>
        </a:p>
      </dgm:t>
    </dgm:pt>
    <dgm:pt modelId="{1B9A6908-FF4E-4625-A1E1-0F31C7C22F78}" type="sibTrans" cxnId="{614C42C0-122A-4466-872D-645BA51E9639}">
      <dgm:prSet/>
      <dgm:spPr/>
      <dgm:t>
        <a:bodyPr/>
        <a:lstStyle/>
        <a:p>
          <a:endParaRPr lang="es-PE"/>
        </a:p>
      </dgm:t>
    </dgm:pt>
    <dgm:pt modelId="{99E85029-CB58-4FC2-8393-73FBD5432619}">
      <dgm:prSet phldrT="[Texto]" custT="1"/>
      <dgm:spPr/>
      <dgm:t>
        <a:bodyPr/>
        <a:lstStyle/>
        <a:p>
          <a:r>
            <a:rPr lang="es-PE" sz="1400" b="1" dirty="0" smtClean="0"/>
            <a:t>Realizar y formular estudios e investigaciones que satisfagan las necesidades de desarrollo y defensa nacional.</a:t>
          </a:r>
          <a:endParaRPr lang="es-PE" sz="1400" b="1" dirty="0"/>
        </a:p>
      </dgm:t>
    </dgm:pt>
    <dgm:pt modelId="{2A109914-CAF4-436E-B2F5-DDCA9804C546}" type="parTrans" cxnId="{B811F248-0F93-4F00-8164-93C848516F58}">
      <dgm:prSet/>
      <dgm:spPr/>
      <dgm:t>
        <a:bodyPr/>
        <a:lstStyle/>
        <a:p>
          <a:endParaRPr lang="es-PE"/>
        </a:p>
      </dgm:t>
    </dgm:pt>
    <dgm:pt modelId="{1FB05E9B-658B-42E5-9EEA-E09CD0713C82}" type="sibTrans" cxnId="{B811F248-0F93-4F00-8164-93C848516F58}">
      <dgm:prSet/>
      <dgm:spPr/>
      <dgm:t>
        <a:bodyPr/>
        <a:lstStyle/>
        <a:p>
          <a:endParaRPr lang="es-PE"/>
        </a:p>
      </dgm:t>
    </dgm:pt>
    <dgm:pt modelId="{765052EC-0B39-489D-9AFA-5B52CC60D7E4}">
      <dgm:prSet phldrT="[Texto]" custT="1"/>
      <dgm:spPr/>
      <dgm:t>
        <a:bodyPr/>
        <a:lstStyle/>
        <a:p>
          <a:r>
            <a:rPr lang="es-PE" sz="1400" b="1" dirty="0" smtClean="0"/>
            <a:t>Asesorar y brindar el apoyo técnico que requieran las entidades públicas y privadas.</a:t>
          </a:r>
        </a:p>
      </dgm:t>
    </dgm:pt>
    <dgm:pt modelId="{6A9A5913-53C5-4058-AC48-D215FAA31A5D}" type="parTrans" cxnId="{0F11FEA9-D4BB-417C-A9E0-40E28450DF3D}">
      <dgm:prSet/>
      <dgm:spPr/>
      <dgm:t>
        <a:bodyPr/>
        <a:lstStyle/>
        <a:p>
          <a:endParaRPr lang="es-PE"/>
        </a:p>
      </dgm:t>
    </dgm:pt>
    <dgm:pt modelId="{B2150348-8394-4506-A013-89AB3128CE87}" type="sibTrans" cxnId="{0F11FEA9-D4BB-417C-A9E0-40E28450DF3D}">
      <dgm:prSet/>
      <dgm:spPr/>
      <dgm:t>
        <a:bodyPr/>
        <a:lstStyle/>
        <a:p>
          <a:endParaRPr lang="es-PE"/>
        </a:p>
      </dgm:t>
    </dgm:pt>
    <dgm:pt modelId="{37047423-9162-44F8-B3D1-FC094D018FA1}" type="pres">
      <dgm:prSet presAssocID="{DE7FD3C7-A6F4-4026-B5C6-B38DDAF166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PE"/>
        </a:p>
      </dgm:t>
    </dgm:pt>
    <dgm:pt modelId="{95C25244-A5B2-4E56-A9BC-713C300EBF34}" type="pres">
      <dgm:prSet presAssocID="{DE7FD3C7-A6F4-4026-B5C6-B38DDAF166C2}" presName="Name1" presStyleCnt="0"/>
      <dgm:spPr/>
    </dgm:pt>
    <dgm:pt modelId="{449BD9A7-E7D0-45D7-AE66-FB148432FEDE}" type="pres">
      <dgm:prSet presAssocID="{DE7FD3C7-A6F4-4026-B5C6-B38DDAF166C2}" presName="cycle" presStyleCnt="0"/>
      <dgm:spPr/>
    </dgm:pt>
    <dgm:pt modelId="{43440458-FBB5-4556-B4BC-BF8A5ABCA931}" type="pres">
      <dgm:prSet presAssocID="{DE7FD3C7-A6F4-4026-B5C6-B38DDAF166C2}" presName="srcNode" presStyleLbl="node1" presStyleIdx="0" presStyleCnt="4"/>
      <dgm:spPr/>
    </dgm:pt>
    <dgm:pt modelId="{35DDEF37-5B94-4EB7-BF3D-5AE7016569FA}" type="pres">
      <dgm:prSet presAssocID="{DE7FD3C7-A6F4-4026-B5C6-B38DDAF166C2}" presName="conn" presStyleLbl="parChTrans1D2" presStyleIdx="0" presStyleCnt="1"/>
      <dgm:spPr/>
      <dgm:t>
        <a:bodyPr/>
        <a:lstStyle/>
        <a:p>
          <a:endParaRPr lang="es-PE"/>
        </a:p>
      </dgm:t>
    </dgm:pt>
    <dgm:pt modelId="{1A73B205-FCAF-4557-9246-AEDB3EB77E89}" type="pres">
      <dgm:prSet presAssocID="{DE7FD3C7-A6F4-4026-B5C6-B38DDAF166C2}" presName="extraNode" presStyleLbl="node1" presStyleIdx="0" presStyleCnt="4"/>
      <dgm:spPr/>
    </dgm:pt>
    <dgm:pt modelId="{95C5264C-0DBB-46E6-832E-D2B9AFB4CE2B}" type="pres">
      <dgm:prSet presAssocID="{DE7FD3C7-A6F4-4026-B5C6-B38DDAF166C2}" presName="dstNode" presStyleLbl="node1" presStyleIdx="0" presStyleCnt="4"/>
      <dgm:spPr/>
    </dgm:pt>
    <dgm:pt modelId="{54F550C6-F6E0-4B71-8B6A-768B8EC4BE24}" type="pres">
      <dgm:prSet presAssocID="{FBA051A5-283D-4563-9C1E-85B3CF201D9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6CE81D4-C800-4DED-8221-FC2D7C61558A}" type="pres">
      <dgm:prSet presAssocID="{FBA051A5-283D-4563-9C1E-85B3CF201D9F}" presName="accent_1" presStyleCnt="0"/>
      <dgm:spPr/>
    </dgm:pt>
    <dgm:pt modelId="{E0232617-049E-4A85-8F18-566CA102BBDA}" type="pres">
      <dgm:prSet presAssocID="{FBA051A5-283D-4563-9C1E-85B3CF201D9F}" presName="accentRepeatNode" presStyleLbl="solidFgAcc1" presStyleIdx="0" presStyleCnt="4"/>
      <dgm:spPr/>
    </dgm:pt>
    <dgm:pt modelId="{6F1EA5BE-948E-42BF-8079-2FB770F01F89}" type="pres">
      <dgm:prSet presAssocID="{52D12174-15A4-4E0E-B6E1-C8A44B3D2A6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DA9EB88-EE72-4030-AFEF-7F11D5517FD7}" type="pres">
      <dgm:prSet presAssocID="{52D12174-15A4-4E0E-B6E1-C8A44B3D2A62}" presName="accent_2" presStyleCnt="0"/>
      <dgm:spPr/>
    </dgm:pt>
    <dgm:pt modelId="{F2B2DD5A-12E0-4C9F-9BD0-8F1BDC62BD48}" type="pres">
      <dgm:prSet presAssocID="{52D12174-15A4-4E0E-B6E1-C8A44B3D2A62}" presName="accentRepeatNode" presStyleLbl="solidFgAcc1" presStyleIdx="1" presStyleCnt="4"/>
      <dgm:spPr/>
    </dgm:pt>
    <dgm:pt modelId="{2A66B3BB-A24E-4677-98B1-B4811A6EC551}" type="pres">
      <dgm:prSet presAssocID="{99E85029-CB58-4FC2-8393-73FBD543261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160305B-D6B2-4F94-8B36-3FEE9CA3A3CB}" type="pres">
      <dgm:prSet presAssocID="{99E85029-CB58-4FC2-8393-73FBD5432619}" presName="accent_3" presStyleCnt="0"/>
      <dgm:spPr/>
    </dgm:pt>
    <dgm:pt modelId="{AFEF8BD1-EF8E-486E-830F-775310EA9B4D}" type="pres">
      <dgm:prSet presAssocID="{99E85029-CB58-4FC2-8393-73FBD5432619}" presName="accentRepeatNode" presStyleLbl="solidFgAcc1" presStyleIdx="2" presStyleCnt="4"/>
      <dgm:spPr/>
    </dgm:pt>
    <dgm:pt modelId="{913A69A0-7C74-46B6-A5BD-918E43428A3A}" type="pres">
      <dgm:prSet presAssocID="{765052EC-0B39-489D-9AFA-5B52CC60D7E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FA11B16-86F1-457B-B06A-28A6FAEB0E1A}" type="pres">
      <dgm:prSet presAssocID="{765052EC-0B39-489D-9AFA-5B52CC60D7E4}" presName="accent_4" presStyleCnt="0"/>
      <dgm:spPr/>
    </dgm:pt>
    <dgm:pt modelId="{32C5C7E8-688F-418D-8281-5DAD8EF5B29B}" type="pres">
      <dgm:prSet presAssocID="{765052EC-0B39-489D-9AFA-5B52CC60D7E4}" presName="accentRepeatNode" presStyleLbl="solidFgAcc1" presStyleIdx="3" presStyleCnt="4"/>
      <dgm:spPr/>
    </dgm:pt>
  </dgm:ptLst>
  <dgm:cxnLst>
    <dgm:cxn modelId="{7FF1A3A6-B785-4AC7-B974-B7BA9AD36ADA}" srcId="{DE7FD3C7-A6F4-4026-B5C6-B38DDAF166C2}" destId="{FBA051A5-283D-4563-9C1E-85B3CF201D9F}" srcOrd="0" destOrd="0" parTransId="{40425DA4-5C55-4BCD-90DA-8C3C64F15CC8}" sibTransId="{044DD7B0-E5D0-4BF9-A4B5-25D0D951A0B8}"/>
    <dgm:cxn modelId="{44CF4C87-B7C6-4E7E-A268-F4A9B606A54E}" type="presOf" srcId="{DE7FD3C7-A6F4-4026-B5C6-B38DDAF166C2}" destId="{37047423-9162-44F8-B3D1-FC094D018FA1}" srcOrd="0" destOrd="0" presId="urn:microsoft.com/office/officeart/2008/layout/VerticalCurvedList"/>
    <dgm:cxn modelId="{470DE803-FA99-487C-8A22-FADDD33F2505}" type="presOf" srcId="{765052EC-0B39-489D-9AFA-5B52CC60D7E4}" destId="{913A69A0-7C74-46B6-A5BD-918E43428A3A}" srcOrd="0" destOrd="0" presId="urn:microsoft.com/office/officeart/2008/layout/VerticalCurvedList"/>
    <dgm:cxn modelId="{57D1308C-9998-4199-B017-7658DC7A9398}" type="presOf" srcId="{044DD7B0-E5D0-4BF9-A4B5-25D0D951A0B8}" destId="{35DDEF37-5B94-4EB7-BF3D-5AE7016569FA}" srcOrd="0" destOrd="0" presId="urn:microsoft.com/office/officeart/2008/layout/VerticalCurvedList"/>
    <dgm:cxn modelId="{A9E03D4C-9594-4590-9E7E-D8316CCF0D0B}" type="presOf" srcId="{99E85029-CB58-4FC2-8393-73FBD5432619}" destId="{2A66B3BB-A24E-4677-98B1-B4811A6EC551}" srcOrd="0" destOrd="0" presId="urn:microsoft.com/office/officeart/2008/layout/VerticalCurvedList"/>
    <dgm:cxn modelId="{C8C9D145-C8E4-4E55-9EA2-24F0DE8B2F0A}" type="presOf" srcId="{52D12174-15A4-4E0E-B6E1-C8A44B3D2A62}" destId="{6F1EA5BE-948E-42BF-8079-2FB770F01F89}" srcOrd="0" destOrd="0" presId="urn:microsoft.com/office/officeart/2008/layout/VerticalCurvedList"/>
    <dgm:cxn modelId="{614C42C0-122A-4466-872D-645BA51E9639}" srcId="{DE7FD3C7-A6F4-4026-B5C6-B38DDAF166C2}" destId="{52D12174-15A4-4E0E-B6E1-C8A44B3D2A62}" srcOrd="1" destOrd="0" parTransId="{46793F1F-5570-4486-BF42-DC44A3B4C39E}" sibTransId="{1B9A6908-FF4E-4625-A1E1-0F31C7C22F78}"/>
    <dgm:cxn modelId="{92AD1198-BE07-45A8-A88A-375B29FD825D}" type="presOf" srcId="{FBA051A5-283D-4563-9C1E-85B3CF201D9F}" destId="{54F550C6-F6E0-4B71-8B6A-768B8EC4BE24}" srcOrd="0" destOrd="0" presId="urn:microsoft.com/office/officeart/2008/layout/VerticalCurvedList"/>
    <dgm:cxn modelId="{B811F248-0F93-4F00-8164-93C848516F58}" srcId="{DE7FD3C7-A6F4-4026-B5C6-B38DDAF166C2}" destId="{99E85029-CB58-4FC2-8393-73FBD5432619}" srcOrd="2" destOrd="0" parTransId="{2A109914-CAF4-436E-B2F5-DDCA9804C546}" sibTransId="{1FB05E9B-658B-42E5-9EEA-E09CD0713C82}"/>
    <dgm:cxn modelId="{0F11FEA9-D4BB-417C-A9E0-40E28450DF3D}" srcId="{DE7FD3C7-A6F4-4026-B5C6-B38DDAF166C2}" destId="{765052EC-0B39-489D-9AFA-5B52CC60D7E4}" srcOrd="3" destOrd="0" parTransId="{6A9A5913-53C5-4058-AC48-D215FAA31A5D}" sibTransId="{B2150348-8394-4506-A013-89AB3128CE87}"/>
    <dgm:cxn modelId="{E47C8B04-1D8B-49D8-87B7-94B79E4F146D}" type="presParOf" srcId="{37047423-9162-44F8-B3D1-FC094D018FA1}" destId="{95C25244-A5B2-4E56-A9BC-713C300EBF34}" srcOrd="0" destOrd="0" presId="urn:microsoft.com/office/officeart/2008/layout/VerticalCurvedList"/>
    <dgm:cxn modelId="{AA95F56E-A129-49A1-BE06-0851E627781F}" type="presParOf" srcId="{95C25244-A5B2-4E56-A9BC-713C300EBF34}" destId="{449BD9A7-E7D0-45D7-AE66-FB148432FEDE}" srcOrd="0" destOrd="0" presId="urn:microsoft.com/office/officeart/2008/layout/VerticalCurvedList"/>
    <dgm:cxn modelId="{5F15085E-FBF7-45B5-BB21-9A589FFA4529}" type="presParOf" srcId="{449BD9A7-E7D0-45D7-AE66-FB148432FEDE}" destId="{43440458-FBB5-4556-B4BC-BF8A5ABCA931}" srcOrd="0" destOrd="0" presId="urn:microsoft.com/office/officeart/2008/layout/VerticalCurvedList"/>
    <dgm:cxn modelId="{A7583071-1D1A-4FA8-99E6-8B512DF0EA71}" type="presParOf" srcId="{449BD9A7-E7D0-45D7-AE66-FB148432FEDE}" destId="{35DDEF37-5B94-4EB7-BF3D-5AE7016569FA}" srcOrd="1" destOrd="0" presId="urn:microsoft.com/office/officeart/2008/layout/VerticalCurvedList"/>
    <dgm:cxn modelId="{84AF1CF5-82FF-42E2-A35A-AA93536DA6A7}" type="presParOf" srcId="{449BD9A7-E7D0-45D7-AE66-FB148432FEDE}" destId="{1A73B205-FCAF-4557-9246-AEDB3EB77E89}" srcOrd="2" destOrd="0" presId="urn:microsoft.com/office/officeart/2008/layout/VerticalCurvedList"/>
    <dgm:cxn modelId="{14EC2208-E155-4786-A9AF-37D296B506F1}" type="presParOf" srcId="{449BD9A7-E7D0-45D7-AE66-FB148432FEDE}" destId="{95C5264C-0DBB-46E6-832E-D2B9AFB4CE2B}" srcOrd="3" destOrd="0" presId="urn:microsoft.com/office/officeart/2008/layout/VerticalCurvedList"/>
    <dgm:cxn modelId="{44B9DE42-FE2A-47E9-BF69-FE4C42179E5B}" type="presParOf" srcId="{95C25244-A5B2-4E56-A9BC-713C300EBF34}" destId="{54F550C6-F6E0-4B71-8B6A-768B8EC4BE24}" srcOrd="1" destOrd="0" presId="urn:microsoft.com/office/officeart/2008/layout/VerticalCurvedList"/>
    <dgm:cxn modelId="{B576901D-9056-4B76-A387-F5CEA4A0A9C9}" type="presParOf" srcId="{95C25244-A5B2-4E56-A9BC-713C300EBF34}" destId="{E6CE81D4-C800-4DED-8221-FC2D7C61558A}" srcOrd="2" destOrd="0" presId="urn:microsoft.com/office/officeart/2008/layout/VerticalCurvedList"/>
    <dgm:cxn modelId="{114CA408-6AB1-4E75-89EA-8AAE903EB7A4}" type="presParOf" srcId="{E6CE81D4-C800-4DED-8221-FC2D7C61558A}" destId="{E0232617-049E-4A85-8F18-566CA102BBDA}" srcOrd="0" destOrd="0" presId="urn:microsoft.com/office/officeart/2008/layout/VerticalCurvedList"/>
    <dgm:cxn modelId="{1F99DC9C-1FDE-43F0-80A8-3824BA30A73E}" type="presParOf" srcId="{95C25244-A5B2-4E56-A9BC-713C300EBF34}" destId="{6F1EA5BE-948E-42BF-8079-2FB770F01F89}" srcOrd="3" destOrd="0" presId="urn:microsoft.com/office/officeart/2008/layout/VerticalCurvedList"/>
    <dgm:cxn modelId="{22ED48F4-AA0F-48D1-8A14-50A6F6AB9338}" type="presParOf" srcId="{95C25244-A5B2-4E56-A9BC-713C300EBF34}" destId="{7DA9EB88-EE72-4030-AFEF-7F11D5517FD7}" srcOrd="4" destOrd="0" presId="urn:microsoft.com/office/officeart/2008/layout/VerticalCurvedList"/>
    <dgm:cxn modelId="{12C5EE8A-C7F0-4D1F-871D-80B7357CF5C6}" type="presParOf" srcId="{7DA9EB88-EE72-4030-AFEF-7F11D5517FD7}" destId="{F2B2DD5A-12E0-4C9F-9BD0-8F1BDC62BD48}" srcOrd="0" destOrd="0" presId="urn:microsoft.com/office/officeart/2008/layout/VerticalCurvedList"/>
    <dgm:cxn modelId="{A86BB7F1-99D9-4B00-8D8A-3966368177FE}" type="presParOf" srcId="{95C25244-A5B2-4E56-A9BC-713C300EBF34}" destId="{2A66B3BB-A24E-4677-98B1-B4811A6EC551}" srcOrd="5" destOrd="0" presId="urn:microsoft.com/office/officeart/2008/layout/VerticalCurvedList"/>
    <dgm:cxn modelId="{06EA0A7A-C454-4217-B050-6D107E603801}" type="presParOf" srcId="{95C25244-A5B2-4E56-A9BC-713C300EBF34}" destId="{9160305B-D6B2-4F94-8B36-3FEE9CA3A3CB}" srcOrd="6" destOrd="0" presId="urn:microsoft.com/office/officeart/2008/layout/VerticalCurvedList"/>
    <dgm:cxn modelId="{2E4C05E0-4993-4D4B-80E1-5B1D6BF7A6D5}" type="presParOf" srcId="{9160305B-D6B2-4F94-8B36-3FEE9CA3A3CB}" destId="{AFEF8BD1-EF8E-486E-830F-775310EA9B4D}" srcOrd="0" destOrd="0" presId="urn:microsoft.com/office/officeart/2008/layout/VerticalCurvedList"/>
    <dgm:cxn modelId="{6F21F97D-DCD6-4842-87CA-BA24A630CE1F}" type="presParOf" srcId="{95C25244-A5B2-4E56-A9BC-713C300EBF34}" destId="{913A69A0-7C74-46B6-A5BD-918E43428A3A}" srcOrd="7" destOrd="0" presId="urn:microsoft.com/office/officeart/2008/layout/VerticalCurvedList"/>
    <dgm:cxn modelId="{E3B90751-7778-4FA0-AD64-12693E564984}" type="presParOf" srcId="{95C25244-A5B2-4E56-A9BC-713C300EBF34}" destId="{EFA11B16-86F1-457B-B06A-28A6FAEB0E1A}" srcOrd="8" destOrd="0" presId="urn:microsoft.com/office/officeart/2008/layout/VerticalCurvedList"/>
    <dgm:cxn modelId="{B5137953-4C94-4E1C-A41C-15585EFA5454}" type="presParOf" srcId="{EFA11B16-86F1-457B-B06A-28A6FAEB0E1A}" destId="{32C5C7E8-688F-418D-8281-5DAD8EF5B2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D0A9BE-23CB-4B2F-A76D-E8641BC8A041}" type="doc">
      <dgm:prSet loTypeId="urn:microsoft.com/office/officeart/2005/8/layout/default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24A93A8A-119F-4F9C-A11C-66FDED3E8532}">
      <dgm:prSet phldrT="[Texto]" custT="1"/>
      <dgm:spPr>
        <a:ln>
          <a:solidFill>
            <a:srgbClr val="0B476C"/>
          </a:solidFill>
          <a:prstDash val="sysDot"/>
        </a:ln>
      </dgm:spPr>
      <dgm:t>
        <a:bodyPr/>
        <a:lstStyle/>
        <a:p>
          <a:pPr algn="ctr"/>
          <a:endParaRPr kumimoji="0" lang="es-PE" sz="2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ea typeface="Times New Roman" pitchFamily="18" charset="0"/>
            <a:cs typeface="Arial" pitchFamily="34" charset="0"/>
          </a:endParaRPr>
        </a:p>
        <a:p>
          <a:pPr algn="ctr"/>
          <a:r>
            <a:rPr kumimoji="0" lang="es-P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MISIÓN</a:t>
          </a:r>
        </a:p>
        <a:p>
          <a:pPr algn="just"/>
          <a:r>
            <a:rPr lang="es-ES" sz="1500" b="0" dirty="0" smtClean="0"/>
            <a:t>Generar y proveer información y conocimiento meteorológico</a:t>
          </a:r>
          <a:r>
            <a:rPr lang="es-ES" sz="1500" b="0" smtClean="0"/>
            <a:t>, hidrológico </a:t>
          </a:r>
          <a:r>
            <a:rPr lang="es-ES" sz="1500" b="0" dirty="0" smtClean="0"/>
            <a:t>y climático para la sociedad peruana de manera oportuna y confiable.</a:t>
          </a:r>
          <a:endParaRPr lang="es-PE" sz="1500" b="0" dirty="0" smtClean="0"/>
        </a:p>
        <a:p>
          <a:pPr algn="ctr"/>
          <a:endParaRPr lang="es-PE" sz="1700" dirty="0"/>
        </a:p>
      </dgm:t>
    </dgm:pt>
    <dgm:pt modelId="{FBB4ED1F-BFBA-4DD5-A50C-72686C34E5ED}" type="parTrans" cxnId="{06AB7D74-4E61-434E-A700-6489AE3054C3}">
      <dgm:prSet/>
      <dgm:spPr/>
      <dgm:t>
        <a:bodyPr/>
        <a:lstStyle/>
        <a:p>
          <a:endParaRPr lang="es-PE"/>
        </a:p>
      </dgm:t>
    </dgm:pt>
    <dgm:pt modelId="{5DCF81D3-9E4E-47F3-AF67-3FF4DF39E14B}" type="sibTrans" cxnId="{06AB7D74-4E61-434E-A700-6489AE3054C3}">
      <dgm:prSet/>
      <dgm:spPr/>
      <dgm:t>
        <a:bodyPr/>
        <a:lstStyle/>
        <a:p>
          <a:endParaRPr lang="es-PE"/>
        </a:p>
      </dgm:t>
    </dgm:pt>
    <dgm:pt modelId="{C5A2AAD5-1805-4E9A-99E4-CEA0A62D493A}">
      <dgm:prSet phldrT="[Texto]" custT="1"/>
      <dgm:spPr>
        <a:ln>
          <a:solidFill>
            <a:srgbClr val="025380"/>
          </a:solidFill>
          <a:prstDash val="sysDot"/>
        </a:ln>
      </dgm:spPr>
      <dgm:t>
        <a:bodyPr/>
        <a:lstStyle/>
        <a:p>
          <a:pPr algn="ctr"/>
          <a:r>
            <a:rPr kumimoji="0" 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VISIÓN DEL SECTOR</a:t>
          </a:r>
          <a:endParaRPr kumimoji="0" lang="es-PE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pitchFamily="34" charset="0"/>
          </a:endParaRPr>
        </a:p>
        <a:p>
          <a:pPr algn="just" rtl="0"/>
          <a:r>
            <a:rPr lang="es-ES" sz="1500" b="0" i="0" dirty="0" smtClean="0"/>
            <a:t>Un país moderno que aproveche sosteniblemente sus recursos naturales y que se preocupe por conservar el ambiente conciliando el desarrollo económico con la sostenibilidad ambiental en beneficio de los ciudadanos</a:t>
          </a:r>
          <a:r>
            <a:rPr lang="es-ES" sz="1700" b="0" i="0" dirty="0" smtClean="0"/>
            <a:t>.</a:t>
          </a:r>
          <a:endParaRPr lang="es-PE" sz="1700" b="0" i="0" dirty="0"/>
        </a:p>
      </dgm:t>
    </dgm:pt>
    <dgm:pt modelId="{22CC9D07-EE23-45CE-AC2D-F3696CB2485C}" type="parTrans" cxnId="{1B69B38E-2E68-4D90-90ED-D9174DCD0536}">
      <dgm:prSet/>
      <dgm:spPr/>
      <dgm:t>
        <a:bodyPr/>
        <a:lstStyle/>
        <a:p>
          <a:endParaRPr lang="es-PE"/>
        </a:p>
      </dgm:t>
    </dgm:pt>
    <dgm:pt modelId="{9C4F6D42-0AEC-443C-88B1-AFDBD47DCF92}" type="sibTrans" cxnId="{1B69B38E-2E68-4D90-90ED-D9174DCD0536}">
      <dgm:prSet/>
      <dgm:spPr/>
      <dgm:t>
        <a:bodyPr/>
        <a:lstStyle/>
        <a:p>
          <a:endParaRPr lang="es-PE"/>
        </a:p>
      </dgm:t>
    </dgm:pt>
    <dgm:pt modelId="{BD4C0734-61C9-42AB-828B-9EE3C050D59C}">
      <dgm:prSet phldrT="[Texto]" custT="1"/>
      <dgm:spPr>
        <a:ln>
          <a:solidFill>
            <a:srgbClr val="0B466E"/>
          </a:solidFill>
          <a:prstDash val="sysDot"/>
        </a:ln>
      </dgm:spPr>
      <dgm:t>
        <a:bodyPr/>
        <a:lstStyle/>
        <a:p>
          <a:pPr algn="just" rtl="0">
            <a:tabLst>
              <a:tab pos="628650" algn="l"/>
            </a:tabLst>
          </a:pPr>
          <a:r>
            <a:rPr kumimoji="0" lang="es-E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OEI 1:	Optimizar la Vigilancia hidrometeorológica con fines de prevención para la ciudadanía y 	entidades publicas y privadas.</a:t>
          </a:r>
          <a:endParaRPr kumimoji="0" lang="es-PE" sz="15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pitchFamily="34" charset="0"/>
          </a:endParaRPr>
        </a:p>
        <a:p>
          <a:pPr algn="just" rtl="0">
            <a:tabLst>
              <a:tab pos="628650" algn="l"/>
            </a:tabLst>
          </a:pPr>
          <a:r>
            <a:rPr kumimoji="0" lang="es-E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OEI 2:	Generar información hidroclimática para acciones de adaptación y mitigación del cambio 	climático, para la ciudadanía y entidades publicas y privadas.</a:t>
          </a:r>
          <a:endParaRPr kumimoji="0" lang="es-PE" sz="15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ea typeface="Times New Roman" pitchFamily="18" charset="0"/>
            <a:cs typeface="Arial" pitchFamily="34" charset="0"/>
          </a:endParaRPr>
        </a:p>
        <a:p>
          <a:pPr algn="just" rtl="0">
            <a:tabLst>
              <a:tab pos="628650" algn="l"/>
            </a:tabLst>
          </a:pPr>
          <a:r>
            <a:rPr kumimoji="0" lang="es-E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OEI 3: 	Incrementar la generación de información hidroclimática con enfoque ecosistémico, para la 	ciudadanía y entidades publicas y privadas.</a:t>
          </a:r>
          <a:endParaRPr kumimoji="0" lang="es-PE" sz="15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ea typeface="Times New Roman" pitchFamily="18" charset="0"/>
            <a:cs typeface="Arial" pitchFamily="34" charset="0"/>
          </a:endParaRPr>
        </a:p>
        <a:p>
          <a:pPr algn="just" rtl="0">
            <a:tabLst>
              <a:tab pos="628650" algn="l"/>
            </a:tabLst>
          </a:pPr>
          <a:r>
            <a:rPr kumimoji="0" lang="es-E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OEI 4: 	Mejorar la información de las condiciones ambientales atmosféricas para el Público en 	general. </a:t>
          </a:r>
        </a:p>
        <a:p>
          <a:pPr algn="just" rtl="0">
            <a:tabLst>
              <a:tab pos="628650" algn="l"/>
            </a:tabLst>
          </a:pPr>
          <a:r>
            <a:rPr kumimoji="0" lang="es-E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OEI 5: 	Proveer de información especializada para su aplicación en el desarrollo económico y social 	del país.</a:t>
          </a:r>
        </a:p>
        <a:p>
          <a:pPr algn="just" rtl="0">
            <a:tabLst>
              <a:tab pos="628650" algn="l"/>
            </a:tabLst>
          </a:pPr>
          <a:r>
            <a:rPr kumimoji="0" lang="es-E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OEI 6: 	Fortalecer la Gestión Institucional del SENAMHI.</a:t>
          </a:r>
        </a:p>
      </dgm:t>
    </dgm:pt>
    <dgm:pt modelId="{9788259B-690A-4E8E-8674-364751611917}" type="parTrans" cxnId="{5C6C4FC4-30C9-49B2-A2DC-69603FC4E25E}">
      <dgm:prSet/>
      <dgm:spPr/>
      <dgm:t>
        <a:bodyPr/>
        <a:lstStyle/>
        <a:p>
          <a:endParaRPr lang="es-PE"/>
        </a:p>
      </dgm:t>
    </dgm:pt>
    <dgm:pt modelId="{389EB3E3-15F1-4A32-85EF-554770E2770C}" type="sibTrans" cxnId="{5C6C4FC4-30C9-49B2-A2DC-69603FC4E25E}">
      <dgm:prSet/>
      <dgm:spPr/>
      <dgm:t>
        <a:bodyPr/>
        <a:lstStyle/>
        <a:p>
          <a:endParaRPr lang="es-PE"/>
        </a:p>
      </dgm:t>
    </dgm:pt>
    <dgm:pt modelId="{3806A714-BF17-4BB2-B663-A12F1DF46A84}" type="pres">
      <dgm:prSet presAssocID="{ADD0A9BE-23CB-4B2F-A76D-E8641BC8A0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65396AFC-099A-4429-AC29-26226565F15F}" type="pres">
      <dgm:prSet presAssocID="{24A93A8A-119F-4F9C-A11C-66FDED3E8532}" presName="node" presStyleLbl="node1" presStyleIdx="0" presStyleCnt="3" custScaleY="71686" custLinFactNeighborX="1965" custLinFactNeighborY="-3799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2B4CD92-1ADA-46DC-9A1C-4DA87CDFC0FB}" type="pres">
      <dgm:prSet presAssocID="{5DCF81D3-9E4E-47F3-AF67-3FF4DF39E14B}" presName="sibTrans" presStyleCnt="0"/>
      <dgm:spPr/>
    </dgm:pt>
    <dgm:pt modelId="{123D8FB2-9C1C-4E69-8AF1-BAD550DB9EF7}" type="pres">
      <dgm:prSet presAssocID="{C5A2AAD5-1805-4E9A-99E4-CEA0A62D493A}" presName="node" presStyleLbl="node1" presStyleIdx="1" presStyleCnt="3" custScaleX="113539" custScaleY="71686" custLinFactNeighborX="-1048" custLinFactNeighborY="-3842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E47C3B8-19D2-471D-97E6-535248305718}" type="pres">
      <dgm:prSet presAssocID="{9C4F6D42-0AEC-443C-88B1-AFDBD47DCF92}" presName="sibTrans" presStyleCnt="0"/>
      <dgm:spPr/>
    </dgm:pt>
    <dgm:pt modelId="{0E2B949E-1BE4-493C-9A30-522DF899F55C}" type="pres">
      <dgm:prSet presAssocID="{BD4C0734-61C9-42AB-828B-9EE3C050D59C}" presName="node" presStyleLbl="node1" presStyleIdx="2" presStyleCnt="3" custScaleX="220109" custScaleY="150532" custLinFactNeighborX="501" custLinFactNeighborY="-959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C6C4FC4-30C9-49B2-A2DC-69603FC4E25E}" srcId="{ADD0A9BE-23CB-4B2F-A76D-E8641BC8A041}" destId="{BD4C0734-61C9-42AB-828B-9EE3C050D59C}" srcOrd="2" destOrd="0" parTransId="{9788259B-690A-4E8E-8674-364751611917}" sibTransId="{389EB3E3-15F1-4A32-85EF-554770E2770C}"/>
    <dgm:cxn modelId="{BB77BD6D-9D42-41E8-ABD6-1D1376B154E9}" type="presOf" srcId="{C5A2AAD5-1805-4E9A-99E4-CEA0A62D493A}" destId="{123D8FB2-9C1C-4E69-8AF1-BAD550DB9EF7}" srcOrd="0" destOrd="0" presId="urn:microsoft.com/office/officeart/2005/8/layout/default#1"/>
    <dgm:cxn modelId="{CBF50971-C42B-40BC-8F52-4FAF4C6FC779}" type="presOf" srcId="{BD4C0734-61C9-42AB-828B-9EE3C050D59C}" destId="{0E2B949E-1BE4-493C-9A30-522DF899F55C}" srcOrd="0" destOrd="0" presId="urn:microsoft.com/office/officeart/2005/8/layout/default#1"/>
    <dgm:cxn modelId="{1B69B38E-2E68-4D90-90ED-D9174DCD0536}" srcId="{ADD0A9BE-23CB-4B2F-A76D-E8641BC8A041}" destId="{C5A2AAD5-1805-4E9A-99E4-CEA0A62D493A}" srcOrd="1" destOrd="0" parTransId="{22CC9D07-EE23-45CE-AC2D-F3696CB2485C}" sibTransId="{9C4F6D42-0AEC-443C-88B1-AFDBD47DCF92}"/>
    <dgm:cxn modelId="{D6AA6B4F-B5DE-4063-894A-4568F95A1E59}" type="presOf" srcId="{24A93A8A-119F-4F9C-A11C-66FDED3E8532}" destId="{65396AFC-099A-4429-AC29-26226565F15F}" srcOrd="0" destOrd="0" presId="urn:microsoft.com/office/officeart/2005/8/layout/default#1"/>
    <dgm:cxn modelId="{06AB7D74-4E61-434E-A700-6489AE3054C3}" srcId="{ADD0A9BE-23CB-4B2F-A76D-E8641BC8A041}" destId="{24A93A8A-119F-4F9C-A11C-66FDED3E8532}" srcOrd="0" destOrd="0" parTransId="{FBB4ED1F-BFBA-4DD5-A50C-72686C34E5ED}" sibTransId="{5DCF81D3-9E4E-47F3-AF67-3FF4DF39E14B}"/>
    <dgm:cxn modelId="{BC1D4445-9333-4575-90A2-54E035973C78}" type="presOf" srcId="{ADD0A9BE-23CB-4B2F-A76D-E8641BC8A041}" destId="{3806A714-BF17-4BB2-B663-A12F1DF46A84}" srcOrd="0" destOrd="0" presId="urn:microsoft.com/office/officeart/2005/8/layout/default#1"/>
    <dgm:cxn modelId="{CA839275-B1CB-4184-AA37-35BC9A2F9068}" type="presParOf" srcId="{3806A714-BF17-4BB2-B663-A12F1DF46A84}" destId="{65396AFC-099A-4429-AC29-26226565F15F}" srcOrd="0" destOrd="0" presId="urn:microsoft.com/office/officeart/2005/8/layout/default#1"/>
    <dgm:cxn modelId="{BD595F56-7327-4D5E-8265-72BD0D7FE1A0}" type="presParOf" srcId="{3806A714-BF17-4BB2-B663-A12F1DF46A84}" destId="{62B4CD92-1ADA-46DC-9A1C-4DA87CDFC0FB}" srcOrd="1" destOrd="0" presId="urn:microsoft.com/office/officeart/2005/8/layout/default#1"/>
    <dgm:cxn modelId="{519D46A8-1FAF-47B0-A3F1-A152E757A27E}" type="presParOf" srcId="{3806A714-BF17-4BB2-B663-A12F1DF46A84}" destId="{123D8FB2-9C1C-4E69-8AF1-BAD550DB9EF7}" srcOrd="2" destOrd="0" presId="urn:microsoft.com/office/officeart/2005/8/layout/default#1"/>
    <dgm:cxn modelId="{EFEC9032-73FC-48DC-90BA-C14E6B01091B}" type="presParOf" srcId="{3806A714-BF17-4BB2-B663-A12F1DF46A84}" destId="{5E47C3B8-19D2-471D-97E6-535248305718}" srcOrd="3" destOrd="0" presId="urn:microsoft.com/office/officeart/2005/8/layout/default#1"/>
    <dgm:cxn modelId="{C991F7F4-3AAB-44A3-8620-12E6E6748807}" type="presParOf" srcId="{3806A714-BF17-4BB2-B663-A12F1DF46A84}" destId="{0E2B949E-1BE4-493C-9A30-522DF899F55C}" srcOrd="4" destOrd="0" presId="urn:microsoft.com/office/officeart/2005/8/layout/default#1"/>
  </dgm:cxnLst>
  <dgm:bg/>
  <dgm:whole>
    <a:ln>
      <a:noFill/>
      <a:prstDash val="sysDash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1E7305-19F4-42D2-82BA-30778606E212}" type="doc">
      <dgm:prSet loTypeId="urn:microsoft.com/office/officeart/2005/8/layout/radial1" loCatId="cycle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PE"/>
        </a:p>
      </dgm:t>
    </dgm:pt>
    <dgm:pt modelId="{91754D6C-B8DB-4152-8FD1-C26D6C7E2C5E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PE" sz="2000" b="1" dirty="0" smtClean="0"/>
            <a:t>PEI </a:t>
          </a:r>
        </a:p>
        <a:p>
          <a:pPr>
            <a:lnSpc>
              <a:spcPct val="100000"/>
            </a:lnSpc>
          </a:pPr>
          <a:r>
            <a:rPr lang="es-PE" sz="2000" b="1" dirty="0" smtClean="0"/>
            <a:t>2020-2022</a:t>
          </a:r>
          <a:endParaRPr lang="es-PE" sz="2000" b="1" dirty="0"/>
        </a:p>
      </dgm:t>
    </dgm:pt>
    <dgm:pt modelId="{5CC4FA01-EEF0-4323-9099-F86FEE82F754}" type="parTrans" cxnId="{7744C938-1F23-44F9-81B2-84F88D0555DA}">
      <dgm:prSet/>
      <dgm:spPr/>
      <dgm:t>
        <a:bodyPr/>
        <a:lstStyle/>
        <a:p>
          <a:endParaRPr lang="es-PE"/>
        </a:p>
      </dgm:t>
    </dgm:pt>
    <dgm:pt modelId="{8C0C1B6B-510F-4DA8-9182-29CCE7196574}" type="sibTrans" cxnId="{7744C938-1F23-44F9-81B2-84F88D0555DA}">
      <dgm:prSet/>
      <dgm:spPr/>
      <dgm:t>
        <a:bodyPr/>
        <a:lstStyle/>
        <a:p>
          <a:endParaRPr lang="es-PE"/>
        </a:p>
      </dgm:t>
    </dgm:pt>
    <dgm:pt modelId="{3726E909-6BF0-4A05-954F-CB29A7D89F5E}">
      <dgm:prSet phldrT="[Texto]"/>
      <dgm:spPr/>
      <dgm:t>
        <a:bodyPr/>
        <a:lstStyle/>
        <a:p>
          <a:r>
            <a:rPr lang="es-PE" b="1" dirty="0" smtClean="0"/>
            <a:t>MMSC</a:t>
          </a:r>
          <a:endParaRPr lang="es-PE" b="1" dirty="0"/>
        </a:p>
      </dgm:t>
    </dgm:pt>
    <dgm:pt modelId="{B92EC409-74AE-480D-A03F-B41C4297E0EE}" type="parTrans" cxnId="{0C812D0D-90D6-48EF-AD5A-F413C92C2860}">
      <dgm:prSet custT="1"/>
      <dgm:spPr/>
      <dgm:t>
        <a:bodyPr/>
        <a:lstStyle/>
        <a:p>
          <a:endParaRPr lang="es-PE" sz="600" b="1"/>
        </a:p>
      </dgm:t>
    </dgm:pt>
    <dgm:pt modelId="{46D31705-7585-4C36-8A44-94C9B224639A}" type="sibTrans" cxnId="{0C812D0D-90D6-48EF-AD5A-F413C92C2860}">
      <dgm:prSet/>
      <dgm:spPr/>
      <dgm:t>
        <a:bodyPr/>
        <a:lstStyle/>
        <a:p>
          <a:endParaRPr lang="es-PE"/>
        </a:p>
      </dgm:t>
    </dgm:pt>
    <dgm:pt modelId="{47F56A85-1414-483C-9547-97393562840B}">
      <dgm:prSet phldrT="[Texto]" custT="1"/>
      <dgm:spPr/>
      <dgm:t>
        <a:bodyPr/>
        <a:lstStyle/>
        <a:p>
          <a:r>
            <a:rPr lang="es-PE" sz="2000" b="1" dirty="0" smtClean="0"/>
            <a:t>PESEM</a:t>
          </a:r>
          <a:endParaRPr lang="es-PE" sz="2000" b="1" dirty="0"/>
        </a:p>
      </dgm:t>
    </dgm:pt>
    <dgm:pt modelId="{1A3313D9-03E4-468A-8179-967B9029578F}" type="parTrans" cxnId="{E44B2CF3-135B-422A-BD7F-ECECF3455D0F}">
      <dgm:prSet custT="1"/>
      <dgm:spPr/>
      <dgm:t>
        <a:bodyPr/>
        <a:lstStyle/>
        <a:p>
          <a:endParaRPr lang="es-PE" sz="600" b="1"/>
        </a:p>
      </dgm:t>
    </dgm:pt>
    <dgm:pt modelId="{BB653101-7B2D-41B2-8E0F-6F4B63EE06C3}" type="sibTrans" cxnId="{E44B2CF3-135B-422A-BD7F-ECECF3455D0F}">
      <dgm:prSet/>
      <dgm:spPr/>
      <dgm:t>
        <a:bodyPr/>
        <a:lstStyle/>
        <a:p>
          <a:endParaRPr lang="es-PE"/>
        </a:p>
      </dgm:t>
    </dgm:pt>
    <dgm:pt modelId="{192738FF-3B73-4B51-8D2E-9558BA4810DD}">
      <dgm:prSet phldrT="[Texto]" custT="1"/>
      <dgm:spPr/>
      <dgm:t>
        <a:bodyPr/>
        <a:lstStyle/>
        <a:p>
          <a:r>
            <a:rPr lang="es-PE" sz="2400" b="1" dirty="0" smtClean="0"/>
            <a:t>PP</a:t>
          </a:r>
          <a:endParaRPr lang="es-PE" sz="1800" b="1" dirty="0"/>
        </a:p>
      </dgm:t>
    </dgm:pt>
    <dgm:pt modelId="{6D5E0517-B30E-42F3-AFAA-FC4633AB2001}" type="parTrans" cxnId="{E31458AD-8F46-43F0-8234-9C548017C1FA}">
      <dgm:prSet custT="1"/>
      <dgm:spPr/>
      <dgm:t>
        <a:bodyPr/>
        <a:lstStyle/>
        <a:p>
          <a:endParaRPr lang="es-PE" sz="600" b="1"/>
        </a:p>
      </dgm:t>
    </dgm:pt>
    <dgm:pt modelId="{07139143-3E76-4429-816C-CD58FD12EC87}" type="sibTrans" cxnId="{E31458AD-8F46-43F0-8234-9C548017C1FA}">
      <dgm:prSet/>
      <dgm:spPr/>
      <dgm:t>
        <a:bodyPr/>
        <a:lstStyle/>
        <a:p>
          <a:endParaRPr lang="es-PE"/>
        </a:p>
      </dgm:t>
    </dgm:pt>
    <dgm:pt modelId="{435F4B4F-2523-4C38-9D6D-FB30268C5C8D}">
      <dgm:prSet phldrT="[Texto]" custT="1"/>
      <dgm:spPr/>
      <dgm:t>
        <a:bodyPr/>
        <a:lstStyle/>
        <a:p>
          <a:r>
            <a:rPr lang="es-PE" sz="2400" b="1" dirty="0" smtClean="0"/>
            <a:t>NDC</a:t>
          </a:r>
          <a:endParaRPr lang="es-PE" sz="1600" b="1" dirty="0"/>
        </a:p>
      </dgm:t>
    </dgm:pt>
    <dgm:pt modelId="{E1CA1868-083E-4234-802A-F88AF5FE84DB}" type="parTrans" cxnId="{9A02BE46-747A-4B83-90E8-2BF89011A1C6}">
      <dgm:prSet custT="1"/>
      <dgm:spPr/>
      <dgm:t>
        <a:bodyPr/>
        <a:lstStyle/>
        <a:p>
          <a:endParaRPr lang="es-PE" sz="600" b="1"/>
        </a:p>
      </dgm:t>
    </dgm:pt>
    <dgm:pt modelId="{F430F000-1910-4288-A078-0D706AC52009}" type="sibTrans" cxnId="{9A02BE46-747A-4B83-90E8-2BF89011A1C6}">
      <dgm:prSet/>
      <dgm:spPr/>
      <dgm:t>
        <a:bodyPr/>
        <a:lstStyle/>
        <a:p>
          <a:endParaRPr lang="es-PE"/>
        </a:p>
      </dgm:t>
    </dgm:pt>
    <dgm:pt modelId="{37F84B90-1C31-4FCA-A704-8F13DEC9CD48}">
      <dgm:prSet phldrT="[Texto]" custT="1"/>
      <dgm:spPr/>
      <dgm:t>
        <a:bodyPr/>
        <a:lstStyle/>
        <a:p>
          <a:r>
            <a:rPr lang="es-PE" sz="2400" b="1" dirty="0" smtClean="0"/>
            <a:t>ODS</a:t>
          </a:r>
          <a:endParaRPr lang="es-PE" sz="1600" b="1" dirty="0"/>
        </a:p>
      </dgm:t>
    </dgm:pt>
    <dgm:pt modelId="{6D2BC9DE-FC60-4F32-9FA6-7B18F8D5CD5D}" type="parTrans" cxnId="{4C174B66-51C1-4014-858A-BF4456B92ACB}">
      <dgm:prSet custT="1"/>
      <dgm:spPr/>
      <dgm:t>
        <a:bodyPr/>
        <a:lstStyle/>
        <a:p>
          <a:endParaRPr lang="es-PE" sz="600" b="1"/>
        </a:p>
      </dgm:t>
    </dgm:pt>
    <dgm:pt modelId="{45A7BB5B-381E-4DD7-BEB8-6568C1AE1355}" type="sibTrans" cxnId="{4C174B66-51C1-4014-858A-BF4456B92ACB}">
      <dgm:prSet/>
      <dgm:spPr/>
      <dgm:t>
        <a:bodyPr/>
        <a:lstStyle/>
        <a:p>
          <a:endParaRPr lang="es-PE"/>
        </a:p>
      </dgm:t>
    </dgm:pt>
    <dgm:pt modelId="{82E32E2E-B99E-42D9-B413-2ABA95D0EC7B}">
      <dgm:prSet phldrT="[Texto]" custT="1"/>
      <dgm:spPr/>
      <dgm:t>
        <a:bodyPr/>
        <a:lstStyle/>
        <a:p>
          <a:r>
            <a:rPr lang="es-PE" sz="1200" b="1" dirty="0" smtClean="0"/>
            <a:t>POLITICAS NACIONALES</a:t>
          </a:r>
          <a:endParaRPr lang="es-PE" sz="1200" b="1" dirty="0"/>
        </a:p>
      </dgm:t>
    </dgm:pt>
    <dgm:pt modelId="{79FF9AD5-99F1-410E-AB90-11877B56B699}" type="parTrans" cxnId="{E92353CB-E6F9-4EE7-BCAF-64B7E105636A}">
      <dgm:prSet custT="1"/>
      <dgm:spPr/>
      <dgm:t>
        <a:bodyPr/>
        <a:lstStyle/>
        <a:p>
          <a:endParaRPr lang="es-PE" sz="600" b="1"/>
        </a:p>
      </dgm:t>
    </dgm:pt>
    <dgm:pt modelId="{A5A4C683-0178-413F-9FC8-97E6FE6A3499}" type="sibTrans" cxnId="{E92353CB-E6F9-4EE7-BCAF-64B7E105636A}">
      <dgm:prSet/>
      <dgm:spPr/>
      <dgm:t>
        <a:bodyPr/>
        <a:lstStyle/>
        <a:p>
          <a:endParaRPr lang="es-PE"/>
        </a:p>
      </dgm:t>
    </dgm:pt>
    <dgm:pt modelId="{CB47C797-8426-4A70-9883-BE872B3A047F}">
      <dgm:prSet phldrT="[Texto]"/>
      <dgm:spPr/>
      <dgm:t>
        <a:bodyPr/>
        <a:lstStyle/>
        <a:p>
          <a:endParaRPr lang="es-PE" dirty="0"/>
        </a:p>
      </dgm:t>
    </dgm:pt>
    <dgm:pt modelId="{BAC2DDC2-4596-443D-9853-20EE3597EF6E}" type="parTrans" cxnId="{3F03518A-115F-45AC-9CA7-26CCB2100574}">
      <dgm:prSet/>
      <dgm:spPr/>
      <dgm:t>
        <a:bodyPr/>
        <a:lstStyle/>
        <a:p>
          <a:endParaRPr lang="es-PE"/>
        </a:p>
      </dgm:t>
    </dgm:pt>
    <dgm:pt modelId="{11FF5310-FEC5-4EB2-B89C-0BD1A6D1DD2A}" type="sibTrans" cxnId="{3F03518A-115F-45AC-9CA7-26CCB2100574}">
      <dgm:prSet/>
      <dgm:spPr/>
      <dgm:t>
        <a:bodyPr/>
        <a:lstStyle/>
        <a:p>
          <a:endParaRPr lang="es-PE"/>
        </a:p>
      </dgm:t>
    </dgm:pt>
    <dgm:pt modelId="{6888644E-F127-490F-836B-6C9E319880DA}" type="pres">
      <dgm:prSet presAssocID="{581E7305-19F4-42D2-82BA-30778606E21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926ACF5-84DE-4004-80E3-03DDA3BB4C36}" type="pres">
      <dgm:prSet presAssocID="{91754D6C-B8DB-4152-8FD1-C26D6C7E2C5E}" presName="centerShape" presStyleLbl="node0" presStyleIdx="0" presStyleCnt="1" custScaleX="145694"/>
      <dgm:spPr/>
      <dgm:t>
        <a:bodyPr/>
        <a:lstStyle/>
        <a:p>
          <a:endParaRPr lang="es-PE"/>
        </a:p>
      </dgm:t>
    </dgm:pt>
    <dgm:pt modelId="{0F918D0F-BA83-41D7-8E0A-BC931E746B87}" type="pres">
      <dgm:prSet presAssocID="{B92EC409-74AE-480D-A03F-B41C4297E0EE}" presName="Name9" presStyleLbl="parChTrans1D2" presStyleIdx="0" presStyleCnt="6"/>
      <dgm:spPr/>
      <dgm:t>
        <a:bodyPr/>
        <a:lstStyle/>
        <a:p>
          <a:endParaRPr lang="es-MX"/>
        </a:p>
      </dgm:t>
    </dgm:pt>
    <dgm:pt modelId="{AA2E36E2-B13B-41CB-B4FD-7092B9429F68}" type="pres">
      <dgm:prSet presAssocID="{B92EC409-74AE-480D-A03F-B41C4297E0EE}" presName="connTx" presStyleLbl="parChTrans1D2" presStyleIdx="0" presStyleCnt="6"/>
      <dgm:spPr/>
      <dgm:t>
        <a:bodyPr/>
        <a:lstStyle/>
        <a:p>
          <a:endParaRPr lang="es-MX"/>
        </a:p>
      </dgm:t>
    </dgm:pt>
    <dgm:pt modelId="{B89FFA39-49B7-48BD-A1D9-D1CE75C47C1E}" type="pres">
      <dgm:prSet presAssocID="{3726E909-6BF0-4A05-954F-CB29A7D89F5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0EE86C-B36C-41E0-9253-8505A154E0C2}" type="pres">
      <dgm:prSet presAssocID="{1A3313D9-03E4-468A-8179-967B9029578F}" presName="Name9" presStyleLbl="parChTrans1D2" presStyleIdx="1" presStyleCnt="6"/>
      <dgm:spPr/>
      <dgm:t>
        <a:bodyPr/>
        <a:lstStyle/>
        <a:p>
          <a:endParaRPr lang="es-MX"/>
        </a:p>
      </dgm:t>
    </dgm:pt>
    <dgm:pt modelId="{0AA1BB50-D0AB-42B0-95BD-47CC9ABB3A4E}" type="pres">
      <dgm:prSet presAssocID="{1A3313D9-03E4-468A-8179-967B9029578F}" presName="connTx" presStyleLbl="parChTrans1D2" presStyleIdx="1" presStyleCnt="6"/>
      <dgm:spPr/>
      <dgm:t>
        <a:bodyPr/>
        <a:lstStyle/>
        <a:p>
          <a:endParaRPr lang="es-MX"/>
        </a:p>
      </dgm:t>
    </dgm:pt>
    <dgm:pt modelId="{21E931D1-CAA6-4F6B-B755-4B9028E3C5FB}" type="pres">
      <dgm:prSet presAssocID="{47F56A85-1414-483C-9547-97393562840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BAED4F-5668-4E18-A5A1-6FA067E30236}" type="pres">
      <dgm:prSet presAssocID="{6D5E0517-B30E-42F3-AFAA-FC4633AB2001}" presName="Name9" presStyleLbl="parChTrans1D2" presStyleIdx="2" presStyleCnt="6"/>
      <dgm:spPr/>
      <dgm:t>
        <a:bodyPr/>
        <a:lstStyle/>
        <a:p>
          <a:endParaRPr lang="es-MX"/>
        </a:p>
      </dgm:t>
    </dgm:pt>
    <dgm:pt modelId="{2191E0B7-EC99-4D4C-B0C8-C7252C5808BD}" type="pres">
      <dgm:prSet presAssocID="{6D5E0517-B30E-42F3-AFAA-FC4633AB2001}" presName="connTx" presStyleLbl="parChTrans1D2" presStyleIdx="2" presStyleCnt="6"/>
      <dgm:spPr/>
      <dgm:t>
        <a:bodyPr/>
        <a:lstStyle/>
        <a:p>
          <a:endParaRPr lang="es-MX"/>
        </a:p>
      </dgm:t>
    </dgm:pt>
    <dgm:pt modelId="{552F2B66-0844-450A-AC80-D6C63C7C73E5}" type="pres">
      <dgm:prSet presAssocID="{192738FF-3B73-4B51-8D2E-9558BA4810D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1ECB78-8FFB-48A4-AD6E-83D8503B32AA}" type="pres">
      <dgm:prSet presAssocID="{E1CA1868-083E-4234-802A-F88AF5FE84DB}" presName="Name9" presStyleLbl="parChTrans1D2" presStyleIdx="3" presStyleCnt="6"/>
      <dgm:spPr/>
      <dgm:t>
        <a:bodyPr/>
        <a:lstStyle/>
        <a:p>
          <a:endParaRPr lang="es-MX"/>
        </a:p>
      </dgm:t>
    </dgm:pt>
    <dgm:pt modelId="{68A1D968-CBEE-4AB9-8F30-5BB6603EE198}" type="pres">
      <dgm:prSet presAssocID="{E1CA1868-083E-4234-802A-F88AF5FE84DB}" presName="connTx" presStyleLbl="parChTrans1D2" presStyleIdx="3" presStyleCnt="6"/>
      <dgm:spPr/>
      <dgm:t>
        <a:bodyPr/>
        <a:lstStyle/>
        <a:p>
          <a:endParaRPr lang="es-MX"/>
        </a:p>
      </dgm:t>
    </dgm:pt>
    <dgm:pt modelId="{A108086D-4F2D-49FA-8554-A72C042E1D45}" type="pres">
      <dgm:prSet presAssocID="{435F4B4F-2523-4C38-9D6D-FB30268C5C8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3AD26C9-2B5E-465F-9B7E-3DC3C7244BAD}" type="pres">
      <dgm:prSet presAssocID="{6D2BC9DE-FC60-4F32-9FA6-7B18F8D5CD5D}" presName="Name9" presStyleLbl="parChTrans1D2" presStyleIdx="4" presStyleCnt="6"/>
      <dgm:spPr/>
      <dgm:t>
        <a:bodyPr/>
        <a:lstStyle/>
        <a:p>
          <a:endParaRPr lang="es-MX"/>
        </a:p>
      </dgm:t>
    </dgm:pt>
    <dgm:pt modelId="{B30BCB45-836C-4455-9C77-0D54C2DBB55F}" type="pres">
      <dgm:prSet presAssocID="{6D2BC9DE-FC60-4F32-9FA6-7B18F8D5CD5D}" presName="connTx" presStyleLbl="parChTrans1D2" presStyleIdx="4" presStyleCnt="6"/>
      <dgm:spPr/>
      <dgm:t>
        <a:bodyPr/>
        <a:lstStyle/>
        <a:p>
          <a:endParaRPr lang="es-MX"/>
        </a:p>
      </dgm:t>
    </dgm:pt>
    <dgm:pt modelId="{D6EC7A02-28B2-4D6C-ADF2-F6BD46F1C4BE}" type="pres">
      <dgm:prSet presAssocID="{37F84B90-1C31-4FCA-A704-8F13DEC9CD4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A7C643C-3C98-42C5-9592-BE833C838EC7}" type="pres">
      <dgm:prSet presAssocID="{79FF9AD5-99F1-410E-AB90-11877B56B699}" presName="Name9" presStyleLbl="parChTrans1D2" presStyleIdx="5" presStyleCnt="6"/>
      <dgm:spPr/>
      <dgm:t>
        <a:bodyPr/>
        <a:lstStyle/>
        <a:p>
          <a:endParaRPr lang="es-MX"/>
        </a:p>
      </dgm:t>
    </dgm:pt>
    <dgm:pt modelId="{743E86A3-16CD-45BB-B4CF-FA294763F51B}" type="pres">
      <dgm:prSet presAssocID="{79FF9AD5-99F1-410E-AB90-11877B56B699}" presName="connTx" presStyleLbl="parChTrans1D2" presStyleIdx="5" presStyleCnt="6"/>
      <dgm:spPr/>
      <dgm:t>
        <a:bodyPr/>
        <a:lstStyle/>
        <a:p>
          <a:endParaRPr lang="es-MX"/>
        </a:p>
      </dgm:t>
    </dgm:pt>
    <dgm:pt modelId="{1C144935-2CA4-4AD7-8C1D-F4DB38791594}" type="pres">
      <dgm:prSet presAssocID="{82E32E2E-B99E-42D9-B413-2ABA95D0EC7B}" presName="node" presStyleLbl="node1" presStyleIdx="5" presStyleCnt="6" custScaleX="1089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D593E96-AAD9-4ADC-A46F-4D422F168ED2}" type="presOf" srcId="{79FF9AD5-99F1-410E-AB90-11877B56B699}" destId="{1A7C643C-3C98-42C5-9592-BE833C838EC7}" srcOrd="0" destOrd="0" presId="urn:microsoft.com/office/officeart/2005/8/layout/radial1"/>
    <dgm:cxn modelId="{8A787B2D-7EE5-44BD-BB24-6960B95A8D9F}" type="presOf" srcId="{6D2BC9DE-FC60-4F32-9FA6-7B18F8D5CD5D}" destId="{B30BCB45-836C-4455-9C77-0D54C2DBB55F}" srcOrd="1" destOrd="0" presId="urn:microsoft.com/office/officeart/2005/8/layout/radial1"/>
    <dgm:cxn modelId="{6588E5C0-5371-4696-961B-2676C58F20FA}" type="presOf" srcId="{47F56A85-1414-483C-9547-97393562840B}" destId="{21E931D1-CAA6-4F6B-B755-4B9028E3C5FB}" srcOrd="0" destOrd="0" presId="urn:microsoft.com/office/officeart/2005/8/layout/radial1"/>
    <dgm:cxn modelId="{E92353CB-E6F9-4EE7-BCAF-64B7E105636A}" srcId="{91754D6C-B8DB-4152-8FD1-C26D6C7E2C5E}" destId="{82E32E2E-B99E-42D9-B413-2ABA95D0EC7B}" srcOrd="5" destOrd="0" parTransId="{79FF9AD5-99F1-410E-AB90-11877B56B699}" sibTransId="{A5A4C683-0178-413F-9FC8-97E6FE6A3499}"/>
    <dgm:cxn modelId="{5DDA353B-B2FA-4B9B-9EEE-CD64C9EEAA43}" type="presOf" srcId="{1A3313D9-03E4-468A-8179-967B9029578F}" destId="{0AA1BB50-D0AB-42B0-95BD-47CC9ABB3A4E}" srcOrd="1" destOrd="0" presId="urn:microsoft.com/office/officeart/2005/8/layout/radial1"/>
    <dgm:cxn modelId="{EB45CB88-177A-4CC8-AEE3-25047BAB802D}" type="presOf" srcId="{E1CA1868-083E-4234-802A-F88AF5FE84DB}" destId="{68A1D968-CBEE-4AB9-8F30-5BB6603EE198}" srcOrd="1" destOrd="0" presId="urn:microsoft.com/office/officeart/2005/8/layout/radial1"/>
    <dgm:cxn modelId="{D3C261DB-195E-41A0-9280-9AEA5A43750F}" type="presOf" srcId="{37F84B90-1C31-4FCA-A704-8F13DEC9CD48}" destId="{D6EC7A02-28B2-4D6C-ADF2-F6BD46F1C4BE}" srcOrd="0" destOrd="0" presId="urn:microsoft.com/office/officeart/2005/8/layout/radial1"/>
    <dgm:cxn modelId="{4586D772-4D43-4770-8CA4-3795B51BB325}" type="presOf" srcId="{E1CA1868-083E-4234-802A-F88AF5FE84DB}" destId="{D61ECB78-8FFB-48A4-AD6E-83D8503B32AA}" srcOrd="0" destOrd="0" presId="urn:microsoft.com/office/officeart/2005/8/layout/radial1"/>
    <dgm:cxn modelId="{A0029986-1C48-4B8B-A18D-0F6DECD3E595}" type="presOf" srcId="{79FF9AD5-99F1-410E-AB90-11877B56B699}" destId="{743E86A3-16CD-45BB-B4CF-FA294763F51B}" srcOrd="1" destOrd="0" presId="urn:microsoft.com/office/officeart/2005/8/layout/radial1"/>
    <dgm:cxn modelId="{ADD3C970-E393-4BA9-A2CE-8E5CF0BB3274}" type="presOf" srcId="{6D2BC9DE-FC60-4F32-9FA6-7B18F8D5CD5D}" destId="{33AD26C9-2B5E-465F-9B7E-3DC3C7244BAD}" srcOrd="0" destOrd="0" presId="urn:microsoft.com/office/officeart/2005/8/layout/radial1"/>
    <dgm:cxn modelId="{EA617C88-024D-4AF0-A91B-3D5E7FD7702A}" type="presOf" srcId="{1A3313D9-03E4-468A-8179-967B9029578F}" destId="{210EE86C-B36C-41E0-9253-8505A154E0C2}" srcOrd="0" destOrd="0" presId="urn:microsoft.com/office/officeart/2005/8/layout/radial1"/>
    <dgm:cxn modelId="{0C812D0D-90D6-48EF-AD5A-F413C92C2860}" srcId="{91754D6C-B8DB-4152-8FD1-C26D6C7E2C5E}" destId="{3726E909-6BF0-4A05-954F-CB29A7D89F5E}" srcOrd="0" destOrd="0" parTransId="{B92EC409-74AE-480D-A03F-B41C4297E0EE}" sibTransId="{46D31705-7585-4C36-8A44-94C9B224639A}"/>
    <dgm:cxn modelId="{A1266462-B4F1-4C96-805C-14ACB5F73D91}" type="presOf" srcId="{581E7305-19F4-42D2-82BA-30778606E212}" destId="{6888644E-F127-490F-836B-6C9E319880DA}" srcOrd="0" destOrd="0" presId="urn:microsoft.com/office/officeart/2005/8/layout/radial1"/>
    <dgm:cxn modelId="{9A02BE46-747A-4B83-90E8-2BF89011A1C6}" srcId="{91754D6C-B8DB-4152-8FD1-C26D6C7E2C5E}" destId="{435F4B4F-2523-4C38-9D6D-FB30268C5C8D}" srcOrd="3" destOrd="0" parTransId="{E1CA1868-083E-4234-802A-F88AF5FE84DB}" sibTransId="{F430F000-1910-4288-A078-0D706AC52009}"/>
    <dgm:cxn modelId="{B2604674-8F84-4C15-BD7A-CF147F4AF3F9}" type="presOf" srcId="{82E32E2E-B99E-42D9-B413-2ABA95D0EC7B}" destId="{1C144935-2CA4-4AD7-8C1D-F4DB38791594}" srcOrd="0" destOrd="0" presId="urn:microsoft.com/office/officeart/2005/8/layout/radial1"/>
    <dgm:cxn modelId="{E31458AD-8F46-43F0-8234-9C548017C1FA}" srcId="{91754D6C-B8DB-4152-8FD1-C26D6C7E2C5E}" destId="{192738FF-3B73-4B51-8D2E-9558BA4810DD}" srcOrd="2" destOrd="0" parTransId="{6D5E0517-B30E-42F3-AFAA-FC4633AB2001}" sibTransId="{07139143-3E76-4429-816C-CD58FD12EC87}"/>
    <dgm:cxn modelId="{6D9A0DF5-4301-4549-8912-25350E05CC18}" type="presOf" srcId="{6D5E0517-B30E-42F3-AFAA-FC4633AB2001}" destId="{2191E0B7-EC99-4D4C-B0C8-C7252C5808BD}" srcOrd="1" destOrd="0" presId="urn:microsoft.com/office/officeart/2005/8/layout/radial1"/>
    <dgm:cxn modelId="{7744C938-1F23-44F9-81B2-84F88D0555DA}" srcId="{581E7305-19F4-42D2-82BA-30778606E212}" destId="{91754D6C-B8DB-4152-8FD1-C26D6C7E2C5E}" srcOrd="0" destOrd="0" parTransId="{5CC4FA01-EEF0-4323-9099-F86FEE82F754}" sibTransId="{8C0C1B6B-510F-4DA8-9182-29CCE7196574}"/>
    <dgm:cxn modelId="{BE4A7A97-AA31-4674-9EAD-74AB44107599}" type="presOf" srcId="{435F4B4F-2523-4C38-9D6D-FB30268C5C8D}" destId="{A108086D-4F2D-49FA-8554-A72C042E1D45}" srcOrd="0" destOrd="0" presId="urn:microsoft.com/office/officeart/2005/8/layout/radial1"/>
    <dgm:cxn modelId="{C258F104-BB3D-40F1-91B5-5C7A2B75CCEE}" type="presOf" srcId="{192738FF-3B73-4B51-8D2E-9558BA4810DD}" destId="{552F2B66-0844-450A-AC80-D6C63C7C73E5}" srcOrd="0" destOrd="0" presId="urn:microsoft.com/office/officeart/2005/8/layout/radial1"/>
    <dgm:cxn modelId="{6CAA64EE-371A-4BC1-B53F-726612702D1D}" type="presOf" srcId="{B92EC409-74AE-480D-A03F-B41C4297E0EE}" destId="{0F918D0F-BA83-41D7-8E0A-BC931E746B87}" srcOrd="0" destOrd="0" presId="urn:microsoft.com/office/officeart/2005/8/layout/radial1"/>
    <dgm:cxn modelId="{3F03518A-115F-45AC-9CA7-26CCB2100574}" srcId="{581E7305-19F4-42D2-82BA-30778606E212}" destId="{CB47C797-8426-4A70-9883-BE872B3A047F}" srcOrd="1" destOrd="0" parTransId="{BAC2DDC2-4596-443D-9853-20EE3597EF6E}" sibTransId="{11FF5310-FEC5-4EB2-B89C-0BD1A6D1DD2A}"/>
    <dgm:cxn modelId="{E8C3B2EF-EBE0-4284-B17D-74CB17AC6D3E}" type="presOf" srcId="{B92EC409-74AE-480D-A03F-B41C4297E0EE}" destId="{AA2E36E2-B13B-41CB-B4FD-7092B9429F68}" srcOrd="1" destOrd="0" presId="urn:microsoft.com/office/officeart/2005/8/layout/radial1"/>
    <dgm:cxn modelId="{14E46787-E909-4069-9155-A108AD7E963F}" type="presOf" srcId="{6D5E0517-B30E-42F3-AFAA-FC4633AB2001}" destId="{31BAED4F-5668-4E18-A5A1-6FA067E30236}" srcOrd="0" destOrd="0" presId="urn:microsoft.com/office/officeart/2005/8/layout/radial1"/>
    <dgm:cxn modelId="{041A8B6B-669E-4F42-93B4-CBBA3A526B40}" type="presOf" srcId="{91754D6C-B8DB-4152-8FD1-C26D6C7E2C5E}" destId="{4926ACF5-84DE-4004-80E3-03DDA3BB4C36}" srcOrd="0" destOrd="0" presId="urn:microsoft.com/office/officeart/2005/8/layout/radial1"/>
    <dgm:cxn modelId="{087ECC78-AC8D-4AEE-B9DC-C5B75F0E9604}" type="presOf" srcId="{3726E909-6BF0-4A05-954F-CB29A7D89F5E}" destId="{B89FFA39-49B7-48BD-A1D9-D1CE75C47C1E}" srcOrd="0" destOrd="0" presId="urn:microsoft.com/office/officeart/2005/8/layout/radial1"/>
    <dgm:cxn modelId="{4C174B66-51C1-4014-858A-BF4456B92ACB}" srcId="{91754D6C-B8DB-4152-8FD1-C26D6C7E2C5E}" destId="{37F84B90-1C31-4FCA-A704-8F13DEC9CD48}" srcOrd="4" destOrd="0" parTransId="{6D2BC9DE-FC60-4F32-9FA6-7B18F8D5CD5D}" sibTransId="{45A7BB5B-381E-4DD7-BEB8-6568C1AE1355}"/>
    <dgm:cxn modelId="{E44B2CF3-135B-422A-BD7F-ECECF3455D0F}" srcId="{91754D6C-B8DB-4152-8FD1-C26D6C7E2C5E}" destId="{47F56A85-1414-483C-9547-97393562840B}" srcOrd="1" destOrd="0" parTransId="{1A3313D9-03E4-468A-8179-967B9029578F}" sibTransId="{BB653101-7B2D-41B2-8E0F-6F4B63EE06C3}"/>
    <dgm:cxn modelId="{2B19AFB6-A2E7-4EB6-95A3-01566745F695}" type="presParOf" srcId="{6888644E-F127-490F-836B-6C9E319880DA}" destId="{4926ACF5-84DE-4004-80E3-03DDA3BB4C36}" srcOrd="0" destOrd="0" presId="urn:microsoft.com/office/officeart/2005/8/layout/radial1"/>
    <dgm:cxn modelId="{7656050A-B43F-47DD-B6A0-E4F479DEC884}" type="presParOf" srcId="{6888644E-F127-490F-836B-6C9E319880DA}" destId="{0F918D0F-BA83-41D7-8E0A-BC931E746B87}" srcOrd="1" destOrd="0" presId="urn:microsoft.com/office/officeart/2005/8/layout/radial1"/>
    <dgm:cxn modelId="{462807EB-7108-4596-8035-654B142ACC75}" type="presParOf" srcId="{0F918D0F-BA83-41D7-8E0A-BC931E746B87}" destId="{AA2E36E2-B13B-41CB-B4FD-7092B9429F68}" srcOrd="0" destOrd="0" presId="urn:microsoft.com/office/officeart/2005/8/layout/radial1"/>
    <dgm:cxn modelId="{B065D517-1710-4E7A-B84D-F1297BC8AB38}" type="presParOf" srcId="{6888644E-F127-490F-836B-6C9E319880DA}" destId="{B89FFA39-49B7-48BD-A1D9-D1CE75C47C1E}" srcOrd="2" destOrd="0" presId="urn:microsoft.com/office/officeart/2005/8/layout/radial1"/>
    <dgm:cxn modelId="{8C7440D0-1CB7-492F-B381-4FFADDD63C86}" type="presParOf" srcId="{6888644E-F127-490F-836B-6C9E319880DA}" destId="{210EE86C-B36C-41E0-9253-8505A154E0C2}" srcOrd="3" destOrd="0" presId="urn:microsoft.com/office/officeart/2005/8/layout/radial1"/>
    <dgm:cxn modelId="{56AD755F-EDE2-44A1-9865-3328A6E3716A}" type="presParOf" srcId="{210EE86C-B36C-41E0-9253-8505A154E0C2}" destId="{0AA1BB50-D0AB-42B0-95BD-47CC9ABB3A4E}" srcOrd="0" destOrd="0" presId="urn:microsoft.com/office/officeart/2005/8/layout/radial1"/>
    <dgm:cxn modelId="{B6CCF16D-4960-4CE8-8C4B-4396D23FAB21}" type="presParOf" srcId="{6888644E-F127-490F-836B-6C9E319880DA}" destId="{21E931D1-CAA6-4F6B-B755-4B9028E3C5FB}" srcOrd="4" destOrd="0" presId="urn:microsoft.com/office/officeart/2005/8/layout/radial1"/>
    <dgm:cxn modelId="{06C7F608-439A-4882-BF7E-27A3E340241A}" type="presParOf" srcId="{6888644E-F127-490F-836B-6C9E319880DA}" destId="{31BAED4F-5668-4E18-A5A1-6FA067E30236}" srcOrd="5" destOrd="0" presId="urn:microsoft.com/office/officeart/2005/8/layout/radial1"/>
    <dgm:cxn modelId="{67CAD09D-FCF4-44F8-ADFA-15BF4797F850}" type="presParOf" srcId="{31BAED4F-5668-4E18-A5A1-6FA067E30236}" destId="{2191E0B7-EC99-4D4C-B0C8-C7252C5808BD}" srcOrd="0" destOrd="0" presId="urn:microsoft.com/office/officeart/2005/8/layout/radial1"/>
    <dgm:cxn modelId="{AEE47F2B-37E2-4168-9DAE-4CDCBEA7DD95}" type="presParOf" srcId="{6888644E-F127-490F-836B-6C9E319880DA}" destId="{552F2B66-0844-450A-AC80-D6C63C7C73E5}" srcOrd="6" destOrd="0" presId="urn:microsoft.com/office/officeart/2005/8/layout/radial1"/>
    <dgm:cxn modelId="{EE7BD79D-08CB-49C1-9D2D-E32C1726A7EC}" type="presParOf" srcId="{6888644E-F127-490F-836B-6C9E319880DA}" destId="{D61ECB78-8FFB-48A4-AD6E-83D8503B32AA}" srcOrd="7" destOrd="0" presId="urn:microsoft.com/office/officeart/2005/8/layout/radial1"/>
    <dgm:cxn modelId="{B1A0846C-AAE0-475F-971D-C1872A8EF322}" type="presParOf" srcId="{D61ECB78-8FFB-48A4-AD6E-83D8503B32AA}" destId="{68A1D968-CBEE-4AB9-8F30-5BB6603EE198}" srcOrd="0" destOrd="0" presId="urn:microsoft.com/office/officeart/2005/8/layout/radial1"/>
    <dgm:cxn modelId="{FD5A9507-3C6B-4757-BA22-C0D0D34EA911}" type="presParOf" srcId="{6888644E-F127-490F-836B-6C9E319880DA}" destId="{A108086D-4F2D-49FA-8554-A72C042E1D45}" srcOrd="8" destOrd="0" presId="urn:microsoft.com/office/officeart/2005/8/layout/radial1"/>
    <dgm:cxn modelId="{7900F807-3F49-47F2-AF1B-A24323D8EAA7}" type="presParOf" srcId="{6888644E-F127-490F-836B-6C9E319880DA}" destId="{33AD26C9-2B5E-465F-9B7E-3DC3C7244BAD}" srcOrd="9" destOrd="0" presId="urn:microsoft.com/office/officeart/2005/8/layout/radial1"/>
    <dgm:cxn modelId="{C104D3F8-C986-4CB1-83D1-68D0D4A7A96B}" type="presParOf" srcId="{33AD26C9-2B5E-465F-9B7E-3DC3C7244BAD}" destId="{B30BCB45-836C-4455-9C77-0D54C2DBB55F}" srcOrd="0" destOrd="0" presId="urn:microsoft.com/office/officeart/2005/8/layout/radial1"/>
    <dgm:cxn modelId="{DB831E20-DC17-411E-9416-54B06A4A41F1}" type="presParOf" srcId="{6888644E-F127-490F-836B-6C9E319880DA}" destId="{D6EC7A02-28B2-4D6C-ADF2-F6BD46F1C4BE}" srcOrd="10" destOrd="0" presId="urn:microsoft.com/office/officeart/2005/8/layout/radial1"/>
    <dgm:cxn modelId="{A822268E-27C4-4E63-A154-60F9EAA2EC64}" type="presParOf" srcId="{6888644E-F127-490F-836B-6C9E319880DA}" destId="{1A7C643C-3C98-42C5-9592-BE833C838EC7}" srcOrd="11" destOrd="0" presId="urn:microsoft.com/office/officeart/2005/8/layout/radial1"/>
    <dgm:cxn modelId="{5DDF05CC-10C0-43D7-9B86-074D4223BBD5}" type="presParOf" srcId="{1A7C643C-3C98-42C5-9592-BE833C838EC7}" destId="{743E86A3-16CD-45BB-B4CF-FA294763F51B}" srcOrd="0" destOrd="0" presId="urn:microsoft.com/office/officeart/2005/8/layout/radial1"/>
    <dgm:cxn modelId="{EFA24343-8514-4799-8851-1E806A14D218}" type="presParOf" srcId="{6888644E-F127-490F-836B-6C9E319880DA}" destId="{1C144935-2CA4-4AD7-8C1D-F4DB38791594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B13AFD-3768-4A47-A08F-8ABDBCD090D8}" type="doc">
      <dgm:prSet loTypeId="urn:microsoft.com/office/officeart/2005/8/layout/h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B938B397-7FF8-4231-9C84-B62DB1AA3BE8}">
      <dgm:prSet phldrT="[Texto]" custT="1"/>
      <dgm:spPr/>
      <dgm:t>
        <a:bodyPr/>
        <a:lstStyle/>
        <a:p>
          <a:r>
            <a:rPr lang="es-MX" sz="1050" b="1" smtClean="0"/>
            <a:t>1. TIEMPO Y CLIMA</a:t>
          </a:r>
          <a:endParaRPr lang="es-PE" sz="1050" b="1" dirty="0"/>
        </a:p>
      </dgm:t>
    </dgm:pt>
    <dgm:pt modelId="{6F73FC8C-36AE-4716-BE30-07AFD2BD12CA}" type="parTrans" cxnId="{A3BB32B6-135F-4A3B-A783-6EFCB1ADBD19}">
      <dgm:prSet/>
      <dgm:spPr/>
      <dgm:t>
        <a:bodyPr/>
        <a:lstStyle/>
        <a:p>
          <a:endParaRPr lang="es-PE" sz="2000"/>
        </a:p>
      </dgm:t>
    </dgm:pt>
    <dgm:pt modelId="{B6299E0C-4160-4B7A-A723-0F2D99A3D435}" type="sibTrans" cxnId="{A3BB32B6-135F-4A3B-A783-6EFCB1ADBD19}">
      <dgm:prSet/>
      <dgm:spPr/>
      <dgm:t>
        <a:bodyPr/>
        <a:lstStyle/>
        <a:p>
          <a:endParaRPr lang="es-PE" sz="2000"/>
        </a:p>
      </dgm:t>
    </dgm:pt>
    <dgm:pt modelId="{294D7830-A5D7-49F2-8640-BB771F9A82D1}">
      <dgm:prSet phldrT="[Texto]" custT="1"/>
      <dgm:spPr/>
      <dgm:t>
        <a:bodyPr/>
        <a:lstStyle/>
        <a:p>
          <a:r>
            <a:rPr lang="es-MX" sz="1200" dirty="0" smtClean="0"/>
            <a:t>Percepción remota</a:t>
          </a:r>
          <a:endParaRPr lang="es-PE" sz="1200" dirty="0"/>
        </a:p>
      </dgm:t>
    </dgm:pt>
    <dgm:pt modelId="{E4581560-6082-40D2-9743-C64D02AB2955}" type="parTrans" cxnId="{0494BD15-E061-4E86-AE55-2D2ABF9ADFFD}">
      <dgm:prSet/>
      <dgm:spPr/>
      <dgm:t>
        <a:bodyPr/>
        <a:lstStyle/>
        <a:p>
          <a:endParaRPr lang="es-PE" sz="2000"/>
        </a:p>
      </dgm:t>
    </dgm:pt>
    <dgm:pt modelId="{321745D3-C7FD-4D0E-887F-7482CA5AA460}" type="sibTrans" cxnId="{0494BD15-E061-4E86-AE55-2D2ABF9ADFFD}">
      <dgm:prSet/>
      <dgm:spPr/>
      <dgm:t>
        <a:bodyPr/>
        <a:lstStyle/>
        <a:p>
          <a:endParaRPr lang="es-PE" sz="2000"/>
        </a:p>
      </dgm:t>
    </dgm:pt>
    <dgm:pt modelId="{AE579507-3607-4DEA-A85B-C3FD118BD9DD}">
      <dgm:prSet phldrT="[Texto]" custT="1"/>
      <dgm:spPr/>
      <dgm:t>
        <a:bodyPr/>
        <a:lstStyle/>
        <a:p>
          <a:r>
            <a:rPr lang="es-MX" sz="1050" b="1" dirty="0" smtClean="0"/>
            <a:t>2. SEGURIDAD ALIMENTARIA</a:t>
          </a:r>
          <a:endParaRPr lang="es-PE" sz="1050" b="1" dirty="0"/>
        </a:p>
      </dgm:t>
    </dgm:pt>
    <dgm:pt modelId="{B2846DC4-0D23-42A2-AF9D-AAF5A3882098}" type="parTrans" cxnId="{05D5CC24-7729-4F9A-B1C8-D34AFDAF1EF7}">
      <dgm:prSet/>
      <dgm:spPr/>
      <dgm:t>
        <a:bodyPr/>
        <a:lstStyle/>
        <a:p>
          <a:endParaRPr lang="es-PE" sz="2000"/>
        </a:p>
      </dgm:t>
    </dgm:pt>
    <dgm:pt modelId="{0CB49FB8-1B1A-4C8C-BABA-C37B28F3626F}" type="sibTrans" cxnId="{05D5CC24-7729-4F9A-B1C8-D34AFDAF1EF7}">
      <dgm:prSet/>
      <dgm:spPr/>
      <dgm:t>
        <a:bodyPr/>
        <a:lstStyle/>
        <a:p>
          <a:endParaRPr lang="es-PE" sz="2000"/>
        </a:p>
      </dgm:t>
    </dgm:pt>
    <dgm:pt modelId="{F51D2F24-CA7E-4926-ABA1-FFC64D29AD6A}">
      <dgm:prSet phldrT="[Texto]" custT="1"/>
      <dgm:spPr/>
      <dgm:t>
        <a:bodyPr/>
        <a:lstStyle/>
        <a:p>
          <a:r>
            <a:rPr lang="es-MX" sz="1050" b="1" dirty="0" smtClean="0"/>
            <a:t>3. RECURSOS HÍDRICOS</a:t>
          </a:r>
          <a:endParaRPr lang="es-PE" sz="1050" b="1" dirty="0"/>
        </a:p>
      </dgm:t>
    </dgm:pt>
    <dgm:pt modelId="{0158787B-2147-46E1-9438-E0FD19EAA125}" type="parTrans" cxnId="{886D0DC6-8018-4A4C-98E3-CFF8740DAC00}">
      <dgm:prSet/>
      <dgm:spPr/>
      <dgm:t>
        <a:bodyPr/>
        <a:lstStyle/>
        <a:p>
          <a:endParaRPr lang="es-PE" sz="2000"/>
        </a:p>
      </dgm:t>
    </dgm:pt>
    <dgm:pt modelId="{54A1E2C8-0514-46A7-A24D-EEE1AB371921}" type="sibTrans" cxnId="{886D0DC6-8018-4A4C-98E3-CFF8740DAC00}">
      <dgm:prSet/>
      <dgm:spPr/>
      <dgm:t>
        <a:bodyPr/>
        <a:lstStyle/>
        <a:p>
          <a:endParaRPr lang="es-PE" sz="2000"/>
        </a:p>
      </dgm:t>
    </dgm:pt>
    <dgm:pt modelId="{97DD8A30-3F7A-4B1C-B33A-8727E7AC783E}">
      <dgm:prSet phldrT="[Texto]" custT="1"/>
      <dgm:spPr/>
      <dgm:t>
        <a:bodyPr/>
        <a:lstStyle/>
        <a:p>
          <a:r>
            <a:rPr lang="es-MX" sz="1200" dirty="0" smtClean="0"/>
            <a:t>Sistemas de observación (en superficie y altura)</a:t>
          </a:r>
          <a:endParaRPr lang="es-PE" sz="1200" dirty="0"/>
        </a:p>
      </dgm:t>
    </dgm:pt>
    <dgm:pt modelId="{5C851E94-3314-4A4C-AC95-A32F328B9567}" type="parTrans" cxnId="{95F78AB6-3BB2-4885-816F-4AB4C6354966}">
      <dgm:prSet/>
      <dgm:spPr/>
      <dgm:t>
        <a:bodyPr/>
        <a:lstStyle/>
        <a:p>
          <a:endParaRPr lang="es-PE" sz="2000"/>
        </a:p>
      </dgm:t>
    </dgm:pt>
    <dgm:pt modelId="{B887AC81-143B-4331-A11B-773EEBF293E7}" type="sibTrans" cxnId="{95F78AB6-3BB2-4885-816F-4AB4C6354966}">
      <dgm:prSet/>
      <dgm:spPr/>
      <dgm:t>
        <a:bodyPr/>
        <a:lstStyle/>
        <a:p>
          <a:endParaRPr lang="es-PE" sz="2000"/>
        </a:p>
      </dgm:t>
    </dgm:pt>
    <dgm:pt modelId="{6CD368CB-4BF6-4605-8B8C-6D4F1FD7140B}">
      <dgm:prSet phldrT="[Texto]" custT="1"/>
      <dgm:spPr/>
      <dgm:t>
        <a:bodyPr/>
        <a:lstStyle/>
        <a:p>
          <a:r>
            <a:rPr lang="es-MX" sz="1050" b="1" dirty="0" smtClean="0"/>
            <a:t>5. SISTEMAS DE OBSERVACIÓN E INFORMACIÓN ATMOSFÉRICA</a:t>
          </a:r>
          <a:endParaRPr lang="es-PE" sz="1050" b="1" dirty="0"/>
        </a:p>
      </dgm:t>
    </dgm:pt>
    <dgm:pt modelId="{A7D9200C-2587-46D4-B570-B8E02E0D5228}" type="parTrans" cxnId="{0B90B998-9118-4817-82EF-454D6D559306}">
      <dgm:prSet/>
      <dgm:spPr/>
      <dgm:t>
        <a:bodyPr/>
        <a:lstStyle/>
        <a:p>
          <a:endParaRPr lang="es-PE" sz="2000"/>
        </a:p>
      </dgm:t>
    </dgm:pt>
    <dgm:pt modelId="{83DF8A77-58BD-4B3E-9B31-083FC594A348}" type="sibTrans" cxnId="{0B90B998-9118-4817-82EF-454D6D559306}">
      <dgm:prSet/>
      <dgm:spPr/>
      <dgm:t>
        <a:bodyPr/>
        <a:lstStyle/>
        <a:p>
          <a:endParaRPr lang="es-PE" sz="2000"/>
        </a:p>
      </dgm:t>
    </dgm:pt>
    <dgm:pt modelId="{45AE9FF0-1F54-46CD-B7AD-04548066DD90}">
      <dgm:prSet phldrT="[Texto]" custT="1"/>
      <dgm:spPr/>
      <dgm:t>
        <a:bodyPr/>
        <a:lstStyle/>
        <a:p>
          <a:r>
            <a:rPr lang="es-MX" sz="1050" b="1" dirty="0" smtClean="0"/>
            <a:t>4. CALIDAD AMBIENTAL Y ENERGÍAS RENOVABLES</a:t>
          </a:r>
          <a:endParaRPr lang="es-PE" sz="1050" b="1" dirty="0"/>
        </a:p>
      </dgm:t>
    </dgm:pt>
    <dgm:pt modelId="{65BD54E1-D4EA-4078-B563-C03DD2661E33}" type="parTrans" cxnId="{5CBCC6AB-9EA4-48FF-8D77-C2677BFD1B13}">
      <dgm:prSet/>
      <dgm:spPr/>
      <dgm:t>
        <a:bodyPr/>
        <a:lstStyle/>
        <a:p>
          <a:endParaRPr lang="es-PE" sz="2000"/>
        </a:p>
      </dgm:t>
    </dgm:pt>
    <dgm:pt modelId="{0DFA98D3-C45A-4AD3-AD14-0B0F0B0D1F51}" type="sibTrans" cxnId="{5CBCC6AB-9EA4-48FF-8D77-C2677BFD1B13}">
      <dgm:prSet/>
      <dgm:spPr/>
      <dgm:t>
        <a:bodyPr/>
        <a:lstStyle/>
        <a:p>
          <a:endParaRPr lang="es-PE" sz="2000"/>
        </a:p>
      </dgm:t>
    </dgm:pt>
    <dgm:pt modelId="{ADE55786-BDF2-4431-A257-71D480C80A9E}">
      <dgm:prSet phldrT="[Texto]" custT="1"/>
      <dgm:spPr/>
      <dgm:t>
        <a:bodyPr/>
        <a:lstStyle/>
        <a:p>
          <a:r>
            <a:rPr lang="es-MX" sz="1200" dirty="0" smtClean="0"/>
            <a:t>Modelamiento atmosférico</a:t>
          </a:r>
          <a:endParaRPr lang="es-PE" sz="1200" dirty="0"/>
        </a:p>
      </dgm:t>
    </dgm:pt>
    <dgm:pt modelId="{56E7346B-6F70-4250-8CA2-47E9192CE659}" type="parTrans" cxnId="{D327EEC3-5015-4B6E-9E0F-6480165CE253}">
      <dgm:prSet/>
      <dgm:spPr/>
      <dgm:t>
        <a:bodyPr/>
        <a:lstStyle/>
        <a:p>
          <a:endParaRPr lang="es-PE" sz="2000"/>
        </a:p>
      </dgm:t>
    </dgm:pt>
    <dgm:pt modelId="{D9DB3D92-95DC-43A2-B87A-336553591E5B}" type="sibTrans" cxnId="{D327EEC3-5015-4B6E-9E0F-6480165CE253}">
      <dgm:prSet/>
      <dgm:spPr/>
      <dgm:t>
        <a:bodyPr/>
        <a:lstStyle/>
        <a:p>
          <a:endParaRPr lang="es-PE" sz="2000"/>
        </a:p>
      </dgm:t>
    </dgm:pt>
    <dgm:pt modelId="{2F0E6AE3-1DE1-4593-BF15-5217E52C7AD0}">
      <dgm:prSet custT="1"/>
      <dgm:spPr/>
      <dgm:t>
        <a:bodyPr/>
        <a:lstStyle/>
        <a:p>
          <a:r>
            <a:rPr lang="es-MX" sz="1200" dirty="0" smtClean="0"/>
            <a:t>Pronóstico de tiempo y clima</a:t>
          </a:r>
          <a:endParaRPr lang="es-PE" sz="1200" dirty="0"/>
        </a:p>
      </dgm:t>
    </dgm:pt>
    <dgm:pt modelId="{8309C451-A7C9-409F-B9A4-F59DB6032E5B}" type="parTrans" cxnId="{036CCE88-6B57-410B-8987-D711AFF564FF}">
      <dgm:prSet/>
      <dgm:spPr/>
      <dgm:t>
        <a:bodyPr/>
        <a:lstStyle/>
        <a:p>
          <a:endParaRPr lang="es-PE" sz="2000"/>
        </a:p>
      </dgm:t>
    </dgm:pt>
    <dgm:pt modelId="{33D91D9F-BA1B-4AED-85F2-838E5F93FC99}" type="sibTrans" cxnId="{036CCE88-6B57-410B-8987-D711AFF564FF}">
      <dgm:prSet/>
      <dgm:spPr/>
      <dgm:t>
        <a:bodyPr/>
        <a:lstStyle/>
        <a:p>
          <a:endParaRPr lang="es-PE" sz="2000"/>
        </a:p>
      </dgm:t>
    </dgm:pt>
    <dgm:pt modelId="{8BF4A945-5CD0-4A00-BA97-D41046F10FB7}">
      <dgm:prSet custT="1"/>
      <dgm:spPr/>
      <dgm:t>
        <a:bodyPr/>
        <a:lstStyle/>
        <a:p>
          <a:r>
            <a:rPr lang="es-MX" sz="1200" dirty="0" smtClean="0"/>
            <a:t>Eventos extremos</a:t>
          </a:r>
          <a:endParaRPr lang="es-PE" sz="1200" dirty="0"/>
        </a:p>
      </dgm:t>
    </dgm:pt>
    <dgm:pt modelId="{DCE4E865-18AA-4C15-8608-096613C3A9E3}" type="parTrans" cxnId="{AED21A0C-6E18-4899-BF38-CCFBDE46B2E5}">
      <dgm:prSet/>
      <dgm:spPr/>
      <dgm:t>
        <a:bodyPr/>
        <a:lstStyle/>
        <a:p>
          <a:endParaRPr lang="es-PE" sz="2000"/>
        </a:p>
      </dgm:t>
    </dgm:pt>
    <dgm:pt modelId="{96296CE3-BA53-4F2D-B917-AC4A73DA4850}" type="sibTrans" cxnId="{AED21A0C-6E18-4899-BF38-CCFBDE46B2E5}">
      <dgm:prSet/>
      <dgm:spPr/>
      <dgm:t>
        <a:bodyPr/>
        <a:lstStyle/>
        <a:p>
          <a:endParaRPr lang="es-PE" sz="2000"/>
        </a:p>
      </dgm:t>
    </dgm:pt>
    <dgm:pt modelId="{7B9B6760-87D9-42B2-84E2-BB93FD09B857}">
      <dgm:prSet custT="1"/>
      <dgm:spPr/>
      <dgm:t>
        <a:bodyPr/>
        <a:lstStyle/>
        <a:p>
          <a:r>
            <a:rPr lang="es-MX" sz="1200" dirty="0" smtClean="0"/>
            <a:t>Variabilidad climática</a:t>
          </a:r>
          <a:endParaRPr lang="es-PE" sz="1200" dirty="0"/>
        </a:p>
      </dgm:t>
    </dgm:pt>
    <dgm:pt modelId="{5A7A32F1-2999-48E1-8825-CCBA67D5D3DA}" type="parTrans" cxnId="{0AB4225C-2D46-4A13-B806-EE01AB204B78}">
      <dgm:prSet/>
      <dgm:spPr/>
      <dgm:t>
        <a:bodyPr/>
        <a:lstStyle/>
        <a:p>
          <a:endParaRPr lang="es-PE" sz="2000"/>
        </a:p>
      </dgm:t>
    </dgm:pt>
    <dgm:pt modelId="{5628608F-4A9E-4E16-AF9B-A3A0FFC254B4}" type="sibTrans" cxnId="{0AB4225C-2D46-4A13-B806-EE01AB204B78}">
      <dgm:prSet/>
      <dgm:spPr/>
      <dgm:t>
        <a:bodyPr/>
        <a:lstStyle/>
        <a:p>
          <a:endParaRPr lang="es-PE" sz="2000"/>
        </a:p>
      </dgm:t>
    </dgm:pt>
    <dgm:pt modelId="{728A71E9-4405-4A3A-B33A-67C5CD66A8E4}">
      <dgm:prSet custT="1"/>
      <dgm:spPr/>
      <dgm:t>
        <a:bodyPr/>
        <a:lstStyle/>
        <a:p>
          <a:r>
            <a:rPr lang="es-MX" sz="1200" dirty="0" smtClean="0"/>
            <a:t>El Niño/La Niña</a:t>
          </a:r>
          <a:endParaRPr lang="es-PE" sz="1200" dirty="0"/>
        </a:p>
      </dgm:t>
    </dgm:pt>
    <dgm:pt modelId="{D4670682-BC51-40D3-B5FF-4AB01EDC65FF}" type="parTrans" cxnId="{F5F0841B-3675-4706-85B7-5599C2CAE98A}">
      <dgm:prSet/>
      <dgm:spPr/>
      <dgm:t>
        <a:bodyPr/>
        <a:lstStyle/>
        <a:p>
          <a:endParaRPr lang="es-PE" sz="2000"/>
        </a:p>
      </dgm:t>
    </dgm:pt>
    <dgm:pt modelId="{160DE373-764A-497D-BFAB-6A97E96F8A77}" type="sibTrans" cxnId="{F5F0841B-3675-4706-85B7-5599C2CAE98A}">
      <dgm:prSet/>
      <dgm:spPr/>
      <dgm:t>
        <a:bodyPr/>
        <a:lstStyle/>
        <a:p>
          <a:endParaRPr lang="es-PE" sz="2000"/>
        </a:p>
      </dgm:t>
    </dgm:pt>
    <dgm:pt modelId="{03DE4F4A-D041-4590-AB8B-0C49BDF8BFEC}">
      <dgm:prSet custT="1"/>
      <dgm:spPr/>
      <dgm:t>
        <a:bodyPr/>
        <a:lstStyle/>
        <a:p>
          <a:r>
            <a:rPr lang="es-MX" sz="1200" dirty="0" smtClean="0"/>
            <a:t>Meteorología de alta montaña</a:t>
          </a:r>
          <a:endParaRPr lang="es-PE" sz="1200" dirty="0"/>
        </a:p>
      </dgm:t>
    </dgm:pt>
    <dgm:pt modelId="{5EFCCBD2-785E-4A76-B093-FC0B9C2DA5DE}" type="parTrans" cxnId="{54B0998D-8C2D-4134-88B5-45CCA569ED1D}">
      <dgm:prSet/>
      <dgm:spPr/>
      <dgm:t>
        <a:bodyPr/>
        <a:lstStyle/>
        <a:p>
          <a:endParaRPr lang="es-PE" sz="2000"/>
        </a:p>
      </dgm:t>
    </dgm:pt>
    <dgm:pt modelId="{266D82F1-D826-47FA-9160-59ED13A3375E}" type="sibTrans" cxnId="{54B0998D-8C2D-4134-88B5-45CCA569ED1D}">
      <dgm:prSet/>
      <dgm:spPr/>
      <dgm:t>
        <a:bodyPr/>
        <a:lstStyle/>
        <a:p>
          <a:endParaRPr lang="es-PE" sz="2000"/>
        </a:p>
      </dgm:t>
    </dgm:pt>
    <dgm:pt modelId="{A6BE0DF6-9105-4470-8707-906FD31A72F1}">
      <dgm:prSet custT="1"/>
      <dgm:spPr/>
      <dgm:t>
        <a:bodyPr/>
        <a:lstStyle/>
        <a:p>
          <a:r>
            <a:rPr lang="es-MX" sz="1200" dirty="0" smtClean="0"/>
            <a:t>Pronósticos de tiempo y clima</a:t>
          </a:r>
          <a:endParaRPr lang="es-PE" sz="1200" dirty="0"/>
        </a:p>
      </dgm:t>
    </dgm:pt>
    <dgm:pt modelId="{71DED6DE-735F-41DE-87AD-EBAA7D0C72E8}" type="parTrans" cxnId="{8AFF03C5-E4B4-483C-87CD-A00D06FAFD03}">
      <dgm:prSet/>
      <dgm:spPr/>
      <dgm:t>
        <a:bodyPr/>
        <a:lstStyle/>
        <a:p>
          <a:endParaRPr lang="es-PE" sz="2000"/>
        </a:p>
      </dgm:t>
    </dgm:pt>
    <dgm:pt modelId="{725CB2EF-F600-4620-AD2D-3E70D8C63D20}" type="sibTrans" cxnId="{8AFF03C5-E4B4-483C-87CD-A00D06FAFD03}">
      <dgm:prSet/>
      <dgm:spPr/>
      <dgm:t>
        <a:bodyPr/>
        <a:lstStyle/>
        <a:p>
          <a:endParaRPr lang="es-PE" sz="2000"/>
        </a:p>
      </dgm:t>
    </dgm:pt>
    <dgm:pt modelId="{9F8CEFEE-589B-47D3-A404-71700CDCC1C1}">
      <dgm:prSet custT="1"/>
      <dgm:spPr/>
      <dgm:t>
        <a:bodyPr/>
        <a:lstStyle/>
        <a:p>
          <a:r>
            <a:rPr lang="es-MX" sz="1200" dirty="0" smtClean="0"/>
            <a:t>Modelización numérica (tiempo y clima)</a:t>
          </a:r>
          <a:endParaRPr lang="es-PE" sz="1200" dirty="0"/>
        </a:p>
      </dgm:t>
    </dgm:pt>
    <dgm:pt modelId="{7210DD41-E5C3-42C1-8816-CC37F2B054A5}" type="parTrans" cxnId="{C4206CC5-7DDF-4B97-86E2-4525ACBA7191}">
      <dgm:prSet/>
      <dgm:spPr/>
      <dgm:t>
        <a:bodyPr/>
        <a:lstStyle/>
        <a:p>
          <a:endParaRPr lang="es-PE" sz="2000"/>
        </a:p>
      </dgm:t>
    </dgm:pt>
    <dgm:pt modelId="{DBED9DC8-5399-49FB-AAF0-FF6000BC2EBD}" type="sibTrans" cxnId="{C4206CC5-7DDF-4B97-86E2-4525ACBA7191}">
      <dgm:prSet/>
      <dgm:spPr/>
      <dgm:t>
        <a:bodyPr/>
        <a:lstStyle/>
        <a:p>
          <a:endParaRPr lang="es-PE" sz="2000"/>
        </a:p>
      </dgm:t>
    </dgm:pt>
    <dgm:pt modelId="{47B0C0F2-D378-4693-8327-4773865EA8CB}">
      <dgm:prSet custT="1"/>
      <dgm:spPr/>
      <dgm:t>
        <a:bodyPr/>
        <a:lstStyle/>
        <a:p>
          <a:r>
            <a:rPr lang="es-MX" sz="1200" dirty="0" smtClean="0"/>
            <a:t>Cambio climático</a:t>
          </a:r>
          <a:endParaRPr lang="es-PE" sz="1200" dirty="0"/>
        </a:p>
      </dgm:t>
    </dgm:pt>
    <dgm:pt modelId="{4025CA1A-11E7-46EF-BCEE-3C6770F8BF84}" type="parTrans" cxnId="{6AF628B4-9163-42B4-BAF7-9B76A85D0EBF}">
      <dgm:prSet/>
      <dgm:spPr/>
      <dgm:t>
        <a:bodyPr/>
        <a:lstStyle/>
        <a:p>
          <a:endParaRPr lang="es-PE" sz="2000"/>
        </a:p>
      </dgm:t>
    </dgm:pt>
    <dgm:pt modelId="{86C88DFC-0A1A-46D3-A009-87C44CF3F01B}" type="sibTrans" cxnId="{6AF628B4-9163-42B4-BAF7-9B76A85D0EBF}">
      <dgm:prSet/>
      <dgm:spPr/>
      <dgm:t>
        <a:bodyPr/>
        <a:lstStyle/>
        <a:p>
          <a:endParaRPr lang="es-PE" sz="2000"/>
        </a:p>
      </dgm:t>
    </dgm:pt>
    <dgm:pt modelId="{523E92F3-62AD-4EE6-8D4C-4A7F8DC366B3}">
      <dgm:prSet custT="1"/>
      <dgm:spPr/>
      <dgm:t>
        <a:bodyPr/>
        <a:lstStyle/>
        <a:p>
          <a:r>
            <a:rPr lang="es-MX" sz="1200" dirty="0" smtClean="0"/>
            <a:t>Clima y vegetación</a:t>
          </a:r>
          <a:endParaRPr lang="es-PE" sz="1200" dirty="0"/>
        </a:p>
      </dgm:t>
    </dgm:pt>
    <dgm:pt modelId="{C4E16843-8912-4933-AF10-EB7617FD0A6B}" type="parTrans" cxnId="{3CD3B5CB-E200-4627-B43E-A68FD0325929}">
      <dgm:prSet/>
      <dgm:spPr/>
      <dgm:t>
        <a:bodyPr/>
        <a:lstStyle/>
        <a:p>
          <a:endParaRPr lang="es-PE" sz="2000"/>
        </a:p>
      </dgm:t>
    </dgm:pt>
    <dgm:pt modelId="{90DE188B-A893-40FB-A6AB-4914AAAA30EC}" type="sibTrans" cxnId="{3CD3B5CB-E200-4627-B43E-A68FD0325929}">
      <dgm:prSet/>
      <dgm:spPr/>
      <dgm:t>
        <a:bodyPr/>
        <a:lstStyle/>
        <a:p>
          <a:endParaRPr lang="es-PE" sz="2000"/>
        </a:p>
      </dgm:t>
    </dgm:pt>
    <dgm:pt modelId="{34E423FA-193D-4AA6-A969-A584601196EF}">
      <dgm:prSet phldrT="[Texto]" custT="1"/>
      <dgm:spPr/>
      <dgm:t>
        <a:bodyPr/>
        <a:lstStyle/>
        <a:p>
          <a:r>
            <a:rPr lang="es-MX" sz="1200" dirty="0" smtClean="0"/>
            <a:t>Caracterización y aptitud agroclimática</a:t>
          </a:r>
          <a:endParaRPr lang="es-PE" sz="1200" dirty="0"/>
        </a:p>
      </dgm:t>
    </dgm:pt>
    <dgm:pt modelId="{DDA9A9D5-DA1A-4DA7-9B87-21F4D4E4EB28}" type="parTrans" cxnId="{65EC2F4E-EC68-47E2-9368-B16FFCB36547}">
      <dgm:prSet/>
      <dgm:spPr/>
      <dgm:t>
        <a:bodyPr/>
        <a:lstStyle/>
        <a:p>
          <a:endParaRPr lang="es-PE" sz="2000"/>
        </a:p>
      </dgm:t>
    </dgm:pt>
    <dgm:pt modelId="{6DED5FBF-EFF3-45E1-87FF-C55FEA6D8402}" type="sibTrans" cxnId="{65EC2F4E-EC68-47E2-9368-B16FFCB36547}">
      <dgm:prSet/>
      <dgm:spPr/>
      <dgm:t>
        <a:bodyPr/>
        <a:lstStyle/>
        <a:p>
          <a:endParaRPr lang="es-PE" sz="2000"/>
        </a:p>
      </dgm:t>
    </dgm:pt>
    <dgm:pt modelId="{84D71D6E-BD21-4D54-90C1-415CBA9DE00F}">
      <dgm:prSet custT="1"/>
      <dgm:spPr/>
      <dgm:t>
        <a:bodyPr/>
        <a:lstStyle/>
        <a:p>
          <a:r>
            <a:rPr lang="es-MX" sz="1200" dirty="0" smtClean="0"/>
            <a:t>Zonificación agrícola de riesgos climáticos</a:t>
          </a:r>
          <a:endParaRPr lang="es-PE" sz="1200" dirty="0"/>
        </a:p>
      </dgm:t>
    </dgm:pt>
    <dgm:pt modelId="{2DE27759-8856-4555-92D0-A841C6F91773}" type="parTrans" cxnId="{EFE58FFE-F58B-4A34-A2FC-8025235F79A1}">
      <dgm:prSet/>
      <dgm:spPr/>
      <dgm:t>
        <a:bodyPr/>
        <a:lstStyle/>
        <a:p>
          <a:endParaRPr lang="es-PE" sz="2000"/>
        </a:p>
      </dgm:t>
    </dgm:pt>
    <dgm:pt modelId="{D3C95C33-230E-4B2A-9B7F-5300D28A961D}" type="sibTrans" cxnId="{EFE58FFE-F58B-4A34-A2FC-8025235F79A1}">
      <dgm:prSet/>
      <dgm:spPr/>
      <dgm:t>
        <a:bodyPr/>
        <a:lstStyle/>
        <a:p>
          <a:endParaRPr lang="es-PE" sz="2000"/>
        </a:p>
      </dgm:t>
    </dgm:pt>
    <dgm:pt modelId="{CEE810DC-AF63-4E85-8869-DB4C1D5A1EB3}">
      <dgm:prSet custT="1"/>
      <dgm:spPr/>
      <dgm:t>
        <a:bodyPr/>
        <a:lstStyle/>
        <a:p>
          <a:r>
            <a:rPr lang="es-MX" sz="1200" dirty="0" smtClean="0"/>
            <a:t>Modelamientos de cultivos</a:t>
          </a:r>
          <a:endParaRPr lang="es-PE" sz="1200" dirty="0"/>
        </a:p>
      </dgm:t>
    </dgm:pt>
    <dgm:pt modelId="{AAD1A630-B937-444D-BAA5-0ED474123B50}" type="parTrans" cxnId="{92BAD968-2BD1-4D80-8C71-54EB860A1868}">
      <dgm:prSet/>
      <dgm:spPr/>
      <dgm:t>
        <a:bodyPr/>
        <a:lstStyle/>
        <a:p>
          <a:endParaRPr lang="es-PE" sz="2000"/>
        </a:p>
      </dgm:t>
    </dgm:pt>
    <dgm:pt modelId="{683E1594-5024-4B12-BA85-B9CDB8741777}" type="sibTrans" cxnId="{92BAD968-2BD1-4D80-8C71-54EB860A1868}">
      <dgm:prSet/>
      <dgm:spPr/>
      <dgm:t>
        <a:bodyPr/>
        <a:lstStyle/>
        <a:p>
          <a:endParaRPr lang="es-PE" sz="2000"/>
        </a:p>
      </dgm:t>
    </dgm:pt>
    <dgm:pt modelId="{D8F0362D-D30B-4F41-9810-74776B73A6D5}">
      <dgm:prSet custT="1"/>
      <dgm:spPr/>
      <dgm:t>
        <a:bodyPr/>
        <a:lstStyle/>
        <a:p>
          <a:r>
            <a:rPr lang="es-MX" sz="1200" dirty="0" smtClean="0"/>
            <a:t>Balances hídricos agroclimáticos</a:t>
          </a:r>
          <a:endParaRPr lang="es-PE" sz="1200" dirty="0"/>
        </a:p>
      </dgm:t>
    </dgm:pt>
    <dgm:pt modelId="{2AB0478E-5CFC-42C5-89C2-BB6F9472E48C}" type="parTrans" cxnId="{54C5E10A-F994-4B71-A026-73390E9B7ABD}">
      <dgm:prSet/>
      <dgm:spPr/>
      <dgm:t>
        <a:bodyPr/>
        <a:lstStyle/>
        <a:p>
          <a:endParaRPr lang="es-PE" sz="2000"/>
        </a:p>
      </dgm:t>
    </dgm:pt>
    <dgm:pt modelId="{F72FFF0F-7BC7-41FC-B4CC-862D92FDDA03}" type="sibTrans" cxnId="{54C5E10A-F994-4B71-A026-73390E9B7ABD}">
      <dgm:prSet/>
      <dgm:spPr/>
      <dgm:t>
        <a:bodyPr/>
        <a:lstStyle/>
        <a:p>
          <a:endParaRPr lang="es-PE" sz="2000"/>
        </a:p>
      </dgm:t>
    </dgm:pt>
    <dgm:pt modelId="{68BB6050-69E1-42ED-929C-0A189B1E4073}">
      <dgm:prSet custT="1"/>
      <dgm:spPr/>
      <dgm:t>
        <a:bodyPr/>
        <a:lstStyle/>
        <a:p>
          <a:r>
            <a:rPr lang="es-MX" sz="1200" dirty="0" smtClean="0"/>
            <a:t>Impacto de la variabilidad y cambio climático en agro ecosistemas</a:t>
          </a:r>
          <a:endParaRPr lang="es-PE" sz="1200" dirty="0"/>
        </a:p>
      </dgm:t>
    </dgm:pt>
    <dgm:pt modelId="{DB4951D5-824E-4708-84E1-A57B8C85ABFC}" type="parTrans" cxnId="{BE4CA5DB-C350-4205-A3AA-50D7A3A4F1E4}">
      <dgm:prSet/>
      <dgm:spPr/>
      <dgm:t>
        <a:bodyPr/>
        <a:lstStyle/>
        <a:p>
          <a:endParaRPr lang="es-PE" sz="2000"/>
        </a:p>
      </dgm:t>
    </dgm:pt>
    <dgm:pt modelId="{CD0716CD-2096-4FC8-A4C7-064CF4B83DBC}" type="sibTrans" cxnId="{BE4CA5DB-C350-4205-A3AA-50D7A3A4F1E4}">
      <dgm:prSet/>
      <dgm:spPr/>
      <dgm:t>
        <a:bodyPr/>
        <a:lstStyle/>
        <a:p>
          <a:endParaRPr lang="es-PE" sz="2000"/>
        </a:p>
      </dgm:t>
    </dgm:pt>
    <dgm:pt modelId="{B763349B-692B-4646-8BBC-C58980ED75DF}">
      <dgm:prSet custT="1"/>
      <dgm:spPr/>
      <dgm:t>
        <a:bodyPr/>
        <a:lstStyle/>
        <a:p>
          <a:r>
            <a:rPr lang="es-MX" sz="1200" dirty="0" smtClean="0"/>
            <a:t>Dinámica agroclimática en plagas y enfermedades</a:t>
          </a:r>
          <a:endParaRPr lang="es-PE" sz="1200" dirty="0"/>
        </a:p>
      </dgm:t>
    </dgm:pt>
    <dgm:pt modelId="{6843AC1A-00DE-47F0-A710-8A47979AFF14}" type="parTrans" cxnId="{3B530A3F-F363-4F59-9A18-0C94F6D85CFC}">
      <dgm:prSet/>
      <dgm:spPr/>
      <dgm:t>
        <a:bodyPr/>
        <a:lstStyle/>
        <a:p>
          <a:endParaRPr lang="es-PE" sz="2000"/>
        </a:p>
      </dgm:t>
    </dgm:pt>
    <dgm:pt modelId="{E6CA9E24-368F-422C-BB95-CD0D8505D1F5}" type="sibTrans" cxnId="{3B530A3F-F363-4F59-9A18-0C94F6D85CFC}">
      <dgm:prSet/>
      <dgm:spPr/>
      <dgm:t>
        <a:bodyPr/>
        <a:lstStyle/>
        <a:p>
          <a:endParaRPr lang="es-PE" sz="2000"/>
        </a:p>
      </dgm:t>
    </dgm:pt>
    <dgm:pt modelId="{28AD6703-BED4-48E0-AC03-6721214A8628}">
      <dgm:prSet custT="1"/>
      <dgm:spPr/>
      <dgm:t>
        <a:bodyPr/>
        <a:lstStyle/>
        <a:p>
          <a:r>
            <a:rPr lang="es-MX" sz="1200" dirty="0" smtClean="0"/>
            <a:t>Servicios </a:t>
          </a:r>
          <a:r>
            <a:rPr lang="es-MX" sz="1200" dirty="0" err="1" smtClean="0"/>
            <a:t>agroecosistemas</a:t>
          </a:r>
          <a:endParaRPr lang="es-PE" sz="1200" dirty="0"/>
        </a:p>
      </dgm:t>
    </dgm:pt>
    <dgm:pt modelId="{A1D8B541-B906-4FAE-8D8E-E93E02F30764}" type="parTrans" cxnId="{8EB004A5-A3C8-4872-BDC3-2CFF5231B392}">
      <dgm:prSet/>
      <dgm:spPr/>
      <dgm:t>
        <a:bodyPr/>
        <a:lstStyle/>
        <a:p>
          <a:endParaRPr lang="es-PE" sz="2000"/>
        </a:p>
      </dgm:t>
    </dgm:pt>
    <dgm:pt modelId="{87FC8ECC-818B-4B78-A29F-40E91CBCBFC8}" type="sibTrans" cxnId="{8EB004A5-A3C8-4872-BDC3-2CFF5231B392}">
      <dgm:prSet/>
      <dgm:spPr/>
      <dgm:t>
        <a:bodyPr/>
        <a:lstStyle/>
        <a:p>
          <a:endParaRPr lang="es-PE" sz="2000"/>
        </a:p>
      </dgm:t>
    </dgm:pt>
    <dgm:pt modelId="{359DBD54-50A4-488B-A67C-2FA297810BD3}">
      <dgm:prSet phldrT="[Texto]" custT="1"/>
      <dgm:spPr/>
      <dgm:t>
        <a:bodyPr/>
        <a:lstStyle/>
        <a:p>
          <a:r>
            <a:rPr lang="es-MX" sz="1200" dirty="0" smtClean="0"/>
            <a:t>Erosión del suelo y transporte de sedimentos</a:t>
          </a:r>
          <a:endParaRPr lang="es-PE" sz="1200" dirty="0"/>
        </a:p>
      </dgm:t>
    </dgm:pt>
    <dgm:pt modelId="{3583A132-9BE0-4F07-95BB-1616A0A7412D}" type="sibTrans" cxnId="{B4E06D34-4C06-41E3-8385-39D709E9F5C8}">
      <dgm:prSet/>
      <dgm:spPr/>
      <dgm:t>
        <a:bodyPr/>
        <a:lstStyle/>
        <a:p>
          <a:endParaRPr lang="es-PE"/>
        </a:p>
      </dgm:t>
    </dgm:pt>
    <dgm:pt modelId="{58F4924B-1C81-4489-83DC-AC4DBDE7147F}" type="parTrans" cxnId="{B4E06D34-4C06-41E3-8385-39D709E9F5C8}">
      <dgm:prSet/>
      <dgm:spPr/>
      <dgm:t>
        <a:bodyPr/>
        <a:lstStyle/>
        <a:p>
          <a:endParaRPr lang="es-PE"/>
        </a:p>
      </dgm:t>
    </dgm:pt>
    <dgm:pt modelId="{0D83BF77-108B-4D25-96FA-CA522FC583A3}">
      <dgm:prSet phldrT="[Texto]" custT="1"/>
      <dgm:spPr/>
      <dgm:t>
        <a:bodyPr/>
        <a:lstStyle/>
        <a:p>
          <a:r>
            <a:rPr lang="es-MX" sz="1200" dirty="0" err="1" smtClean="0"/>
            <a:t>Sensoramiento</a:t>
          </a:r>
          <a:r>
            <a:rPr lang="es-MX" sz="1200" dirty="0" smtClean="0"/>
            <a:t> remoto en hidrología</a:t>
          </a:r>
          <a:endParaRPr lang="es-PE" sz="1200" dirty="0"/>
        </a:p>
      </dgm:t>
    </dgm:pt>
    <dgm:pt modelId="{D426439E-E378-410E-9C1C-7AF022BD2F41}" type="sibTrans" cxnId="{34DDEC38-7669-4282-9BBD-694D2A0184B5}">
      <dgm:prSet/>
      <dgm:spPr/>
      <dgm:t>
        <a:bodyPr/>
        <a:lstStyle/>
        <a:p>
          <a:endParaRPr lang="es-PE"/>
        </a:p>
      </dgm:t>
    </dgm:pt>
    <dgm:pt modelId="{67D33233-0D95-46C1-AD21-9462BC88C980}" type="parTrans" cxnId="{34DDEC38-7669-4282-9BBD-694D2A0184B5}">
      <dgm:prSet/>
      <dgm:spPr/>
      <dgm:t>
        <a:bodyPr/>
        <a:lstStyle/>
        <a:p>
          <a:endParaRPr lang="es-PE"/>
        </a:p>
      </dgm:t>
    </dgm:pt>
    <dgm:pt modelId="{AA51FAD0-9C73-4F12-88D4-C484B5EDEAD2}">
      <dgm:prSet phldrT="[Texto]" custT="1"/>
      <dgm:spPr/>
      <dgm:t>
        <a:bodyPr/>
        <a:lstStyle/>
        <a:p>
          <a:r>
            <a:rPr lang="es-MX" sz="1200" dirty="0" smtClean="0"/>
            <a:t>Relación suelo-planta-agua</a:t>
          </a:r>
          <a:endParaRPr lang="es-PE" sz="1200" dirty="0"/>
        </a:p>
      </dgm:t>
    </dgm:pt>
    <dgm:pt modelId="{364322C0-DA55-4D3A-A221-333D83A24B5D}" type="sibTrans" cxnId="{8C6EBADE-DDC9-4367-B091-675DDF4B20D5}">
      <dgm:prSet/>
      <dgm:spPr/>
      <dgm:t>
        <a:bodyPr/>
        <a:lstStyle/>
        <a:p>
          <a:endParaRPr lang="es-PE"/>
        </a:p>
      </dgm:t>
    </dgm:pt>
    <dgm:pt modelId="{2FE8F3AF-EB29-4825-AFF9-46D716EBD579}" type="parTrans" cxnId="{8C6EBADE-DDC9-4367-B091-675DDF4B20D5}">
      <dgm:prSet/>
      <dgm:spPr/>
      <dgm:t>
        <a:bodyPr/>
        <a:lstStyle/>
        <a:p>
          <a:endParaRPr lang="es-PE"/>
        </a:p>
      </dgm:t>
    </dgm:pt>
    <dgm:pt modelId="{C63E4F3A-8DE1-48EB-8A83-422D96DF0B09}">
      <dgm:prSet phldrT="[Texto]" custT="1"/>
      <dgm:spPr/>
      <dgm:t>
        <a:bodyPr/>
        <a:lstStyle/>
        <a:p>
          <a:r>
            <a:rPr lang="es-MX" sz="1200" dirty="0" smtClean="0"/>
            <a:t>Modelos hidrológicos e hidráulicos</a:t>
          </a:r>
          <a:endParaRPr lang="es-PE" sz="1200" dirty="0"/>
        </a:p>
      </dgm:t>
    </dgm:pt>
    <dgm:pt modelId="{02298F2F-B0AB-4842-AF51-F89D8E362FC5}" type="sibTrans" cxnId="{C43CA12D-699A-4384-AD37-FF99E688C233}">
      <dgm:prSet/>
      <dgm:spPr/>
      <dgm:t>
        <a:bodyPr/>
        <a:lstStyle/>
        <a:p>
          <a:endParaRPr lang="es-PE"/>
        </a:p>
      </dgm:t>
    </dgm:pt>
    <dgm:pt modelId="{E9F3A5E5-1E0E-4453-9801-23B64989FD57}" type="parTrans" cxnId="{C43CA12D-699A-4384-AD37-FF99E688C233}">
      <dgm:prSet/>
      <dgm:spPr/>
      <dgm:t>
        <a:bodyPr/>
        <a:lstStyle/>
        <a:p>
          <a:endParaRPr lang="es-PE"/>
        </a:p>
      </dgm:t>
    </dgm:pt>
    <dgm:pt modelId="{55221906-16E7-4615-B66E-9E7A9D7E2E0C}">
      <dgm:prSet phldrT="[Texto]" custT="1"/>
      <dgm:spPr/>
      <dgm:t>
        <a:bodyPr/>
        <a:lstStyle/>
        <a:p>
          <a:r>
            <a:rPr lang="es-MX" sz="1200" dirty="0" smtClean="0"/>
            <a:t>Hidrometría</a:t>
          </a:r>
          <a:endParaRPr lang="es-PE" sz="1200" dirty="0"/>
        </a:p>
      </dgm:t>
    </dgm:pt>
    <dgm:pt modelId="{40DD7C90-8DBD-4CC7-B1E8-16359B9FB088}" type="sibTrans" cxnId="{24DC5ED0-A94D-41D2-AFC3-95EDD26571C6}">
      <dgm:prSet/>
      <dgm:spPr/>
      <dgm:t>
        <a:bodyPr/>
        <a:lstStyle/>
        <a:p>
          <a:endParaRPr lang="es-PE"/>
        </a:p>
      </dgm:t>
    </dgm:pt>
    <dgm:pt modelId="{87549C1F-12A2-466D-8B53-1F04D8E843C9}" type="parTrans" cxnId="{24DC5ED0-A94D-41D2-AFC3-95EDD26571C6}">
      <dgm:prSet/>
      <dgm:spPr/>
      <dgm:t>
        <a:bodyPr/>
        <a:lstStyle/>
        <a:p>
          <a:endParaRPr lang="es-PE"/>
        </a:p>
      </dgm:t>
    </dgm:pt>
    <dgm:pt modelId="{C50FE6A6-3820-4759-86C7-F401F3EF2B82}">
      <dgm:prSet phldrT="[Texto]" custT="1"/>
      <dgm:spPr/>
      <dgm:t>
        <a:bodyPr/>
        <a:lstStyle/>
        <a:p>
          <a:r>
            <a:rPr lang="es-MX" sz="1200" dirty="0" err="1" smtClean="0"/>
            <a:t>Hidroclimatología</a:t>
          </a:r>
          <a:endParaRPr lang="es-PE" sz="1200" dirty="0"/>
        </a:p>
      </dgm:t>
    </dgm:pt>
    <dgm:pt modelId="{E116D393-FADC-49BB-BB0F-66E3C4831623}" type="sibTrans" cxnId="{74890690-7DEC-429B-85C9-5AF3E21D679F}">
      <dgm:prSet/>
      <dgm:spPr/>
      <dgm:t>
        <a:bodyPr/>
        <a:lstStyle/>
        <a:p>
          <a:endParaRPr lang="es-PE" sz="2000"/>
        </a:p>
      </dgm:t>
    </dgm:pt>
    <dgm:pt modelId="{8B0EBFBB-F1BA-48B3-9C75-28D3DE9D4CD7}" type="parTrans" cxnId="{74890690-7DEC-429B-85C9-5AF3E21D679F}">
      <dgm:prSet/>
      <dgm:spPr/>
      <dgm:t>
        <a:bodyPr/>
        <a:lstStyle/>
        <a:p>
          <a:endParaRPr lang="es-PE" sz="2000"/>
        </a:p>
      </dgm:t>
    </dgm:pt>
    <dgm:pt modelId="{9629FFEF-572D-4C18-A3DE-C625FBB4ED5B}">
      <dgm:prSet custT="1"/>
      <dgm:spPr/>
      <dgm:t>
        <a:bodyPr/>
        <a:lstStyle/>
        <a:p>
          <a:r>
            <a:rPr lang="es-MX" sz="1200" dirty="0" smtClean="0"/>
            <a:t>Química atmosférica</a:t>
          </a:r>
          <a:endParaRPr lang="es-PE" sz="1200" dirty="0"/>
        </a:p>
      </dgm:t>
    </dgm:pt>
    <dgm:pt modelId="{26672D21-BC52-4B67-A906-C1AAA2E97644}" type="parTrans" cxnId="{A543A8B5-012F-4A41-82CA-74187F100C32}">
      <dgm:prSet/>
      <dgm:spPr/>
      <dgm:t>
        <a:bodyPr/>
        <a:lstStyle/>
        <a:p>
          <a:endParaRPr lang="es-PE"/>
        </a:p>
      </dgm:t>
    </dgm:pt>
    <dgm:pt modelId="{97EA076F-A25F-4A97-9873-07800E587C4A}" type="sibTrans" cxnId="{A543A8B5-012F-4A41-82CA-74187F100C32}">
      <dgm:prSet/>
      <dgm:spPr/>
      <dgm:t>
        <a:bodyPr/>
        <a:lstStyle/>
        <a:p>
          <a:endParaRPr lang="es-PE"/>
        </a:p>
      </dgm:t>
    </dgm:pt>
    <dgm:pt modelId="{B74CFEAE-0BAF-43D8-AC7B-C4826F49575C}">
      <dgm:prSet custT="1"/>
      <dgm:spPr/>
      <dgm:t>
        <a:bodyPr/>
        <a:lstStyle/>
        <a:p>
          <a:r>
            <a:rPr lang="es-MX" sz="1200" dirty="0" smtClean="0"/>
            <a:t>Radiación ultravioleta</a:t>
          </a:r>
          <a:endParaRPr lang="es-PE" sz="1200" dirty="0"/>
        </a:p>
      </dgm:t>
    </dgm:pt>
    <dgm:pt modelId="{CB1A196F-FE4F-4680-B884-3FF6DA63100B}" type="parTrans" cxnId="{725573D4-A994-4C64-AF66-E4DB625094E0}">
      <dgm:prSet/>
      <dgm:spPr/>
      <dgm:t>
        <a:bodyPr/>
        <a:lstStyle/>
        <a:p>
          <a:endParaRPr lang="es-PE"/>
        </a:p>
      </dgm:t>
    </dgm:pt>
    <dgm:pt modelId="{0ED2E32D-88DF-448C-A7DB-F4E190392FC6}" type="sibTrans" cxnId="{725573D4-A994-4C64-AF66-E4DB625094E0}">
      <dgm:prSet/>
      <dgm:spPr/>
      <dgm:t>
        <a:bodyPr/>
        <a:lstStyle/>
        <a:p>
          <a:endParaRPr lang="es-PE"/>
        </a:p>
      </dgm:t>
    </dgm:pt>
    <dgm:pt modelId="{63D75D8D-F1B0-43D9-8888-9ABFE09030A0}">
      <dgm:prSet custT="1"/>
      <dgm:spPr/>
      <dgm:t>
        <a:bodyPr/>
        <a:lstStyle/>
        <a:p>
          <a:r>
            <a:rPr lang="es-MX" sz="1200" dirty="0" smtClean="0"/>
            <a:t>Capa de ozono</a:t>
          </a:r>
          <a:endParaRPr lang="es-PE" sz="1200" dirty="0"/>
        </a:p>
      </dgm:t>
    </dgm:pt>
    <dgm:pt modelId="{37DB4D78-3AAE-40AD-A791-103DBC47D32C}" type="parTrans" cxnId="{EE84F61B-E6A1-4E0B-BFCC-B8FE3FB435DB}">
      <dgm:prSet/>
      <dgm:spPr/>
      <dgm:t>
        <a:bodyPr/>
        <a:lstStyle/>
        <a:p>
          <a:endParaRPr lang="es-PE"/>
        </a:p>
      </dgm:t>
    </dgm:pt>
    <dgm:pt modelId="{D71647A6-4649-4C45-ABF8-778A2B8C4E64}" type="sibTrans" cxnId="{EE84F61B-E6A1-4E0B-BFCC-B8FE3FB435DB}">
      <dgm:prSet/>
      <dgm:spPr/>
      <dgm:t>
        <a:bodyPr/>
        <a:lstStyle/>
        <a:p>
          <a:endParaRPr lang="es-PE"/>
        </a:p>
      </dgm:t>
    </dgm:pt>
    <dgm:pt modelId="{CA8128C3-D93B-46B0-BE36-0CFF1A71B7AF}">
      <dgm:prSet custT="1"/>
      <dgm:spPr/>
      <dgm:t>
        <a:bodyPr/>
        <a:lstStyle/>
        <a:p>
          <a:r>
            <a:rPr lang="es-PE" sz="1200" dirty="0" smtClean="0"/>
            <a:t>Salud ambiental</a:t>
          </a:r>
          <a:endParaRPr lang="es-PE" sz="1200" dirty="0"/>
        </a:p>
      </dgm:t>
    </dgm:pt>
    <dgm:pt modelId="{81C2B3A5-DEDA-4DBF-B820-F0CA1E8F8C31}" type="parTrans" cxnId="{1580F319-895E-402E-90D7-E3CF1B3E1F8D}">
      <dgm:prSet/>
      <dgm:spPr/>
      <dgm:t>
        <a:bodyPr/>
        <a:lstStyle/>
        <a:p>
          <a:endParaRPr lang="es-PE"/>
        </a:p>
      </dgm:t>
    </dgm:pt>
    <dgm:pt modelId="{8441CFC0-1960-4E23-AC55-36D316BF6FA8}" type="sibTrans" cxnId="{1580F319-895E-402E-90D7-E3CF1B3E1F8D}">
      <dgm:prSet/>
      <dgm:spPr/>
      <dgm:t>
        <a:bodyPr/>
        <a:lstStyle/>
        <a:p>
          <a:endParaRPr lang="es-PE"/>
        </a:p>
      </dgm:t>
    </dgm:pt>
    <dgm:pt modelId="{486B277D-EC4A-4D44-AE17-7A60C5D5D788}">
      <dgm:prSet custT="1"/>
      <dgm:spPr/>
      <dgm:t>
        <a:bodyPr/>
        <a:lstStyle/>
        <a:p>
          <a:r>
            <a:rPr lang="es-MX" sz="1200" dirty="0" smtClean="0"/>
            <a:t>Rescate de datos</a:t>
          </a:r>
          <a:endParaRPr lang="es-PE" sz="1200" dirty="0"/>
        </a:p>
      </dgm:t>
    </dgm:pt>
    <dgm:pt modelId="{E385ABD3-0484-48A1-93B9-8AEED0A17C71}" type="parTrans" cxnId="{00169A42-0B0F-46EB-BB2D-746E0555A7D8}">
      <dgm:prSet/>
      <dgm:spPr/>
      <dgm:t>
        <a:bodyPr/>
        <a:lstStyle/>
        <a:p>
          <a:endParaRPr lang="es-PE"/>
        </a:p>
      </dgm:t>
    </dgm:pt>
    <dgm:pt modelId="{D7BF6B5F-1738-481C-A711-74C474E2D4F3}" type="sibTrans" cxnId="{00169A42-0B0F-46EB-BB2D-746E0555A7D8}">
      <dgm:prSet/>
      <dgm:spPr/>
      <dgm:t>
        <a:bodyPr/>
        <a:lstStyle/>
        <a:p>
          <a:endParaRPr lang="es-PE"/>
        </a:p>
      </dgm:t>
    </dgm:pt>
    <dgm:pt modelId="{631BAD67-2800-40B4-A006-24FA3893A7CE}">
      <dgm:prSet custT="1"/>
      <dgm:spPr/>
      <dgm:t>
        <a:bodyPr/>
        <a:lstStyle/>
        <a:p>
          <a:r>
            <a:rPr lang="es-MX" sz="1200" dirty="0" smtClean="0"/>
            <a:t>Control de calidad de datos y homogeneización</a:t>
          </a:r>
          <a:endParaRPr lang="es-PE" sz="1200" dirty="0"/>
        </a:p>
      </dgm:t>
    </dgm:pt>
    <dgm:pt modelId="{444D4B5C-03B8-4913-AE2F-0CD32A206F3B}" type="parTrans" cxnId="{B718C4E1-0B04-4B62-B336-2B8757A0A968}">
      <dgm:prSet/>
      <dgm:spPr/>
      <dgm:t>
        <a:bodyPr/>
        <a:lstStyle/>
        <a:p>
          <a:endParaRPr lang="es-PE"/>
        </a:p>
      </dgm:t>
    </dgm:pt>
    <dgm:pt modelId="{19023AD9-A91F-41E1-B2AA-4333DE38A398}" type="sibTrans" cxnId="{B718C4E1-0B04-4B62-B336-2B8757A0A968}">
      <dgm:prSet/>
      <dgm:spPr/>
      <dgm:t>
        <a:bodyPr/>
        <a:lstStyle/>
        <a:p>
          <a:endParaRPr lang="es-PE"/>
        </a:p>
      </dgm:t>
    </dgm:pt>
    <dgm:pt modelId="{3780DD96-D327-4636-9C27-DA1991A747CB}">
      <dgm:prSet custT="1"/>
      <dgm:spPr/>
      <dgm:t>
        <a:bodyPr/>
        <a:lstStyle/>
        <a:p>
          <a:r>
            <a:rPr lang="es-MX" sz="1200" dirty="0" smtClean="0"/>
            <a:t>Sistema de alerta temprana</a:t>
          </a:r>
          <a:endParaRPr lang="es-PE" sz="1200" dirty="0"/>
        </a:p>
      </dgm:t>
    </dgm:pt>
    <dgm:pt modelId="{30BD791E-DD83-4E29-8602-BE67C3F5B638}" type="parTrans" cxnId="{4EF48E55-54F1-49CA-8082-B2F7F261A588}">
      <dgm:prSet/>
      <dgm:spPr/>
      <dgm:t>
        <a:bodyPr/>
        <a:lstStyle/>
        <a:p>
          <a:endParaRPr lang="es-PE"/>
        </a:p>
      </dgm:t>
    </dgm:pt>
    <dgm:pt modelId="{5B09FDD0-7029-478C-8AAE-CDB127B022AB}" type="sibTrans" cxnId="{4EF48E55-54F1-49CA-8082-B2F7F261A588}">
      <dgm:prSet/>
      <dgm:spPr/>
      <dgm:t>
        <a:bodyPr/>
        <a:lstStyle/>
        <a:p>
          <a:endParaRPr lang="es-PE"/>
        </a:p>
      </dgm:t>
    </dgm:pt>
    <dgm:pt modelId="{BEA050F7-F357-4EDD-BB41-C96DA218AA3B}">
      <dgm:prSet custT="1"/>
      <dgm:spPr/>
      <dgm:t>
        <a:bodyPr/>
        <a:lstStyle/>
        <a:p>
          <a:r>
            <a:rPr lang="es-MX" sz="1200" dirty="0" smtClean="0"/>
            <a:t>Desarrollo tecnológico de equipamiento </a:t>
          </a:r>
          <a:r>
            <a:rPr lang="es-MX" sz="1200" dirty="0" err="1" smtClean="0"/>
            <a:t>hidrometeorológico</a:t>
          </a:r>
          <a:endParaRPr lang="es-PE" sz="1200" dirty="0"/>
        </a:p>
      </dgm:t>
    </dgm:pt>
    <dgm:pt modelId="{700B32A6-8D57-4651-8C1E-62029C9781CB}" type="parTrans" cxnId="{D09A9357-6C20-4264-BEC6-5CC19D9F1E5A}">
      <dgm:prSet/>
      <dgm:spPr/>
      <dgm:t>
        <a:bodyPr/>
        <a:lstStyle/>
        <a:p>
          <a:endParaRPr lang="es-PE"/>
        </a:p>
      </dgm:t>
    </dgm:pt>
    <dgm:pt modelId="{768907E3-F6EC-4224-9BFB-7A34401091CA}" type="sibTrans" cxnId="{D09A9357-6C20-4264-BEC6-5CC19D9F1E5A}">
      <dgm:prSet/>
      <dgm:spPr/>
      <dgm:t>
        <a:bodyPr/>
        <a:lstStyle/>
        <a:p>
          <a:endParaRPr lang="es-PE"/>
        </a:p>
      </dgm:t>
    </dgm:pt>
    <dgm:pt modelId="{A349AE7C-EE54-49D4-A9DF-2F52A600AE2C}">
      <dgm:prSet custT="1"/>
      <dgm:spPr/>
      <dgm:t>
        <a:bodyPr/>
        <a:lstStyle/>
        <a:p>
          <a:r>
            <a:rPr lang="es-MX" sz="1200" dirty="0" smtClean="0"/>
            <a:t>Incendios forestales</a:t>
          </a:r>
          <a:endParaRPr lang="es-PE" sz="1200" dirty="0"/>
        </a:p>
      </dgm:t>
    </dgm:pt>
    <dgm:pt modelId="{DCAB6833-F0AD-4E31-B3C0-E98778B278D9}" type="parTrans" cxnId="{6D457058-5E0B-4418-82F3-A9F121EAAFD5}">
      <dgm:prSet/>
      <dgm:spPr/>
      <dgm:t>
        <a:bodyPr/>
        <a:lstStyle/>
        <a:p>
          <a:endParaRPr lang="es-PE"/>
        </a:p>
      </dgm:t>
    </dgm:pt>
    <dgm:pt modelId="{A81D7F1C-D2C0-44C8-91AA-5945296F0C5B}" type="sibTrans" cxnId="{6D457058-5E0B-4418-82F3-A9F121EAAFD5}">
      <dgm:prSet/>
      <dgm:spPr/>
      <dgm:t>
        <a:bodyPr/>
        <a:lstStyle/>
        <a:p>
          <a:endParaRPr lang="es-PE"/>
        </a:p>
      </dgm:t>
    </dgm:pt>
    <dgm:pt modelId="{09FDC87F-00C3-49D9-9250-CCBED8FFF4A1}">
      <dgm:prSet phldrT="[Texto]" custT="1"/>
      <dgm:spPr/>
      <dgm:t>
        <a:bodyPr/>
        <a:lstStyle/>
        <a:p>
          <a:r>
            <a:rPr lang="es-MX" sz="1200" dirty="0" smtClean="0"/>
            <a:t>Pronósticos hidrológicos</a:t>
          </a:r>
          <a:endParaRPr lang="es-PE" sz="1200" dirty="0"/>
        </a:p>
      </dgm:t>
    </dgm:pt>
    <dgm:pt modelId="{5E6D29B1-D69A-40B0-B45B-2AF645CC23B9}" type="parTrans" cxnId="{94AF7E00-89F5-4813-8653-5D78EE06B48E}">
      <dgm:prSet/>
      <dgm:spPr/>
      <dgm:t>
        <a:bodyPr/>
        <a:lstStyle/>
        <a:p>
          <a:endParaRPr lang="es-PE"/>
        </a:p>
      </dgm:t>
    </dgm:pt>
    <dgm:pt modelId="{06A6F5BC-2806-49DA-B355-B15EB08AF80D}" type="sibTrans" cxnId="{94AF7E00-89F5-4813-8653-5D78EE06B48E}">
      <dgm:prSet/>
      <dgm:spPr/>
      <dgm:t>
        <a:bodyPr/>
        <a:lstStyle/>
        <a:p>
          <a:endParaRPr lang="es-PE"/>
        </a:p>
      </dgm:t>
    </dgm:pt>
    <dgm:pt modelId="{8EB43B15-B0D7-473E-83ED-7D5F878E764D}">
      <dgm:prSet phldrT="[Texto]" custT="1"/>
      <dgm:spPr/>
      <dgm:t>
        <a:bodyPr/>
        <a:lstStyle/>
        <a:p>
          <a:r>
            <a:rPr lang="es-MX" sz="1200" dirty="0" smtClean="0"/>
            <a:t>Hidrología de Montaña</a:t>
          </a:r>
          <a:endParaRPr lang="es-PE" sz="1200" dirty="0"/>
        </a:p>
      </dgm:t>
    </dgm:pt>
    <dgm:pt modelId="{E299BCF0-E8BA-46AA-9568-65ADDF9380FD}" type="parTrans" cxnId="{507A00CD-8B4C-477C-9385-3D3B5AE8691A}">
      <dgm:prSet/>
      <dgm:spPr/>
      <dgm:t>
        <a:bodyPr/>
        <a:lstStyle/>
        <a:p>
          <a:endParaRPr lang="es-PE"/>
        </a:p>
      </dgm:t>
    </dgm:pt>
    <dgm:pt modelId="{1B97D183-7201-4E11-868F-589B5C3FD45F}" type="sibTrans" cxnId="{507A00CD-8B4C-477C-9385-3D3B5AE8691A}">
      <dgm:prSet/>
      <dgm:spPr/>
      <dgm:t>
        <a:bodyPr/>
        <a:lstStyle/>
        <a:p>
          <a:endParaRPr lang="es-PE"/>
        </a:p>
      </dgm:t>
    </dgm:pt>
    <dgm:pt modelId="{998303A9-CA75-4A2D-BF39-B994B8CA0B8A}">
      <dgm:prSet phldrT="[Texto]" custT="1"/>
      <dgm:spPr/>
      <dgm:t>
        <a:bodyPr/>
        <a:lstStyle/>
        <a:p>
          <a:r>
            <a:rPr lang="es-MX" sz="1200" dirty="0" smtClean="0"/>
            <a:t>Eventos Extremos Hidrológicos</a:t>
          </a:r>
          <a:endParaRPr lang="es-PE" sz="1200" dirty="0"/>
        </a:p>
      </dgm:t>
    </dgm:pt>
    <dgm:pt modelId="{9C87D9A1-82D5-4081-A377-54D8FF1EF0E4}" type="parTrans" cxnId="{11BA5075-A98C-47FD-AAB3-D178D4C0495F}">
      <dgm:prSet/>
      <dgm:spPr/>
      <dgm:t>
        <a:bodyPr/>
        <a:lstStyle/>
        <a:p>
          <a:endParaRPr lang="es-PE"/>
        </a:p>
      </dgm:t>
    </dgm:pt>
    <dgm:pt modelId="{C18FA2B0-6C00-4FF8-8990-6C86C78BE848}" type="sibTrans" cxnId="{11BA5075-A98C-47FD-AAB3-D178D4C0495F}">
      <dgm:prSet/>
      <dgm:spPr/>
      <dgm:t>
        <a:bodyPr/>
        <a:lstStyle/>
        <a:p>
          <a:endParaRPr lang="es-PE"/>
        </a:p>
      </dgm:t>
    </dgm:pt>
    <dgm:pt modelId="{B0A51BB0-B88C-4F56-9DE9-72B25FCBBF4E}">
      <dgm:prSet phldrT="[Texto]" custT="1"/>
      <dgm:spPr/>
      <dgm:t>
        <a:bodyPr/>
        <a:lstStyle/>
        <a:p>
          <a:r>
            <a:rPr lang="es-MX" sz="1200" dirty="0" smtClean="0"/>
            <a:t>Movimientos en masa por lluvias intensas</a:t>
          </a:r>
          <a:endParaRPr lang="es-PE" sz="1200" dirty="0"/>
        </a:p>
      </dgm:t>
    </dgm:pt>
    <dgm:pt modelId="{53254243-B8AB-4C65-AFFE-15419EF60998}" type="parTrans" cxnId="{2F78D285-637B-4859-B6EC-9435CA5147A8}">
      <dgm:prSet/>
      <dgm:spPr/>
      <dgm:t>
        <a:bodyPr/>
        <a:lstStyle/>
        <a:p>
          <a:endParaRPr lang="es-PE"/>
        </a:p>
      </dgm:t>
    </dgm:pt>
    <dgm:pt modelId="{44CA821D-BAC4-4BB6-864D-9C06EBBC1FC1}" type="sibTrans" cxnId="{2F78D285-637B-4859-B6EC-9435CA5147A8}">
      <dgm:prSet/>
      <dgm:spPr/>
      <dgm:t>
        <a:bodyPr/>
        <a:lstStyle/>
        <a:p>
          <a:endParaRPr lang="es-PE"/>
        </a:p>
      </dgm:t>
    </dgm:pt>
    <dgm:pt modelId="{21D99F8B-9373-45B8-BB75-3DF6B4D09BF5}">
      <dgm:prSet custT="1"/>
      <dgm:spPr/>
      <dgm:t>
        <a:bodyPr/>
        <a:lstStyle/>
        <a:p>
          <a:r>
            <a:rPr lang="es-MX" sz="1200" dirty="0" smtClean="0"/>
            <a:t>Energía solar</a:t>
          </a:r>
          <a:endParaRPr lang="es-PE" sz="1200" dirty="0"/>
        </a:p>
      </dgm:t>
    </dgm:pt>
    <dgm:pt modelId="{AFBDD778-D059-446D-8D32-43D931D9AF74}" type="parTrans" cxnId="{391BC95F-8594-42F0-B21F-8C0F91D01205}">
      <dgm:prSet/>
      <dgm:spPr/>
      <dgm:t>
        <a:bodyPr/>
        <a:lstStyle/>
        <a:p>
          <a:endParaRPr lang="es-PE"/>
        </a:p>
      </dgm:t>
    </dgm:pt>
    <dgm:pt modelId="{2248C894-91EE-4FF1-A007-A7A9833CCE5B}" type="sibTrans" cxnId="{391BC95F-8594-42F0-B21F-8C0F91D01205}">
      <dgm:prSet/>
      <dgm:spPr/>
      <dgm:t>
        <a:bodyPr/>
        <a:lstStyle/>
        <a:p>
          <a:endParaRPr lang="es-PE"/>
        </a:p>
      </dgm:t>
    </dgm:pt>
    <dgm:pt modelId="{77609211-5883-4DA9-8CDF-38B25C103DF5}">
      <dgm:prSet custT="1"/>
      <dgm:spPr/>
      <dgm:t>
        <a:bodyPr/>
        <a:lstStyle/>
        <a:p>
          <a:r>
            <a:rPr lang="es-MX" sz="1200" dirty="0" smtClean="0"/>
            <a:t>Energía Eólica</a:t>
          </a:r>
          <a:endParaRPr lang="es-PE" sz="1200" dirty="0"/>
        </a:p>
      </dgm:t>
    </dgm:pt>
    <dgm:pt modelId="{04193994-61D5-4E98-BD17-BB8D0B4ED966}" type="parTrans" cxnId="{58C350C7-EFAA-4A41-9385-28F7AE889DB2}">
      <dgm:prSet/>
      <dgm:spPr/>
      <dgm:t>
        <a:bodyPr/>
        <a:lstStyle/>
        <a:p>
          <a:endParaRPr lang="es-PE"/>
        </a:p>
      </dgm:t>
    </dgm:pt>
    <dgm:pt modelId="{071DDEDF-3FD4-4687-9C6D-5CE5AFDED4CE}" type="sibTrans" cxnId="{58C350C7-EFAA-4A41-9385-28F7AE889DB2}">
      <dgm:prSet/>
      <dgm:spPr/>
      <dgm:t>
        <a:bodyPr/>
        <a:lstStyle/>
        <a:p>
          <a:endParaRPr lang="es-PE"/>
        </a:p>
      </dgm:t>
    </dgm:pt>
    <dgm:pt modelId="{D6188808-B526-4462-8192-D1E6B7CC95CF}">
      <dgm:prSet custT="1"/>
      <dgm:spPr/>
      <dgm:t>
        <a:bodyPr/>
        <a:lstStyle/>
        <a:p>
          <a:r>
            <a:rPr lang="es-MX" sz="1200" dirty="0" smtClean="0"/>
            <a:t>Energía Hidráulica</a:t>
          </a:r>
          <a:endParaRPr lang="es-PE" sz="1200" dirty="0"/>
        </a:p>
      </dgm:t>
    </dgm:pt>
    <dgm:pt modelId="{0197ADA4-E903-4AF2-A4A4-E6C204FEFB77}" type="parTrans" cxnId="{E77D0AC1-2943-4CF5-95CF-99295E4FC298}">
      <dgm:prSet/>
      <dgm:spPr/>
      <dgm:t>
        <a:bodyPr/>
        <a:lstStyle/>
        <a:p>
          <a:endParaRPr lang="es-PE"/>
        </a:p>
      </dgm:t>
    </dgm:pt>
    <dgm:pt modelId="{2A5914BF-9113-48A1-89FC-59A20AFEF30B}" type="sibTrans" cxnId="{E77D0AC1-2943-4CF5-95CF-99295E4FC298}">
      <dgm:prSet/>
      <dgm:spPr/>
      <dgm:t>
        <a:bodyPr/>
        <a:lstStyle/>
        <a:p>
          <a:endParaRPr lang="es-PE"/>
        </a:p>
      </dgm:t>
    </dgm:pt>
    <dgm:pt modelId="{AB3845B8-FB29-4C85-90D6-051666D6A52B}" type="pres">
      <dgm:prSet presAssocID="{7DB13AFD-3768-4A47-A08F-8ABDBCD090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D9334E0C-25DE-42AF-AACE-6BCCD17A076E}" type="pres">
      <dgm:prSet presAssocID="{B938B397-7FF8-4231-9C84-B62DB1AA3BE8}" presName="composite" presStyleCnt="0"/>
      <dgm:spPr/>
      <dgm:t>
        <a:bodyPr/>
        <a:lstStyle/>
        <a:p>
          <a:endParaRPr lang="es-PE"/>
        </a:p>
      </dgm:t>
    </dgm:pt>
    <dgm:pt modelId="{52467B2C-3A4C-406F-A6F6-D2167FF9BB76}" type="pres">
      <dgm:prSet presAssocID="{B938B397-7FF8-4231-9C84-B62DB1AA3BE8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18E85F5-4AD2-437E-B039-8FD73E2D6F20}" type="pres">
      <dgm:prSet presAssocID="{B938B397-7FF8-4231-9C84-B62DB1AA3BE8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1DF96E4-641A-4765-9615-FADE85C68987}" type="pres">
      <dgm:prSet presAssocID="{B6299E0C-4160-4B7A-A723-0F2D99A3D435}" presName="space" presStyleCnt="0"/>
      <dgm:spPr/>
      <dgm:t>
        <a:bodyPr/>
        <a:lstStyle/>
        <a:p>
          <a:endParaRPr lang="es-PE"/>
        </a:p>
      </dgm:t>
    </dgm:pt>
    <dgm:pt modelId="{1C3332B5-35F0-4BC5-A0AB-1916FBE5D775}" type="pres">
      <dgm:prSet presAssocID="{AE579507-3607-4DEA-A85B-C3FD118BD9DD}" presName="composite" presStyleCnt="0"/>
      <dgm:spPr/>
      <dgm:t>
        <a:bodyPr/>
        <a:lstStyle/>
        <a:p>
          <a:endParaRPr lang="es-PE"/>
        </a:p>
      </dgm:t>
    </dgm:pt>
    <dgm:pt modelId="{F35EA7C8-C104-4F0C-AEFF-3636DEBA0A01}" type="pres">
      <dgm:prSet presAssocID="{AE579507-3607-4DEA-A85B-C3FD118BD9D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C8CA620-B2A8-4669-94BA-4C3895B27435}" type="pres">
      <dgm:prSet presAssocID="{AE579507-3607-4DEA-A85B-C3FD118BD9DD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11A45E2-8B15-4E3A-A463-04D52EE29717}" type="pres">
      <dgm:prSet presAssocID="{0CB49FB8-1B1A-4C8C-BABA-C37B28F3626F}" presName="space" presStyleCnt="0"/>
      <dgm:spPr/>
      <dgm:t>
        <a:bodyPr/>
        <a:lstStyle/>
        <a:p>
          <a:endParaRPr lang="es-PE"/>
        </a:p>
      </dgm:t>
    </dgm:pt>
    <dgm:pt modelId="{50CB6778-610D-4180-9A92-614871553041}" type="pres">
      <dgm:prSet presAssocID="{F51D2F24-CA7E-4926-ABA1-FFC64D29AD6A}" presName="composite" presStyleCnt="0"/>
      <dgm:spPr/>
      <dgm:t>
        <a:bodyPr/>
        <a:lstStyle/>
        <a:p>
          <a:endParaRPr lang="es-PE"/>
        </a:p>
      </dgm:t>
    </dgm:pt>
    <dgm:pt modelId="{CC5CB33F-5CD9-4E24-A317-FE7E35426BD4}" type="pres">
      <dgm:prSet presAssocID="{F51D2F24-CA7E-4926-ABA1-FFC64D29AD6A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34E7F10-B6ED-4601-9376-5B5A8BE240FB}" type="pres">
      <dgm:prSet presAssocID="{F51D2F24-CA7E-4926-ABA1-FFC64D29AD6A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BD94CD4-AEA3-4095-B363-979C53AD1979}" type="pres">
      <dgm:prSet presAssocID="{54A1E2C8-0514-46A7-A24D-EEE1AB371921}" presName="space" presStyleCnt="0"/>
      <dgm:spPr/>
      <dgm:t>
        <a:bodyPr/>
        <a:lstStyle/>
        <a:p>
          <a:endParaRPr lang="es-PE"/>
        </a:p>
      </dgm:t>
    </dgm:pt>
    <dgm:pt modelId="{A74C807A-CF18-4AB3-BB46-19165A37FC05}" type="pres">
      <dgm:prSet presAssocID="{45AE9FF0-1F54-46CD-B7AD-04548066DD90}" presName="composite" presStyleCnt="0"/>
      <dgm:spPr/>
      <dgm:t>
        <a:bodyPr/>
        <a:lstStyle/>
        <a:p>
          <a:endParaRPr lang="es-PE"/>
        </a:p>
      </dgm:t>
    </dgm:pt>
    <dgm:pt modelId="{B607CAE7-D535-485C-A333-2A8F11AB31B0}" type="pres">
      <dgm:prSet presAssocID="{45AE9FF0-1F54-46CD-B7AD-04548066DD90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29A9BDE-5DD6-4964-852D-78F010D4A6A3}" type="pres">
      <dgm:prSet presAssocID="{45AE9FF0-1F54-46CD-B7AD-04548066DD90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C95919C-3E0E-432B-AB07-D8B7FCCD93A0}" type="pres">
      <dgm:prSet presAssocID="{0DFA98D3-C45A-4AD3-AD14-0B0F0B0D1F51}" presName="space" presStyleCnt="0"/>
      <dgm:spPr/>
      <dgm:t>
        <a:bodyPr/>
        <a:lstStyle/>
        <a:p>
          <a:endParaRPr lang="es-PE"/>
        </a:p>
      </dgm:t>
    </dgm:pt>
    <dgm:pt modelId="{31ACDAB5-676B-4D08-BD71-3208366893EC}" type="pres">
      <dgm:prSet presAssocID="{6CD368CB-4BF6-4605-8B8C-6D4F1FD7140B}" presName="composite" presStyleCnt="0"/>
      <dgm:spPr/>
      <dgm:t>
        <a:bodyPr/>
        <a:lstStyle/>
        <a:p>
          <a:endParaRPr lang="es-PE"/>
        </a:p>
      </dgm:t>
    </dgm:pt>
    <dgm:pt modelId="{A945C6D6-3399-4A15-9FFD-1AD8823699F5}" type="pres">
      <dgm:prSet presAssocID="{6CD368CB-4BF6-4605-8B8C-6D4F1FD7140B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151BA31-FEF4-4A49-9338-6C96300F6659}" type="pres">
      <dgm:prSet presAssocID="{6CD368CB-4BF6-4605-8B8C-6D4F1FD7140B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4EF48E55-54F1-49CA-8082-B2F7F261A588}" srcId="{6CD368CB-4BF6-4605-8B8C-6D4F1FD7140B}" destId="{3780DD96-D327-4636-9C27-DA1991A747CB}" srcOrd="3" destOrd="0" parTransId="{30BD791E-DD83-4E29-8602-BE67C3F5B638}" sibTransId="{5B09FDD0-7029-478C-8AAE-CDB127B022AB}"/>
    <dgm:cxn modelId="{391BC95F-8594-42F0-B21F-8C0F91D01205}" srcId="{45AE9FF0-1F54-46CD-B7AD-04548066DD90}" destId="{21D99F8B-9373-45B8-BB75-3DF6B4D09BF5}" srcOrd="5" destOrd="0" parTransId="{AFBDD778-D059-446D-8D32-43D931D9AF74}" sibTransId="{2248C894-91EE-4FF1-A007-A7A9833CCE5B}"/>
    <dgm:cxn modelId="{1D6653F6-A7AA-4A22-8724-7D8A3ECABE22}" type="presOf" srcId="{B938B397-7FF8-4231-9C84-B62DB1AA3BE8}" destId="{52467B2C-3A4C-406F-A6F6-D2167FF9BB76}" srcOrd="0" destOrd="0" presId="urn:microsoft.com/office/officeart/2005/8/layout/hList1"/>
    <dgm:cxn modelId="{725573D4-A994-4C64-AF66-E4DB625094E0}" srcId="{45AE9FF0-1F54-46CD-B7AD-04548066DD90}" destId="{B74CFEAE-0BAF-43D8-AC7B-C4826F49575C}" srcOrd="2" destOrd="0" parTransId="{CB1A196F-FE4F-4680-B884-3FF6DA63100B}" sibTransId="{0ED2E32D-88DF-448C-A7DB-F4E190392FC6}"/>
    <dgm:cxn modelId="{1580F319-895E-402E-90D7-E3CF1B3E1F8D}" srcId="{45AE9FF0-1F54-46CD-B7AD-04548066DD90}" destId="{CA8128C3-D93B-46B0-BE36-0CFF1A71B7AF}" srcOrd="4" destOrd="0" parTransId="{81C2B3A5-DEDA-4DBF-B820-F0CA1E8F8C31}" sibTransId="{8441CFC0-1960-4E23-AC55-36D316BF6FA8}"/>
    <dgm:cxn modelId="{946E5BE0-25C0-4A5F-BD07-49A66A578EEF}" type="presOf" srcId="{998303A9-CA75-4A2D-BF39-B994B8CA0B8A}" destId="{234E7F10-B6ED-4601-9376-5B5A8BE240FB}" srcOrd="0" destOrd="8" presId="urn:microsoft.com/office/officeart/2005/8/layout/hList1"/>
    <dgm:cxn modelId="{46FA3005-A6F7-4AC7-B261-9575E996DA48}" type="presOf" srcId="{2F0E6AE3-1DE1-4593-BF15-5217E52C7AD0}" destId="{E18E85F5-4AD2-437E-B039-8FD73E2D6F20}" srcOrd="0" destOrd="1" presId="urn:microsoft.com/office/officeart/2005/8/layout/hList1"/>
    <dgm:cxn modelId="{81B627AC-24C4-4D32-B417-FB49C15F626E}" type="presOf" srcId="{55221906-16E7-4615-B66E-9E7A9D7E2E0C}" destId="{234E7F10-B6ED-4601-9376-5B5A8BE240FB}" srcOrd="0" destOrd="1" presId="urn:microsoft.com/office/officeart/2005/8/layout/hList1"/>
    <dgm:cxn modelId="{082A479C-1554-4682-AE49-CBCD3C044EBE}" type="presOf" srcId="{CA8128C3-D93B-46B0-BE36-0CFF1A71B7AF}" destId="{E29A9BDE-5DD6-4964-852D-78F010D4A6A3}" srcOrd="0" destOrd="4" presId="urn:microsoft.com/office/officeart/2005/8/layout/hList1"/>
    <dgm:cxn modelId="{0494BD15-E061-4E86-AE55-2D2ABF9ADFFD}" srcId="{B938B397-7FF8-4231-9C84-B62DB1AA3BE8}" destId="{294D7830-A5D7-49F2-8640-BB771F9A82D1}" srcOrd="0" destOrd="0" parTransId="{E4581560-6082-40D2-9743-C64D02AB2955}" sibTransId="{321745D3-C7FD-4D0E-887F-7482CA5AA460}"/>
    <dgm:cxn modelId="{76452FD2-4073-48F9-AC9E-A3C2E44B26C7}" type="presOf" srcId="{C50FE6A6-3820-4759-86C7-F401F3EF2B82}" destId="{234E7F10-B6ED-4601-9376-5B5A8BE240FB}" srcOrd="0" destOrd="0" presId="urn:microsoft.com/office/officeart/2005/8/layout/hList1"/>
    <dgm:cxn modelId="{92BAD968-2BD1-4D80-8C71-54EB860A1868}" srcId="{AE579507-3607-4DEA-A85B-C3FD118BD9DD}" destId="{CEE810DC-AF63-4E85-8869-DB4C1D5A1EB3}" srcOrd="2" destOrd="0" parTransId="{AAD1A630-B937-444D-BAA5-0ED474123B50}" sibTransId="{683E1594-5024-4B12-BA85-B9CDB8741777}"/>
    <dgm:cxn modelId="{D09A9357-6C20-4264-BEC6-5CC19D9F1E5A}" srcId="{6CD368CB-4BF6-4605-8B8C-6D4F1FD7140B}" destId="{BEA050F7-F357-4EDD-BB41-C96DA218AA3B}" srcOrd="4" destOrd="0" parTransId="{700B32A6-8D57-4651-8C1E-62029C9781CB}" sibTransId="{768907E3-F6EC-4224-9BFB-7A34401091CA}"/>
    <dgm:cxn modelId="{D010A74D-659A-4DE8-BA13-A24ED85C6A37}" type="presOf" srcId="{63D75D8D-F1B0-43D9-8888-9ABFE09030A0}" destId="{E29A9BDE-5DD6-4964-852D-78F010D4A6A3}" srcOrd="0" destOrd="3" presId="urn:microsoft.com/office/officeart/2005/8/layout/hList1"/>
    <dgm:cxn modelId="{0C8BE956-F1C3-458F-AA16-12F2732D22AF}" type="presOf" srcId="{A349AE7C-EE54-49D4-A9DF-2F52A600AE2C}" destId="{E18E85F5-4AD2-437E-B039-8FD73E2D6F20}" srcOrd="0" destOrd="10" presId="urn:microsoft.com/office/officeart/2005/8/layout/hList1"/>
    <dgm:cxn modelId="{A3BB32B6-135F-4A3B-A783-6EFCB1ADBD19}" srcId="{7DB13AFD-3768-4A47-A08F-8ABDBCD090D8}" destId="{B938B397-7FF8-4231-9C84-B62DB1AA3BE8}" srcOrd="0" destOrd="0" parTransId="{6F73FC8C-36AE-4716-BE30-07AFD2BD12CA}" sibTransId="{B6299E0C-4160-4B7A-A723-0F2D99A3D435}"/>
    <dgm:cxn modelId="{E77D0AC1-2943-4CF5-95CF-99295E4FC298}" srcId="{45AE9FF0-1F54-46CD-B7AD-04548066DD90}" destId="{D6188808-B526-4462-8192-D1E6B7CC95CF}" srcOrd="7" destOrd="0" parTransId="{0197ADA4-E903-4AF2-A4A4-E6C204FEFB77}" sibTransId="{2A5914BF-9113-48A1-89FC-59A20AFEF30B}"/>
    <dgm:cxn modelId="{C818CB51-2291-4972-83EB-21E7E7050126}" type="presOf" srcId="{AA51FAD0-9C73-4F12-88D4-C484B5EDEAD2}" destId="{234E7F10-B6ED-4601-9376-5B5A8BE240FB}" srcOrd="0" destOrd="3" presId="urn:microsoft.com/office/officeart/2005/8/layout/hList1"/>
    <dgm:cxn modelId="{7CD4403E-A250-48E1-BCA6-44954E82D28B}" type="presOf" srcId="{B74CFEAE-0BAF-43D8-AC7B-C4826F49575C}" destId="{E29A9BDE-5DD6-4964-852D-78F010D4A6A3}" srcOrd="0" destOrd="2" presId="urn:microsoft.com/office/officeart/2005/8/layout/hList1"/>
    <dgm:cxn modelId="{A9A3347E-A9CB-4D58-9B6B-BA0CC54C6ECD}" type="presOf" srcId="{0D83BF77-108B-4D25-96FA-CA522FC583A3}" destId="{234E7F10-B6ED-4601-9376-5B5A8BE240FB}" srcOrd="0" destOrd="4" presId="urn:microsoft.com/office/officeart/2005/8/layout/hList1"/>
    <dgm:cxn modelId="{5DAEE78B-29C8-4C89-8792-9722CFB92DF0}" type="presOf" srcId="{7B9B6760-87D9-42B2-84E2-BB93FD09B857}" destId="{E18E85F5-4AD2-437E-B039-8FD73E2D6F20}" srcOrd="0" destOrd="3" presId="urn:microsoft.com/office/officeart/2005/8/layout/hList1"/>
    <dgm:cxn modelId="{CBB40DDF-630C-478A-AC20-5AA9F5A778D4}" type="presOf" srcId="{8BF4A945-5CD0-4A00-BA97-D41046F10FB7}" destId="{E18E85F5-4AD2-437E-B039-8FD73E2D6F20}" srcOrd="0" destOrd="2" presId="urn:microsoft.com/office/officeart/2005/8/layout/hList1"/>
    <dgm:cxn modelId="{507A00CD-8B4C-477C-9385-3D3B5AE8691A}" srcId="{F51D2F24-CA7E-4926-ABA1-FFC64D29AD6A}" destId="{8EB43B15-B0D7-473E-83ED-7D5F878E764D}" srcOrd="7" destOrd="0" parTransId="{E299BCF0-E8BA-46AA-9568-65ADDF9380FD}" sibTransId="{1B97D183-7201-4E11-868F-589B5C3FD45F}"/>
    <dgm:cxn modelId="{4BD1208C-C9A0-4242-9C32-90224D644A21}" type="presOf" srcId="{84D71D6E-BD21-4D54-90C1-415CBA9DE00F}" destId="{6C8CA620-B2A8-4669-94BA-4C3895B27435}" srcOrd="0" destOrd="1" presId="urn:microsoft.com/office/officeart/2005/8/layout/hList1"/>
    <dgm:cxn modelId="{5CBCC6AB-9EA4-48FF-8D77-C2677BFD1B13}" srcId="{7DB13AFD-3768-4A47-A08F-8ABDBCD090D8}" destId="{45AE9FF0-1F54-46CD-B7AD-04548066DD90}" srcOrd="3" destOrd="0" parTransId="{65BD54E1-D4EA-4078-B563-C03DD2661E33}" sibTransId="{0DFA98D3-C45A-4AD3-AD14-0B0F0B0D1F51}"/>
    <dgm:cxn modelId="{74890690-7DEC-429B-85C9-5AF3E21D679F}" srcId="{F51D2F24-CA7E-4926-ABA1-FFC64D29AD6A}" destId="{C50FE6A6-3820-4759-86C7-F401F3EF2B82}" srcOrd="0" destOrd="0" parTransId="{8B0EBFBB-F1BA-48B3-9C75-28D3DE9D4CD7}" sibTransId="{E116D393-FADC-49BB-BB0F-66E3C4831623}"/>
    <dgm:cxn modelId="{81CC95ED-36D2-4E9A-9583-A4BCBD4A87BF}" type="presOf" srcId="{AE579507-3607-4DEA-A85B-C3FD118BD9DD}" destId="{F35EA7C8-C104-4F0C-AEFF-3636DEBA0A01}" srcOrd="0" destOrd="0" presId="urn:microsoft.com/office/officeart/2005/8/layout/hList1"/>
    <dgm:cxn modelId="{53CDFAC9-8E26-4F4C-B108-557BB25612A2}" type="presOf" srcId="{03DE4F4A-D041-4590-AB8B-0C49BDF8BFEC}" destId="{E18E85F5-4AD2-437E-B039-8FD73E2D6F20}" srcOrd="0" destOrd="5" presId="urn:microsoft.com/office/officeart/2005/8/layout/hList1"/>
    <dgm:cxn modelId="{6317D100-7048-4E76-BAED-4DAEF76CA3CA}" type="presOf" srcId="{A6BE0DF6-9105-4470-8707-906FD31A72F1}" destId="{E18E85F5-4AD2-437E-B039-8FD73E2D6F20}" srcOrd="0" destOrd="6" presId="urn:microsoft.com/office/officeart/2005/8/layout/hList1"/>
    <dgm:cxn modelId="{07C2F85A-37A0-4EED-9D1B-2BBF717375CA}" type="presOf" srcId="{728A71E9-4405-4A3A-B33A-67C5CD66A8E4}" destId="{E18E85F5-4AD2-437E-B039-8FD73E2D6F20}" srcOrd="0" destOrd="4" presId="urn:microsoft.com/office/officeart/2005/8/layout/hList1"/>
    <dgm:cxn modelId="{A543A8B5-012F-4A41-82CA-74187F100C32}" srcId="{45AE9FF0-1F54-46CD-B7AD-04548066DD90}" destId="{9629FFEF-572D-4C18-A3DE-C625FBB4ED5B}" srcOrd="1" destOrd="0" parTransId="{26672D21-BC52-4B67-A906-C1AAA2E97644}" sibTransId="{97EA076F-A25F-4A97-9873-07800E587C4A}"/>
    <dgm:cxn modelId="{92708FD8-418E-4692-AE08-2F360670F777}" type="presOf" srcId="{3780DD96-D327-4636-9C27-DA1991A747CB}" destId="{9151BA31-FEF4-4A49-9338-6C96300F6659}" srcOrd="0" destOrd="3" presId="urn:microsoft.com/office/officeart/2005/8/layout/hList1"/>
    <dgm:cxn modelId="{C4206CC5-7DDF-4B97-86E2-4525ACBA7191}" srcId="{B938B397-7FF8-4231-9C84-B62DB1AA3BE8}" destId="{9F8CEFEE-589B-47D3-A404-71700CDCC1C1}" srcOrd="7" destOrd="0" parTransId="{7210DD41-E5C3-42C1-8816-CC37F2B054A5}" sibTransId="{DBED9DC8-5399-49FB-AAF0-FF6000BC2EBD}"/>
    <dgm:cxn modelId="{BE4CA5DB-C350-4205-A3AA-50D7A3A4F1E4}" srcId="{AE579507-3607-4DEA-A85B-C3FD118BD9DD}" destId="{68BB6050-69E1-42ED-929C-0A189B1E4073}" srcOrd="4" destOrd="0" parTransId="{DB4951D5-824E-4708-84E1-A57B8C85ABFC}" sibTransId="{CD0716CD-2096-4FC8-A4C7-064CF4B83DBC}"/>
    <dgm:cxn modelId="{8A75C7EF-57B3-45C9-8DA3-BC1C0CB7601D}" type="presOf" srcId="{523E92F3-62AD-4EE6-8D4C-4A7F8DC366B3}" destId="{E18E85F5-4AD2-437E-B039-8FD73E2D6F20}" srcOrd="0" destOrd="9" presId="urn:microsoft.com/office/officeart/2005/8/layout/hList1"/>
    <dgm:cxn modelId="{B4E06D34-4C06-41E3-8385-39D709E9F5C8}" srcId="{F51D2F24-CA7E-4926-ABA1-FFC64D29AD6A}" destId="{359DBD54-50A4-488B-A67C-2FA297810BD3}" srcOrd="5" destOrd="0" parTransId="{58F4924B-1C81-4489-83DC-AC4DBDE7147F}" sibTransId="{3583A132-9BE0-4F07-95BB-1616A0A7412D}"/>
    <dgm:cxn modelId="{3CD3B5CB-E200-4627-B43E-A68FD0325929}" srcId="{B938B397-7FF8-4231-9C84-B62DB1AA3BE8}" destId="{523E92F3-62AD-4EE6-8D4C-4A7F8DC366B3}" srcOrd="9" destOrd="0" parTransId="{C4E16843-8912-4933-AF10-EB7617FD0A6B}" sibTransId="{90DE188B-A893-40FB-A6AB-4914AAAA30EC}"/>
    <dgm:cxn modelId="{C6EEFD97-3039-4FD1-98B2-AAD95193D541}" type="presOf" srcId="{294D7830-A5D7-49F2-8640-BB771F9A82D1}" destId="{E18E85F5-4AD2-437E-B039-8FD73E2D6F20}" srcOrd="0" destOrd="0" presId="urn:microsoft.com/office/officeart/2005/8/layout/hList1"/>
    <dgm:cxn modelId="{A9553FDF-D98D-4370-A422-6BCBAA6A7E74}" type="presOf" srcId="{45AE9FF0-1F54-46CD-B7AD-04548066DD90}" destId="{B607CAE7-D535-485C-A333-2A8F11AB31B0}" srcOrd="0" destOrd="0" presId="urn:microsoft.com/office/officeart/2005/8/layout/hList1"/>
    <dgm:cxn modelId="{F411BC1B-9919-4A30-ADB7-ACDEF79D028F}" type="presOf" srcId="{09FDC87F-00C3-49D9-9250-CCBED8FFF4A1}" destId="{234E7F10-B6ED-4601-9376-5B5A8BE240FB}" srcOrd="0" destOrd="6" presId="urn:microsoft.com/office/officeart/2005/8/layout/hList1"/>
    <dgm:cxn modelId="{995B483F-9D8C-4233-8B8E-F924549B287F}" type="presOf" srcId="{21D99F8B-9373-45B8-BB75-3DF6B4D09BF5}" destId="{E29A9BDE-5DD6-4964-852D-78F010D4A6A3}" srcOrd="0" destOrd="5" presId="urn:microsoft.com/office/officeart/2005/8/layout/hList1"/>
    <dgm:cxn modelId="{DF20350A-BBFE-40F8-AFA1-B7111FCA078F}" type="presOf" srcId="{C63E4F3A-8DE1-48EB-8A83-422D96DF0B09}" destId="{234E7F10-B6ED-4601-9376-5B5A8BE240FB}" srcOrd="0" destOrd="2" presId="urn:microsoft.com/office/officeart/2005/8/layout/hList1"/>
    <dgm:cxn modelId="{54B0998D-8C2D-4134-88B5-45CCA569ED1D}" srcId="{B938B397-7FF8-4231-9C84-B62DB1AA3BE8}" destId="{03DE4F4A-D041-4590-AB8B-0C49BDF8BFEC}" srcOrd="5" destOrd="0" parTransId="{5EFCCBD2-785E-4A76-B093-FC0B9C2DA5DE}" sibTransId="{266D82F1-D826-47FA-9160-59ED13A3375E}"/>
    <dgm:cxn modelId="{705C2EE6-B137-4C85-8F52-0F4D69F9B9A9}" type="presOf" srcId="{28AD6703-BED4-48E0-AC03-6721214A8628}" destId="{6C8CA620-B2A8-4669-94BA-4C3895B27435}" srcOrd="0" destOrd="6" presId="urn:microsoft.com/office/officeart/2005/8/layout/hList1"/>
    <dgm:cxn modelId="{963F6C91-C1B8-4456-8A48-911B0B1AE71C}" type="presOf" srcId="{CEE810DC-AF63-4E85-8869-DB4C1D5A1EB3}" destId="{6C8CA620-B2A8-4669-94BA-4C3895B27435}" srcOrd="0" destOrd="2" presId="urn:microsoft.com/office/officeart/2005/8/layout/hList1"/>
    <dgm:cxn modelId="{11BA5075-A98C-47FD-AAB3-D178D4C0495F}" srcId="{F51D2F24-CA7E-4926-ABA1-FFC64D29AD6A}" destId="{998303A9-CA75-4A2D-BF39-B994B8CA0B8A}" srcOrd="8" destOrd="0" parTransId="{9C87D9A1-82D5-4081-A377-54D8FF1EF0E4}" sibTransId="{C18FA2B0-6C00-4FF8-8990-6C86C78BE848}"/>
    <dgm:cxn modelId="{3B530A3F-F363-4F59-9A18-0C94F6D85CFC}" srcId="{AE579507-3607-4DEA-A85B-C3FD118BD9DD}" destId="{B763349B-692B-4646-8BBC-C58980ED75DF}" srcOrd="5" destOrd="0" parTransId="{6843AC1A-00DE-47F0-A710-8A47979AFF14}" sibTransId="{E6CA9E24-368F-422C-BB95-CD0D8505D1F5}"/>
    <dgm:cxn modelId="{EFE58FFE-F58B-4A34-A2FC-8025235F79A1}" srcId="{AE579507-3607-4DEA-A85B-C3FD118BD9DD}" destId="{84D71D6E-BD21-4D54-90C1-415CBA9DE00F}" srcOrd="1" destOrd="0" parTransId="{2DE27759-8856-4555-92D0-A841C6F91773}" sibTransId="{D3C95C33-230E-4B2A-9B7F-5300D28A961D}"/>
    <dgm:cxn modelId="{0AB4225C-2D46-4A13-B806-EE01AB204B78}" srcId="{B938B397-7FF8-4231-9C84-B62DB1AA3BE8}" destId="{7B9B6760-87D9-42B2-84E2-BB93FD09B857}" srcOrd="3" destOrd="0" parTransId="{5A7A32F1-2999-48E1-8825-CCBA67D5D3DA}" sibTransId="{5628608F-4A9E-4E16-AF9B-A3A0FFC254B4}"/>
    <dgm:cxn modelId="{2A68B0CF-237B-4D46-B905-C20CC07B3BBE}" type="presOf" srcId="{9F8CEFEE-589B-47D3-A404-71700CDCC1C1}" destId="{E18E85F5-4AD2-437E-B039-8FD73E2D6F20}" srcOrd="0" destOrd="7" presId="urn:microsoft.com/office/officeart/2005/8/layout/hList1"/>
    <dgm:cxn modelId="{0A4BDC6B-9BEB-4F09-8796-BD3ADDA30C4D}" type="presOf" srcId="{6CD368CB-4BF6-4605-8B8C-6D4F1FD7140B}" destId="{A945C6D6-3399-4A15-9FFD-1AD8823699F5}" srcOrd="0" destOrd="0" presId="urn:microsoft.com/office/officeart/2005/8/layout/hList1"/>
    <dgm:cxn modelId="{B718C4E1-0B04-4B62-B336-2B8757A0A968}" srcId="{6CD368CB-4BF6-4605-8B8C-6D4F1FD7140B}" destId="{631BAD67-2800-40B4-A006-24FA3893A7CE}" srcOrd="2" destOrd="0" parTransId="{444D4B5C-03B8-4913-AE2F-0CD32A206F3B}" sibTransId="{19023AD9-A91F-41E1-B2AA-4333DE38A398}"/>
    <dgm:cxn modelId="{C43CA12D-699A-4384-AD37-FF99E688C233}" srcId="{F51D2F24-CA7E-4926-ABA1-FFC64D29AD6A}" destId="{C63E4F3A-8DE1-48EB-8A83-422D96DF0B09}" srcOrd="2" destOrd="0" parTransId="{E9F3A5E5-1E0E-4453-9801-23B64989FD57}" sibTransId="{02298F2F-B0AB-4842-AF51-F89D8E362FC5}"/>
    <dgm:cxn modelId="{AC71643E-709B-42C8-881E-95811E3D55E0}" type="presOf" srcId="{D6188808-B526-4462-8192-D1E6B7CC95CF}" destId="{E29A9BDE-5DD6-4964-852D-78F010D4A6A3}" srcOrd="0" destOrd="7" presId="urn:microsoft.com/office/officeart/2005/8/layout/hList1"/>
    <dgm:cxn modelId="{95F78AB6-3BB2-4885-816F-4AB4C6354966}" srcId="{6CD368CB-4BF6-4605-8B8C-6D4F1FD7140B}" destId="{97DD8A30-3F7A-4B1C-B33A-8727E7AC783E}" srcOrd="0" destOrd="0" parTransId="{5C851E94-3314-4A4C-AC95-A32F328B9567}" sibTransId="{B887AC81-143B-4331-A11B-773EEBF293E7}"/>
    <dgm:cxn modelId="{56B7BDB8-48FE-4C60-B7EB-722D333DCEAF}" type="presOf" srcId="{9629FFEF-572D-4C18-A3DE-C625FBB4ED5B}" destId="{E29A9BDE-5DD6-4964-852D-78F010D4A6A3}" srcOrd="0" destOrd="1" presId="urn:microsoft.com/office/officeart/2005/8/layout/hList1"/>
    <dgm:cxn modelId="{B682EC6E-7168-430E-8B20-AE3D8C0C4F95}" type="presOf" srcId="{8EB43B15-B0D7-473E-83ED-7D5F878E764D}" destId="{234E7F10-B6ED-4601-9376-5B5A8BE240FB}" srcOrd="0" destOrd="7" presId="urn:microsoft.com/office/officeart/2005/8/layout/hList1"/>
    <dgm:cxn modelId="{18D20FA4-DA08-45D1-BA37-015B750126C0}" type="presOf" srcId="{97DD8A30-3F7A-4B1C-B33A-8727E7AC783E}" destId="{9151BA31-FEF4-4A49-9338-6C96300F6659}" srcOrd="0" destOrd="0" presId="urn:microsoft.com/office/officeart/2005/8/layout/hList1"/>
    <dgm:cxn modelId="{6AF628B4-9163-42B4-BAF7-9B76A85D0EBF}" srcId="{B938B397-7FF8-4231-9C84-B62DB1AA3BE8}" destId="{47B0C0F2-D378-4693-8327-4773865EA8CB}" srcOrd="8" destOrd="0" parTransId="{4025CA1A-11E7-46EF-BCEE-3C6770F8BF84}" sibTransId="{86C88DFC-0A1A-46D3-A009-87C44CF3F01B}"/>
    <dgm:cxn modelId="{8EB004A5-A3C8-4872-BDC3-2CFF5231B392}" srcId="{AE579507-3607-4DEA-A85B-C3FD118BD9DD}" destId="{28AD6703-BED4-48E0-AC03-6721214A8628}" srcOrd="6" destOrd="0" parTransId="{A1D8B541-B906-4FAE-8D8E-E93E02F30764}" sibTransId="{87FC8ECC-818B-4B78-A29F-40E91CBCBFC8}"/>
    <dgm:cxn modelId="{8AFF03C5-E4B4-483C-87CD-A00D06FAFD03}" srcId="{B938B397-7FF8-4231-9C84-B62DB1AA3BE8}" destId="{A6BE0DF6-9105-4470-8707-906FD31A72F1}" srcOrd="6" destOrd="0" parTransId="{71DED6DE-735F-41DE-87AD-EBAA7D0C72E8}" sibTransId="{725CB2EF-F600-4620-AD2D-3E70D8C63D20}"/>
    <dgm:cxn modelId="{4BA8DCB2-E64D-4B1F-ADAC-E96E139D54C2}" type="presOf" srcId="{77609211-5883-4DA9-8CDF-38B25C103DF5}" destId="{E29A9BDE-5DD6-4964-852D-78F010D4A6A3}" srcOrd="0" destOrd="6" presId="urn:microsoft.com/office/officeart/2005/8/layout/hList1"/>
    <dgm:cxn modelId="{24DC5ED0-A94D-41D2-AFC3-95EDD26571C6}" srcId="{F51D2F24-CA7E-4926-ABA1-FFC64D29AD6A}" destId="{55221906-16E7-4615-B66E-9E7A9D7E2E0C}" srcOrd="1" destOrd="0" parTransId="{87549C1F-12A2-466D-8B53-1F04D8E843C9}" sibTransId="{40DD7C90-8DBD-4CC7-B1E8-16359B9FB088}"/>
    <dgm:cxn modelId="{34DDEC38-7669-4282-9BBD-694D2A0184B5}" srcId="{F51D2F24-CA7E-4926-ABA1-FFC64D29AD6A}" destId="{0D83BF77-108B-4D25-96FA-CA522FC583A3}" srcOrd="4" destOrd="0" parTransId="{67D33233-0D95-46C1-AD21-9462BC88C980}" sibTransId="{D426439E-E378-410E-9C1C-7AF022BD2F41}"/>
    <dgm:cxn modelId="{F1C05CA0-3C05-489E-8EA0-21E66600969F}" type="presOf" srcId="{B0A51BB0-B88C-4F56-9DE9-72B25FCBBF4E}" destId="{234E7F10-B6ED-4601-9376-5B5A8BE240FB}" srcOrd="0" destOrd="9" presId="urn:microsoft.com/office/officeart/2005/8/layout/hList1"/>
    <dgm:cxn modelId="{C578F15A-AA60-4221-8A58-0CDC376CBB78}" type="presOf" srcId="{D8F0362D-D30B-4F41-9810-74776B73A6D5}" destId="{6C8CA620-B2A8-4669-94BA-4C3895B27435}" srcOrd="0" destOrd="3" presId="urn:microsoft.com/office/officeart/2005/8/layout/hList1"/>
    <dgm:cxn modelId="{036CCE88-6B57-410B-8987-D711AFF564FF}" srcId="{B938B397-7FF8-4231-9C84-B62DB1AA3BE8}" destId="{2F0E6AE3-1DE1-4593-BF15-5217E52C7AD0}" srcOrd="1" destOrd="0" parTransId="{8309C451-A7C9-409F-B9A4-F59DB6032E5B}" sibTransId="{33D91D9F-BA1B-4AED-85F2-838E5F93FC99}"/>
    <dgm:cxn modelId="{D327EEC3-5015-4B6E-9E0F-6480165CE253}" srcId="{45AE9FF0-1F54-46CD-B7AD-04548066DD90}" destId="{ADE55786-BDF2-4431-A257-71D480C80A9E}" srcOrd="0" destOrd="0" parTransId="{56E7346B-6F70-4250-8CA2-47E9192CE659}" sibTransId="{D9DB3D92-95DC-43A2-B87A-336553591E5B}"/>
    <dgm:cxn modelId="{19A154DA-4202-4EDC-AC95-1AE69ACB7488}" type="presOf" srcId="{486B277D-EC4A-4D44-AE17-7A60C5D5D788}" destId="{9151BA31-FEF4-4A49-9338-6C96300F6659}" srcOrd="0" destOrd="1" presId="urn:microsoft.com/office/officeart/2005/8/layout/hList1"/>
    <dgm:cxn modelId="{0AE06A1A-0A0F-46D7-BE7C-2D5D4C0A108B}" type="presOf" srcId="{47B0C0F2-D378-4693-8327-4773865EA8CB}" destId="{E18E85F5-4AD2-437E-B039-8FD73E2D6F20}" srcOrd="0" destOrd="8" presId="urn:microsoft.com/office/officeart/2005/8/layout/hList1"/>
    <dgm:cxn modelId="{94AF7E00-89F5-4813-8653-5D78EE06B48E}" srcId="{F51D2F24-CA7E-4926-ABA1-FFC64D29AD6A}" destId="{09FDC87F-00C3-49D9-9250-CCBED8FFF4A1}" srcOrd="6" destOrd="0" parTransId="{5E6D29B1-D69A-40B0-B45B-2AF645CC23B9}" sibTransId="{06A6F5BC-2806-49DA-B355-B15EB08AF80D}"/>
    <dgm:cxn modelId="{F2409865-39A0-41B3-953E-531A6BB35441}" type="presOf" srcId="{631BAD67-2800-40B4-A006-24FA3893A7CE}" destId="{9151BA31-FEF4-4A49-9338-6C96300F6659}" srcOrd="0" destOrd="2" presId="urn:microsoft.com/office/officeart/2005/8/layout/hList1"/>
    <dgm:cxn modelId="{65EC2F4E-EC68-47E2-9368-B16FFCB36547}" srcId="{AE579507-3607-4DEA-A85B-C3FD118BD9DD}" destId="{34E423FA-193D-4AA6-A969-A584601196EF}" srcOrd="0" destOrd="0" parTransId="{DDA9A9D5-DA1A-4DA7-9B87-21F4D4E4EB28}" sibTransId="{6DED5FBF-EFF3-45E1-87FF-C55FEA6D8402}"/>
    <dgm:cxn modelId="{00169A42-0B0F-46EB-BB2D-746E0555A7D8}" srcId="{6CD368CB-4BF6-4605-8B8C-6D4F1FD7140B}" destId="{486B277D-EC4A-4D44-AE17-7A60C5D5D788}" srcOrd="1" destOrd="0" parTransId="{E385ABD3-0484-48A1-93B9-8AEED0A17C71}" sibTransId="{D7BF6B5F-1738-481C-A711-74C474E2D4F3}"/>
    <dgm:cxn modelId="{1D41BF7C-DCC8-4DA9-B89D-E5C43CFFC859}" type="presOf" srcId="{359DBD54-50A4-488B-A67C-2FA297810BD3}" destId="{234E7F10-B6ED-4601-9376-5B5A8BE240FB}" srcOrd="0" destOrd="5" presId="urn:microsoft.com/office/officeart/2005/8/layout/hList1"/>
    <dgm:cxn modelId="{300F49AA-2E99-4051-9951-9B1A6A1241FB}" type="presOf" srcId="{7DB13AFD-3768-4A47-A08F-8ABDBCD090D8}" destId="{AB3845B8-FB29-4C85-90D6-051666D6A52B}" srcOrd="0" destOrd="0" presId="urn:microsoft.com/office/officeart/2005/8/layout/hList1"/>
    <dgm:cxn modelId="{0B90B998-9118-4817-82EF-454D6D559306}" srcId="{7DB13AFD-3768-4A47-A08F-8ABDBCD090D8}" destId="{6CD368CB-4BF6-4605-8B8C-6D4F1FD7140B}" srcOrd="4" destOrd="0" parTransId="{A7D9200C-2587-46D4-B570-B8E02E0D5228}" sibTransId="{83DF8A77-58BD-4B3E-9B31-083FC594A348}"/>
    <dgm:cxn modelId="{2F78D285-637B-4859-B6EC-9435CA5147A8}" srcId="{F51D2F24-CA7E-4926-ABA1-FFC64D29AD6A}" destId="{B0A51BB0-B88C-4F56-9DE9-72B25FCBBF4E}" srcOrd="9" destOrd="0" parTransId="{53254243-B8AB-4C65-AFFE-15419EF60998}" sibTransId="{44CA821D-BAC4-4BB6-864D-9C06EBBC1FC1}"/>
    <dgm:cxn modelId="{05D5CC24-7729-4F9A-B1C8-D34AFDAF1EF7}" srcId="{7DB13AFD-3768-4A47-A08F-8ABDBCD090D8}" destId="{AE579507-3607-4DEA-A85B-C3FD118BD9DD}" srcOrd="1" destOrd="0" parTransId="{B2846DC4-0D23-42A2-AF9D-AAF5A3882098}" sibTransId="{0CB49FB8-1B1A-4C8C-BABA-C37B28F3626F}"/>
    <dgm:cxn modelId="{F5F0841B-3675-4706-85B7-5599C2CAE98A}" srcId="{B938B397-7FF8-4231-9C84-B62DB1AA3BE8}" destId="{728A71E9-4405-4A3A-B33A-67C5CD66A8E4}" srcOrd="4" destOrd="0" parTransId="{D4670682-BC51-40D3-B5FF-4AB01EDC65FF}" sibTransId="{160DE373-764A-497D-BFAB-6A97E96F8A77}"/>
    <dgm:cxn modelId="{58C350C7-EFAA-4A41-9385-28F7AE889DB2}" srcId="{45AE9FF0-1F54-46CD-B7AD-04548066DD90}" destId="{77609211-5883-4DA9-8CDF-38B25C103DF5}" srcOrd="6" destOrd="0" parTransId="{04193994-61D5-4E98-BD17-BB8D0B4ED966}" sibTransId="{071DDEDF-3FD4-4687-9C6D-5CE5AFDED4CE}"/>
    <dgm:cxn modelId="{AED21A0C-6E18-4899-BF38-CCFBDE46B2E5}" srcId="{B938B397-7FF8-4231-9C84-B62DB1AA3BE8}" destId="{8BF4A945-5CD0-4A00-BA97-D41046F10FB7}" srcOrd="2" destOrd="0" parTransId="{DCE4E865-18AA-4C15-8608-096613C3A9E3}" sibTransId="{96296CE3-BA53-4F2D-B917-AC4A73DA4850}"/>
    <dgm:cxn modelId="{886D0DC6-8018-4A4C-98E3-CFF8740DAC00}" srcId="{7DB13AFD-3768-4A47-A08F-8ABDBCD090D8}" destId="{F51D2F24-CA7E-4926-ABA1-FFC64D29AD6A}" srcOrd="2" destOrd="0" parTransId="{0158787B-2147-46E1-9438-E0FD19EAA125}" sibTransId="{54A1E2C8-0514-46A7-A24D-EEE1AB371921}"/>
    <dgm:cxn modelId="{FE67255C-D85B-435B-87FE-6AA9B99FE46A}" type="presOf" srcId="{BEA050F7-F357-4EDD-BB41-C96DA218AA3B}" destId="{9151BA31-FEF4-4A49-9338-6C96300F6659}" srcOrd="0" destOrd="4" presId="urn:microsoft.com/office/officeart/2005/8/layout/hList1"/>
    <dgm:cxn modelId="{611EE704-51B8-477F-A715-053A456F473E}" type="presOf" srcId="{B763349B-692B-4646-8BBC-C58980ED75DF}" destId="{6C8CA620-B2A8-4669-94BA-4C3895B27435}" srcOrd="0" destOrd="5" presId="urn:microsoft.com/office/officeart/2005/8/layout/hList1"/>
    <dgm:cxn modelId="{54C5E10A-F994-4B71-A026-73390E9B7ABD}" srcId="{AE579507-3607-4DEA-A85B-C3FD118BD9DD}" destId="{D8F0362D-D30B-4F41-9810-74776B73A6D5}" srcOrd="3" destOrd="0" parTransId="{2AB0478E-5CFC-42C5-89C2-BB6F9472E48C}" sibTransId="{F72FFF0F-7BC7-41FC-B4CC-862D92FDDA03}"/>
    <dgm:cxn modelId="{8C6EBADE-DDC9-4367-B091-675DDF4B20D5}" srcId="{F51D2F24-CA7E-4926-ABA1-FFC64D29AD6A}" destId="{AA51FAD0-9C73-4F12-88D4-C484B5EDEAD2}" srcOrd="3" destOrd="0" parTransId="{2FE8F3AF-EB29-4825-AFF9-46D716EBD579}" sibTransId="{364322C0-DA55-4D3A-A221-333D83A24B5D}"/>
    <dgm:cxn modelId="{6D457058-5E0B-4418-82F3-A9F121EAAFD5}" srcId="{B938B397-7FF8-4231-9C84-B62DB1AA3BE8}" destId="{A349AE7C-EE54-49D4-A9DF-2F52A600AE2C}" srcOrd="10" destOrd="0" parTransId="{DCAB6833-F0AD-4E31-B3C0-E98778B278D9}" sibTransId="{A81D7F1C-D2C0-44C8-91AA-5945296F0C5B}"/>
    <dgm:cxn modelId="{FF72BDD4-5664-4DE2-A96D-021A06B89DB6}" type="presOf" srcId="{F51D2F24-CA7E-4926-ABA1-FFC64D29AD6A}" destId="{CC5CB33F-5CD9-4E24-A317-FE7E35426BD4}" srcOrd="0" destOrd="0" presId="urn:microsoft.com/office/officeart/2005/8/layout/hList1"/>
    <dgm:cxn modelId="{491B2959-BBC5-4C6B-8BFD-D0B7023ED483}" type="presOf" srcId="{ADE55786-BDF2-4431-A257-71D480C80A9E}" destId="{E29A9BDE-5DD6-4964-852D-78F010D4A6A3}" srcOrd="0" destOrd="0" presId="urn:microsoft.com/office/officeart/2005/8/layout/hList1"/>
    <dgm:cxn modelId="{EE84F61B-E6A1-4E0B-BFCC-B8FE3FB435DB}" srcId="{45AE9FF0-1F54-46CD-B7AD-04548066DD90}" destId="{63D75D8D-F1B0-43D9-8888-9ABFE09030A0}" srcOrd="3" destOrd="0" parTransId="{37DB4D78-3AAE-40AD-A791-103DBC47D32C}" sibTransId="{D71647A6-4649-4C45-ABF8-778A2B8C4E64}"/>
    <dgm:cxn modelId="{78E73C30-D9D8-4AF7-945C-8A3655709DE7}" type="presOf" srcId="{68BB6050-69E1-42ED-929C-0A189B1E4073}" destId="{6C8CA620-B2A8-4669-94BA-4C3895B27435}" srcOrd="0" destOrd="4" presId="urn:microsoft.com/office/officeart/2005/8/layout/hList1"/>
    <dgm:cxn modelId="{A8F6BF29-AD82-4F1E-83A4-9D0D234E358E}" type="presOf" srcId="{34E423FA-193D-4AA6-A969-A584601196EF}" destId="{6C8CA620-B2A8-4669-94BA-4C3895B27435}" srcOrd="0" destOrd="0" presId="urn:microsoft.com/office/officeart/2005/8/layout/hList1"/>
    <dgm:cxn modelId="{07829B90-C35A-46F5-8594-F8BF0646CE6C}" type="presParOf" srcId="{AB3845B8-FB29-4C85-90D6-051666D6A52B}" destId="{D9334E0C-25DE-42AF-AACE-6BCCD17A076E}" srcOrd="0" destOrd="0" presId="urn:microsoft.com/office/officeart/2005/8/layout/hList1"/>
    <dgm:cxn modelId="{A796C659-2532-46B9-A7E3-37277BC33F84}" type="presParOf" srcId="{D9334E0C-25DE-42AF-AACE-6BCCD17A076E}" destId="{52467B2C-3A4C-406F-A6F6-D2167FF9BB76}" srcOrd="0" destOrd="0" presId="urn:microsoft.com/office/officeart/2005/8/layout/hList1"/>
    <dgm:cxn modelId="{6969089C-94AD-4CC2-93FC-09498D48FA67}" type="presParOf" srcId="{D9334E0C-25DE-42AF-AACE-6BCCD17A076E}" destId="{E18E85F5-4AD2-437E-B039-8FD73E2D6F20}" srcOrd="1" destOrd="0" presId="urn:microsoft.com/office/officeart/2005/8/layout/hList1"/>
    <dgm:cxn modelId="{3151A72C-F525-4A63-AEF5-7EEEBC518EE8}" type="presParOf" srcId="{AB3845B8-FB29-4C85-90D6-051666D6A52B}" destId="{A1DF96E4-641A-4765-9615-FADE85C68987}" srcOrd="1" destOrd="0" presId="urn:microsoft.com/office/officeart/2005/8/layout/hList1"/>
    <dgm:cxn modelId="{C9E19C7A-E164-4E62-834B-1257ED50FA62}" type="presParOf" srcId="{AB3845B8-FB29-4C85-90D6-051666D6A52B}" destId="{1C3332B5-35F0-4BC5-A0AB-1916FBE5D775}" srcOrd="2" destOrd="0" presId="urn:microsoft.com/office/officeart/2005/8/layout/hList1"/>
    <dgm:cxn modelId="{FBC91B9D-9525-4BB1-96C5-3CFFE7937FF4}" type="presParOf" srcId="{1C3332B5-35F0-4BC5-A0AB-1916FBE5D775}" destId="{F35EA7C8-C104-4F0C-AEFF-3636DEBA0A01}" srcOrd="0" destOrd="0" presId="urn:microsoft.com/office/officeart/2005/8/layout/hList1"/>
    <dgm:cxn modelId="{0EFED464-F730-48C5-9D2E-9743DB433FAE}" type="presParOf" srcId="{1C3332B5-35F0-4BC5-A0AB-1916FBE5D775}" destId="{6C8CA620-B2A8-4669-94BA-4C3895B27435}" srcOrd="1" destOrd="0" presId="urn:microsoft.com/office/officeart/2005/8/layout/hList1"/>
    <dgm:cxn modelId="{98EE21C7-682F-4174-8FF4-A32060329005}" type="presParOf" srcId="{AB3845B8-FB29-4C85-90D6-051666D6A52B}" destId="{111A45E2-8B15-4E3A-A463-04D52EE29717}" srcOrd="3" destOrd="0" presId="urn:microsoft.com/office/officeart/2005/8/layout/hList1"/>
    <dgm:cxn modelId="{0BBA25EB-EC46-451B-B7C1-4ED8C770B177}" type="presParOf" srcId="{AB3845B8-FB29-4C85-90D6-051666D6A52B}" destId="{50CB6778-610D-4180-9A92-614871553041}" srcOrd="4" destOrd="0" presId="urn:microsoft.com/office/officeart/2005/8/layout/hList1"/>
    <dgm:cxn modelId="{BD3FE1FD-2C5D-4B18-8485-79FEB97695DD}" type="presParOf" srcId="{50CB6778-610D-4180-9A92-614871553041}" destId="{CC5CB33F-5CD9-4E24-A317-FE7E35426BD4}" srcOrd="0" destOrd="0" presId="urn:microsoft.com/office/officeart/2005/8/layout/hList1"/>
    <dgm:cxn modelId="{F0F8FBAB-19AF-47B5-B5AD-BBA235B5EC39}" type="presParOf" srcId="{50CB6778-610D-4180-9A92-614871553041}" destId="{234E7F10-B6ED-4601-9376-5B5A8BE240FB}" srcOrd="1" destOrd="0" presId="urn:microsoft.com/office/officeart/2005/8/layout/hList1"/>
    <dgm:cxn modelId="{2761FE86-0256-49AB-BD41-2A462A2344BA}" type="presParOf" srcId="{AB3845B8-FB29-4C85-90D6-051666D6A52B}" destId="{1BD94CD4-AEA3-4095-B363-979C53AD1979}" srcOrd="5" destOrd="0" presId="urn:microsoft.com/office/officeart/2005/8/layout/hList1"/>
    <dgm:cxn modelId="{AEC037BF-EBD8-42B4-8F0B-1DBBAF449D8C}" type="presParOf" srcId="{AB3845B8-FB29-4C85-90D6-051666D6A52B}" destId="{A74C807A-CF18-4AB3-BB46-19165A37FC05}" srcOrd="6" destOrd="0" presId="urn:microsoft.com/office/officeart/2005/8/layout/hList1"/>
    <dgm:cxn modelId="{642A1D9A-FEB8-4485-B04A-13968A04910B}" type="presParOf" srcId="{A74C807A-CF18-4AB3-BB46-19165A37FC05}" destId="{B607CAE7-D535-485C-A333-2A8F11AB31B0}" srcOrd="0" destOrd="0" presId="urn:microsoft.com/office/officeart/2005/8/layout/hList1"/>
    <dgm:cxn modelId="{F4FB22C7-03AC-4CC3-B647-2A6CCAF296F0}" type="presParOf" srcId="{A74C807A-CF18-4AB3-BB46-19165A37FC05}" destId="{E29A9BDE-5DD6-4964-852D-78F010D4A6A3}" srcOrd="1" destOrd="0" presId="urn:microsoft.com/office/officeart/2005/8/layout/hList1"/>
    <dgm:cxn modelId="{5BCB7104-BD05-4425-A51D-7A63B3109207}" type="presParOf" srcId="{AB3845B8-FB29-4C85-90D6-051666D6A52B}" destId="{9C95919C-3E0E-432B-AB07-D8B7FCCD93A0}" srcOrd="7" destOrd="0" presId="urn:microsoft.com/office/officeart/2005/8/layout/hList1"/>
    <dgm:cxn modelId="{DB8697B9-9595-4C7D-BAD9-E74A4B4092A7}" type="presParOf" srcId="{AB3845B8-FB29-4C85-90D6-051666D6A52B}" destId="{31ACDAB5-676B-4D08-BD71-3208366893EC}" srcOrd="8" destOrd="0" presId="urn:microsoft.com/office/officeart/2005/8/layout/hList1"/>
    <dgm:cxn modelId="{53078473-F830-4D54-95EF-F8F2730345F8}" type="presParOf" srcId="{31ACDAB5-676B-4D08-BD71-3208366893EC}" destId="{A945C6D6-3399-4A15-9FFD-1AD8823699F5}" srcOrd="0" destOrd="0" presId="urn:microsoft.com/office/officeart/2005/8/layout/hList1"/>
    <dgm:cxn modelId="{C7E72A78-7707-43A5-B958-59D92F7C0B15}" type="presParOf" srcId="{31ACDAB5-676B-4D08-BD71-3208366893EC}" destId="{9151BA31-FEF4-4A49-9338-6C96300F66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DEF37-5B94-4EB7-BF3D-5AE7016569FA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550C6-F6E0-4B71-8B6A-768B8EC4BE24}">
      <dsp:nvSpPr>
        <dsp:cNvPr id="0" name=""/>
        <dsp:cNvSpPr/>
      </dsp:nvSpPr>
      <dsp:spPr>
        <a:xfrm>
          <a:off x="460128" y="312440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Organizar, operar, controlar, mantener y fortalecer la Red Nacional de Estaciones Meteorológicas, Hidrológicas y Agrometeorológicas.</a:t>
          </a:r>
          <a:endParaRPr lang="es-PE" sz="1400" b="1" kern="1200" dirty="0"/>
        </a:p>
      </dsp:txBody>
      <dsp:txXfrm>
        <a:off x="460128" y="312440"/>
        <a:ext cx="5580684" cy="625205"/>
      </dsp:txXfrm>
    </dsp:sp>
    <dsp:sp modelId="{E0232617-049E-4A85-8F18-566CA102BBDA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EA5BE-948E-42BF-8079-2FB770F01F89}">
      <dsp:nvSpPr>
        <dsp:cNvPr id="0" name=""/>
        <dsp:cNvSpPr/>
      </dsp:nvSpPr>
      <dsp:spPr>
        <a:xfrm>
          <a:off x="818573" y="1250411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Centralizar, procesar y suministrar a los organismos correspondientes, la información meteorológica, hidrológica, agrometeorológica y de fines específicos.</a:t>
          </a:r>
          <a:endParaRPr lang="es-PE" sz="1400" b="1" kern="1200" dirty="0"/>
        </a:p>
      </dsp:txBody>
      <dsp:txXfrm>
        <a:off x="818573" y="1250411"/>
        <a:ext cx="5222240" cy="625205"/>
      </dsp:txXfrm>
    </dsp:sp>
    <dsp:sp modelId="{F2B2DD5A-12E0-4C9F-9BD0-8F1BDC62BD48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6B3BB-A24E-4677-98B1-B4811A6EC551}">
      <dsp:nvSpPr>
        <dsp:cNvPr id="0" name=""/>
        <dsp:cNvSpPr/>
      </dsp:nvSpPr>
      <dsp:spPr>
        <a:xfrm>
          <a:off x="818573" y="2188382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Realizar y formular estudios e investigaciones que satisfagan las necesidades de desarrollo y defensa nacional.</a:t>
          </a:r>
          <a:endParaRPr lang="es-PE" sz="1400" b="1" kern="1200" dirty="0"/>
        </a:p>
      </dsp:txBody>
      <dsp:txXfrm>
        <a:off x="818573" y="2188382"/>
        <a:ext cx="5222240" cy="625205"/>
      </dsp:txXfrm>
    </dsp:sp>
    <dsp:sp modelId="{AFEF8BD1-EF8E-486E-830F-775310EA9B4D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A69A0-7C74-46B6-A5BD-918E43428A3A}">
      <dsp:nvSpPr>
        <dsp:cNvPr id="0" name=""/>
        <dsp:cNvSpPr/>
      </dsp:nvSpPr>
      <dsp:spPr>
        <a:xfrm>
          <a:off x="460128" y="3126353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Asesorar y brindar el apoyo técnico que requieran las entidades públicas y privadas.</a:t>
          </a:r>
        </a:p>
      </dsp:txBody>
      <dsp:txXfrm>
        <a:off x="460128" y="3126353"/>
        <a:ext cx="5580684" cy="625205"/>
      </dsp:txXfrm>
    </dsp:sp>
    <dsp:sp modelId="{32C5C7E8-688F-418D-8281-5DAD8EF5B29B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67B2C-3A4C-406F-A6F6-D2167FF9BB76}">
      <dsp:nvSpPr>
        <dsp:cNvPr id="0" name=""/>
        <dsp:cNvSpPr/>
      </dsp:nvSpPr>
      <dsp:spPr>
        <a:xfrm>
          <a:off x="4100" y="354969"/>
          <a:ext cx="1571989" cy="6287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smtClean="0"/>
            <a:t>1. TIEMPO Y CLIMA</a:t>
          </a:r>
          <a:endParaRPr lang="es-PE" sz="1050" b="1" kern="1200" dirty="0"/>
        </a:p>
      </dsp:txBody>
      <dsp:txXfrm>
        <a:off x="4100" y="354969"/>
        <a:ext cx="1571989" cy="628795"/>
      </dsp:txXfrm>
    </dsp:sp>
    <dsp:sp modelId="{E18E85F5-4AD2-437E-B039-8FD73E2D6F20}">
      <dsp:nvSpPr>
        <dsp:cNvPr id="0" name=""/>
        <dsp:cNvSpPr/>
      </dsp:nvSpPr>
      <dsp:spPr>
        <a:xfrm>
          <a:off x="4100" y="983765"/>
          <a:ext cx="1571989" cy="39898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Percepción remota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Pronóstico de tiempo y clima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Eventos extremos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Variabilidad climática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El Niño/La Niña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Meteorología de alta montaña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Pronósticos de tiempo y clima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Modelización numérica (tiempo y clima)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Cambio climático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Clima y vegetación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Incendios forestales</a:t>
          </a:r>
          <a:endParaRPr lang="es-PE" sz="1200" kern="1200" dirty="0"/>
        </a:p>
      </dsp:txBody>
      <dsp:txXfrm>
        <a:off x="4100" y="983765"/>
        <a:ext cx="1571989" cy="3989857"/>
      </dsp:txXfrm>
    </dsp:sp>
    <dsp:sp modelId="{F35EA7C8-C104-4F0C-AEFF-3636DEBA0A01}">
      <dsp:nvSpPr>
        <dsp:cNvPr id="0" name=""/>
        <dsp:cNvSpPr/>
      </dsp:nvSpPr>
      <dsp:spPr>
        <a:xfrm>
          <a:off x="1796169" y="354969"/>
          <a:ext cx="1571989" cy="6287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2. SEGURIDAD ALIMENTARIA</a:t>
          </a:r>
          <a:endParaRPr lang="es-PE" sz="1050" b="1" kern="1200" dirty="0"/>
        </a:p>
      </dsp:txBody>
      <dsp:txXfrm>
        <a:off x="1796169" y="354969"/>
        <a:ext cx="1571989" cy="628795"/>
      </dsp:txXfrm>
    </dsp:sp>
    <dsp:sp modelId="{6C8CA620-B2A8-4669-94BA-4C3895B27435}">
      <dsp:nvSpPr>
        <dsp:cNvPr id="0" name=""/>
        <dsp:cNvSpPr/>
      </dsp:nvSpPr>
      <dsp:spPr>
        <a:xfrm>
          <a:off x="1796169" y="983765"/>
          <a:ext cx="1571989" cy="398985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Caracterización y aptitud agroclimática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Zonificación agrícola de riesgos climáticos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Modelamientos de cultivos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Balances hídricos agroclimáticos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Impacto de la variabilidad y cambio climático en agro ecosistemas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Dinámica agroclimática en plagas y enfermedades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Servicios </a:t>
          </a:r>
          <a:r>
            <a:rPr lang="es-MX" sz="1200" kern="1200" dirty="0" err="1" smtClean="0"/>
            <a:t>agroecosistemas</a:t>
          </a:r>
          <a:endParaRPr lang="es-PE" sz="1200" kern="1200" dirty="0"/>
        </a:p>
      </dsp:txBody>
      <dsp:txXfrm>
        <a:off x="1796169" y="983765"/>
        <a:ext cx="1571989" cy="3989857"/>
      </dsp:txXfrm>
    </dsp:sp>
    <dsp:sp modelId="{CC5CB33F-5CD9-4E24-A317-FE7E35426BD4}">
      <dsp:nvSpPr>
        <dsp:cNvPr id="0" name=""/>
        <dsp:cNvSpPr/>
      </dsp:nvSpPr>
      <dsp:spPr>
        <a:xfrm>
          <a:off x="3588237" y="354969"/>
          <a:ext cx="1571989" cy="62879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3. RECURSOS HÍDRICOS</a:t>
          </a:r>
          <a:endParaRPr lang="es-PE" sz="1050" b="1" kern="1200" dirty="0"/>
        </a:p>
      </dsp:txBody>
      <dsp:txXfrm>
        <a:off x="3588237" y="354969"/>
        <a:ext cx="1571989" cy="628795"/>
      </dsp:txXfrm>
    </dsp:sp>
    <dsp:sp modelId="{234E7F10-B6ED-4601-9376-5B5A8BE240FB}">
      <dsp:nvSpPr>
        <dsp:cNvPr id="0" name=""/>
        <dsp:cNvSpPr/>
      </dsp:nvSpPr>
      <dsp:spPr>
        <a:xfrm>
          <a:off x="3588237" y="983765"/>
          <a:ext cx="1571989" cy="398985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err="1" smtClean="0"/>
            <a:t>Hidroclimatología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Hidrometría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Modelos hidrológicos e hidráulicos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Relación suelo-planta-agua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err="1" smtClean="0"/>
            <a:t>Sensoramiento</a:t>
          </a:r>
          <a:r>
            <a:rPr lang="es-MX" sz="1200" kern="1200" dirty="0" smtClean="0"/>
            <a:t> remoto en hidrología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Erosión del suelo y transporte de sedimentos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Pronósticos hidrológicos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Hidrología de Montaña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Eventos Extremos Hidrológicos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Movimientos en masa por lluvias intensas</a:t>
          </a:r>
          <a:endParaRPr lang="es-PE" sz="1200" kern="1200" dirty="0"/>
        </a:p>
      </dsp:txBody>
      <dsp:txXfrm>
        <a:off x="3588237" y="983765"/>
        <a:ext cx="1571989" cy="3989857"/>
      </dsp:txXfrm>
    </dsp:sp>
    <dsp:sp modelId="{B607CAE7-D535-485C-A333-2A8F11AB31B0}">
      <dsp:nvSpPr>
        <dsp:cNvPr id="0" name=""/>
        <dsp:cNvSpPr/>
      </dsp:nvSpPr>
      <dsp:spPr>
        <a:xfrm>
          <a:off x="5380305" y="354969"/>
          <a:ext cx="1571989" cy="6287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4. CALIDAD AMBIENTAL Y ENERGÍAS RENOVABLES</a:t>
          </a:r>
          <a:endParaRPr lang="es-PE" sz="1050" b="1" kern="1200" dirty="0"/>
        </a:p>
      </dsp:txBody>
      <dsp:txXfrm>
        <a:off x="5380305" y="354969"/>
        <a:ext cx="1571989" cy="628795"/>
      </dsp:txXfrm>
    </dsp:sp>
    <dsp:sp modelId="{E29A9BDE-5DD6-4964-852D-78F010D4A6A3}">
      <dsp:nvSpPr>
        <dsp:cNvPr id="0" name=""/>
        <dsp:cNvSpPr/>
      </dsp:nvSpPr>
      <dsp:spPr>
        <a:xfrm>
          <a:off x="5380305" y="983765"/>
          <a:ext cx="1571989" cy="39898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Modelamiento atmosférico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Química atmosférica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Radiación ultravioleta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Capa de ozono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200" kern="1200" dirty="0" smtClean="0"/>
            <a:t>Salud ambiental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Energía solar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Energía Eólica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Energía Hidráulica</a:t>
          </a:r>
          <a:endParaRPr lang="es-PE" sz="1200" kern="1200" dirty="0"/>
        </a:p>
      </dsp:txBody>
      <dsp:txXfrm>
        <a:off x="5380305" y="983765"/>
        <a:ext cx="1571989" cy="3989857"/>
      </dsp:txXfrm>
    </dsp:sp>
    <dsp:sp modelId="{A945C6D6-3399-4A15-9FFD-1AD8823699F5}">
      <dsp:nvSpPr>
        <dsp:cNvPr id="0" name=""/>
        <dsp:cNvSpPr/>
      </dsp:nvSpPr>
      <dsp:spPr>
        <a:xfrm>
          <a:off x="7172373" y="354969"/>
          <a:ext cx="1571989" cy="62879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5. SISTEMAS DE OBSERVACIÓN E INFORMACIÓN ATMOSFÉRICA</a:t>
          </a:r>
          <a:endParaRPr lang="es-PE" sz="1050" b="1" kern="1200" dirty="0"/>
        </a:p>
      </dsp:txBody>
      <dsp:txXfrm>
        <a:off x="7172373" y="354969"/>
        <a:ext cx="1571989" cy="628795"/>
      </dsp:txXfrm>
    </dsp:sp>
    <dsp:sp modelId="{9151BA31-FEF4-4A49-9338-6C96300F6659}">
      <dsp:nvSpPr>
        <dsp:cNvPr id="0" name=""/>
        <dsp:cNvSpPr/>
      </dsp:nvSpPr>
      <dsp:spPr>
        <a:xfrm>
          <a:off x="7172373" y="983765"/>
          <a:ext cx="1571989" cy="3989857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Sistemas de observación (en superficie y altura)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Rescate de datos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Control de calidad de datos y homogeneización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Sistema de alerta temprana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Desarrollo tecnológico de equipamiento </a:t>
          </a:r>
          <a:r>
            <a:rPr lang="es-MX" sz="1200" kern="1200" dirty="0" err="1" smtClean="0"/>
            <a:t>hidrometeorológico</a:t>
          </a:r>
          <a:endParaRPr lang="es-PE" sz="1200" kern="1200" dirty="0"/>
        </a:p>
      </dsp:txBody>
      <dsp:txXfrm>
        <a:off x="7172373" y="983765"/>
        <a:ext cx="1571989" cy="398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497" cy="494037"/>
          </a:xfrm>
          <a:prstGeom prst="rect">
            <a:avLst/>
          </a:prstGeom>
        </p:spPr>
        <p:txBody>
          <a:bodyPr vert="horz" lIns="100584" tIns="50293" rIns="100584" bIns="50293" rtlCol="0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15599" y="2"/>
            <a:ext cx="2918497" cy="494037"/>
          </a:xfrm>
          <a:prstGeom prst="rect">
            <a:avLst/>
          </a:prstGeom>
        </p:spPr>
        <p:txBody>
          <a:bodyPr vert="horz" lIns="100584" tIns="50293" rIns="100584" bIns="50293" rtlCol="0"/>
          <a:lstStyle>
            <a:lvl1pPr algn="r">
              <a:defRPr sz="1300"/>
            </a:lvl1pPr>
          </a:lstStyle>
          <a:p>
            <a:fld id="{DBC3D1D8-6725-4B18-96F9-9E37C867EA43}" type="datetimeFigureOut">
              <a:rPr lang="es-PE" smtClean="0"/>
              <a:pPr/>
              <a:t>21/03/2019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370476"/>
            <a:ext cx="2918497" cy="494037"/>
          </a:xfrm>
          <a:prstGeom prst="rect">
            <a:avLst/>
          </a:prstGeom>
        </p:spPr>
        <p:txBody>
          <a:bodyPr vert="horz" lIns="100584" tIns="50293" rIns="100584" bIns="50293" rtlCol="0" anchor="b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15599" y="9370476"/>
            <a:ext cx="2918497" cy="494037"/>
          </a:xfrm>
          <a:prstGeom prst="rect">
            <a:avLst/>
          </a:prstGeom>
        </p:spPr>
        <p:txBody>
          <a:bodyPr vert="horz" lIns="100584" tIns="50293" rIns="100584" bIns="50293" rtlCol="0" anchor="b"/>
          <a:lstStyle>
            <a:lvl1pPr algn="r">
              <a:defRPr sz="1300"/>
            </a:lvl1pPr>
          </a:lstStyle>
          <a:p>
            <a:fld id="{6E9297C5-E87F-43A6-A7DD-CC3D9F15FA3B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497" cy="494037"/>
          </a:xfrm>
          <a:prstGeom prst="rect">
            <a:avLst/>
          </a:prstGeom>
        </p:spPr>
        <p:txBody>
          <a:bodyPr vert="horz" lIns="100572" tIns="50287" rIns="100572" bIns="50287" rtlCol="0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5599" y="2"/>
            <a:ext cx="2918497" cy="494037"/>
          </a:xfrm>
          <a:prstGeom prst="rect">
            <a:avLst/>
          </a:prstGeom>
        </p:spPr>
        <p:txBody>
          <a:bodyPr vert="horz" lIns="100572" tIns="50287" rIns="100572" bIns="50287" rtlCol="0"/>
          <a:lstStyle>
            <a:lvl1pPr algn="r">
              <a:defRPr sz="1300"/>
            </a:lvl1pPr>
          </a:lstStyle>
          <a:p>
            <a:fld id="{8DCFB87C-339E-4EB9-A7CE-97DC2E0DAD8A}" type="datetimeFigureOut">
              <a:rPr lang="es-PE" smtClean="0"/>
              <a:pPr/>
              <a:t>21/03/2019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572" tIns="50287" rIns="100572" bIns="50287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244" y="4747444"/>
            <a:ext cx="5389279" cy="3885581"/>
          </a:xfrm>
          <a:prstGeom prst="rect">
            <a:avLst/>
          </a:prstGeom>
        </p:spPr>
        <p:txBody>
          <a:bodyPr vert="horz" lIns="100572" tIns="50287" rIns="100572" bIns="5028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9372280"/>
            <a:ext cx="2918497" cy="494037"/>
          </a:xfrm>
          <a:prstGeom prst="rect">
            <a:avLst/>
          </a:prstGeom>
        </p:spPr>
        <p:txBody>
          <a:bodyPr vert="horz" lIns="100572" tIns="50287" rIns="100572" bIns="50287" rtlCol="0" anchor="b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5599" y="9372280"/>
            <a:ext cx="2918497" cy="494037"/>
          </a:xfrm>
          <a:prstGeom prst="rect">
            <a:avLst/>
          </a:prstGeom>
        </p:spPr>
        <p:txBody>
          <a:bodyPr vert="horz" lIns="100572" tIns="50287" rIns="100572" bIns="50287" rtlCol="0" anchor="b"/>
          <a:lstStyle>
            <a:lvl1pPr algn="r">
              <a:defRPr sz="1300"/>
            </a:lvl1pPr>
          </a:lstStyle>
          <a:p>
            <a:fld id="{B4413E6D-A2EE-4270-BE16-E3C0C2FC741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6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1233488"/>
            <a:ext cx="4440237" cy="3330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E" smtClean="0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17210" indent="-31431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247" indent="-25144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60146" indent="-25144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63044" indent="-25144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65944" indent="-2514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68844" indent="-2514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71743" indent="-2514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74639" indent="-25144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D979D6-73B0-4506-83AB-10AC095BB28F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P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PE" smtClean="0">
              <a:latin typeface="Arial" pitchFamily="34" charset="0"/>
            </a:endParaRPr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0B1D827-B5EC-4F38-B0D5-A71A4B7605C2}" type="slidenum">
              <a:rPr lang="es-PE" altLang="es-PE"/>
              <a:pPr/>
              <a:t>22</a:t>
            </a:fld>
            <a:endParaRPr lang="es-PE" altLang="es-P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PE" smtClean="0">
              <a:latin typeface="Arial" pitchFamily="34" charset="0"/>
            </a:endParaRPr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3AD8171-658E-4ECE-ABEC-1AC3C3428A92}" type="slidenum">
              <a:rPr lang="es-PE" altLang="es-PE"/>
              <a:pPr/>
              <a:t>23</a:t>
            </a:fld>
            <a:endParaRPr lang="es-PE" altLang="es-P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altLang="es-PE" smtClean="0">
                <a:latin typeface="Arial" pitchFamily="34" charset="0"/>
              </a:rPr>
              <a:t>Tiempo – Disponibilidad en web y manejo de la información a través de la plataforma desarrollada por SENAMHI, este último especialmente para tiempo. </a:t>
            </a:r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B291075-B3E7-43E9-9C95-706556ED0D92}" type="slidenum">
              <a:rPr lang="es-PE" altLang="es-PE"/>
              <a:pPr/>
              <a:t>24</a:t>
            </a:fld>
            <a:endParaRPr lang="es-PE" altLang="es-P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PE" smtClean="0">
              <a:latin typeface="Arial" pitchFamily="34" charset="0"/>
            </a:endParaRPr>
          </a:p>
        </p:txBody>
      </p:sp>
      <p:sp>
        <p:nvSpPr>
          <p:cNvPr id="2867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185023-F6C5-4B8F-B14A-42022957257B}" type="slidenum">
              <a:rPr lang="es-PE" altLang="es-PE"/>
              <a:pPr/>
              <a:t>25</a:t>
            </a:fld>
            <a:endParaRPr lang="es-PE" altLang="es-P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" y="4281"/>
            <a:ext cx="9134623" cy="684156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449939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683568" y="4471971"/>
            <a:ext cx="7632848" cy="325181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83568" y="4725145"/>
            <a:ext cx="7632848" cy="5040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1pPr>
            <a:lvl2pPr marL="457171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683568" y="2636912"/>
            <a:ext cx="7632848" cy="1693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171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3" name="Rectángulo 2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s-PE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88449"/>
            <a:ext cx="1867304" cy="398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8"/>
            <a:ext cx="1944216" cy="440055"/>
          </a:xfrm>
          <a:prstGeom prst="rect">
            <a:avLst/>
          </a:prstGeom>
        </p:spPr>
      </p:pic>
      <p:pic>
        <p:nvPicPr>
          <p:cNvPr id="12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3" y="455984"/>
            <a:ext cx="1453899" cy="6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" y="8931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7"/>
            <a:ext cx="7632848" cy="4457103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47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" y="7972"/>
            <a:ext cx="9134020" cy="6842057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1052737"/>
            <a:ext cx="7632848" cy="525658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171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342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513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683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20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" y="3766"/>
            <a:ext cx="9138851" cy="6844736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683568" y="3507039"/>
            <a:ext cx="7632848" cy="1800200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171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342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513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683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844824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88449"/>
            <a:ext cx="1867304" cy="3989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8"/>
            <a:ext cx="1944216" cy="440055"/>
          </a:xfrm>
          <a:prstGeom prst="rect">
            <a:avLst/>
          </a:prstGeom>
        </p:spPr>
      </p:pic>
      <p:pic>
        <p:nvPicPr>
          <p:cNvPr id="11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3" y="455984"/>
            <a:ext cx="1453899" cy="6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8C-DE82-4E8B-B4F9-6BF55E65242B}" type="datetimeFigureOut">
              <a:rPr lang="es-PE" smtClean="0"/>
              <a:pPr/>
              <a:t>21/03/2019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2" r:id="rId3"/>
    <p:sldLayoutId id="2147483681" r:id="rId4"/>
  </p:sldLayoutIdLst>
  <p:timing>
    <p:tnLst>
      <p:par>
        <p:cTn id="1" dur="indefinite" restart="never" nodeType="tmRoot"/>
      </p:par>
    </p:tnLst>
  </p:timing>
  <p:txStyles>
    <p:titleStyle>
      <a:lvl1pPr algn="ctr" defTabSz="9143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defTabSz="9143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am.gob.pe/cambioclimatico/gt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grosas@senamhi.gob.pe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s.wikipedia.org/wiki/XXI_Conferencia_sobre_Cambio_Clim%C3%A1tic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Marcador de texto 20"/>
          <p:cNvSpPr>
            <a:spLocks noGrp="1"/>
          </p:cNvSpPr>
          <p:nvPr>
            <p:ph type="body" sz="quarter" idx="12"/>
          </p:nvPr>
        </p:nvSpPr>
        <p:spPr>
          <a:xfrm>
            <a:off x="0" y="4509121"/>
            <a:ext cx="9144000" cy="325437"/>
          </a:xfrm>
        </p:spPr>
        <p:txBody>
          <a:bodyPr/>
          <a:lstStyle/>
          <a:p>
            <a:r>
              <a:rPr lang="es-MX" dirty="0" smtClean="0">
                <a:solidFill>
                  <a:srgbClr val="09486B"/>
                </a:solidFill>
                <a:latin typeface="Myriad Pro"/>
              </a:rPr>
              <a:t>GABRIELA ROSAS BENANCIO</a:t>
            </a:r>
            <a:endParaRPr lang="es-PE" dirty="0" smtClean="0">
              <a:solidFill>
                <a:srgbClr val="09486B"/>
              </a:solidFill>
              <a:latin typeface="Myriad Pro"/>
            </a:endParaRPr>
          </a:p>
        </p:txBody>
      </p:sp>
      <p:sp>
        <p:nvSpPr>
          <p:cNvPr id="6148" name="Marcador de texto 21"/>
          <p:cNvSpPr>
            <a:spLocks noGrp="1"/>
          </p:cNvSpPr>
          <p:nvPr>
            <p:ph type="body" sz="quarter" idx="13"/>
          </p:nvPr>
        </p:nvSpPr>
        <p:spPr>
          <a:xfrm>
            <a:off x="0" y="4761532"/>
            <a:ext cx="9144000" cy="5048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>
                <a:solidFill>
                  <a:srgbClr val="09486B"/>
                </a:solidFill>
                <a:latin typeface="Myriad Pro"/>
              </a:rPr>
              <a:t>DIRECCION DE METEOROLOGIA Y EVALUACION AMBIENTAL ATMOSFERICA</a:t>
            </a:r>
          </a:p>
        </p:txBody>
      </p:sp>
      <p:sp>
        <p:nvSpPr>
          <p:cNvPr id="8" name="Marcador de texto 18"/>
          <p:cNvSpPr txBox="1">
            <a:spLocks/>
          </p:cNvSpPr>
          <p:nvPr/>
        </p:nvSpPr>
        <p:spPr bwMode="auto">
          <a:xfrm>
            <a:off x="-108520" y="1219904"/>
            <a:ext cx="91440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sz="2400" i="1" dirty="0" smtClean="0">
                <a:latin typeface="Myriad Pro"/>
              </a:rPr>
              <a:t>FORO DE LOS SERVICIOS CLIMATICOS PARA EL DESARROLLO SOSTENIBLE</a:t>
            </a:r>
          </a:p>
          <a:p>
            <a:pPr>
              <a:spcBef>
                <a:spcPct val="0"/>
              </a:spcBef>
            </a:pPr>
            <a:r>
              <a:rPr lang="es-MX" sz="1800" i="1" dirty="0" smtClean="0">
                <a:latin typeface="Myriad Pro"/>
              </a:rPr>
              <a:t>Del 21 al 22 de marzo 2019</a:t>
            </a:r>
            <a:endParaRPr lang="es-PE" sz="1800" i="1" dirty="0">
              <a:latin typeface="Myriad Pro"/>
            </a:endParaRPr>
          </a:p>
        </p:txBody>
      </p:sp>
      <p:sp>
        <p:nvSpPr>
          <p:cNvPr id="5" name="Marcador de texto 22"/>
          <p:cNvSpPr>
            <a:spLocks noGrp="1"/>
          </p:cNvSpPr>
          <p:nvPr>
            <p:ph type="body" sz="quarter" idx="14"/>
          </p:nvPr>
        </p:nvSpPr>
        <p:spPr>
          <a:xfrm>
            <a:off x="647130" y="2708920"/>
            <a:ext cx="7632700" cy="936178"/>
          </a:xfrm>
        </p:spPr>
        <p:txBody>
          <a:bodyPr/>
          <a:lstStyle/>
          <a:p>
            <a:pPr defTabSz="914400">
              <a:spcBef>
                <a:spcPct val="0"/>
              </a:spcBef>
            </a:pPr>
            <a:r>
              <a:rPr lang="es-PE" sz="3200" dirty="0" smtClean="0">
                <a:latin typeface="Myriad Pro"/>
              </a:rPr>
              <a:t>ROL Y ACCIONES EN MARCHA DEL SENAMHI FRENTE AL CAMBIO CLIMATICO </a:t>
            </a:r>
            <a:endParaRPr lang="es-PE" sz="32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8258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Marco Mundial de Servicios Climáticos  OMM</a:t>
            </a:r>
            <a:endParaRPr lang="es-P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8314" r="14146" b="10534"/>
          <a:stretch/>
        </p:blipFill>
        <p:spPr bwMode="auto">
          <a:xfrm>
            <a:off x="1259632" y="1268760"/>
            <a:ext cx="665538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9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611560" y="1196752"/>
            <a:ext cx="7632848" cy="5328592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s-MX" sz="1600" dirty="0" smtClean="0"/>
              <a:t>Comunicaciones Nacionales: Segunda y Tercera</a:t>
            </a:r>
          </a:p>
          <a:p>
            <a:endParaRPr lang="es-MX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600" dirty="0" smtClean="0"/>
              <a:t>Contribución Prevista y Determinada a Nivel Nacional (</a:t>
            </a:r>
            <a:r>
              <a:rPr lang="es-MX" sz="1600" dirty="0" err="1"/>
              <a:t>i</a:t>
            </a:r>
            <a:r>
              <a:rPr lang="es-MX" sz="1600" dirty="0" err="1" smtClean="0"/>
              <a:t>NDC</a:t>
            </a:r>
            <a:r>
              <a:rPr lang="es-MX" sz="1600" dirty="0" smtClean="0"/>
              <a:t>) del Perú - Septiembre 2015 </a:t>
            </a:r>
            <a:r>
              <a:rPr lang="es-PE" sz="1600" dirty="0"/>
              <a:t>Resolución Suprema Nº </a:t>
            </a:r>
            <a:r>
              <a:rPr lang="es-PE" sz="1600" dirty="0" smtClean="0"/>
              <a:t>129-2015-PCM</a:t>
            </a:r>
          </a:p>
          <a:p>
            <a:endParaRPr lang="es-PE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600" dirty="0"/>
              <a:t> Estrategia Nacional ante el Cambio Climático (ENCC), </a:t>
            </a:r>
            <a:r>
              <a:rPr lang="es-MX" sz="1600" dirty="0" smtClean="0"/>
              <a:t>Decreto </a:t>
            </a:r>
            <a:r>
              <a:rPr lang="es-MX" sz="1600" dirty="0"/>
              <a:t>Supremo Nº 011-2015-MINAM </a:t>
            </a:r>
            <a:endParaRPr lang="es-MX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s-MX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s-MX" sz="1600" dirty="0" smtClean="0"/>
              <a:t>Conforman </a:t>
            </a:r>
            <a:r>
              <a:rPr lang="es-MX" sz="1600" dirty="0"/>
              <a:t>Grupo de Trabajo Multisectorial de naturaleza temporal encargado de generar información técnica para orientar la implementación de las contribuciones previstas y determinadas a nivel nacional – julio de 2016</a:t>
            </a:r>
            <a:endParaRPr lang="es-MX" sz="1600" dirty="0" smtClean="0"/>
          </a:p>
          <a:p>
            <a:r>
              <a:rPr lang="es-MX" sz="1600" b="1" cap="all" dirty="0"/>
              <a:t> </a:t>
            </a:r>
            <a:r>
              <a:rPr lang="es-MX" sz="1600" b="1" cap="all" dirty="0" smtClean="0"/>
              <a:t>    </a:t>
            </a:r>
            <a:r>
              <a:rPr lang="es-MX" sz="1600" dirty="0" smtClean="0"/>
              <a:t>Resolución Suprema </a:t>
            </a:r>
            <a:r>
              <a:rPr lang="es-MX" sz="1600" cap="all" dirty="0" smtClean="0"/>
              <a:t>Nº 005-2016-MINAM</a:t>
            </a:r>
          </a:p>
          <a:p>
            <a:pPr marL="285750" indent="-285750">
              <a:buFont typeface="Arial" pitchFamily="34" charset="0"/>
              <a:buChar char="•"/>
            </a:pPr>
            <a:endParaRPr lang="es-MX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600" dirty="0" smtClean="0"/>
              <a:t>Promulgación de la Ley Marco sobre Cambio Climático N°30754  17 abril 2018</a:t>
            </a:r>
          </a:p>
          <a:p>
            <a:endParaRPr lang="es-MX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600" dirty="0" smtClean="0"/>
              <a:t>Formulación de la propuesta de Reglamento de la LMCC</a:t>
            </a:r>
          </a:p>
          <a:p>
            <a:pPr marL="285750" indent="-285750">
              <a:buFont typeface="Arial" pitchFamily="34" charset="0"/>
              <a:buChar char="•"/>
            </a:pPr>
            <a:endParaRPr lang="es-MX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s-PE" sz="1600" dirty="0" smtClean="0"/>
              <a:t>Informe Final del</a:t>
            </a:r>
            <a:r>
              <a:rPr lang="es-MX" sz="1600" dirty="0" smtClean="0"/>
              <a:t> </a:t>
            </a:r>
            <a:r>
              <a:rPr lang="es-MX" sz="1600" dirty="0"/>
              <a:t>Grupo de Trabajo Multisectorial de naturaleza temporal encargado de generar información técnica para orientar la implementación de las Contribuciones Nacionalmente Determinadas (GTM-NDC</a:t>
            </a:r>
            <a:r>
              <a:rPr lang="es-MX" sz="1600" b="1" dirty="0"/>
              <a:t>) </a:t>
            </a:r>
            <a:r>
              <a:rPr lang="es-MX" sz="1600" b="1" dirty="0" smtClean="0"/>
              <a:t>- </a:t>
            </a:r>
            <a:r>
              <a:rPr lang="es-PE" sz="1600" dirty="0" smtClean="0"/>
              <a:t>17 </a:t>
            </a:r>
            <a:r>
              <a:rPr lang="es-PE" sz="1600" dirty="0"/>
              <a:t>de diciembre de 2018 </a:t>
            </a:r>
            <a:endParaRPr lang="es-MX" sz="1600" dirty="0"/>
          </a:p>
          <a:p>
            <a:endParaRPr lang="es-PE" sz="16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Participación del SENAMHI en el contexto nacional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870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PEI 2020 -2022  EN PREPARACION</a:t>
            </a:r>
            <a:endParaRPr lang="es-PE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859430415"/>
              </p:ext>
            </p:extLst>
          </p:nvPr>
        </p:nvGraphicFramePr>
        <p:xfrm>
          <a:off x="683568" y="1412776"/>
          <a:ext cx="43924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Rectángulo"/>
          <p:cNvSpPr/>
          <p:nvPr/>
        </p:nvSpPr>
        <p:spPr>
          <a:xfrm>
            <a:off x="5436096" y="3933056"/>
            <a:ext cx="35548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dirty="0" smtClean="0"/>
              <a:t>Considerar lineamientos ligados a:</a:t>
            </a:r>
          </a:p>
          <a:p>
            <a:pPr marL="285750" lvl="0" indent="-285750">
              <a:buFont typeface="Arial" charset="0"/>
              <a:buChar char="•"/>
            </a:pPr>
            <a:r>
              <a:rPr lang="es-PE" dirty="0" smtClean="0"/>
              <a:t>Interfaz con el usuario</a:t>
            </a:r>
          </a:p>
          <a:p>
            <a:pPr marL="285750" lvl="0" indent="-285750">
              <a:buFont typeface="Arial" charset="0"/>
              <a:buChar char="•"/>
            </a:pPr>
            <a:r>
              <a:rPr lang="es-MX" dirty="0" smtClean="0"/>
              <a:t>Modernización de infraestructura observacional</a:t>
            </a:r>
          </a:p>
          <a:p>
            <a:pPr marL="285750" lvl="0" indent="-285750">
              <a:buFont typeface="Arial" charset="0"/>
              <a:buChar char="•"/>
            </a:pPr>
            <a:r>
              <a:rPr lang="es-MX" dirty="0" smtClean="0"/>
              <a:t>Investigación</a:t>
            </a:r>
          </a:p>
          <a:p>
            <a:pPr marL="285750" lvl="0" indent="-285750">
              <a:buFont typeface="Arial" charset="0"/>
              <a:buChar char="•"/>
            </a:pPr>
            <a:r>
              <a:rPr lang="es-MX" dirty="0" smtClean="0"/>
              <a:t>Pronóstico</a:t>
            </a:r>
          </a:p>
          <a:p>
            <a:pPr marL="285750" lvl="0" indent="-285750">
              <a:buFont typeface="Arial" charset="0"/>
              <a:buChar char="•"/>
            </a:pPr>
            <a:r>
              <a:rPr lang="es-MX" dirty="0" smtClean="0"/>
              <a:t>Orientación a resultados.</a:t>
            </a:r>
            <a:endParaRPr lang="es-PE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3726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LMCC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9401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611560" y="1268760"/>
            <a:ext cx="7632848" cy="432048"/>
          </a:xfrm>
        </p:spPr>
        <p:txBody>
          <a:bodyPr/>
          <a:lstStyle/>
          <a:p>
            <a:r>
              <a:rPr lang="es-MX" dirty="0" smtClean="0"/>
              <a:t>En el contexto de la Ley Marco de Cambio Climático ( y reglamento)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MX" dirty="0" smtClean="0"/>
              <a:t>GENERACION DE ESCENARIOS CLIMATICOS NACIONALES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t="3545" r="14407" b="6249"/>
          <a:stretch/>
        </p:blipFill>
        <p:spPr bwMode="auto">
          <a:xfrm>
            <a:off x="-26384" y="1916831"/>
            <a:ext cx="6192688" cy="435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228184" y="1700808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Actualización periódica de escenarios nacionales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Establecimiento de lineamientos de uso de escenarios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Plataformas interoperables para acceso y descarga de información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5938874" y="4779153"/>
            <a:ext cx="311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OBJ: Establecer un marco de referencia oficial sobre los escenarios nacionales para su aplicación en escalas </a:t>
            </a:r>
            <a:r>
              <a:rPr lang="es-MX" dirty="0" err="1" smtClean="0"/>
              <a:t>subnacionales</a:t>
            </a:r>
            <a:r>
              <a:rPr lang="es-MX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36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SENAMHI EN APOYO A LA IMPLEMENTACION DE LAS MEDIDAS DE ADAPTACION </a:t>
            </a:r>
            <a:endParaRPr lang="es-P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11687" r="56063" b="7057"/>
          <a:stretch/>
        </p:blipFill>
        <p:spPr bwMode="auto">
          <a:xfrm>
            <a:off x="395536" y="1628801"/>
            <a:ext cx="221159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048685"/>
              </p:ext>
            </p:extLst>
          </p:nvPr>
        </p:nvGraphicFramePr>
        <p:xfrm>
          <a:off x="2843808" y="1340768"/>
          <a:ext cx="6192688" cy="5247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682"/>
                <a:gridCol w="1238538"/>
                <a:gridCol w="1238538"/>
                <a:gridCol w="1092827"/>
                <a:gridCol w="1457103"/>
              </a:tblGrid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s-PE" sz="1200" dirty="0" smtClean="0"/>
                        <a:t>AGRICULTURA</a:t>
                      </a:r>
                      <a:endParaRPr lang="es-P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BOSQUE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PESCA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SALUD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smtClean="0"/>
                        <a:t>AGUA</a:t>
                      </a:r>
                      <a:endParaRPr lang="es-PE" sz="1400" dirty="0"/>
                    </a:p>
                  </a:txBody>
                  <a:tcPr/>
                </a:tc>
              </a:tr>
              <a:tr h="480053">
                <a:tc>
                  <a:txBody>
                    <a:bodyPr/>
                    <a:lstStyle/>
                    <a:p>
                      <a:r>
                        <a:rPr lang="es-PE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Zonas de producción agropecuaria cuentan con mecanismos de protección a peligros asociados al cambio climático</a:t>
                      </a:r>
                      <a:endParaRPr lang="es-PE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Ecosistemas gestionados para garantizar la provisión de bienes y servicios de los ecosistemas en un contexto de cambio climático en las ANP del SINANP con bosque</a:t>
                      </a:r>
                      <a:endParaRPr lang="es-PE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Agentes de la actividad pesquera y acuícola acceden a servicios de información preventiva para el aprovechamiento sostenible de los recursos hidrobiológicos ante las oportunidades y peligros asociados al cambio climático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Establecimientos de salud del MINSA utilizan información sobre escenarios climáticos en vigilancia epidemiológica y sanitaria para la gestión del riesgo en un contexto de cambio climático en la salud pública.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Agentes del sector en la generación de </a:t>
                      </a:r>
                      <a:r>
                        <a:rPr lang="es-PE" sz="8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hidroenergía</a:t>
                      </a: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incrementan su capacidad de regulación de agua para la sostenibilidad del suministro del servicio de electricidad en cuencas hidrográficas vulnerables al cambio climático</a:t>
                      </a:r>
                    </a:p>
                  </a:txBody>
                  <a:tcPr marL="68580" marR="68580" marT="0" marB="0"/>
                </a:tc>
              </a:tr>
              <a:tr h="4419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Productores agropecuarios informados desarrollan innovaciones tecnológicas adaptativas ante el cambio climático en cadenas de valor agraria </a:t>
                      </a: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Gobierno Nacional, Gobiernos Regionales y Gobiernos Locales, implementan los procesos de la gestión del riesgo con enfoque de paisaje para reducir los incendios forestales en un contexto de cambio climático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Acuicultores(as) reducen los riesgos asociados al cambio climático en el desarrollo de la acuicultura.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Poblaciones vulnerables adoptan prácticas saludables ante la exposición a temperaturas extremas provocadas por efectos del cambio climático.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Agentes del sector articulados, sensibilizados e informados gestionan de manera consensuada las intervenciones en cuencas hidrográficas vulnerables al cambio climático.</a:t>
                      </a: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endParaRPr lang="es-PE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Comunidades campesinas y nativas acceden a información oportuna para implementar acciones de reducción de impactos ante eventos climáticos extremos en los sistemas forestales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E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Cuencas vulnerables ante el Cambio Climático incrementan la oferta de agua en cantidad, calidad y oportunidad para los usuarios multisectoriales</a:t>
                      </a: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endParaRPr lang="es-PE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Actores multisectoriales coordinan el uso y aprovechamiento sostenible del agua en cuencas vulnerables al cambio climático.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0" y="6165304"/>
            <a:ext cx="7632848" cy="360040"/>
          </a:xfrm>
        </p:spPr>
        <p:txBody>
          <a:bodyPr/>
          <a:lstStyle/>
          <a:p>
            <a:r>
              <a:rPr lang="es-PE" dirty="0">
                <a:hlinkClick r:id="rId3"/>
              </a:rPr>
              <a:t>http://www.minam.gob.pe/cambioclimatico/gtm</a:t>
            </a:r>
            <a:r>
              <a:rPr lang="es-PE" dirty="0" smtClean="0">
                <a:hlinkClick r:id="rId3"/>
              </a:rPr>
              <a:t>/</a:t>
            </a:r>
            <a:endParaRPr lang="es-PE" dirty="0" smtClean="0"/>
          </a:p>
          <a:p>
            <a:endParaRPr lang="es-PE" dirty="0"/>
          </a:p>
        </p:txBody>
      </p:sp>
      <p:sp>
        <p:nvSpPr>
          <p:cNvPr id="6" name="5 CuadroTexto"/>
          <p:cNvSpPr txBox="1"/>
          <p:nvPr/>
        </p:nvSpPr>
        <p:spPr>
          <a:xfrm>
            <a:off x="323528" y="4941168"/>
            <a:ext cx="25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1400" dirty="0" smtClean="0"/>
          </a:p>
          <a:p>
            <a:r>
              <a:rPr lang="es-PE" sz="1400" dirty="0" smtClean="0"/>
              <a:t>91</a:t>
            </a:r>
            <a:r>
              <a:rPr lang="es-PE" sz="1400" dirty="0" smtClean="0"/>
              <a:t> </a:t>
            </a:r>
            <a:r>
              <a:rPr lang="es-PE" sz="1400" dirty="0" smtClean="0"/>
              <a:t>MEDIDAS DE ADAPTACION</a:t>
            </a:r>
            <a:endParaRPr lang="es-PE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95536" y="5733256"/>
            <a:ext cx="25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1400" dirty="0" smtClean="0"/>
          </a:p>
          <a:p>
            <a:r>
              <a:rPr lang="es-PE" sz="1400" dirty="0" smtClean="0"/>
              <a:t>15 MEDIDAS DE ADAPTACION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6300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PE" dirty="0"/>
              <a:t>Diseño e implementación de sistema de alerta temprana (SAT) para disminuir impactos en zonas vulnerables con peligros asociados al cambio climático.</a:t>
            </a:r>
            <a:endParaRPr lang="es-MX" sz="2400" dirty="0">
              <a:solidFill>
                <a:srgbClr val="000000"/>
              </a:solidFill>
              <a:latin typeface="Calibri"/>
              <a:ea typeface="Calibri"/>
            </a:endParaRPr>
          </a:p>
          <a:p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755573" y="2060848"/>
            <a:ext cx="7632848" cy="4248472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AGRICULTURA</a:t>
            </a:r>
            <a:endParaRPr lang="es-PE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14332" r="45537" b="5028"/>
          <a:stretch/>
        </p:blipFill>
        <p:spPr bwMode="auto">
          <a:xfrm>
            <a:off x="683568" y="2044912"/>
            <a:ext cx="2550247" cy="41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9" t="11824" r="44280" b="4450"/>
          <a:stretch/>
        </p:blipFill>
        <p:spPr bwMode="auto">
          <a:xfrm>
            <a:off x="3347864" y="2010770"/>
            <a:ext cx="2555578" cy="417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5" t="11896" r="43893" b="4922"/>
          <a:stretch/>
        </p:blipFill>
        <p:spPr bwMode="auto">
          <a:xfrm>
            <a:off x="6130573" y="2132857"/>
            <a:ext cx="2514742" cy="401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403648" y="638132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PAPA			MAIZ			ARROZ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17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755576" y="1268760"/>
            <a:ext cx="7632848" cy="432048"/>
          </a:xfrm>
        </p:spPr>
        <p:txBody>
          <a:bodyPr/>
          <a:lstStyle/>
          <a:p>
            <a:r>
              <a:rPr lang="es-PE" dirty="0"/>
              <a:t>Fortalecimiento de procesos de la gestión del riesgo de incendios forestales con enfoque de paisaje en un contexto de cambio climático.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BOSQUE</a:t>
            </a:r>
            <a:endParaRPr lang="es-P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04" y="2021234"/>
            <a:ext cx="5292080" cy="297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b="3877"/>
          <a:stretch/>
        </p:blipFill>
        <p:spPr>
          <a:xfrm>
            <a:off x="523924" y="1888890"/>
            <a:ext cx="2607916" cy="310768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23799" y="5206389"/>
            <a:ext cx="237149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</a:lstStyle>
          <a:p>
            <a:r>
              <a:rPr lang="es-PE" dirty="0"/>
              <a:t>Áreas favorables  para la ocurrencia y propagación de incendios 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3712184" y="5316320"/>
            <a:ext cx="488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http://www.senamhi.gob.pe/site/incendio/</a:t>
            </a:r>
          </a:p>
        </p:txBody>
      </p:sp>
    </p:spTree>
    <p:extLst>
      <p:ext uri="{BB962C8B-B14F-4D97-AF65-F5344CB8AC3E}">
        <p14:creationId xmlns:p14="http://schemas.microsoft.com/office/powerpoint/2010/main" val="261652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PE" dirty="0"/>
              <a:t>Fortalecimiento de los sistemas de alerta temprana para respuestas anticipadas ante los eventos climáticos extremos asociados al cambio climático</a:t>
            </a:r>
            <a:endParaRPr lang="es-MX" dirty="0">
              <a:latin typeface="Calibri"/>
              <a:ea typeface="Calibri"/>
              <a:cs typeface="Times New Roman"/>
            </a:endParaRPr>
          </a:p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PESCA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702581" y="2276872"/>
            <a:ext cx="5472608" cy="168500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MX" altLang="es-PE" dirty="0" smtClean="0">
                <a:latin typeface="Arial Narrow" pitchFamily="34" charset="0"/>
              </a:rPr>
              <a:t>Pronóstico del Tiempo Diario a Nivel Nacional</a:t>
            </a:r>
          </a:p>
          <a:p>
            <a:pPr>
              <a:spcBef>
                <a:spcPct val="0"/>
              </a:spcBef>
            </a:pPr>
            <a:r>
              <a:rPr lang="es-MX" altLang="es-PE" dirty="0" smtClean="0">
                <a:latin typeface="Arial Narrow" pitchFamily="34" charset="0"/>
              </a:rPr>
              <a:t>Atención 24 horas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3" t="10756" r="28365" b="7410"/>
          <a:stretch>
            <a:fillRect/>
          </a:stretch>
        </p:blipFill>
        <p:spPr bwMode="auto">
          <a:xfrm>
            <a:off x="611561" y="2483183"/>
            <a:ext cx="3384376" cy="396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ABCO_SENAMHI\DCL\FOTOGRAFIAS\SENAMHI_JOB\Clipboard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49080"/>
            <a:ext cx="3423844" cy="196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7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PE" dirty="0"/>
              <a:t>Fortalecimiento del sistema de monitoreo y vigilancia epidemiológica y ambiental que incorpora los escenarios climáticos para la gestión del riesgo en un contexto de cambio climático en la salud pública.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SALUD</a:t>
            </a:r>
            <a:endParaRPr lang="es-P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34" y="3026090"/>
            <a:ext cx="7761195" cy="256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907704" y="2336785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i="1" dirty="0" smtClean="0"/>
              <a:t>CAMBIOS AL AÑO 2030</a:t>
            </a:r>
            <a:endParaRPr lang="es-PE" b="1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697331" y="7286980"/>
            <a:ext cx="544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i="1" dirty="0" smtClean="0"/>
              <a:t>Modelo WRF 16 Km forzado con modelo global HadGEM2-ES</a:t>
            </a:r>
            <a:endParaRPr lang="es-PE" i="1" dirty="0"/>
          </a:p>
        </p:txBody>
      </p:sp>
    </p:spTree>
    <p:extLst>
      <p:ext uri="{BB962C8B-B14F-4D97-AF65-F5344CB8AC3E}">
        <p14:creationId xmlns:p14="http://schemas.microsoft.com/office/powerpoint/2010/main" val="39568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PE" dirty="0"/>
              <a:t>Implementación de Sistemas de Alerta Temprana ante inundaciones, sequías, aluviones y peligros de origen glaciar en cuencas vulnerables al cambio climático.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AGUA</a:t>
            </a:r>
            <a:endParaRPr lang="es-P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25373" r="33394" b="8209"/>
          <a:stretch/>
        </p:blipFill>
        <p:spPr bwMode="auto">
          <a:xfrm>
            <a:off x="1215281" y="5171661"/>
            <a:ext cx="2359795" cy="145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7"/>
          <a:stretch/>
        </p:blipFill>
        <p:spPr bwMode="auto">
          <a:xfrm>
            <a:off x="1187624" y="2714623"/>
            <a:ext cx="2387452" cy="190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67" y="3153498"/>
            <a:ext cx="3777684" cy="267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995936" y="2492896"/>
            <a:ext cx="4992975" cy="44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400" b="1" dirty="0" smtClean="0">
                <a:solidFill>
                  <a:schemeClr val="tx1"/>
                </a:solidFill>
              </a:rPr>
              <a:t>Evaluación de inundaciones en tiempo cuasi-real Rímac</a:t>
            </a:r>
            <a:endParaRPr lang="es-PE" sz="2400" b="1" dirty="0">
              <a:solidFill>
                <a:schemeClr val="tx1"/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1752600" y="895350"/>
            <a:ext cx="699043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5943600" y="3321938"/>
            <a:ext cx="146068" cy="1210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605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68344" cy="383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1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288" y="476250"/>
            <a:ext cx="8353425" cy="431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altLang="es-PE" sz="2800" smtClean="0">
                <a:latin typeface="Arial Narrow" pitchFamily="34" charset="0"/>
              </a:rPr>
              <a:t> Recursos Científicos y Tecnológicos</a:t>
            </a:r>
          </a:p>
        </p:txBody>
      </p:sp>
      <p:sp>
        <p:nvSpPr>
          <p:cNvPr id="14339" name="Oval 4"/>
          <p:cNvSpPr>
            <a:spLocks noChangeArrowheads="1"/>
          </p:cNvSpPr>
          <p:nvPr/>
        </p:nvSpPr>
        <p:spPr bwMode="gray">
          <a:xfrm>
            <a:off x="2516188" y="2409825"/>
            <a:ext cx="3956050" cy="3881438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B9B7C"/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itchFamily="34" charset="0"/>
            </a:endParaRPr>
          </a:p>
        </p:txBody>
      </p:sp>
      <p:sp>
        <p:nvSpPr>
          <p:cNvPr id="14340" name="Oval 5"/>
          <p:cNvSpPr>
            <a:spLocks noChangeArrowheads="1"/>
          </p:cNvSpPr>
          <p:nvPr/>
        </p:nvSpPr>
        <p:spPr bwMode="gray">
          <a:xfrm>
            <a:off x="2733675" y="2616200"/>
            <a:ext cx="3490913" cy="3490913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B9B7C"/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itchFamily="34" charset="0"/>
            </a:endParaRPr>
          </a:p>
        </p:txBody>
      </p:sp>
      <p:sp>
        <p:nvSpPr>
          <p:cNvPr id="14341" name="Oval 6"/>
          <p:cNvSpPr>
            <a:spLocks noChangeArrowheads="1"/>
          </p:cNvSpPr>
          <p:nvPr/>
        </p:nvSpPr>
        <p:spPr bwMode="gray">
          <a:xfrm>
            <a:off x="2949575" y="2943225"/>
            <a:ext cx="2973388" cy="2973388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B9B7C"/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itchFamily="34" charset="0"/>
            </a:endParaRPr>
          </a:p>
        </p:txBody>
      </p:sp>
      <p:sp>
        <p:nvSpPr>
          <p:cNvPr id="14342" name="AutoShape 7"/>
          <p:cNvSpPr>
            <a:spLocks noChangeArrowheads="1"/>
          </p:cNvSpPr>
          <p:nvPr/>
        </p:nvSpPr>
        <p:spPr bwMode="gray">
          <a:xfrm rot="9044363">
            <a:off x="2192338" y="4241800"/>
            <a:ext cx="1871662" cy="1855788"/>
          </a:xfrm>
          <a:prstGeom prst="chevron">
            <a:avLst>
              <a:gd name="adj" fmla="val 28655"/>
            </a:avLst>
          </a:prstGeom>
          <a:solidFill>
            <a:srgbClr val="99CC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itchFamily="34" charset="0"/>
            </a:endParaRPr>
          </a:p>
        </p:txBody>
      </p:sp>
      <p:sp>
        <p:nvSpPr>
          <p:cNvPr id="14343" name="AutoShape 8"/>
          <p:cNvSpPr>
            <a:spLocks noChangeArrowheads="1"/>
          </p:cNvSpPr>
          <p:nvPr/>
        </p:nvSpPr>
        <p:spPr bwMode="gray">
          <a:xfrm rot="-5400000">
            <a:off x="3470276" y="2047875"/>
            <a:ext cx="1871662" cy="1855787"/>
          </a:xfrm>
          <a:prstGeom prst="chevron">
            <a:avLst>
              <a:gd name="adj" fmla="val 28655"/>
            </a:avLst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Plastic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itchFamily="34" charset="0"/>
            </a:endParaRPr>
          </a:p>
        </p:txBody>
      </p:sp>
      <p:sp>
        <p:nvSpPr>
          <p:cNvPr id="14344" name="AutoShape 9"/>
          <p:cNvSpPr>
            <a:spLocks noChangeArrowheads="1"/>
          </p:cNvSpPr>
          <p:nvPr/>
        </p:nvSpPr>
        <p:spPr bwMode="gray">
          <a:xfrm rot="1788254">
            <a:off x="4738688" y="4254500"/>
            <a:ext cx="1871662" cy="1855788"/>
          </a:xfrm>
          <a:prstGeom prst="chevron">
            <a:avLst>
              <a:gd name="adj" fmla="val 28655"/>
            </a:avLst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itchFamily="34" charset="0"/>
            </a:endParaRPr>
          </a:p>
        </p:txBody>
      </p:sp>
      <p:sp>
        <p:nvSpPr>
          <p:cNvPr id="14345" name="21 CuadroTexto"/>
          <p:cNvSpPr txBox="1">
            <a:spLocks noChangeArrowheads="1"/>
          </p:cNvSpPr>
          <p:nvPr/>
        </p:nvSpPr>
        <p:spPr bwMode="auto">
          <a:xfrm>
            <a:off x="3530600" y="2492375"/>
            <a:ext cx="1833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800" b="1">
                <a:solidFill>
                  <a:schemeClr val="bg1"/>
                </a:solidFill>
                <a:latin typeface="Arial Narrow" pitchFamily="34" charset="0"/>
                <a:cs typeface="Myriad Arabic" pitchFamily="50" charset="-78"/>
              </a:rPr>
              <a:t>Sistemas de Observación</a:t>
            </a:r>
          </a:p>
        </p:txBody>
      </p:sp>
      <p:sp>
        <p:nvSpPr>
          <p:cNvPr id="14346" name="22 CuadroTexto"/>
          <p:cNvSpPr txBox="1">
            <a:spLocks noChangeArrowheads="1"/>
          </p:cNvSpPr>
          <p:nvPr/>
        </p:nvSpPr>
        <p:spPr bwMode="auto">
          <a:xfrm>
            <a:off x="2306638" y="4665663"/>
            <a:ext cx="1833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 b="1">
                <a:solidFill>
                  <a:schemeClr val="bg1"/>
                </a:solidFill>
                <a:latin typeface="Arial Narrow" pitchFamily="34" charset="0"/>
                <a:cs typeface="Myriad Arabic" pitchFamily="50" charset="-78"/>
              </a:rPr>
              <a:t>Modelos Numéricos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E" altLang="es-PE" sz="1800" b="1">
                <a:solidFill>
                  <a:schemeClr val="bg1"/>
                </a:solidFill>
                <a:latin typeface="Arial Narrow" pitchFamily="34" charset="0"/>
                <a:cs typeface="Myriad Arabic" pitchFamily="50" charset="-78"/>
              </a:rPr>
              <a:t>y Estadísticos</a:t>
            </a:r>
          </a:p>
        </p:txBody>
      </p:sp>
      <p:sp>
        <p:nvSpPr>
          <p:cNvPr id="14347" name="23 CuadroTexto"/>
          <p:cNvSpPr txBox="1">
            <a:spLocks noChangeArrowheads="1"/>
          </p:cNvSpPr>
          <p:nvPr/>
        </p:nvSpPr>
        <p:spPr bwMode="auto">
          <a:xfrm>
            <a:off x="5003800" y="4724400"/>
            <a:ext cx="183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800" b="1">
                <a:solidFill>
                  <a:schemeClr val="bg1"/>
                </a:solidFill>
                <a:latin typeface="Arial Narrow" pitchFamily="34" charset="0"/>
                <a:cs typeface="Myriad Arabic" pitchFamily="50" charset="-78"/>
              </a:rPr>
              <a:t>Recursos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800" b="1">
                <a:solidFill>
                  <a:schemeClr val="bg1"/>
                </a:solidFill>
                <a:latin typeface="Arial Narrow" pitchFamily="34" charset="0"/>
                <a:cs typeface="Myriad Arabic" pitchFamily="50" charset="-78"/>
              </a:rPr>
              <a:t>Humanos</a:t>
            </a:r>
          </a:p>
        </p:txBody>
      </p:sp>
      <p:pic>
        <p:nvPicPr>
          <p:cNvPr id="14348" name="Picture 4" descr="C:\Users\USUARIO\Downloads\noun_11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557338"/>
            <a:ext cx="86836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" descr="C:\Users\USUARIO\Downloads\noun_697264_c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2"/>
          <a:stretch>
            <a:fillRect/>
          </a:stretch>
        </p:blipFill>
        <p:spPr bwMode="auto">
          <a:xfrm>
            <a:off x="5041900" y="1539875"/>
            <a:ext cx="11144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6" descr="C:\Users\USUARIO\Downloads\noun_898957_c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6"/>
          <a:stretch>
            <a:fillRect/>
          </a:stretch>
        </p:blipFill>
        <p:spPr bwMode="auto">
          <a:xfrm>
            <a:off x="1174750" y="4768850"/>
            <a:ext cx="1020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7" descr="C:\Users\USUARIO\Downloads\noun_138658_c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9"/>
          <a:stretch>
            <a:fillRect/>
          </a:stretch>
        </p:blipFill>
        <p:spPr bwMode="auto">
          <a:xfrm>
            <a:off x="6557963" y="4610100"/>
            <a:ext cx="12541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731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288" y="476250"/>
            <a:ext cx="8353425" cy="431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altLang="es-PE" sz="2800" dirty="0" smtClean="0">
                <a:latin typeface="Arial Narrow" pitchFamily="34" charset="0"/>
              </a:rPr>
              <a:t>SISTEMAS DE OBSERVACIÓN METEOROLOGICA E HIDROLOGICA</a:t>
            </a:r>
          </a:p>
        </p:txBody>
      </p:sp>
      <p:pic>
        <p:nvPicPr>
          <p:cNvPr id="17411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9" r="43063" b="10226"/>
          <a:stretch/>
        </p:blipFill>
        <p:spPr bwMode="auto">
          <a:xfrm>
            <a:off x="220083" y="1210469"/>
            <a:ext cx="2887118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Flecha derecha"/>
          <p:cNvSpPr/>
          <p:nvPr/>
        </p:nvSpPr>
        <p:spPr>
          <a:xfrm>
            <a:off x="3635375" y="3957638"/>
            <a:ext cx="288925" cy="36036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6" name="15 Flecha derecha"/>
          <p:cNvSpPr/>
          <p:nvPr/>
        </p:nvSpPr>
        <p:spPr>
          <a:xfrm>
            <a:off x="4446588" y="5013325"/>
            <a:ext cx="287337" cy="36036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7" name="16 Flecha derecha"/>
          <p:cNvSpPr/>
          <p:nvPr/>
        </p:nvSpPr>
        <p:spPr>
          <a:xfrm>
            <a:off x="5435600" y="3817938"/>
            <a:ext cx="288925" cy="3587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8" name="17 Flecha derecha"/>
          <p:cNvSpPr/>
          <p:nvPr/>
        </p:nvSpPr>
        <p:spPr>
          <a:xfrm>
            <a:off x="6443663" y="4703763"/>
            <a:ext cx="288925" cy="36036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20" name="Picture 2" descr="Resultado de imagen para meteorological weather s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702" y="1967849"/>
            <a:ext cx="2811823" cy="374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Flecha derecha"/>
          <p:cNvSpPr/>
          <p:nvPr/>
        </p:nvSpPr>
        <p:spPr>
          <a:xfrm rot="10800000">
            <a:off x="6011863" y="4292600"/>
            <a:ext cx="288925" cy="36036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4" name="23 Flecha derecha"/>
          <p:cNvSpPr/>
          <p:nvPr/>
        </p:nvSpPr>
        <p:spPr>
          <a:xfrm rot="10800000">
            <a:off x="5867400" y="2997200"/>
            <a:ext cx="288925" cy="36036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25" name="5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38232" r="55173" b="28473"/>
          <a:stretch>
            <a:fillRect/>
          </a:stretch>
        </p:blipFill>
        <p:spPr bwMode="auto">
          <a:xfrm>
            <a:off x="5724525" y="1346201"/>
            <a:ext cx="3343275" cy="2554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senamhi.gob.pe/load/noticia/SENA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63361"/>
            <a:ext cx="33432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ángulo 24"/>
          <p:cNvSpPr/>
          <p:nvPr/>
        </p:nvSpPr>
        <p:spPr>
          <a:xfrm>
            <a:off x="179388" y="5892800"/>
            <a:ext cx="1411287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PE" alt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Aforos</a:t>
            </a:r>
          </a:p>
        </p:txBody>
      </p:sp>
    </p:spTree>
    <p:extLst>
      <p:ext uri="{BB962C8B-B14F-4D97-AF65-F5344CB8AC3E}">
        <p14:creationId xmlns:p14="http://schemas.microsoft.com/office/powerpoint/2010/main" val="34681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581275"/>
            <a:ext cx="9144000" cy="427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0483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288" y="476250"/>
            <a:ext cx="8353425" cy="431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MX" altLang="es-PE" sz="2800" dirty="0" smtClean="0">
                <a:latin typeface="Arial Narrow" pitchFamily="34" charset="0"/>
              </a:rPr>
              <a:t>PERCEPCION REMOTA</a:t>
            </a:r>
            <a:endParaRPr lang="es-PE" altLang="es-PE" sz="2800" dirty="0" smtClean="0">
              <a:latin typeface="Arial Narrow" pitchFamily="34" charset="0"/>
            </a:endParaRP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44538" y="1125538"/>
            <a:ext cx="7632700" cy="48244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PE" sz="2400" b="1" dirty="0" smtClean="0">
                <a:latin typeface="Arial Narrow" panose="020B0606020202030204" pitchFamily="34" charset="0"/>
              </a:rPr>
              <a:t>Satélite geoestacionario GOES 16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MX" sz="2400" b="1" dirty="0" smtClean="0">
                <a:latin typeface="Arial Narrow" panose="020B0606020202030204" pitchFamily="34" charset="0"/>
              </a:rPr>
              <a:t>Radares </a:t>
            </a:r>
            <a:endParaRPr lang="es-PE" sz="2400" b="1" dirty="0" smtClean="0">
              <a:latin typeface="Arial Narrow" panose="020B0606020202030204" pitchFamily="34" charset="0"/>
            </a:endParaRPr>
          </a:p>
          <a:p>
            <a:pPr>
              <a:defRPr/>
            </a:pPr>
            <a:endParaRPr lang="es-PE" sz="2200" dirty="0">
              <a:latin typeface="Arial Narrow" panose="020B0606020202030204" pitchFamily="34" charset="0"/>
            </a:endParaRPr>
          </a:p>
          <a:p>
            <a:pPr>
              <a:defRPr/>
            </a:pPr>
            <a:endParaRPr lang="es-PE" sz="2200" dirty="0">
              <a:latin typeface="Arial Narrow" panose="020B0606020202030204" pitchFamily="34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 b="50735"/>
          <a:stretch>
            <a:fillRect/>
          </a:stretch>
        </p:blipFill>
        <p:spPr bwMode="auto">
          <a:xfrm>
            <a:off x="17463" y="2348880"/>
            <a:ext cx="5350463" cy="397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1" b="48991"/>
          <a:stretch>
            <a:fillRect/>
          </a:stretch>
        </p:blipFill>
        <p:spPr bwMode="auto">
          <a:xfrm>
            <a:off x="3924300" y="2348880"/>
            <a:ext cx="5219700" cy="397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2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2609850"/>
            <a:ext cx="9144000" cy="4275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2531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288" y="404813"/>
            <a:ext cx="8353425" cy="431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altLang="es-PE" sz="3200" smtClean="0">
                <a:latin typeface="Arial Narrow" pitchFamily="34" charset="0"/>
              </a:rPr>
              <a:t>SISTEMAS DE OBSERVACIÓN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44538" y="1268413"/>
            <a:ext cx="7632700" cy="48244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latin typeface="Arial Narrow" panose="020B0606020202030204" pitchFamily="34" charset="0"/>
              </a:rPr>
              <a:t>PISCO (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2000" b="1" dirty="0" smtClean="0">
                <a:latin typeface="Arial Narrow" panose="020B0606020202030204" pitchFamily="34" charset="0"/>
              </a:rPr>
              <a:t>eruvian 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I</a:t>
            </a:r>
            <a:r>
              <a:rPr lang="en-US" sz="2000" b="1" dirty="0">
                <a:latin typeface="Arial Narrow" panose="020B0606020202030204" pitchFamily="34" charset="0"/>
              </a:rPr>
              <a:t>nterpolate data of the 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S</a:t>
            </a:r>
            <a:r>
              <a:rPr lang="en-US" sz="2000" b="1" dirty="0">
                <a:latin typeface="Arial Narrow" panose="020B0606020202030204" pitchFamily="34" charset="0"/>
              </a:rPr>
              <a:t>ENAMHI’s 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C</a:t>
            </a:r>
            <a:r>
              <a:rPr lang="en-US" sz="2000" b="1" dirty="0">
                <a:latin typeface="Arial Narrow" panose="020B0606020202030204" pitchFamily="34" charset="0"/>
              </a:rPr>
              <a:t>limatological and Hydrological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</a:t>
            </a:r>
            <a:r>
              <a:rPr lang="en-US" sz="2000" b="1" dirty="0" smtClean="0">
                <a:latin typeface="Arial Narrow" panose="020B0606020202030204" pitchFamily="34" charset="0"/>
              </a:rPr>
              <a:t>bservations)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fr-FR" altLang="es-PE" sz="2000" dirty="0" err="1">
                <a:latin typeface="Arial Narrow" panose="020B0606020202030204" pitchFamily="34" charset="0"/>
              </a:rPr>
              <a:t>Datos</a:t>
            </a:r>
            <a:r>
              <a:rPr lang="fr-FR" altLang="es-PE" sz="2000" dirty="0">
                <a:latin typeface="Arial Narrow" panose="020B0606020202030204" pitchFamily="34" charset="0"/>
              </a:rPr>
              <a:t> </a:t>
            </a:r>
            <a:r>
              <a:rPr lang="fr-FR" altLang="es-PE" sz="2000" dirty="0" err="1">
                <a:latin typeface="Arial Narrow" panose="020B0606020202030204" pitchFamily="34" charset="0"/>
              </a:rPr>
              <a:t>interpolados</a:t>
            </a:r>
            <a:r>
              <a:rPr lang="fr-FR" altLang="es-PE" sz="2000" dirty="0">
                <a:latin typeface="Arial Narrow" panose="020B0606020202030204" pitchFamily="34" charset="0"/>
              </a:rPr>
              <a:t> de las </a:t>
            </a:r>
            <a:r>
              <a:rPr lang="fr-FR" altLang="es-PE" sz="2000" dirty="0" err="1">
                <a:latin typeface="Arial Narrow" panose="020B0606020202030204" pitchFamily="34" charset="0"/>
              </a:rPr>
              <a:t>estaciones</a:t>
            </a:r>
            <a:r>
              <a:rPr lang="fr-FR" altLang="es-PE" sz="2000" dirty="0">
                <a:latin typeface="Arial Narrow" panose="020B0606020202030204" pitchFamily="34" charset="0"/>
              </a:rPr>
              <a:t> </a:t>
            </a:r>
            <a:r>
              <a:rPr lang="fr-FR" altLang="es-PE" sz="2000" dirty="0" err="1">
                <a:latin typeface="Arial Narrow" panose="020B0606020202030204" pitchFamily="34" charset="0"/>
              </a:rPr>
              <a:t>climatológicas</a:t>
            </a:r>
            <a:r>
              <a:rPr lang="fr-FR" altLang="es-PE" sz="2000" dirty="0">
                <a:latin typeface="Arial Narrow" panose="020B0606020202030204" pitchFamily="34" charset="0"/>
              </a:rPr>
              <a:t> e </a:t>
            </a:r>
            <a:r>
              <a:rPr lang="fr-FR" altLang="es-PE" sz="2000" dirty="0" err="1">
                <a:latin typeface="Arial Narrow" panose="020B0606020202030204" pitchFamily="34" charset="0"/>
              </a:rPr>
              <a:t>hidrológicas</a:t>
            </a:r>
            <a:r>
              <a:rPr lang="fr-FR" altLang="es-PE" sz="2000" dirty="0">
                <a:latin typeface="Arial Narrow" panose="020B0606020202030204" pitchFamily="34" charset="0"/>
              </a:rPr>
              <a:t> </a:t>
            </a:r>
            <a:r>
              <a:rPr lang="fr-FR" altLang="es-PE" sz="2000" dirty="0" err="1">
                <a:latin typeface="Arial Narrow" panose="020B0606020202030204" pitchFamily="34" charset="0"/>
              </a:rPr>
              <a:t>del</a:t>
            </a:r>
            <a:r>
              <a:rPr lang="fr-FR" altLang="es-PE" sz="2000" dirty="0">
                <a:latin typeface="Arial Narrow" panose="020B0606020202030204" pitchFamily="34" charset="0"/>
              </a:rPr>
              <a:t> </a:t>
            </a:r>
            <a:r>
              <a:rPr lang="fr-FR" altLang="es-PE" sz="2000" dirty="0" smtClean="0">
                <a:latin typeface="Arial Narrow" panose="020B0606020202030204" pitchFamily="34" charset="0"/>
              </a:rPr>
              <a:t>SENAMHI</a:t>
            </a:r>
            <a:endParaRPr lang="es-PE" sz="2000" dirty="0">
              <a:latin typeface="Arial Narrow" panose="020B0606020202030204" pitchFamily="34" charset="0"/>
            </a:endParaRPr>
          </a:p>
        </p:txBody>
      </p:sp>
      <p:pic>
        <p:nvPicPr>
          <p:cNvPr id="22533" name="8 Imagen" descr="chirp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31888" b="6635"/>
          <a:stretch>
            <a:fillRect/>
          </a:stretch>
        </p:blipFill>
        <p:spPr bwMode="auto">
          <a:xfrm>
            <a:off x="214313" y="2997200"/>
            <a:ext cx="2233612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978150"/>
            <a:ext cx="18716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 descr="C:\Users\USUARIO\Downloads\noun_11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5788"/>
            <a:ext cx="703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 descr="C:\Users\USUARIO\Downloads\noun_697264_c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2"/>
          <a:stretch>
            <a:fillRect/>
          </a:stretch>
        </p:blipFill>
        <p:spPr bwMode="auto">
          <a:xfrm>
            <a:off x="719138" y="5583238"/>
            <a:ext cx="9366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ángulo 24"/>
          <p:cNvSpPr>
            <a:spLocks noChangeArrowheads="1"/>
          </p:cNvSpPr>
          <p:nvPr/>
        </p:nvSpPr>
        <p:spPr bwMode="auto">
          <a:xfrm>
            <a:off x="2368550" y="5567363"/>
            <a:ext cx="1411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PE" altLang="es-PE" sz="1600" b="1">
                <a:solidFill>
                  <a:srgbClr val="000000"/>
                </a:solidFill>
                <a:latin typeface="Arial Narrow" pitchFamily="34" charset="0"/>
              </a:rPr>
              <a:t>Enero/1981 a Dic/2015</a:t>
            </a:r>
            <a:endParaRPr lang="es-PE" altLang="es-PE" sz="1600" b="1">
              <a:latin typeface="Arial Narrow" pitchFamily="34" charset="0"/>
            </a:endParaRPr>
          </a:p>
        </p:txBody>
      </p:sp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2335213"/>
            <a:ext cx="164623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3416300"/>
            <a:ext cx="16605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4532313"/>
            <a:ext cx="16319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13 CuadroTexto"/>
          <p:cNvSpPr txBox="1">
            <a:spLocks noChangeArrowheads="1"/>
          </p:cNvSpPr>
          <p:nvPr/>
        </p:nvSpPr>
        <p:spPr bwMode="auto">
          <a:xfrm>
            <a:off x="46038" y="6650038"/>
            <a:ext cx="2078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1400" b="1">
                <a:latin typeface="Arial Narrow" pitchFamily="34" charset="0"/>
              </a:rPr>
              <a:t>Lavado et al.  (in prep.)</a:t>
            </a:r>
          </a:p>
        </p:txBody>
      </p:sp>
      <p:sp>
        <p:nvSpPr>
          <p:cNvPr id="30" name="AutoShape 189"/>
          <p:cNvSpPr>
            <a:spLocks noChangeArrowheads="1"/>
          </p:cNvSpPr>
          <p:nvPr/>
        </p:nvSpPr>
        <p:spPr bwMode="gray">
          <a:xfrm rot="16054750">
            <a:off x="5483225" y="4002088"/>
            <a:ext cx="1582737" cy="1658938"/>
          </a:xfrm>
          <a:custGeom>
            <a:avLst/>
            <a:gdLst>
              <a:gd name="G0" fmla="+- 0 0 0"/>
              <a:gd name="G1" fmla="+- -3915913 0 0"/>
              <a:gd name="G2" fmla="+- 0 0 -3915913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0 0 0"/>
              <a:gd name="G9" fmla="+- 0 0 -3915913"/>
              <a:gd name="G10" fmla="+- 733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733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7330 0"/>
              <a:gd name="G29" fmla="sin 733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915913"/>
              <a:gd name="G36" fmla="sin G34 -3915913"/>
              <a:gd name="G37" fmla="+/ -3915913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0 G39"/>
              <a:gd name="G43" fmla="sin 733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164 w 21600"/>
              <a:gd name="T5" fmla="*/ 5420 h 21600"/>
              <a:gd name="T6" fmla="*/ 15366 w 21600"/>
              <a:gd name="T7" fmla="*/ 2969 h 21600"/>
              <a:gd name="T8" fmla="*/ 17155 w 21600"/>
              <a:gd name="T9" fmla="*/ 7148 h 21600"/>
              <a:gd name="T10" fmla="*/ 24300 w 21600"/>
              <a:gd name="T11" fmla="*/ 10800 h 21600"/>
              <a:gd name="T12" fmla="*/ 19865 w 21600"/>
              <a:gd name="T13" fmla="*/ 15235 h 21600"/>
              <a:gd name="T14" fmla="*/ 1543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130" y="10800"/>
                </a:moveTo>
                <a:cubicBezTo>
                  <a:pt x="18130" y="8192"/>
                  <a:pt x="16744" y="5781"/>
                  <a:pt x="14492" y="4467"/>
                </a:cubicBezTo>
                <a:lnTo>
                  <a:pt x="16240" y="1470"/>
                </a:lnTo>
                <a:cubicBezTo>
                  <a:pt x="19559" y="3405"/>
                  <a:pt x="21600" y="6958"/>
                  <a:pt x="21600" y="10800"/>
                </a:cubicBezTo>
                <a:lnTo>
                  <a:pt x="24300" y="10800"/>
                </a:lnTo>
                <a:lnTo>
                  <a:pt x="19865" y="15235"/>
                </a:lnTo>
                <a:lnTo>
                  <a:pt x="15430" y="10800"/>
                </a:lnTo>
                <a:lnTo>
                  <a:pt x="18130" y="108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60392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0392"/>
                  <a:invGamma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legacyPerspectiveBottomRight">
              <a:rot lat="20699999" lon="1500000" rev="0"/>
            </a:camera>
            <a:lightRig rig="legacyHarsh3" dir="b"/>
          </a:scene3d>
          <a:sp3d extrusionH="290500" prstMaterial="legacyMetal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s-MX"/>
          </a:p>
        </p:txBody>
      </p:sp>
      <p:sp>
        <p:nvSpPr>
          <p:cNvPr id="31" name="AutoShape 189"/>
          <p:cNvSpPr>
            <a:spLocks noChangeArrowheads="1"/>
          </p:cNvSpPr>
          <p:nvPr/>
        </p:nvSpPr>
        <p:spPr bwMode="gray">
          <a:xfrm rot="5783228">
            <a:off x="2174081" y="3375819"/>
            <a:ext cx="1338263" cy="1336675"/>
          </a:xfrm>
          <a:custGeom>
            <a:avLst/>
            <a:gdLst>
              <a:gd name="G0" fmla="+- 0 0 0"/>
              <a:gd name="G1" fmla="+- -3915913 0 0"/>
              <a:gd name="G2" fmla="+- 0 0 -3915913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0 0 0"/>
              <a:gd name="G9" fmla="+- 0 0 -3915913"/>
              <a:gd name="G10" fmla="+- 733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733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7330 0"/>
              <a:gd name="G29" fmla="sin 733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915913"/>
              <a:gd name="G36" fmla="sin G34 -3915913"/>
              <a:gd name="G37" fmla="+/ -3915913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0 G39"/>
              <a:gd name="G43" fmla="sin 733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164 w 21600"/>
              <a:gd name="T5" fmla="*/ 5420 h 21600"/>
              <a:gd name="T6" fmla="*/ 15366 w 21600"/>
              <a:gd name="T7" fmla="*/ 2969 h 21600"/>
              <a:gd name="T8" fmla="*/ 17155 w 21600"/>
              <a:gd name="T9" fmla="*/ 7148 h 21600"/>
              <a:gd name="T10" fmla="*/ 24300 w 21600"/>
              <a:gd name="T11" fmla="*/ 10800 h 21600"/>
              <a:gd name="T12" fmla="*/ 19865 w 21600"/>
              <a:gd name="T13" fmla="*/ 15235 h 21600"/>
              <a:gd name="T14" fmla="*/ 1543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130" y="10800"/>
                </a:moveTo>
                <a:cubicBezTo>
                  <a:pt x="18130" y="8192"/>
                  <a:pt x="16744" y="5781"/>
                  <a:pt x="14492" y="4467"/>
                </a:cubicBezTo>
                <a:lnTo>
                  <a:pt x="16240" y="1470"/>
                </a:lnTo>
                <a:cubicBezTo>
                  <a:pt x="19559" y="3405"/>
                  <a:pt x="21600" y="6958"/>
                  <a:pt x="21600" y="10800"/>
                </a:cubicBezTo>
                <a:lnTo>
                  <a:pt x="24300" y="10800"/>
                </a:lnTo>
                <a:lnTo>
                  <a:pt x="19865" y="15235"/>
                </a:lnTo>
                <a:lnTo>
                  <a:pt x="15430" y="10800"/>
                </a:lnTo>
                <a:lnTo>
                  <a:pt x="18130" y="108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60392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0392"/>
                  <a:invGamma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legacyPerspectiveBottomRight">
              <a:rot lat="20699999" lon="1500000" rev="0"/>
            </a:camera>
            <a:lightRig rig="legacyHarsh3" dir="b"/>
          </a:scene3d>
          <a:sp3d extrusionH="290500" prstMaterial="legacyMetal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s-MX"/>
          </a:p>
        </p:txBody>
      </p:sp>
      <p:sp>
        <p:nvSpPr>
          <p:cNvPr id="32" name="AutoShape 189"/>
          <p:cNvSpPr>
            <a:spLocks noChangeArrowheads="1"/>
          </p:cNvSpPr>
          <p:nvPr/>
        </p:nvSpPr>
        <p:spPr bwMode="gray">
          <a:xfrm rot="17847328">
            <a:off x="2209006" y="3645694"/>
            <a:ext cx="1338263" cy="1336675"/>
          </a:xfrm>
          <a:custGeom>
            <a:avLst/>
            <a:gdLst>
              <a:gd name="G0" fmla="+- 0 0 0"/>
              <a:gd name="G1" fmla="+- -3915913 0 0"/>
              <a:gd name="G2" fmla="+- 0 0 -3915913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0 0 0"/>
              <a:gd name="G9" fmla="+- 0 0 -3915913"/>
              <a:gd name="G10" fmla="+- 733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733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7330 0"/>
              <a:gd name="G29" fmla="sin 733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915913"/>
              <a:gd name="G36" fmla="sin G34 -3915913"/>
              <a:gd name="G37" fmla="+/ -3915913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0 G39"/>
              <a:gd name="G43" fmla="sin 733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164 w 21600"/>
              <a:gd name="T5" fmla="*/ 5420 h 21600"/>
              <a:gd name="T6" fmla="*/ 15366 w 21600"/>
              <a:gd name="T7" fmla="*/ 2969 h 21600"/>
              <a:gd name="T8" fmla="*/ 17155 w 21600"/>
              <a:gd name="T9" fmla="*/ 7148 h 21600"/>
              <a:gd name="T10" fmla="*/ 24300 w 21600"/>
              <a:gd name="T11" fmla="*/ 10800 h 21600"/>
              <a:gd name="T12" fmla="*/ 19865 w 21600"/>
              <a:gd name="T13" fmla="*/ 15235 h 21600"/>
              <a:gd name="T14" fmla="*/ 1543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130" y="10800"/>
                </a:moveTo>
                <a:cubicBezTo>
                  <a:pt x="18130" y="8192"/>
                  <a:pt x="16744" y="5781"/>
                  <a:pt x="14492" y="4467"/>
                </a:cubicBezTo>
                <a:lnTo>
                  <a:pt x="16240" y="1470"/>
                </a:lnTo>
                <a:cubicBezTo>
                  <a:pt x="19559" y="3405"/>
                  <a:pt x="21600" y="6958"/>
                  <a:pt x="21600" y="10800"/>
                </a:cubicBezTo>
                <a:lnTo>
                  <a:pt x="24300" y="10800"/>
                </a:lnTo>
                <a:lnTo>
                  <a:pt x="19865" y="15235"/>
                </a:lnTo>
                <a:lnTo>
                  <a:pt x="15430" y="10800"/>
                </a:lnTo>
                <a:lnTo>
                  <a:pt x="18130" y="108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60392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0392"/>
                  <a:invGamma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legacyPerspectiveBottomRight">
              <a:rot lat="20699999" lon="1500000" rev="0"/>
            </a:camera>
            <a:lightRig rig="legacyHarsh3" dir="b"/>
          </a:scene3d>
          <a:sp3d extrusionH="290500" prstMaterial="legacyMetal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s-MX"/>
          </a:p>
        </p:txBody>
      </p:sp>
      <p:sp>
        <p:nvSpPr>
          <p:cNvPr id="22545" name="CuadroTexto 1"/>
          <p:cNvSpPr txBox="1">
            <a:spLocks noChangeArrowheads="1"/>
          </p:cNvSpPr>
          <p:nvPr/>
        </p:nvSpPr>
        <p:spPr bwMode="auto">
          <a:xfrm>
            <a:off x="2992438" y="942975"/>
            <a:ext cx="357346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>
                <a:latin typeface="Arial" pitchFamily="34" charset="0"/>
              </a:rPr>
              <a:t>DATOS GRILLADOS</a:t>
            </a:r>
          </a:p>
        </p:txBody>
      </p:sp>
    </p:spTree>
    <p:extLst>
      <p:ext uri="{BB962C8B-B14F-4D97-AF65-F5344CB8AC3E}">
        <p14:creationId xmlns:p14="http://schemas.microsoft.com/office/powerpoint/2010/main" val="2347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2581275"/>
            <a:ext cx="9144000" cy="427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4579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288" y="476250"/>
            <a:ext cx="8353425" cy="431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altLang="es-PE" sz="3200" dirty="0" smtClean="0">
                <a:latin typeface="Arial Narrow" pitchFamily="34" charset="0"/>
              </a:rPr>
              <a:t>MODELAMIENTO NUMERICO ESTADISTICO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206179"/>
              </p:ext>
            </p:extLst>
          </p:nvPr>
        </p:nvGraphicFramePr>
        <p:xfrm>
          <a:off x="755650" y="1196975"/>
          <a:ext cx="7704138" cy="158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069"/>
                <a:gridCol w="3852069"/>
              </a:tblGrid>
              <a:tr h="3960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dirty="0" smtClean="0">
                          <a:latin typeface="Arial Narrow" panose="020B0606020202030204" pitchFamily="34" charset="0"/>
                        </a:rPr>
                        <a:t>Tiempo</a:t>
                      </a:r>
                    </a:p>
                  </a:txBody>
                  <a:tcPr marL="91431" marR="91431" marT="45686" marB="456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 dirty="0" smtClean="0">
                          <a:latin typeface="Arial Narrow" panose="020B0606020202030204" pitchFamily="34" charset="0"/>
                        </a:rPr>
                        <a:t>Clima</a:t>
                      </a:r>
                      <a:endParaRPr lang="es-MX" sz="2000" dirty="0">
                        <a:latin typeface="Arial Narrow" panose="020B0606020202030204" pitchFamily="34" charset="0"/>
                      </a:endParaRPr>
                    </a:p>
                  </a:txBody>
                  <a:tcPr marL="91431" marR="91431" marT="45686" marB="45686"/>
                </a:tc>
              </a:tr>
              <a:tr h="1188262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s-PE" sz="1800" dirty="0" smtClean="0">
                          <a:latin typeface="Arial Narrow" panose="020B0606020202030204" pitchFamily="34" charset="0"/>
                        </a:rPr>
                        <a:t>Modelos globales</a:t>
                      </a:r>
                      <a:r>
                        <a:rPr lang="es-PE" sz="1800" baseline="0" dirty="0" smtClean="0">
                          <a:latin typeface="Arial Narrow" panose="020B0606020202030204" pitchFamily="34" charset="0"/>
                        </a:rPr>
                        <a:t> / regionales</a:t>
                      </a:r>
                      <a:endParaRPr lang="es-PE" sz="1800" dirty="0" smtClean="0">
                        <a:latin typeface="Arial Narrow" panose="020B0606020202030204" pitchFamily="34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s-PE" sz="1800" dirty="0" smtClean="0">
                          <a:latin typeface="Arial Narrow" panose="020B0606020202030204" pitchFamily="34" charset="0"/>
                        </a:rPr>
                        <a:t>GFS (1°x1°) y (0.25°x0.25°)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s-PE" sz="1800" dirty="0" smtClean="0">
                          <a:latin typeface="Arial Narrow" panose="020B0606020202030204" pitchFamily="34" charset="0"/>
                        </a:rPr>
                        <a:t>ETA</a:t>
                      </a:r>
                      <a:r>
                        <a:rPr lang="es-PE" sz="18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PE" sz="1800" baseline="0" dirty="0" err="1" smtClean="0">
                          <a:latin typeface="Arial Narrow" panose="020B0606020202030204" pitchFamily="34" charset="0"/>
                        </a:rPr>
                        <a:t>Senamhi</a:t>
                      </a:r>
                      <a:r>
                        <a:rPr lang="es-PE" sz="1800" baseline="0" dirty="0" smtClean="0">
                          <a:latin typeface="Arial Narrow" panose="020B0606020202030204" pitchFamily="34" charset="0"/>
                        </a:rPr>
                        <a:t> 32 Km, 22 Km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s-PE" sz="1800" baseline="0" dirty="0" smtClean="0">
                          <a:latin typeface="Arial Narrow" panose="020B0606020202030204" pitchFamily="34" charset="0"/>
                        </a:rPr>
                        <a:t>WRF 33 Km</a:t>
                      </a:r>
                      <a:endParaRPr lang="es-PE" sz="1800" dirty="0" smtClean="0">
                        <a:latin typeface="Arial Narrow" panose="020B0606020202030204" pitchFamily="34" charset="0"/>
                      </a:endParaRPr>
                    </a:p>
                  </a:txBody>
                  <a:tcPr marL="91431" marR="91431" marT="45686" marB="45686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s-PE" sz="1800" dirty="0" smtClean="0">
                          <a:latin typeface="Arial Narrow" panose="020B0606020202030204" pitchFamily="34" charset="0"/>
                        </a:rPr>
                        <a:t>Modelos globales</a:t>
                      </a:r>
                      <a:r>
                        <a:rPr lang="es-PE" sz="18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PE" sz="1800" dirty="0" smtClean="0">
                          <a:latin typeface="Arial Narrow" panose="020B0606020202030204" pitchFamily="34" charset="0"/>
                        </a:rPr>
                        <a:t>internacionales (CFS, , CPTEC, ECMWF, Montreal,</a:t>
                      </a:r>
                      <a:r>
                        <a:rPr lang="es-PE" sz="1800" baseline="0" dirty="0" smtClean="0">
                          <a:latin typeface="Arial Narrow" panose="020B0606020202030204" pitchFamily="34" charset="0"/>
                        </a:rPr>
                        <a:t> etc.)</a:t>
                      </a:r>
                      <a:endParaRPr lang="es-PE" sz="1800" dirty="0" smtClean="0">
                        <a:latin typeface="Arial Narrow" panose="020B0606020202030204" pitchFamily="34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s-PE" sz="1800" dirty="0" smtClean="0">
                          <a:latin typeface="Arial Narrow" panose="020B0606020202030204" pitchFamily="34" charset="0"/>
                        </a:rPr>
                        <a:t>Predicción</a:t>
                      </a:r>
                      <a:r>
                        <a:rPr lang="es-PE" sz="1800" baseline="0" dirty="0" smtClean="0">
                          <a:latin typeface="Arial Narrow" panose="020B0606020202030204" pitchFamily="34" charset="0"/>
                        </a:rPr>
                        <a:t> estadística</a:t>
                      </a:r>
                    </a:p>
                  </a:txBody>
                  <a:tcPr marL="91431" marR="91431" marT="45686" marB="45686"/>
                </a:tc>
              </a:tr>
            </a:tbl>
          </a:graphicData>
        </a:graphic>
      </p:graphicFrame>
      <p:pic>
        <p:nvPicPr>
          <p:cNvPr id="245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8485" r="35529" b="11781"/>
          <a:stretch>
            <a:fillRect/>
          </a:stretch>
        </p:blipFill>
        <p:spPr bwMode="auto">
          <a:xfrm>
            <a:off x="467542" y="3025837"/>
            <a:ext cx="2847799" cy="27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2686" r="4337" b="4664"/>
          <a:stretch/>
        </p:blipFill>
        <p:spPr bwMode="auto">
          <a:xfrm>
            <a:off x="4355976" y="2996952"/>
            <a:ext cx="448377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288" y="476250"/>
            <a:ext cx="8353425" cy="431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altLang="es-PE" sz="3200" dirty="0" smtClean="0">
                <a:latin typeface="Arial Narrow" pitchFamily="34" charset="0"/>
              </a:rPr>
              <a:t> RECURSOS HUMANOS</a:t>
            </a:r>
          </a:p>
        </p:txBody>
      </p:sp>
      <p:sp>
        <p:nvSpPr>
          <p:cNvPr id="6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44538" y="1268413"/>
            <a:ext cx="7632700" cy="48244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PE" sz="2400" b="1" dirty="0" smtClean="0">
                <a:latin typeface="Arial Narrow" panose="020B0606020202030204" pitchFamily="34" charset="0"/>
              </a:rPr>
              <a:t>Profesionales especializados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PE" sz="2400" dirty="0" smtClean="0">
                <a:latin typeface="Arial Narrow" panose="020B0606020202030204" pitchFamily="34" charset="0"/>
              </a:rPr>
              <a:t>Organización Meteorológica Mundial, facilita capacitaciones y pasantías en instituciones científicas de alto nivel.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PE" sz="2400" dirty="0" smtClean="0">
                <a:latin typeface="Arial Narrow" panose="020B0606020202030204" pitchFamily="34" charset="0"/>
              </a:rPr>
              <a:t>Proyectos </a:t>
            </a:r>
            <a:r>
              <a:rPr lang="es-PE" sz="2400" dirty="0" err="1" smtClean="0">
                <a:latin typeface="Arial Narrow" panose="020B0606020202030204" pitchFamily="34" charset="0"/>
              </a:rPr>
              <a:t>Internacionbales</a:t>
            </a:r>
            <a:r>
              <a:rPr lang="es-PE" sz="2400" dirty="0" smtClean="0">
                <a:latin typeface="Arial Narrow" panose="020B0606020202030204" pitchFamily="34" charset="0"/>
              </a:rPr>
              <a:t> como CLIMANDES fortalecen las capacidades técnicas del personal.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PE" sz="2400" dirty="0" smtClean="0">
                <a:latin typeface="Arial Narrow" panose="020B0606020202030204" pitchFamily="34" charset="0"/>
              </a:rPr>
              <a:t>Programa Hidrológico Internacional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PE" sz="2400" dirty="0" smtClean="0">
                <a:latin typeface="Arial Narrow" panose="020B0606020202030204" pitchFamily="34" charset="0"/>
              </a:rPr>
              <a:t>Profesionales de las ciencias </a:t>
            </a:r>
          </a:p>
          <a:p>
            <a:pPr>
              <a:defRPr/>
            </a:pPr>
            <a:r>
              <a:rPr lang="es-PE" sz="2400" dirty="0" smtClean="0">
                <a:latin typeface="Arial Narrow" panose="020B0606020202030204" pitchFamily="34" charset="0"/>
              </a:rPr>
              <a:t>atmosféricas, ingeniería , recursos </a:t>
            </a:r>
          </a:p>
          <a:p>
            <a:pPr>
              <a:defRPr/>
            </a:pPr>
            <a:r>
              <a:rPr lang="es-PE" sz="2400" dirty="0" smtClean="0">
                <a:latin typeface="Arial Narrow" panose="020B0606020202030204" pitchFamily="34" charset="0"/>
              </a:rPr>
              <a:t>Hídricos, sistemas, físicos, matemáticos.  </a:t>
            </a:r>
            <a:endParaRPr lang="es-PE" sz="2400" dirty="0">
              <a:latin typeface="Arial Narrow" panose="020B0606020202030204" pitchFamily="34" charset="0"/>
            </a:endParaRPr>
          </a:p>
          <a:p>
            <a:pPr>
              <a:defRPr/>
            </a:pPr>
            <a:endParaRPr lang="es-PE" sz="2400" dirty="0">
              <a:latin typeface="Arial Narrow" panose="020B0606020202030204" pitchFamily="34" charset="0"/>
            </a:endParaRPr>
          </a:p>
        </p:txBody>
      </p:sp>
      <p:pic>
        <p:nvPicPr>
          <p:cNvPr id="27652" name="Picture 2" descr="C:\Users\USUARIO\Desktop\SENA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021013"/>
            <a:ext cx="34972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C:\Users\USUARIO\Downloads\28511595411_0876b64a6e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1"/>
          <a:stretch>
            <a:fillRect/>
          </a:stretch>
        </p:blipFill>
        <p:spPr bwMode="auto">
          <a:xfrm>
            <a:off x="1692275" y="4727575"/>
            <a:ext cx="31670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5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1" y="188640"/>
            <a:ext cx="9144000" cy="431800"/>
          </a:xfrm>
          <a:solidFill>
            <a:srgbClr val="04004C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>
                <a:solidFill>
                  <a:schemeClr val="bg1"/>
                </a:solidFill>
                <a:latin typeface="Myriad Pro"/>
              </a:rPr>
              <a:t>Líneas de investigación del SENAMHI</a:t>
            </a:r>
            <a:endParaRPr lang="es-PE" dirty="0">
              <a:solidFill>
                <a:schemeClr val="bg1"/>
              </a:solidFill>
              <a:latin typeface="Myriad Pro"/>
            </a:endParaRP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832468878"/>
              </p:ext>
            </p:extLst>
          </p:nvPr>
        </p:nvGraphicFramePr>
        <p:xfrm>
          <a:off x="179512" y="836712"/>
          <a:ext cx="874846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0" y="6212929"/>
            <a:ext cx="9144000" cy="646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23" tIns="45712" rIns="91423" bIns="45712">
            <a:spAutoFit/>
          </a:bodyPr>
          <a:lstStyle/>
          <a:p>
            <a:pPr algn="just"/>
            <a:r>
              <a:rPr lang="es-PE" sz="1200" b="1" dirty="0" smtClean="0">
                <a:solidFill>
                  <a:srgbClr val="1D12F4"/>
                </a:solidFill>
                <a:latin typeface="Arial" pitchFamily="34" charset="0"/>
                <a:cs typeface="Arial" pitchFamily="34" charset="0"/>
              </a:rPr>
              <a:t>LÍNEA DE INVESTIGACIÓN.- </a:t>
            </a:r>
            <a:r>
              <a:rPr lang="es-PE" sz="1200" b="1" dirty="0" smtClean="0">
                <a:latin typeface="Arial" pitchFamily="34" charset="0"/>
                <a:cs typeface="Arial" pitchFamily="34" charset="0"/>
              </a:rPr>
              <a:t>Es </a:t>
            </a:r>
            <a:r>
              <a:rPr lang="es-PE" sz="1200" b="1" dirty="0">
                <a:latin typeface="Arial" pitchFamily="34" charset="0"/>
                <a:cs typeface="Arial" pitchFamily="34" charset="0"/>
              </a:rPr>
              <a:t>un eje temático, lo suficientemente amplio y con orientación disciplinaria y conceptual, que se utiliza para organizar, planificar y construir, en forma perspectiva o prospectiva, el conocimiento científico en un campo específico de la ciencia y la tecnología. </a:t>
            </a:r>
          </a:p>
        </p:txBody>
      </p:sp>
    </p:spTree>
    <p:extLst>
      <p:ext uri="{BB962C8B-B14F-4D97-AF65-F5344CB8AC3E}">
        <p14:creationId xmlns:p14="http://schemas.microsoft.com/office/powerpoint/2010/main" val="19388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755576" y="1988840"/>
            <a:ext cx="7632848" cy="29523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Programas </a:t>
            </a:r>
            <a:r>
              <a:rPr lang="es-MX" sz="2800" dirty="0" smtClean="0"/>
              <a:t>presupuestales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/>
              <a:t>Inversión publica</a:t>
            </a:r>
          </a:p>
          <a:p>
            <a:endParaRPr lang="es-MX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Cooperación internacional</a:t>
            </a:r>
          </a:p>
          <a:p>
            <a:endParaRPr lang="es-MX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MX" sz="3200" dirty="0" smtClean="0"/>
              <a:t>MECANISMOS DE ACCESO A RECURSOS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4140132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MX" dirty="0" smtClean="0"/>
              <a:t>COOPERACION INTERNACIONAL</a:t>
            </a:r>
            <a:endParaRPr lang="es-MX" dirty="0"/>
          </a:p>
        </p:txBody>
      </p:sp>
      <p:graphicFrame>
        <p:nvGraphicFramePr>
          <p:cNvPr id="5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80337"/>
              </p:ext>
            </p:extLst>
          </p:nvPr>
        </p:nvGraphicFramePr>
        <p:xfrm>
          <a:off x="395536" y="1008063"/>
          <a:ext cx="8353177" cy="5121275"/>
        </p:xfrm>
        <a:graphic>
          <a:graphicData uri="http://schemas.openxmlformats.org/drawingml/2006/table">
            <a:tbl>
              <a:tblPr/>
              <a:tblGrid>
                <a:gridCol w="1279315"/>
                <a:gridCol w="752539"/>
                <a:gridCol w="834764"/>
                <a:gridCol w="903607"/>
                <a:gridCol w="1051612"/>
                <a:gridCol w="1038630"/>
                <a:gridCol w="1630648"/>
                <a:gridCol w="862062"/>
              </a:tblGrid>
              <a:tr h="436175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b="1" i="0" u="none" strike="noStrike" dirty="0">
                          <a:effectLst/>
                        </a:rPr>
                        <a:t>PROYECTO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b="1" i="0" u="none" strike="noStrike" dirty="0">
                          <a:effectLst/>
                        </a:rPr>
                        <a:t>ESTADO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b="1" i="0" u="none" strike="noStrike" dirty="0">
                          <a:effectLst/>
                        </a:rPr>
                        <a:t>FONDO A QUE CONCURSA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b="1" i="0" u="none" strike="noStrike" dirty="0">
                          <a:effectLst/>
                        </a:rPr>
                        <a:t>ORGANISMO IMPLEMENTADOR/COORDINADOR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b="1" i="0" u="none" strike="noStrike" dirty="0">
                          <a:effectLst/>
                        </a:rPr>
                        <a:t>PAISES PARTICIPANTES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b="1" i="0" u="none" strike="noStrike" dirty="0">
                          <a:effectLst/>
                        </a:rPr>
                        <a:t>AMBITOS -Perú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b="1" i="0" u="none" strike="noStrike" dirty="0">
                          <a:effectLst/>
                        </a:rPr>
                        <a:t>OBJETIVOS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b="1" i="0" u="none" strike="noStrike" dirty="0">
                          <a:effectLst/>
                        </a:rPr>
                        <a:t>SOCIOS NACIONALES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</a:tr>
              <a:tr h="1101198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b="1" u="none" strike="noStrike" dirty="0">
                          <a:effectLst/>
                        </a:rPr>
                        <a:t>Mejoramiento de la capacidad de Adaptación de las Comunidades Andinas a través de los Servicios Climáticos </a:t>
                      </a:r>
                      <a:r>
                        <a:rPr lang="es-PE" sz="1000" b="1" u="none" strike="noStrike" dirty="0" smtClean="0">
                          <a:effectLst/>
                        </a:rPr>
                        <a:t>(ENANDES)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marL="0" indent="0" algn="l" fontAlgn="b"/>
                      <a:r>
                        <a:rPr lang="es-PE" sz="1000" u="none" strike="noStrike" dirty="0">
                          <a:effectLst/>
                        </a:rPr>
                        <a:t>Proceso de Pre-Concepto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Fondo de Adaptación (FA)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OMM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Perú, Chile, Colombia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>
                          <a:effectLst/>
                        </a:rPr>
                        <a:t>Perú: Cuencas de los ríos Piura, Tumbes , Rímac y Huallaga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>
                          <a:effectLst/>
                        </a:rPr>
                        <a:t>Reducir la vulnerabilidad y fortalecer la resiliencia de las comunidades andinas en Perú, Colombia y Chile ante la variabilidad y el cambio climático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>
                          <a:effectLst/>
                        </a:rPr>
                        <a:t>MINAM, CENEPRED, DRA-Piura/MINAGRI, MINEM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</a:tr>
              <a:tr h="1890090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b="1" u="none" strike="noStrike" dirty="0">
                          <a:effectLst/>
                        </a:rPr>
                        <a:t>Información, Gobernanza y Acción para la reducción del riesgo de sequias en Perú y Bolivia en un contexto de cambio climático, en diálogo y articulación entre actores técnico-</a:t>
                      </a:r>
                      <a:r>
                        <a:rPr lang="es-PE" sz="1000" b="1" u="none" strike="noStrike" dirty="0" err="1">
                          <a:effectLst/>
                        </a:rPr>
                        <a:t>cientificos</a:t>
                      </a:r>
                      <a:r>
                        <a:rPr lang="es-PE" sz="1000" b="1" u="none" strike="noStrike" dirty="0">
                          <a:effectLst/>
                        </a:rPr>
                        <a:t>, sectoriales, territoriales y población.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Proceso de Concepto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EUROCLIMA + </a:t>
                      </a:r>
                      <a:br>
                        <a:rPr lang="es-PE" sz="1000" u="none" strike="noStrike" dirty="0">
                          <a:effectLst/>
                        </a:rPr>
                      </a:br>
                      <a:r>
                        <a:rPr lang="es-PE" sz="1000" u="none" strike="noStrike" dirty="0">
                          <a:effectLst/>
                        </a:rPr>
                        <a:t> GESTIÓN DE RIESGOS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 smtClean="0">
                          <a:effectLst/>
                        </a:rPr>
                        <a:t>SENAMHI Perú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Perú, Bolivia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Puno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>
                          <a:effectLst/>
                        </a:rPr>
                        <a:t>Contribuir a reducir riesgos de pérdidas ocasionadas por sequías, aumentando la capacidad de prevención, preparación y respuesta de entidades públicas con competencias sectoriales en agricultura, agua y ecosistemas andinos en distintos niveles de gobierno, y de actores sociales y poblaciones de territorios priorizados;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>
                          <a:effectLst/>
                        </a:rPr>
                        <a:t>SENAMHI Perú,  SENAMHI-Bolivia,  HELVETAS  Perú y Bolivia), y PREDES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</a:tr>
              <a:tr h="1112246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es-PE" sz="1000" b="1" u="none" strike="noStrike">
                          <a:effectLst/>
                        </a:rPr>
                        <a:t>Fortalecimiento de los sistemas nacionales de manejo integrado de la sequía en los países andinos 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7" marR="3517" marT="3517" marB="0" anchor="ctr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>
                          <a:effectLst/>
                        </a:rPr>
                        <a:t>Proceso de Concepto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EUROCLIMA + </a:t>
                      </a:r>
                      <a:br>
                        <a:rPr lang="es-PE" sz="1000" u="none" strike="noStrike" dirty="0">
                          <a:effectLst/>
                        </a:rPr>
                      </a:br>
                      <a:r>
                        <a:rPr lang="es-PE" sz="1000" u="none" strike="noStrike" dirty="0">
                          <a:effectLst/>
                        </a:rPr>
                        <a:t> GESTIÓN DE RIESGOS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CIIFEN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Perú, Bolivia, Chile, Ecuador , Venezuela y Colombia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Sierra sur- occidental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>
                          <a:effectLst/>
                        </a:rPr>
                        <a:t>El objetivo principal del proyecto, es el fortalecimiento de los sistemas nacionales de información para la gestión integral de sequías en los países del oeste de Sudamérica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>
                          <a:effectLst/>
                        </a:rPr>
                        <a:t>MINAM, CENEPRED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</a:tr>
              <a:tr h="581566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b="1" u="none" strike="noStrike" dirty="0">
                          <a:effectLst/>
                        </a:rPr>
                        <a:t>Apoyo a la gestión del cambio climático- II Fase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>
                          <a:effectLst/>
                        </a:rPr>
                        <a:t>Formulación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COSUDE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>
                          <a:effectLst/>
                        </a:rPr>
                        <a:t>MINAM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>
                          <a:effectLst/>
                        </a:rPr>
                        <a:t>Perú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1000" u="none" strike="noStrike" dirty="0">
                          <a:effectLst/>
                        </a:rPr>
                        <a:t>Nacional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>
                          <a:effectLst/>
                        </a:rPr>
                        <a:t>Generar escenarios de cambio climático y 2050  y aplicaciones en sectores priorizados por las NDC-Perú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DejaVu Sans"/>
                        </a:defRPr>
                      </a:lvl9pPr>
                    </a:lstStyle>
                    <a:p>
                      <a:pPr algn="l" fontAlgn="b"/>
                      <a:r>
                        <a:rPr lang="es-PE" sz="900" u="none" strike="noStrike" dirty="0">
                          <a:effectLst/>
                        </a:rPr>
                        <a:t>SENAMHI-MINAM, Libélula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lnL w="12700" cmpd="sng">
                      <a:solidFill>
                        <a:srgbClr val="2D2DB9"/>
                      </a:solidFill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548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755573" y="5661248"/>
            <a:ext cx="7632848" cy="576064"/>
          </a:xfrm>
        </p:spPr>
        <p:txBody>
          <a:bodyPr/>
          <a:lstStyle/>
          <a:p>
            <a:r>
              <a:rPr lang="es-PE" dirty="0" smtClean="0"/>
              <a:t>Próxima puesta en operación de mediciones de CO2 y a futuro incorporación en las mediciones globales de GEI</a:t>
            </a: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Estación de Vigilancia de Atmosfera Global</a:t>
            </a:r>
          </a:p>
          <a:p>
            <a:r>
              <a:rPr lang="es-PE" dirty="0"/>
              <a:t>V</a:t>
            </a:r>
            <a:r>
              <a:rPr lang="es-PE" dirty="0" smtClean="0"/>
              <a:t>AG </a:t>
            </a:r>
            <a:r>
              <a:rPr lang="es-PE" dirty="0" err="1" smtClean="0"/>
              <a:t>Marcapomacocha</a:t>
            </a:r>
            <a:r>
              <a:rPr lang="es-PE" dirty="0" smtClean="0"/>
              <a:t> 4470 msnm</a:t>
            </a:r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6" t="25626" r="30094" b="49662"/>
          <a:stretch/>
        </p:blipFill>
        <p:spPr bwMode="auto">
          <a:xfrm>
            <a:off x="755576" y="1988840"/>
            <a:ext cx="748975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0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323528" y="1268760"/>
            <a:ext cx="8496943" cy="4752528"/>
          </a:xfrm>
        </p:spPr>
        <p:txBody>
          <a:bodyPr/>
          <a:lstStyle/>
          <a:p>
            <a:pPr algn="ctr"/>
            <a:r>
              <a:rPr lang="es-PE" sz="2400" b="1" dirty="0"/>
              <a:t>Ley del Servicio Nacional de Meteorología e Hidrología </a:t>
            </a:r>
            <a:r>
              <a:rPr lang="es-PE" sz="2400" b="1" dirty="0" smtClean="0"/>
              <a:t>– SENAMHI - LEY </a:t>
            </a:r>
            <a:r>
              <a:rPr lang="es-PE" sz="2400" b="1" dirty="0"/>
              <a:t>Nº  </a:t>
            </a:r>
            <a:r>
              <a:rPr lang="es-PE" sz="2400" b="1" dirty="0" smtClean="0"/>
              <a:t>24031 Dic 1984</a:t>
            </a:r>
            <a:r>
              <a:rPr lang="es-PE" sz="2400" b="1" dirty="0"/>
              <a:t> </a:t>
            </a:r>
          </a:p>
          <a:p>
            <a:endParaRPr lang="es-PE" sz="2400" dirty="0"/>
          </a:p>
          <a:p>
            <a:r>
              <a:rPr lang="es-PE" sz="2000" b="1" dirty="0"/>
              <a:t>Artículo 2.- </a:t>
            </a:r>
            <a:r>
              <a:rPr lang="es-PE" sz="2000" dirty="0"/>
              <a:t>El Servicio Nacional de Meteorología e Hidrología, tiene por finalidad planificar, organizar, coordinar, normar, dirigir y supervisar las actividades meteorológicas, hidrológicas y conexas, mediante la investigación científica, </a:t>
            </a:r>
            <a:r>
              <a:rPr lang="es-PE" sz="2000" dirty="0" err="1"/>
              <a:t>Ia</a:t>
            </a:r>
            <a:r>
              <a:rPr lang="es-PE" sz="2000" dirty="0"/>
              <a:t> realización de estudios y proyectos y la prestación de servicios en materias de su competencia</a:t>
            </a:r>
            <a:r>
              <a:rPr lang="es-PE" sz="2000" dirty="0" smtClean="0"/>
              <a:t>.</a:t>
            </a:r>
          </a:p>
        </p:txBody>
      </p:sp>
      <p:sp>
        <p:nvSpPr>
          <p:cNvPr id="5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1" y="188640"/>
            <a:ext cx="9144000" cy="431800"/>
          </a:xfrm>
          <a:solidFill>
            <a:srgbClr val="04004C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>
                <a:solidFill>
                  <a:schemeClr val="bg1"/>
                </a:solidFill>
                <a:latin typeface="Myriad Pro"/>
              </a:rPr>
              <a:t>Finalidad del SENAMHI</a:t>
            </a:r>
            <a:endParaRPr lang="es-PE" dirty="0">
              <a:solidFill>
                <a:schemeClr val="bg1"/>
              </a:solidFill>
              <a:latin typeface="Myriad Pro"/>
            </a:endParaRP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202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dirty="0" smtClean="0"/>
              <a:t>Para reflexionar:    </a:t>
            </a:r>
          </a:p>
          <a:p>
            <a:endParaRPr lang="es-PE" dirty="0" smtClean="0"/>
          </a:p>
          <a:p>
            <a:r>
              <a:rPr lang="es-PE" dirty="0" smtClean="0"/>
              <a:t>957 millones de dólares en el beneficio económico para el país por los servicios que brinda SENAMHI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3"/>
          </p:nvPr>
        </p:nvSpPr>
        <p:spPr>
          <a:xfrm>
            <a:off x="755576" y="5373216"/>
            <a:ext cx="7632848" cy="504056"/>
          </a:xfrm>
        </p:spPr>
        <p:txBody>
          <a:bodyPr/>
          <a:lstStyle/>
          <a:p>
            <a:r>
              <a:rPr lang="es-PE" dirty="0" smtClean="0"/>
              <a:t>Fuente: Nota conceptual del Plan de Modernización del SENAMHI, elaborado por el Banco Mundial. 2014</a:t>
            </a:r>
            <a:endParaRPr lang="es-PE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4"/>
          </p:nvPr>
        </p:nvSpPr>
        <p:spPr>
          <a:xfrm>
            <a:off x="611560" y="3501008"/>
            <a:ext cx="7632848" cy="1693346"/>
          </a:xfrm>
        </p:spPr>
        <p:txBody>
          <a:bodyPr/>
          <a:lstStyle/>
          <a:p>
            <a:r>
              <a:rPr lang="es-PE" dirty="0" smtClean="0"/>
              <a:t>Sector salud, 96 millones</a:t>
            </a:r>
          </a:p>
          <a:p>
            <a:r>
              <a:rPr lang="es-PE" dirty="0" smtClean="0"/>
              <a:t>Sector agropecuario, 234 millones</a:t>
            </a:r>
          </a:p>
          <a:p>
            <a:r>
              <a:rPr lang="es-PE" dirty="0" smtClean="0"/>
              <a:t>Riesgo de desastres, 627 millones</a:t>
            </a:r>
          </a:p>
          <a:p>
            <a:r>
              <a:rPr lang="es-PE" dirty="0" smtClean="0"/>
              <a:t>Sectores privados, 0.1 millones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484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contenido 12"/>
          <p:cNvSpPr>
            <a:spLocks noGrp="1"/>
          </p:cNvSpPr>
          <p:nvPr>
            <p:ph sz="quarter" idx="4"/>
          </p:nvPr>
        </p:nvSpPr>
        <p:spPr>
          <a:xfrm>
            <a:off x="1" y="4797127"/>
            <a:ext cx="9143999" cy="1152153"/>
          </a:xfrm>
        </p:spPr>
        <p:txBody>
          <a:bodyPr/>
          <a:lstStyle/>
          <a:p>
            <a:r>
              <a:rPr lang="es-PE" b="1" dirty="0" smtClean="0">
                <a:latin typeface="Myriad Pro"/>
                <a:ea typeface="Khmer UI" pitchFamily="34" charset="0"/>
              </a:rPr>
              <a:t>Servicio Nacional de Meteorología e Hidrología del Perú –SENAMHI</a:t>
            </a:r>
          </a:p>
          <a:p>
            <a:r>
              <a:rPr lang="es-PE" dirty="0" smtClean="0">
                <a:latin typeface="Myriad Pro"/>
                <a:ea typeface="Khmer UI" pitchFamily="34" charset="0"/>
              </a:rPr>
              <a:t>Jirón </a:t>
            </a:r>
            <a:r>
              <a:rPr lang="es-PE" dirty="0" err="1" smtClean="0">
                <a:latin typeface="Myriad Pro"/>
                <a:ea typeface="Khmer UI" pitchFamily="34" charset="0"/>
              </a:rPr>
              <a:t>Cahuide</a:t>
            </a:r>
            <a:r>
              <a:rPr lang="es-PE" dirty="0" smtClean="0">
                <a:latin typeface="Myriad Pro"/>
                <a:ea typeface="Khmer UI" pitchFamily="34" charset="0"/>
              </a:rPr>
              <a:t> 785  – Jesús María, Lima -Perú</a:t>
            </a:r>
          </a:p>
          <a:p>
            <a:r>
              <a:rPr lang="es-PE" dirty="0" smtClean="0">
                <a:latin typeface="Myriad Pro"/>
                <a:ea typeface="Khmer UI" pitchFamily="34" charset="0"/>
              </a:rPr>
              <a:t>Teléfono:  (01) 6141405 </a:t>
            </a:r>
          </a:p>
          <a:p>
            <a:r>
              <a:rPr lang="es-PE" dirty="0" smtClean="0">
                <a:latin typeface="Myriad Pro"/>
                <a:ea typeface="Khmer UI" pitchFamily="34" charset="0"/>
              </a:rPr>
              <a:t>Consultas y sugerencias:  </a:t>
            </a:r>
            <a:r>
              <a:rPr lang="es-PE" dirty="0" smtClean="0">
                <a:latin typeface="Myriad Pro"/>
                <a:ea typeface="Khmer UI" pitchFamily="34" charset="0"/>
                <a:hlinkClick r:id="rId2"/>
              </a:rPr>
              <a:t>grosas@senamhi.gob.pe</a:t>
            </a:r>
            <a:endParaRPr lang="es-PE" dirty="0">
              <a:latin typeface="Myriad Pro"/>
              <a:ea typeface="Khmer UI" pitchFamily="34" charset="0"/>
            </a:endParaRPr>
          </a:p>
        </p:txBody>
      </p:sp>
      <p:sp>
        <p:nvSpPr>
          <p:cNvPr id="4" name="Marcador de texto 18"/>
          <p:cNvSpPr txBox="1">
            <a:spLocks/>
          </p:cNvSpPr>
          <p:nvPr/>
        </p:nvSpPr>
        <p:spPr bwMode="auto">
          <a:xfrm>
            <a:off x="0" y="2132856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sz="3200" dirty="0" smtClean="0">
                <a:latin typeface="Myriad Pro"/>
              </a:rPr>
              <a:t>SENAMHI</a:t>
            </a:r>
            <a:endParaRPr lang="es-PE" sz="3200" dirty="0">
              <a:latin typeface="Myriad Pro"/>
            </a:endParaRPr>
          </a:p>
        </p:txBody>
      </p:sp>
      <p:sp>
        <p:nvSpPr>
          <p:cNvPr id="8" name="Marcador de texto 20"/>
          <p:cNvSpPr>
            <a:spLocks noGrp="1"/>
          </p:cNvSpPr>
          <p:nvPr>
            <p:ph type="body" sz="quarter" idx="4294967295"/>
          </p:nvPr>
        </p:nvSpPr>
        <p:spPr>
          <a:xfrm>
            <a:off x="0" y="3861048"/>
            <a:ext cx="9144000" cy="3254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s-PE" sz="1600" b="1" dirty="0" smtClean="0">
                <a:solidFill>
                  <a:srgbClr val="09486B"/>
                </a:solidFill>
                <a:latin typeface="Myriad Pro"/>
              </a:rPr>
              <a:t>Gabriela Rosas </a:t>
            </a:r>
            <a:r>
              <a:rPr lang="es-PE" sz="1600" b="1" dirty="0" err="1" smtClean="0">
                <a:solidFill>
                  <a:srgbClr val="09486B"/>
                </a:solidFill>
                <a:latin typeface="Myriad Pro"/>
              </a:rPr>
              <a:t>Benancio</a:t>
            </a:r>
            <a:endParaRPr lang="es-PE" sz="1600" b="1" dirty="0">
              <a:solidFill>
                <a:srgbClr val="09486B"/>
              </a:solidFill>
              <a:latin typeface="Myriad Pro"/>
            </a:endParaRPr>
          </a:p>
        </p:txBody>
      </p:sp>
      <p:sp>
        <p:nvSpPr>
          <p:cNvPr id="9" name="Marcador de texto 21"/>
          <p:cNvSpPr>
            <a:spLocks noGrp="1"/>
          </p:cNvSpPr>
          <p:nvPr>
            <p:ph type="body" sz="quarter" idx="4294967295"/>
          </p:nvPr>
        </p:nvSpPr>
        <p:spPr>
          <a:xfrm>
            <a:off x="0" y="4221089"/>
            <a:ext cx="9144000" cy="28803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s-PE" sz="1400" dirty="0" smtClean="0">
                <a:solidFill>
                  <a:srgbClr val="09486B"/>
                </a:solidFill>
                <a:latin typeface="Myriad Pro"/>
              </a:rPr>
              <a:t>Dirección de Meteorología y Evaluación Ambiental Atmosférica</a:t>
            </a:r>
            <a:endParaRPr lang="es-PE" sz="1400" dirty="0">
              <a:solidFill>
                <a:srgbClr val="09486B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328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17328"/>
            <a:ext cx="1119959" cy="109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637067432"/>
              </p:ext>
            </p:extLst>
          </p:nvPr>
        </p:nvGraphicFramePr>
        <p:xfrm>
          <a:off x="708248" y="13092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952847" y="17491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/>
              <a:t>1</a:t>
            </a:r>
            <a:endParaRPr lang="es-PE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316782" y="268689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/>
              <a:t>2</a:t>
            </a:r>
            <a:endParaRPr lang="es-PE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308695" y="36354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/>
              <a:t>3</a:t>
            </a:r>
            <a:endParaRPr lang="es-PE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43372" y="458767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/>
              <a:t>4</a:t>
            </a:r>
            <a:endParaRPr lang="es-PE" b="1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3" r="3520"/>
          <a:stretch/>
        </p:blipFill>
        <p:spPr>
          <a:xfrm>
            <a:off x="7283403" y="836712"/>
            <a:ext cx="1440160" cy="165618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" y="3469456"/>
            <a:ext cx="1096583" cy="875852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13507"/>
            <a:ext cx="2142989" cy="724007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78" y="2564904"/>
            <a:ext cx="1438486" cy="2031862"/>
          </a:xfrm>
          <a:prstGeom prst="rect">
            <a:avLst/>
          </a:prstGeom>
        </p:spPr>
      </p:pic>
      <p:pic>
        <p:nvPicPr>
          <p:cNvPr id="21" name="5 Imag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13654" b="2244"/>
          <a:stretch/>
        </p:blipFill>
        <p:spPr bwMode="auto">
          <a:xfrm>
            <a:off x="7308304" y="4737649"/>
            <a:ext cx="1440160" cy="207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1" y="188640"/>
            <a:ext cx="9144000" cy="431800"/>
          </a:xfrm>
          <a:solidFill>
            <a:srgbClr val="04004C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>
                <a:solidFill>
                  <a:schemeClr val="bg1"/>
                </a:solidFill>
                <a:latin typeface="Myriad Pro"/>
              </a:rPr>
              <a:t>Funciones </a:t>
            </a:r>
            <a:r>
              <a:rPr lang="es-PE" dirty="0">
                <a:solidFill>
                  <a:schemeClr val="bg1"/>
                </a:solidFill>
                <a:latin typeface="Myriad Pro"/>
              </a:rPr>
              <a:t>del </a:t>
            </a:r>
            <a:r>
              <a:rPr lang="es-PE" dirty="0" smtClean="0">
                <a:solidFill>
                  <a:schemeClr val="bg1"/>
                </a:solidFill>
                <a:latin typeface="Myriad Pro"/>
              </a:rPr>
              <a:t>SENAMHI*</a:t>
            </a:r>
            <a:endParaRPr lang="es-PE" dirty="0">
              <a:solidFill>
                <a:schemeClr val="bg1"/>
              </a:solidFill>
              <a:latin typeface="Myriad Pro"/>
            </a:endParaRP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8" name="Rectángulo 7"/>
          <p:cNvSpPr/>
          <p:nvPr/>
        </p:nvSpPr>
        <p:spPr>
          <a:xfrm>
            <a:off x="-6238" y="6541345"/>
            <a:ext cx="551434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400" b="1" dirty="0" smtClean="0"/>
              <a:t>* ROF aprobado mediante Decreto Supremo N° 003-2016-MINAM</a:t>
            </a:r>
            <a:endParaRPr lang="es-PE" sz="1400" b="1" dirty="0"/>
          </a:p>
        </p:txBody>
      </p:sp>
    </p:spTree>
    <p:extLst>
      <p:ext uri="{BB962C8B-B14F-4D97-AF65-F5344CB8AC3E}">
        <p14:creationId xmlns:p14="http://schemas.microsoft.com/office/powerpoint/2010/main" val="4358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s-ES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OBJETIVOS ESTRATÉGICOS </a:t>
            </a:r>
            <a:r>
              <a:rPr lang="es-ES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INSTITUCIONALES</a:t>
            </a:r>
          </a:p>
          <a:p>
            <a:pPr lvl="0"/>
            <a:r>
              <a:rPr lang="es-ES" sz="1600" b="0" dirty="0" smtClean="0">
                <a:solidFill>
                  <a:schemeClr val="tx1"/>
                </a:solidFill>
                <a:cs typeface="Arial" pitchFamily="34" charset="0"/>
              </a:rPr>
              <a:t>(2017-2019)</a:t>
            </a:r>
            <a:endParaRPr lang="es-PE" sz="1600" b="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406958"/>
              </p:ext>
            </p:extLst>
          </p:nvPr>
        </p:nvGraphicFramePr>
        <p:xfrm>
          <a:off x="683568" y="1268760"/>
          <a:ext cx="8005483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9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CONTEXTO GLOBAL AL QUE SE VINCULA EL SENAMHI</a:t>
            </a:r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20817" r="18938" b="14499"/>
          <a:stretch/>
        </p:blipFill>
        <p:spPr bwMode="auto">
          <a:xfrm>
            <a:off x="751037" y="1268760"/>
            <a:ext cx="772176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755576" y="4365104"/>
            <a:ext cx="1440160" cy="13652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Rectángulo"/>
          <p:cNvSpPr/>
          <p:nvPr/>
        </p:nvSpPr>
        <p:spPr>
          <a:xfrm>
            <a:off x="467544" y="5805264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Comic Sans MS" pitchFamily="66" charset="0"/>
              </a:rPr>
              <a:t>Objetivo 13: Adoptar medidas urgentes para combatir el cambio climático y sus efectos</a:t>
            </a:r>
          </a:p>
        </p:txBody>
      </p:sp>
    </p:spTree>
    <p:extLst>
      <p:ext uri="{BB962C8B-B14F-4D97-AF65-F5344CB8AC3E}">
        <p14:creationId xmlns:p14="http://schemas.microsoft.com/office/powerpoint/2010/main" val="42543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MX" dirty="0" smtClean="0"/>
              <a:t>MARCO DE SENDAI</a:t>
            </a:r>
            <a:endParaRPr lang="es-PE" dirty="0"/>
          </a:p>
        </p:txBody>
      </p:sp>
      <p:pic>
        <p:nvPicPr>
          <p:cNvPr id="1026" name="Picture 2" descr="Â¿Que es el Marco Senda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725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MX" dirty="0"/>
              <a:t>En la Conferencia de París sobre el Clima (COP21), celebrada en diciembre de 2015, 195 países firmaron el primer acuerdo vinculante mundial sobre el clima.</a:t>
            </a:r>
          </a:p>
          <a:p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755577" y="2382415"/>
            <a:ext cx="5040560" cy="2990801"/>
          </a:xfrm>
        </p:spPr>
        <p:txBody>
          <a:bodyPr/>
          <a:lstStyle/>
          <a:p>
            <a:endParaRPr lang="es-MX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s-MX" sz="1600" dirty="0"/>
              <a:t>Para evitar un cambio climático peligroso, el Acuerdo establece un plan de acción mundial que pone el límite del calentamiento global muy por debajo de 2 </a:t>
            </a:r>
            <a:r>
              <a:rPr lang="es-MX" sz="1600" dirty="0" err="1"/>
              <a:t>ºC</a:t>
            </a:r>
            <a:r>
              <a:rPr lang="es-MX" sz="1600" dirty="0" smtClean="0"/>
              <a:t>.</a:t>
            </a:r>
          </a:p>
          <a:p>
            <a:endParaRPr lang="es-MX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MX" sz="1600" dirty="0"/>
              <a:t>El acuerdo fue negociado durante la </a:t>
            </a:r>
            <a:r>
              <a:rPr lang="es-MX" sz="1600" dirty="0">
                <a:hlinkClick r:id="rId2" tooltip="XXI Conferencia sobre Cambio Climático"/>
              </a:rPr>
              <a:t>XXI Conferencia sobre Cambio Climático</a:t>
            </a:r>
            <a:r>
              <a:rPr lang="es-MX" sz="1600" dirty="0"/>
              <a:t> (COP 21) por los 195 países </a:t>
            </a:r>
            <a:r>
              <a:rPr lang="es-MX" sz="1600" dirty="0" smtClean="0"/>
              <a:t>miembros.</a:t>
            </a:r>
          </a:p>
          <a:p>
            <a:pPr marL="285750" indent="-285750">
              <a:buFont typeface="Arial" pitchFamily="34" charset="0"/>
              <a:buChar char="•"/>
            </a:pPr>
            <a:endParaRPr lang="es-MX" sz="1600" dirty="0"/>
          </a:p>
          <a:p>
            <a:pPr marL="285750" indent="-285750">
              <a:buFont typeface="Arial" pitchFamily="34" charset="0"/>
              <a:buChar char="•"/>
            </a:pPr>
            <a:endParaRPr lang="es-MX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s-MX" sz="1600" dirty="0"/>
          </a:p>
          <a:p>
            <a:pPr marL="285750" indent="-285750">
              <a:buFont typeface="Arial" pitchFamily="34" charset="0"/>
              <a:buChar char="•"/>
            </a:pPr>
            <a:endParaRPr lang="es-PE" sz="16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sz="3200" dirty="0" smtClean="0"/>
              <a:t>Acuerdo de Paris</a:t>
            </a:r>
            <a:endParaRPr lang="es-PE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674"/>
          <a:stretch/>
        </p:blipFill>
        <p:spPr bwMode="auto">
          <a:xfrm>
            <a:off x="6453838" y="2420888"/>
            <a:ext cx="1932317" cy="337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348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CONTRIBUCIONES NACIONALMENTE DETERMINADAS</a:t>
            </a:r>
          </a:p>
          <a:p>
            <a:r>
              <a:rPr lang="es-PE" dirty="0" smtClean="0"/>
              <a:t>NDC </a:t>
            </a:r>
            <a:endParaRPr lang="es-P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11508" r="14623" b="18163"/>
          <a:stretch/>
        </p:blipFill>
        <p:spPr bwMode="auto">
          <a:xfrm>
            <a:off x="683568" y="1340768"/>
            <a:ext cx="7808022" cy="432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624" y="587727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 smtClean="0"/>
              <a:t>Fuente:  MINAM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36252213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21323</TotalTime>
  <Words>1796</Words>
  <Application>Microsoft Office PowerPoint</Application>
  <PresentationFormat>Presentación en pantalla (4:3)</PresentationFormat>
  <Paragraphs>279</Paragraphs>
  <Slides>31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OCI</dc:creator>
  <cp:lastModifiedBy>cdcsenamhi</cp:lastModifiedBy>
  <cp:revision>1355</cp:revision>
  <cp:lastPrinted>2019-02-20T23:30:09Z</cp:lastPrinted>
  <dcterms:created xsi:type="dcterms:W3CDTF">2013-08-21T16:59:44Z</dcterms:created>
  <dcterms:modified xsi:type="dcterms:W3CDTF">2019-03-21T15:06:17Z</dcterms:modified>
</cp:coreProperties>
</file>