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33" r:id="rId2"/>
    <p:sldId id="334" r:id="rId3"/>
    <p:sldId id="354" r:id="rId4"/>
    <p:sldId id="379" r:id="rId5"/>
    <p:sldId id="358" r:id="rId6"/>
    <p:sldId id="382" r:id="rId7"/>
    <p:sldId id="380" r:id="rId8"/>
    <p:sldId id="383" r:id="rId9"/>
    <p:sldId id="365" r:id="rId10"/>
    <p:sldId id="371" r:id="rId11"/>
    <p:sldId id="374" r:id="rId12"/>
    <p:sldId id="373" r:id="rId13"/>
    <p:sldId id="356" r:id="rId14"/>
    <p:sldId id="370" r:id="rId15"/>
    <p:sldId id="368" r:id="rId16"/>
    <p:sldId id="367" r:id="rId17"/>
    <p:sldId id="364" r:id="rId18"/>
    <p:sldId id="375" r:id="rId19"/>
    <p:sldId id="344" r:id="rId20"/>
    <p:sldId id="377" r:id="rId21"/>
    <p:sldId id="346" r:id="rId22"/>
    <p:sldId id="347" r:id="rId23"/>
    <p:sldId id="350" r:id="rId24"/>
    <p:sldId id="351" r:id="rId25"/>
    <p:sldId id="330" r:id="rId26"/>
  </p:sldIdLst>
  <p:sldSz cx="9144000" cy="6858000" type="screen4x3"/>
  <p:notesSz cx="6400800" cy="86868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736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76C"/>
    <a:srgbClr val="0000FF"/>
    <a:srgbClr val="008000"/>
    <a:srgbClr val="07496C"/>
    <a:srgbClr val="635240"/>
    <a:srgbClr val="09486B"/>
    <a:srgbClr val="09476C"/>
    <a:srgbClr val="0B4769"/>
    <a:srgbClr val="08486B"/>
    <a:srgbClr val="0B4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76" autoAdjust="0"/>
  </p:normalViewPr>
  <p:slideViewPr>
    <p:cSldViewPr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4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822" y="96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fi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fif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fi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fif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5B0913-AD78-463D-BFC5-3EBDBEB20497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922D89CC-001E-4C05-B796-31ACCBEF52F2}">
      <dgm:prSet phldrT="[Texto]" custT="1"/>
      <dgm:spPr/>
      <dgm:t>
        <a:bodyPr/>
        <a:lstStyle/>
        <a:p>
          <a:r>
            <a:rPr lang="es-ES" sz="900" b="1" dirty="0" smtClean="0"/>
            <a:t>SIGAMETH</a:t>
          </a:r>
          <a:endParaRPr lang="es-ES" sz="900" b="1" dirty="0"/>
        </a:p>
      </dgm:t>
    </dgm:pt>
    <dgm:pt modelId="{4B926CC7-340D-4178-B745-FF137E5CF949}" type="parTrans" cxnId="{D18FCAE5-A98D-4D1F-BA0E-011F2779A854}">
      <dgm:prSet/>
      <dgm:spPr/>
      <dgm:t>
        <a:bodyPr/>
        <a:lstStyle/>
        <a:p>
          <a:endParaRPr lang="es-ES"/>
        </a:p>
      </dgm:t>
    </dgm:pt>
    <dgm:pt modelId="{9D137544-4922-42A7-83CF-7AB7A59E615B}" type="sibTrans" cxnId="{D18FCAE5-A98D-4D1F-BA0E-011F2779A854}">
      <dgm:prSet/>
      <dgm:spPr/>
      <dgm:t>
        <a:bodyPr/>
        <a:lstStyle/>
        <a:p>
          <a:endParaRPr lang="es-ES"/>
        </a:p>
      </dgm:t>
    </dgm:pt>
    <dgm:pt modelId="{6B72B16B-FD53-4BEB-A673-DFAB9FB863EA}" type="pres">
      <dgm:prSet presAssocID="{8B5B0913-AD78-463D-BFC5-3EBDBEB2049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E72D94B-073D-42DF-A68D-5C09E4D76D75}" type="pres">
      <dgm:prSet presAssocID="{922D89CC-001E-4C05-B796-31ACCBEF52F2}" presName="gear1" presStyleLbl="node1" presStyleIdx="0" presStyleCnt="1" custScaleX="167632" custScaleY="155093" custLinFactNeighborX="-7170" custLinFactNeighborY="1333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BA99B60-4908-4AB8-9E2C-27B9DFE92AA4}" type="pres">
      <dgm:prSet presAssocID="{922D89CC-001E-4C05-B796-31ACCBEF52F2}" presName="gear1srcNode" presStyleLbl="node1" presStyleIdx="0" presStyleCnt="1"/>
      <dgm:spPr/>
      <dgm:t>
        <a:bodyPr/>
        <a:lstStyle/>
        <a:p>
          <a:endParaRPr lang="es-PE"/>
        </a:p>
      </dgm:t>
    </dgm:pt>
    <dgm:pt modelId="{206C9372-B43A-4FD3-8A0B-B76418B49CFD}" type="pres">
      <dgm:prSet presAssocID="{922D89CC-001E-4C05-B796-31ACCBEF52F2}" presName="gear1dstNode" presStyleLbl="node1" presStyleIdx="0" presStyleCnt="1"/>
      <dgm:spPr/>
      <dgm:t>
        <a:bodyPr/>
        <a:lstStyle/>
        <a:p>
          <a:endParaRPr lang="es-PE"/>
        </a:p>
      </dgm:t>
    </dgm:pt>
    <dgm:pt modelId="{0E0BF21C-74C0-4475-A618-D145E225F15D}" type="pres">
      <dgm:prSet presAssocID="{9D137544-4922-42A7-83CF-7AB7A59E615B}" presName="connector1" presStyleLbl="sibTrans2D1" presStyleIdx="0" presStyleCnt="1" custScaleX="109465" custScaleY="149712" custLinFactNeighborX="22578" custLinFactNeighborY="3007"/>
      <dgm:spPr/>
      <dgm:t>
        <a:bodyPr/>
        <a:lstStyle/>
        <a:p>
          <a:endParaRPr lang="es-PE"/>
        </a:p>
      </dgm:t>
    </dgm:pt>
  </dgm:ptLst>
  <dgm:cxnLst>
    <dgm:cxn modelId="{55D0582C-B879-43D5-9D71-5B0EBCC93CD1}" type="presOf" srcId="{922D89CC-001E-4C05-B796-31ACCBEF52F2}" destId="{206C9372-B43A-4FD3-8A0B-B76418B49CFD}" srcOrd="2" destOrd="0" presId="urn:microsoft.com/office/officeart/2005/8/layout/gear1"/>
    <dgm:cxn modelId="{87ACF713-F8AD-44F7-801D-413628B9B77E}" type="presOf" srcId="{9D137544-4922-42A7-83CF-7AB7A59E615B}" destId="{0E0BF21C-74C0-4475-A618-D145E225F15D}" srcOrd="0" destOrd="0" presId="urn:microsoft.com/office/officeart/2005/8/layout/gear1"/>
    <dgm:cxn modelId="{46E84EEB-65C4-4667-8144-96B8AA5434D8}" type="presOf" srcId="{922D89CC-001E-4C05-B796-31ACCBEF52F2}" destId="{AE72D94B-073D-42DF-A68D-5C09E4D76D75}" srcOrd="0" destOrd="0" presId="urn:microsoft.com/office/officeart/2005/8/layout/gear1"/>
    <dgm:cxn modelId="{C5548B7D-51E7-4000-BA5B-BAA4753A7502}" type="presOf" srcId="{922D89CC-001E-4C05-B796-31ACCBEF52F2}" destId="{0BA99B60-4908-4AB8-9E2C-27B9DFE92AA4}" srcOrd="1" destOrd="0" presId="urn:microsoft.com/office/officeart/2005/8/layout/gear1"/>
    <dgm:cxn modelId="{142C7AC8-1D45-45FA-9207-0E65A1E0BC37}" type="presOf" srcId="{8B5B0913-AD78-463D-BFC5-3EBDBEB20497}" destId="{6B72B16B-FD53-4BEB-A673-DFAB9FB863EA}" srcOrd="0" destOrd="0" presId="urn:microsoft.com/office/officeart/2005/8/layout/gear1"/>
    <dgm:cxn modelId="{D18FCAE5-A98D-4D1F-BA0E-011F2779A854}" srcId="{8B5B0913-AD78-463D-BFC5-3EBDBEB20497}" destId="{922D89CC-001E-4C05-B796-31ACCBEF52F2}" srcOrd="0" destOrd="0" parTransId="{4B926CC7-340D-4178-B745-FF137E5CF949}" sibTransId="{9D137544-4922-42A7-83CF-7AB7A59E615B}"/>
    <dgm:cxn modelId="{FEB2B12C-B539-4F50-A1BA-495D78D13D70}" type="presParOf" srcId="{6B72B16B-FD53-4BEB-A673-DFAB9FB863EA}" destId="{AE72D94B-073D-42DF-A68D-5C09E4D76D75}" srcOrd="0" destOrd="0" presId="urn:microsoft.com/office/officeart/2005/8/layout/gear1"/>
    <dgm:cxn modelId="{8CDECF75-B2AE-4A89-8A8F-2A4D7A490A99}" type="presParOf" srcId="{6B72B16B-FD53-4BEB-A673-DFAB9FB863EA}" destId="{0BA99B60-4908-4AB8-9E2C-27B9DFE92AA4}" srcOrd="1" destOrd="0" presId="urn:microsoft.com/office/officeart/2005/8/layout/gear1"/>
    <dgm:cxn modelId="{491D8E66-6FA0-4012-8CF9-4EED300E1A0D}" type="presParOf" srcId="{6B72B16B-FD53-4BEB-A673-DFAB9FB863EA}" destId="{206C9372-B43A-4FD3-8A0B-B76418B49CFD}" srcOrd="2" destOrd="0" presId="urn:microsoft.com/office/officeart/2005/8/layout/gear1"/>
    <dgm:cxn modelId="{C5E44BB1-0600-4952-9D07-0BA4514E5D97}" type="presParOf" srcId="{6B72B16B-FD53-4BEB-A673-DFAB9FB863EA}" destId="{0E0BF21C-74C0-4475-A618-D145E225F15D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69827F-AE8C-4157-B575-3ABE9A0588C9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0347A420-B017-4D5F-A2F9-94C61032333B}">
      <dgm:prSet phldrT="[Texto]" custT="1"/>
      <dgm:spPr/>
      <dgm:t>
        <a:bodyPr/>
        <a:lstStyle/>
        <a:p>
          <a:r>
            <a:rPr lang="es-PE" sz="1200" b="1" smtClean="0"/>
            <a:t>Pagina web</a:t>
          </a:r>
          <a:endParaRPr lang="es-PE" sz="1200" dirty="0"/>
        </a:p>
      </dgm:t>
    </dgm:pt>
    <dgm:pt modelId="{FF30E6F2-EF28-4377-869F-1FBA3A144B1A}" type="parTrans" cxnId="{4A41D7B9-925E-441C-83BE-45EBF2F9B7AF}">
      <dgm:prSet/>
      <dgm:spPr/>
      <dgm:t>
        <a:bodyPr/>
        <a:lstStyle/>
        <a:p>
          <a:endParaRPr lang="es-PE"/>
        </a:p>
      </dgm:t>
    </dgm:pt>
    <dgm:pt modelId="{7F478396-A972-4DC4-AC57-5BAD95CCD336}" type="sibTrans" cxnId="{4A41D7B9-925E-441C-83BE-45EBF2F9B7AF}">
      <dgm:prSet/>
      <dgm:spPr/>
      <dgm:t>
        <a:bodyPr/>
        <a:lstStyle/>
        <a:p>
          <a:endParaRPr lang="es-PE"/>
        </a:p>
      </dgm:t>
    </dgm:pt>
    <dgm:pt modelId="{92CB2D9F-F858-4B66-B171-9204379B321A}" type="pres">
      <dgm:prSet presAssocID="{5F69827F-AE8C-4157-B575-3ABE9A0588C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C4DD30C0-60EC-48A2-B0D3-DD8F1CD8DAC0}" type="pres">
      <dgm:prSet presAssocID="{0347A420-B017-4D5F-A2F9-94C61032333B}" presName="composite" presStyleCnt="0"/>
      <dgm:spPr/>
    </dgm:pt>
    <dgm:pt modelId="{FBD0DA89-3563-4471-A88E-02875E080039}" type="pres">
      <dgm:prSet presAssocID="{0347A420-B017-4D5F-A2F9-94C61032333B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16EED8B0-FC28-416D-9BD3-67DF0C1ADDF5}" type="pres">
      <dgm:prSet presAssocID="{0347A420-B017-4D5F-A2F9-94C61032333B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4A41D7B9-925E-441C-83BE-45EBF2F9B7AF}" srcId="{5F69827F-AE8C-4157-B575-3ABE9A0588C9}" destId="{0347A420-B017-4D5F-A2F9-94C61032333B}" srcOrd="0" destOrd="0" parTransId="{FF30E6F2-EF28-4377-869F-1FBA3A144B1A}" sibTransId="{7F478396-A972-4DC4-AC57-5BAD95CCD336}"/>
    <dgm:cxn modelId="{46F379E6-EDDD-4C8B-B99B-CB52256057EC}" type="presOf" srcId="{5F69827F-AE8C-4157-B575-3ABE9A0588C9}" destId="{92CB2D9F-F858-4B66-B171-9204379B321A}" srcOrd="0" destOrd="0" presId="urn:microsoft.com/office/officeart/2005/8/layout/vList3"/>
    <dgm:cxn modelId="{88AE87A3-B195-4786-B99B-71DD16C8BC33}" type="presOf" srcId="{0347A420-B017-4D5F-A2F9-94C61032333B}" destId="{16EED8B0-FC28-416D-9BD3-67DF0C1ADDF5}" srcOrd="0" destOrd="0" presId="urn:microsoft.com/office/officeart/2005/8/layout/vList3"/>
    <dgm:cxn modelId="{892BAA4B-E3C0-4F95-AA20-9090F9F9E289}" type="presParOf" srcId="{92CB2D9F-F858-4B66-B171-9204379B321A}" destId="{C4DD30C0-60EC-48A2-B0D3-DD8F1CD8DAC0}" srcOrd="0" destOrd="0" presId="urn:microsoft.com/office/officeart/2005/8/layout/vList3"/>
    <dgm:cxn modelId="{57AFFA77-65BC-4A5E-80C9-E5EE07E30F4E}" type="presParOf" srcId="{C4DD30C0-60EC-48A2-B0D3-DD8F1CD8DAC0}" destId="{FBD0DA89-3563-4471-A88E-02875E080039}" srcOrd="0" destOrd="0" presId="urn:microsoft.com/office/officeart/2005/8/layout/vList3"/>
    <dgm:cxn modelId="{0EF7DC98-FE0A-4422-8D23-28CE0896BA46}" type="presParOf" srcId="{C4DD30C0-60EC-48A2-B0D3-DD8F1CD8DAC0}" destId="{16EED8B0-FC28-416D-9BD3-67DF0C1ADD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69827F-AE8C-4157-B575-3ABE9A0588C9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3E560F8D-8D4B-460E-9134-B23A13A21D2F}">
      <dgm:prSet phldrT="[Texto]" custT="1"/>
      <dgm:spPr/>
      <dgm:t>
        <a:bodyPr/>
        <a:lstStyle/>
        <a:p>
          <a:r>
            <a:rPr lang="es-PE" sz="1200" b="1" dirty="0" smtClean="0"/>
            <a:t>Redes sociales</a:t>
          </a:r>
          <a:endParaRPr lang="es-PE" sz="1200" dirty="0"/>
        </a:p>
      </dgm:t>
    </dgm:pt>
    <dgm:pt modelId="{17FAC0DA-4D3E-4B0F-8F3C-9F98ADA92E5F}" type="parTrans" cxnId="{590DD481-6311-4560-9832-1570732A961A}">
      <dgm:prSet/>
      <dgm:spPr/>
      <dgm:t>
        <a:bodyPr/>
        <a:lstStyle/>
        <a:p>
          <a:endParaRPr lang="es-PE"/>
        </a:p>
      </dgm:t>
    </dgm:pt>
    <dgm:pt modelId="{6458EA9E-C7D4-4DCB-95A3-1ECA51CA0453}" type="sibTrans" cxnId="{590DD481-6311-4560-9832-1570732A961A}">
      <dgm:prSet/>
      <dgm:spPr/>
      <dgm:t>
        <a:bodyPr/>
        <a:lstStyle/>
        <a:p>
          <a:endParaRPr lang="es-PE"/>
        </a:p>
      </dgm:t>
    </dgm:pt>
    <dgm:pt modelId="{92CB2D9F-F858-4B66-B171-9204379B321A}" type="pres">
      <dgm:prSet presAssocID="{5F69827F-AE8C-4157-B575-3ABE9A0588C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3BB7B758-4151-4ED1-A68E-EC04DEBC69C4}" type="pres">
      <dgm:prSet presAssocID="{3E560F8D-8D4B-460E-9134-B23A13A21D2F}" presName="composite" presStyleCnt="0"/>
      <dgm:spPr/>
    </dgm:pt>
    <dgm:pt modelId="{CBD8FBDB-C0DF-43F2-8A11-56814F6E0B39}" type="pres">
      <dgm:prSet presAssocID="{3E560F8D-8D4B-460E-9134-B23A13A21D2F}" presName="imgShp" presStyleLbl="fgImgPlace1" presStyleIdx="0" presStyleCnt="1" custLinFactNeighborX="55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4EE463C2-DB1E-4DDF-9DD1-90C6239DC220}" type="pres">
      <dgm:prSet presAssocID="{3E560F8D-8D4B-460E-9134-B23A13A21D2F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590DD481-6311-4560-9832-1570732A961A}" srcId="{5F69827F-AE8C-4157-B575-3ABE9A0588C9}" destId="{3E560F8D-8D4B-460E-9134-B23A13A21D2F}" srcOrd="0" destOrd="0" parTransId="{17FAC0DA-4D3E-4B0F-8F3C-9F98ADA92E5F}" sibTransId="{6458EA9E-C7D4-4DCB-95A3-1ECA51CA0453}"/>
    <dgm:cxn modelId="{DD9C4E36-C1CE-413D-8B8B-32052AAC9B9A}" type="presOf" srcId="{3E560F8D-8D4B-460E-9134-B23A13A21D2F}" destId="{4EE463C2-DB1E-4DDF-9DD1-90C6239DC220}" srcOrd="0" destOrd="0" presId="urn:microsoft.com/office/officeart/2005/8/layout/vList3"/>
    <dgm:cxn modelId="{9D1CF468-2D83-4C47-8BBF-7A97ED477B07}" type="presOf" srcId="{5F69827F-AE8C-4157-B575-3ABE9A0588C9}" destId="{92CB2D9F-F858-4B66-B171-9204379B321A}" srcOrd="0" destOrd="0" presId="urn:microsoft.com/office/officeart/2005/8/layout/vList3"/>
    <dgm:cxn modelId="{E5F6F34A-78FA-452E-B751-4BE2029B9495}" type="presParOf" srcId="{92CB2D9F-F858-4B66-B171-9204379B321A}" destId="{3BB7B758-4151-4ED1-A68E-EC04DEBC69C4}" srcOrd="0" destOrd="0" presId="urn:microsoft.com/office/officeart/2005/8/layout/vList3"/>
    <dgm:cxn modelId="{1070353E-EE7B-4657-B589-2DD121D66513}" type="presParOf" srcId="{3BB7B758-4151-4ED1-A68E-EC04DEBC69C4}" destId="{CBD8FBDB-C0DF-43F2-8A11-56814F6E0B39}" srcOrd="0" destOrd="0" presId="urn:microsoft.com/office/officeart/2005/8/layout/vList3"/>
    <dgm:cxn modelId="{2436F4A8-0EF2-4D4B-AC2D-4426A23EF656}" type="presParOf" srcId="{3BB7B758-4151-4ED1-A68E-EC04DEBC69C4}" destId="{4EE463C2-DB1E-4DDF-9DD1-90C6239DC22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69827F-AE8C-4157-B575-3ABE9A0588C9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ADCB894A-5DD2-417E-96BE-831B287295D7}">
      <dgm:prSet custT="1"/>
      <dgm:spPr/>
      <dgm:t>
        <a:bodyPr/>
        <a:lstStyle/>
        <a:p>
          <a:pPr rtl="0"/>
          <a:r>
            <a:rPr lang="es-PE" sz="1200" b="1" dirty="0" smtClean="0"/>
            <a:t>Correo electrónico</a:t>
          </a:r>
          <a:endParaRPr lang="es-PE" sz="1200" dirty="0">
            <a:effectLst/>
            <a:latin typeface="Myriad Pro" panose="020B0503030403020204"/>
            <a:ea typeface="+mn-ea"/>
            <a:cs typeface="+mn-cs"/>
          </a:endParaRPr>
        </a:p>
      </dgm:t>
    </dgm:pt>
    <dgm:pt modelId="{953B3B44-D10D-4558-8D2F-EC54B8620DA7}" type="parTrans" cxnId="{2D78D106-619B-4049-9DF6-8853F1F49F1F}">
      <dgm:prSet/>
      <dgm:spPr/>
      <dgm:t>
        <a:bodyPr/>
        <a:lstStyle/>
        <a:p>
          <a:endParaRPr lang="es-PE"/>
        </a:p>
      </dgm:t>
    </dgm:pt>
    <dgm:pt modelId="{67B17977-E9D4-48C5-BF4B-10BE5C48EAFE}" type="sibTrans" cxnId="{2D78D106-619B-4049-9DF6-8853F1F49F1F}">
      <dgm:prSet/>
      <dgm:spPr/>
      <dgm:t>
        <a:bodyPr/>
        <a:lstStyle/>
        <a:p>
          <a:endParaRPr lang="es-PE"/>
        </a:p>
      </dgm:t>
    </dgm:pt>
    <dgm:pt modelId="{92CB2D9F-F858-4B66-B171-9204379B321A}" type="pres">
      <dgm:prSet presAssocID="{5F69827F-AE8C-4157-B575-3ABE9A0588C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17A75609-9D90-483B-937F-D250B020874C}" type="pres">
      <dgm:prSet presAssocID="{ADCB894A-5DD2-417E-96BE-831B287295D7}" presName="composite" presStyleCnt="0"/>
      <dgm:spPr/>
    </dgm:pt>
    <dgm:pt modelId="{37066206-F14E-480B-BADC-0A7B48A8CE56}" type="pres">
      <dgm:prSet presAssocID="{ADCB894A-5DD2-417E-96BE-831B287295D7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37505DC2-EAAA-46AD-90B0-E24036D80650}" type="pres">
      <dgm:prSet presAssocID="{ADCB894A-5DD2-417E-96BE-831B287295D7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2D78D106-619B-4049-9DF6-8853F1F49F1F}" srcId="{5F69827F-AE8C-4157-B575-3ABE9A0588C9}" destId="{ADCB894A-5DD2-417E-96BE-831B287295D7}" srcOrd="0" destOrd="0" parTransId="{953B3B44-D10D-4558-8D2F-EC54B8620DA7}" sibTransId="{67B17977-E9D4-48C5-BF4B-10BE5C48EAFE}"/>
    <dgm:cxn modelId="{271F6252-C44C-495D-B996-38EE21FD44BF}" type="presOf" srcId="{5F69827F-AE8C-4157-B575-3ABE9A0588C9}" destId="{92CB2D9F-F858-4B66-B171-9204379B321A}" srcOrd="0" destOrd="0" presId="urn:microsoft.com/office/officeart/2005/8/layout/vList3"/>
    <dgm:cxn modelId="{072BBCEE-2B27-4C23-BF50-127788D6FCAB}" type="presOf" srcId="{ADCB894A-5DD2-417E-96BE-831B287295D7}" destId="{37505DC2-EAAA-46AD-90B0-E24036D80650}" srcOrd="0" destOrd="0" presId="urn:microsoft.com/office/officeart/2005/8/layout/vList3"/>
    <dgm:cxn modelId="{6485EF6E-83B2-4611-8C40-D5F1D18282A9}" type="presParOf" srcId="{92CB2D9F-F858-4B66-B171-9204379B321A}" destId="{17A75609-9D90-483B-937F-D250B020874C}" srcOrd="0" destOrd="0" presId="urn:microsoft.com/office/officeart/2005/8/layout/vList3"/>
    <dgm:cxn modelId="{AE8F9CA5-466A-4116-A1B7-0A51F6179815}" type="presParOf" srcId="{17A75609-9D90-483B-937F-D250B020874C}" destId="{37066206-F14E-480B-BADC-0A7B48A8CE56}" srcOrd="0" destOrd="0" presId="urn:microsoft.com/office/officeart/2005/8/layout/vList3"/>
    <dgm:cxn modelId="{D9AA5741-BC5F-4BA7-8E2E-977AD331BAA8}" type="presParOf" srcId="{17A75609-9D90-483B-937F-D250B020874C}" destId="{37505DC2-EAAA-46AD-90B0-E24036D806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69827F-AE8C-4157-B575-3ABE9A0588C9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5BC9BD31-BE20-42BC-A071-D524CADD864B}">
      <dgm:prSet phldrT="[Texto]" custT="1"/>
      <dgm:spPr/>
      <dgm:t>
        <a:bodyPr/>
        <a:lstStyle/>
        <a:p>
          <a:r>
            <a:rPr lang="es-PE" sz="1200" b="1" dirty="0" smtClean="0"/>
            <a:t>Otros (SMS, whatsapp,  etc.)</a:t>
          </a:r>
          <a:endParaRPr lang="es-PE" sz="1200" dirty="0"/>
        </a:p>
      </dgm:t>
    </dgm:pt>
    <dgm:pt modelId="{08F70A11-EE9D-44FD-AF4B-492756515C2E}" type="parTrans" cxnId="{2E51F7B8-D1A0-4A83-B263-292AB4594F33}">
      <dgm:prSet/>
      <dgm:spPr/>
      <dgm:t>
        <a:bodyPr/>
        <a:lstStyle/>
        <a:p>
          <a:endParaRPr lang="es-PE"/>
        </a:p>
      </dgm:t>
    </dgm:pt>
    <dgm:pt modelId="{AB7B4036-D06C-40B9-9160-090C8E9D1534}" type="sibTrans" cxnId="{2E51F7B8-D1A0-4A83-B263-292AB4594F33}">
      <dgm:prSet/>
      <dgm:spPr/>
      <dgm:t>
        <a:bodyPr/>
        <a:lstStyle/>
        <a:p>
          <a:endParaRPr lang="es-PE"/>
        </a:p>
      </dgm:t>
    </dgm:pt>
    <dgm:pt modelId="{92CB2D9F-F858-4B66-B171-9204379B321A}" type="pres">
      <dgm:prSet presAssocID="{5F69827F-AE8C-4157-B575-3ABE9A0588C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D523E142-AAA0-4487-825F-8D533F5F9586}" type="pres">
      <dgm:prSet presAssocID="{5BC9BD31-BE20-42BC-A071-D524CADD864B}" presName="composite" presStyleCnt="0"/>
      <dgm:spPr/>
    </dgm:pt>
    <dgm:pt modelId="{7104B7E3-DAB0-4AD8-8039-71A795D28132}" type="pres">
      <dgm:prSet presAssocID="{5BC9BD31-BE20-42BC-A071-D524CADD864B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BF02AE5D-415C-41FD-BBEE-F3620671B26F}" type="pres">
      <dgm:prSet presAssocID="{5BC9BD31-BE20-42BC-A071-D524CADD864B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EFC2160D-F6B2-4C22-A6A2-2DE46356F617}" type="presOf" srcId="{5BC9BD31-BE20-42BC-A071-D524CADD864B}" destId="{BF02AE5D-415C-41FD-BBEE-F3620671B26F}" srcOrd="0" destOrd="0" presId="urn:microsoft.com/office/officeart/2005/8/layout/vList3"/>
    <dgm:cxn modelId="{2E51F7B8-D1A0-4A83-B263-292AB4594F33}" srcId="{5F69827F-AE8C-4157-B575-3ABE9A0588C9}" destId="{5BC9BD31-BE20-42BC-A071-D524CADD864B}" srcOrd="0" destOrd="0" parTransId="{08F70A11-EE9D-44FD-AF4B-492756515C2E}" sibTransId="{AB7B4036-D06C-40B9-9160-090C8E9D1534}"/>
    <dgm:cxn modelId="{0667321F-5EA4-4CC4-B8A7-1F818234418C}" type="presOf" srcId="{5F69827F-AE8C-4157-B575-3ABE9A0588C9}" destId="{92CB2D9F-F858-4B66-B171-9204379B321A}" srcOrd="0" destOrd="0" presId="urn:microsoft.com/office/officeart/2005/8/layout/vList3"/>
    <dgm:cxn modelId="{B6B741D9-1612-401A-BB02-5E1FF2E04125}" type="presParOf" srcId="{92CB2D9F-F858-4B66-B171-9204379B321A}" destId="{D523E142-AAA0-4487-825F-8D533F5F9586}" srcOrd="0" destOrd="0" presId="urn:microsoft.com/office/officeart/2005/8/layout/vList3"/>
    <dgm:cxn modelId="{291D7E05-38C2-442F-9644-5280D902752B}" type="presParOf" srcId="{D523E142-AAA0-4487-825F-8D533F5F9586}" destId="{7104B7E3-DAB0-4AD8-8039-71A795D28132}" srcOrd="0" destOrd="0" presId="urn:microsoft.com/office/officeart/2005/8/layout/vList3"/>
    <dgm:cxn modelId="{331CB139-C9D9-47DC-A429-577EFE5DE462}" type="presParOf" srcId="{D523E142-AAA0-4487-825F-8D533F5F9586}" destId="{BF02AE5D-415C-41FD-BBEE-F3620671B2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2D94B-073D-42DF-A68D-5C09E4D76D75}">
      <dsp:nvSpPr>
        <dsp:cNvPr id="0" name=""/>
        <dsp:cNvSpPr/>
      </dsp:nvSpPr>
      <dsp:spPr>
        <a:xfrm>
          <a:off x="288033" y="87968"/>
          <a:ext cx="1003455" cy="928396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/>
            <a:t>SIGAMETH</a:t>
          </a:r>
          <a:endParaRPr lang="es-ES" sz="900" b="1" kern="1200" dirty="0"/>
        </a:p>
      </dsp:txBody>
      <dsp:txXfrm>
        <a:off x="484162" y="305440"/>
        <a:ext cx="611197" cy="477215"/>
      </dsp:txXfrm>
    </dsp:sp>
    <dsp:sp modelId="{0E0BF21C-74C0-4475-A618-D145E225F15D}">
      <dsp:nvSpPr>
        <dsp:cNvPr id="0" name=""/>
        <dsp:cNvSpPr/>
      </dsp:nvSpPr>
      <dsp:spPr>
        <a:xfrm>
          <a:off x="643362" y="8252"/>
          <a:ext cx="805975" cy="1102308"/>
        </a:xfrm>
        <a:prstGeom prst="circularArrow">
          <a:avLst>
            <a:gd name="adj1" fmla="val 4878"/>
            <a:gd name="adj2" fmla="val 312630"/>
            <a:gd name="adj3" fmla="val 2680847"/>
            <a:gd name="adj4" fmla="val 16023750"/>
            <a:gd name="adj5" fmla="val 569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ED8B0-FC28-416D-9BD3-67DF0C1ADDF5}">
      <dsp:nvSpPr>
        <dsp:cNvPr id="0" name=""/>
        <dsp:cNvSpPr/>
      </dsp:nvSpPr>
      <dsp:spPr>
        <a:xfrm rot="10800000">
          <a:off x="704833" y="0"/>
          <a:ext cx="2000117" cy="80418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621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smtClean="0"/>
            <a:t>Pagina web</a:t>
          </a:r>
          <a:endParaRPr lang="es-PE" sz="1200" kern="1200" dirty="0"/>
        </a:p>
      </dsp:txBody>
      <dsp:txXfrm rot="10800000">
        <a:off x="905878" y="0"/>
        <a:ext cx="1799072" cy="804180"/>
      </dsp:txXfrm>
    </dsp:sp>
    <dsp:sp modelId="{FBD0DA89-3563-4471-A88E-02875E080039}">
      <dsp:nvSpPr>
        <dsp:cNvPr id="0" name=""/>
        <dsp:cNvSpPr/>
      </dsp:nvSpPr>
      <dsp:spPr>
        <a:xfrm>
          <a:off x="302743" y="0"/>
          <a:ext cx="804180" cy="8041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463C2-DB1E-4DDF-9DD1-90C6239DC220}">
      <dsp:nvSpPr>
        <dsp:cNvPr id="0" name=""/>
        <dsp:cNvSpPr/>
      </dsp:nvSpPr>
      <dsp:spPr>
        <a:xfrm rot="10800000">
          <a:off x="702466" y="0"/>
          <a:ext cx="2000117" cy="794712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0446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/>
            <a:t>Redes sociales</a:t>
          </a:r>
          <a:endParaRPr lang="es-PE" sz="1200" kern="1200" dirty="0"/>
        </a:p>
      </dsp:txBody>
      <dsp:txXfrm rot="10800000">
        <a:off x="901144" y="0"/>
        <a:ext cx="1801439" cy="794712"/>
      </dsp:txXfrm>
    </dsp:sp>
    <dsp:sp modelId="{CBD8FBDB-C0DF-43F2-8A11-56814F6E0B39}">
      <dsp:nvSpPr>
        <dsp:cNvPr id="0" name=""/>
        <dsp:cNvSpPr/>
      </dsp:nvSpPr>
      <dsp:spPr>
        <a:xfrm>
          <a:off x="348931" y="0"/>
          <a:ext cx="794712" cy="7947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05DC2-EAAA-46AD-90B0-E24036D80650}">
      <dsp:nvSpPr>
        <dsp:cNvPr id="0" name=""/>
        <dsp:cNvSpPr/>
      </dsp:nvSpPr>
      <dsp:spPr>
        <a:xfrm rot="10800000">
          <a:off x="699857" y="0"/>
          <a:ext cx="2000117" cy="78427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843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/>
            <a:t>Correo electrónico</a:t>
          </a:r>
          <a:endParaRPr lang="es-PE" sz="1200" kern="1200" dirty="0">
            <a:effectLst/>
            <a:latin typeface="Myriad Pro" panose="020B0503030403020204"/>
            <a:ea typeface="+mn-ea"/>
            <a:cs typeface="+mn-cs"/>
          </a:endParaRPr>
        </a:p>
      </dsp:txBody>
      <dsp:txXfrm rot="10800000">
        <a:off x="895926" y="0"/>
        <a:ext cx="1804048" cy="784275"/>
      </dsp:txXfrm>
    </dsp:sp>
    <dsp:sp modelId="{37066206-F14E-480B-BADC-0A7B48A8CE56}">
      <dsp:nvSpPr>
        <dsp:cNvPr id="0" name=""/>
        <dsp:cNvSpPr/>
      </dsp:nvSpPr>
      <dsp:spPr>
        <a:xfrm>
          <a:off x="307720" y="0"/>
          <a:ext cx="784275" cy="78427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AE5D-415C-41FD-BBEE-F3620671B26F}">
      <dsp:nvSpPr>
        <dsp:cNvPr id="0" name=""/>
        <dsp:cNvSpPr/>
      </dsp:nvSpPr>
      <dsp:spPr>
        <a:xfrm rot="10800000">
          <a:off x="684828" y="0"/>
          <a:ext cx="2000117" cy="72415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933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/>
            <a:t>Otros (SMS, whatsapp,  etc.)</a:t>
          </a:r>
          <a:endParaRPr lang="es-PE" sz="1200" kern="1200" dirty="0"/>
        </a:p>
      </dsp:txBody>
      <dsp:txXfrm rot="10800000">
        <a:off x="865867" y="0"/>
        <a:ext cx="1819078" cy="724157"/>
      </dsp:txXfrm>
    </dsp:sp>
    <dsp:sp modelId="{7104B7E3-DAB0-4AD8-8039-71A795D28132}">
      <dsp:nvSpPr>
        <dsp:cNvPr id="0" name=""/>
        <dsp:cNvSpPr/>
      </dsp:nvSpPr>
      <dsp:spPr>
        <a:xfrm>
          <a:off x="322749" y="0"/>
          <a:ext cx="724157" cy="72415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BC3D1D8-6725-4B18-96F9-9E37C867EA43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625851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6E9297C5-E87F-43A6-A7DD-CC3D9F15FA3B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680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8DCFB87C-339E-4EB9-A7CE-97DC2E0DAD8A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10" rIns="91419" bIns="4571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91419" tIns="45710" rIns="91419" bIns="4571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625851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B4413E6D-A2EE-4270-BE16-E3C0C2FC741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36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8137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50898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53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" y="4280"/>
            <a:ext cx="9134623" cy="684156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449938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683568" y="4471971"/>
            <a:ext cx="7632848" cy="325181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83568" y="4725144"/>
            <a:ext cx="7632848" cy="50405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8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683568" y="2636912"/>
            <a:ext cx="7632848" cy="1693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3" name="Rectángulo 2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2" y="455984"/>
            <a:ext cx="1453899" cy="6639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88448"/>
            <a:ext cx="1867304" cy="3989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7"/>
            <a:ext cx="1944216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" y="8930"/>
            <a:ext cx="9131459" cy="6840139"/>
          </a:xfrm>
          <a:prstGeom prst="rect">
            <a:avLst/>
          </a:prstGeom>
        </p:spPr>
      </p:pic>
      <p:sp>
        <p:nvSpPr>
          <p:cNvPr id="3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755573" y="141277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1852216"/>
            <a:ext cx="7632848" cy="4457103"/>
          </a:xfrm>
        </p:spPr>
        <p:txBody>
          <a:bodyPr>
            <a:noAutofit/>
          </a:bodyPr>
          <a:lstStyle>
            <a:lvl1pPr marL="0" indent="0" algn="just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047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" y="7971"/>
            <a:ext cx="9134020" cy="6842057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755576" y="1052736"/>
            <a:ext cx="7632848" cy="5256584"/>
          </a:xfrm>
        </p:spPr>
        <p:txBody>
          <a:bodyPr>
            <a:normAutofit/>
          </a:bodyPr>
          <a:lstStyle>
            <a:lvl1pPr marL="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4pPr>
            <a:lvl5pPr marL="18288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6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50816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120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" y="3765"/>
            <a:ext cx="9138851" cy="6844736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683568" y="3507038"/>
            <a:ext cx="7632848" cy="1800200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4pPr>
            <a:lvl5pPr marL="18288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844824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Rectángulo 4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2" y="455984"/>
            <a:ext cx="1453899" cy="6639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88448"/>
            <a:ext cx="1867304" cy="3989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7"/>
            <a:ext cx="1944216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7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B68C-DE82-4E8B-B4F9-6BF55E65242B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717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2" r:id="rId3"/>
    <p:sldLayoutId id="2147483681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5.em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14.gif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4.wmf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14.gif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idep.gob.pe/nodos-idep/nodos-avanzado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76.jpeg"/><Relationship Id="rId26" Type="http://schemas.openxmlformats.org/officeDocument/2006/relationships/diagramLayout" Target="../diagrams/layout4.xml"/><Relationship Id="rId3" Type="http://schemas.openxmlformats.org/officeDocument/2006/relationships/diagramData" Target="../diagrams/data1.xml"/><Relationship Id="rId21" Type="http://schemas.openxmlformats.org/officeDocument/2006/relationships/diagramLayout" Target="../diagrams/layout3.xml"/><Relationship Id="rId34" Type="http://schemas.microsoft.com/office/2007/relationships/diagramDrawing" Target="../diagrams/drawing5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75.png"/><Relationship Id="rId25" Type="http://schemas.openxmlformats.org/officeDocument/2006/relationships/diagramData" Target="../diagrams/data4.xml"/><Relationship Id="rId33" Type="http://schemas.openxmlformats.org/officeDocument/2006/relationships/diagramColors" Target="../diagrams/colors5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4.png"/><Relationship Id="rId20" Type="http://schemas.openxmlformats.org/officeDocument/2006/relationships/diagramData" Target="../diagrams/data3.xml"/><Relationship Id="rId29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microsoft.com/office/2007/relationships/diagramDrawing" Target="../diagrams/drawing3.xml"/><Relationship Id="rId32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0.jpeg"/><Relationship Id="rId23" Type="http://schemas.openxmlformats.org/officeDocument/2006/relationships/diagramColors" Target="../diagrams/colors3.xml"/><Relationship Id="rId28" Type="http://schemas.openxmlformats.org/officeDocument/2006/relationships/diagramColors" Target="../diagrams/colors4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77.png"/><Relationship Id="rId31" Type="http://schemas.openxmlformats.org/officeDocument/2006/relationships/diagramLayout" Target="../diagrams/layout5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5.emf"/><Relationship Id="rId22" Type="http://schemas.openxmlformats.org/officeDocument/2006/relationships/diagramQuickStyle" Target="../diagrams/quickStyle3.xml"/><Relationship Id="rId27" Type="http://schemas.openxmlformats.org/officeDocument/2006/relationships/diagramQuickStyle" Target="../diagrams/quickStyle4.xml"/><Relationship Id="rId30" Type="http://schemas.openxmlformats.org/officeDocument/2006/relationships/diagramData" Target="../diagrams/data5.xml"/><Relationship Id="rId8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14.gif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85.png"/><Relationship Id="rId5" Type="http://schemas.openxmlformats.org/officeDocument/2006/relationships/image" Target="../media/image15.emf"/><Relationship Id="rId10" Type="http://schemas.openxmlformats.org/officeDocument/2006/relationships/image" Target="../media/image84.jpg"/><Relationship Id="rId4" Type="http://schemas.openxmlformats.org/officeDocument/2006/relationships/image" Target="../media/image59.png"/><Relationship Id="rId9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correopersonal@Senamhi.Gob.pe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5.png"/><Relationship Id="rId5" Type="http://schemas.openxmlformats.org/officeDocument/2006/relationships/image" Target="../media/image16.jpeg"/><Relationship Id="rId10" Type="http://schemas.openxmlformats.org/officeDocument/2006/relationships/image" Target="../media/image24.png"/><Relationship Id="rId4" Type="http://schemas.openxmlformats.org/officeDocument/2006/relationships/image" Target="../media/image15.em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683568" y="1449938"/>
            <a:ext cx="7632848" cy="970950"/>
          </a:xfrm>
        </p:spPr>
        <p:txBody>
          <a:bodyPr/>
          <a:lstStyle/>
          <a:p>
            <a:r>
              <a:rPr lang="es-PE" sz="2800" dirty="0" smtClean="0"/>
              <a:t>FORO DE LOS SERVICIOS </a:t>
            </a:r>
            <a:r>
              <a:rPr lang="es-PE" sz="2800" dirty="0"/>
              <a:t>CLIMÁTICOS PARA EL DESARROLLO SOSTENIBLE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2"/>
          </p:nvPr>
        </p:nvSpPr>
        <p:spPr>
          <a:xfrm>
            <a:off x="683568" y="4221088"/>
            <a:ext cx="7632848" cy="325181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Ing. Kevin Enrique Sánchez Zavaleta</a:t>
            </a:r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3"/>
          </p:nvPr>
        </p:nvSpPr>
        <p:spPr>
          <a:xfrm>
            <a:off x="683568" y="4474261"/>
            <a:ext cx="7632848" cy="322891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Oficina de Tecnologías de la Información y la Comunicación</a:t>
            </a:r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4"/>
          </p:nvPr>
        </p:nvSpPr>
        <p:spPr>
          <a:xfrm>
            <a:off x="683568" y="2852936"/>
            <a:ext cx="7632848" cy="864096"/>
          </a:xfrm>
        </p:spPr>
        <p:txBody>
          <a:bodyPr/>
          <a:lstStyle/>
          <a:p>
            <a:r>
              <a:rPr lang="es-PE" dirty="0"/>
              <a:t>Servicios de Información Meteorológica e Hidrológica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19772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61214"/>
            <a:ext cx="1161489" cy="1819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35"/>
          <a:stretch/>
        </p:blipFill>
        <p:spPr>
          <a:xfrm>
            <a:off x="2684368" y="1177238"/>
            <a:ext cx="1516059" cy="1387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" name="1 Grupo"/>
          <p:cNvGrpSpPr/>
          <p:nvPr/>
        </p:nvGrpSpPr>
        <p:grpSpPr>
          <a:xfrm>
            <a:off x="1728298" y="1724310"/>
            <a:ext cx="847870" cy="293521"/>
            <a:chOff x="1728298" y="1724310"/>
            <a:chExt cx="847870" cy="293521"/>
          </a:xfrm>
        </p:grpSpPr>
        <p:sp>
          <p:nvSpPr>
            <p:cNvPr id="20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1728298" y="1724310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22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2166734" y="1724310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251520" y="3501008"/>
            <a:ext cx="1158646" cy="2592288"/>
            <a:chOff x="251520" y="3501008"/>
            <a:chExt cx="1158646" cy="2592288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273582"/>
              <a:ext cx="1158646" cy="18197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reflection blurRad="12700" stA="38000" endPos="28000" dist="5000" dir="5400000" sy="-100000" algn="bl" rotWithShape="0"/>
            </a:effectLst>
          </p:spPr>
        </p:pic>
        <p:sp>
          <p:nvSpPr>
            <p:cNvPr id="30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 rot="5400000">
              <a:off x="661909" y="373673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3" name="4 CuadroTexto">
              <a:extLst>
                <a:ext uri="{FF2B5EF4-FFF2-40B4-BE49-F238E27FC236}">
                  <a16:creationId xmlns:a16="http://schemas.microsoft.com/office/drawing/2014/main" xmlns="" id="{EA4E7B54-45E9-4272-AC65-2BC2493BB4DF}"/>
                </a:ext>
              </a:extLst>
            </p:cNvPr>
            <p:cNvSpPr txBox="1"/>
            <p:nvPr/>
          </p:nvSpPr>
          <p:spPr>
            <a:xfrm>
              <a:off x="367413" y="3501008"/>
              <a:ext cx="926857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 smtClean="0">
                  <a:latin typeface="Myriad Pro" pitchFamily="34" charset="0"/>
                  <a:cs typeface="Arial" panose="020B0604020202020204" pitchFamily="34" charset="0"/>
                </a:rPr>
                <a:t>ICONOGRAFÍA</a:t>
              </a:r>
              <a:endParaRPr lang="es-PE" sz="900" b="1" dirty="0">
                <a:latin typeface="Myriad Pro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1763688" y="3501008"/>
            <a:ext cx="1154381" cy="2592287"/>
            <a:chOff x="1763688" y="3501008"/>
            <a:chExt cx="1154381" cy="2592287"/>
          </a:xfrm>
        </p:grpSpPr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4273582"/>
              <a:ext cx="1154381" cy="18197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reflection blurRad="12700" stA="38000" endPos="28000" dist="5000" dir="5400000" sy="-100000" algn="bl" rotWithShape="0"/>
            </a:effectLst>
          </p:spPr>
        </p:pic>
        <p:sp>
          <p:nvSpPr>
            <p:cNvPr id="29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 rot="5400000">
              <a:off x="2171944" y="373673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5" name="4 CuadroTexto">
              <a:extLst>
                <a:ext uri="{FF2B5EF4-FFF2-40B4-BE49-F238E27FC236}">
                  <a16:creationId xmlns:a16="http://schemas.microsoft.com/office/drawing/2014/main" xmlns="" id="{EA4E7B54-45E9-4272-AC65-2BC2493BB4DF}"/>
                </a:ext>
              </a:extLst>
            </p:cNvPr>
            <p:cNvSpPr txBox="1"/>
            <p:nvPr/>
          </p:nvSpPr>
          <p:spPr>
            <a:xfrm>
              <a:off x="1859014" y="3501008"/>
              <a:ext cx="963725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 smtClean="0">
                  <a:latin typeface="Myriad Pro" pitchFamily="34" charset="0"/>
                  <a:cs typeface="Arial" panose="020B0604020202020204" pitchFamily="34" charset="0"/>
                </a:rPr>
                <a:t>TEMPERATURA</a:t>
              </a:r>
              <a:endParaRPr lang="es-PE" sz="900" b="1" dirty="0">
                <a:latin typeface="Myriad Pro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3278109" y="3501008"/>
            <a:ext cx="1154381" cy="2592288"/>
            <a:chOff x="3278109" y="3501008"/>
            <a:chExt cx="1154381" cy="2592288"/>
          </a:xfrm>
        </p:grpSpPr>
        <p:pic>
          <p:nvPicPr>
            <p:cNvPr id="24" name="23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109" y="4273582"/>
              <a:ext cx="1154381" cy="18197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reflection blurRad="12700" stA="38000" endPos="28000" dist="5000" dir="5400000" sy="-100000" algn="bl" rotWithShape="0"/>
            </a:effectLst>
          </p:spPr>
        </p:pic>
        <p:sp>
          <p:nvSpPr>
            <p:cNvPr id="28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 rot="5400000">
              <a:off x="3686365" y="373673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6" name="4 CuadroTexto">
              <a:extLst>
                <a:ext uri="{FF2B5EF4-FFF2-40B4-BE49-F238E27FC236}">
                  <a16:creationId xmlns:a16="http://schemas.microsoft.com/office/drawing/2014/main" xmlns="" id="{EA4E7B54-45E9-4272-AC65-2BC2493BB4DF}"/>
                </a:ext>
              </a:extLst>
            </p:cNvPr>
            <p:cNvSpPr txBox="1"/>
            <p:nvPr/>
          </p:nvSpPr>
          <p:spPr>
            <a:xfrm>
              <a:off x="3486447" y="3501008"/>
              <a:ext cx="73770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 smtClean="0">
                  <a:latin typeface="Myriad Pro" pitchFamily="34" charset="0"/>
                  <a:cs typeface="Arial" panose="020B0604020202020204" pitchFamily="34" charset="0"/>
                </a:rPr>
                <a:t>HUMEDAD</a:t>
              </a:r>
              <a:endParaRPr lang="es-PE" sz="900" b="1" dirty="0">
                <a:latin typeface="Myriad Pro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4785771" y="3501008"/>
            <a:ext cx="1154381" cy="2592288"/>
            <a:chOff x="4785771" y="3501008"/>
            <a:chExt cx="1154381" cy="2592288"/>
          </a:xfrm>
        </p:grpSpPr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771" y="4273582"/>
              <a:ext cx="1154381" cy="18197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reflection blurRad="12700" stA="38000" endPos="28000" dist="5000" dir="5400000" sy="-100000" algn="bl" rotWithShape="0"/>
            </a:effectLst>
          </p:spPr>
        </p:pic>
        <p:sp>
          <p:nvSpPr>
            <p:cNvPr id="27" name="Flecha: a la derecha con muesca 61">
              <a:extLst>
                <a:ext uri="{FF2B5EF4-FFF2-40B4-BE49-F238E27FC236}">
                  <a16:creationId xmlns:a16="http://schemas.microsoft.com/office/drawing/2014/main" xmlns="" id="{967E1DE5-4E87-4965-AE57-B1973C387F59}"/>
                </a:ext>
              </a:extLst>
            </p:cNvPr>
            <p:cNvSpPr/>
            <p:nvPr/>
          </p:nvSpPr>
          <p:spPr>
            <a:xfrm rot="5400000">
              <a:off x="5194027" y="373673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40" name="4 CuadroTexto">
              <a:extLst>
                <a:ext uri="{FF2B5EF4-FFF2-40B4-BE49-F238E27FC236}">
                  <a16:creationId xmlns:a16="http://schemas.microsoft.com/office/drawing/2014/main" xmlns="" id="{EA4E7B54-45E9-4272-AC65-2BC2493BB4DF}"/>
                </a:ext>
              </a:extLst>
            </p:cNvPr>
            <p:cNvSpPr txBox="1"/>
            <p:nvPr/>
          </p:nvSpPr>
          <p:spPr>
            <a:xfrm>
              <a:off x="4949224" y="3501008"/>
              <a:ext cx="827471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 smtClean="0">
                  <a:latin typeface="Myriad Pro" pitchFamily="34" charset="0"/>
                  <a:cs typeface="Arial" panose="020B0604020202020204" pitchFamily="34" charset="0"/>
                </a:rPr>
                <a:t>VEL. VIENTO</a:t>
              </a:r>
              <a:endParaRPr lang="es-PE" sz="900" b="1" dirty="0">
                <a:latin typeface="Myriad Pro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6253282" y="3501008"/>
            <a:ext cx="1152959" cy="2592286"/>
            <a:chOff x="6253282" y="3501008"/>
            <a:chExt cx="1152959" cy="2592286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282" y="4273581"/>
              <a:ext cx="1152959" cy="18197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reflection blurRad="12700" stA="38000" endPos="28000" dist="5000" dir="5400000" sy="-100000" algn="bl" rotWithShape="0"/>
            </a:effectLst>
          </p:spPr>
        </p:pic>
        <p:sp>
          <p:nvSpPr>
            <p:cNvPr id="32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 rot="5400000">
              <a:off x="6660827" y="373673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42" name="4 CuadroTexto">
              <a:extLst>
                <a:ext uri="{FF2B5EF4-FFF2-40B4-BE49-F238E27FC236}">
                  <a16:creationId xmlns:a16="http://schemas.microsoft.com/office/drawing/2014/main" xmlns="" id="{EA4E7B54-45E9-4272-AC65-2BC2493BB4DF}"/>
                </a:ext>
              </a:extLst>
            </p:cNvPr>
            <p:cNvSpPr txBox="1"/>
            <p:nvPr/>
          </p:nvSpPr>
          <p:spPr>
            <a:xfrm>
              <a:off x="6404002" y="3501008"/>
              <a:ext cx="851515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 smtClean="0">
                  <a:latin typeface="Myriad Pro" pitchFamily="34" charset="0"/>
                  <a:cs typeface="Arial" panose="020B0604020202020204" pitchFamily="34" charset="0"/>
                </a:rPr>
                <a:t>AVISOS MET.</a:t>
              </a:r>
              <a:endParaRPr lang="es-PE" sz="900" b="1" dirty="0">
                <a:latin typeface="Myriad Pro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7733834" y="3501008"/>
            <a:ext cx="1158646" cy="2592286"/>
            <a:chOff x="7733834" y="3501008"/>
            <a:chExt cx="1158646" cy="2592286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3834" y="4273580"/>
              <a:ext cx="1158646" cy="18197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reflection blurRad="12700" stA="38000" endPos="28000" dist="5000" dir="5400000" sy="-100000" algn="bl" rotWithShape="0"/>
            </a:effectLst>
          </p:spPr>
        </p:pic>
        <p:sp>
          <p:nvSpPr>
            <p:cNvPr id="31" name="Flecha: a la derecha con muesca 61">
              <a:extLst>
                <a:ext uri="{FF2B5EF4-FFF2-40B4-BE49-F238E27FC236}">
                  <a16:creationId xmlns:a16="http://schemas.microsoft.com/office/drawing/2014/main" xmlns="" id="{967E1DE5-4E87-4965-AE57-B1973C387F59}"/>
                </a:ext>
              </a:extLst>
            </p:cNvPr>
            <p:cNvSpPr/>
            <p:nvPr/>
          </p:nvSpPr>
          <p:spPr>
            <a:xfrm rot="5400000">
              <a:off x="8144223" y="373673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43" name="4 CuadroTexto">
              <a:extLst>
                <a:ext uri="{FF2B5EF4-FFF2-40B4-BE49-F238E27FC236}">
                  <a16:creationId xmlns:a16="http://schemas.microsoft.com/office/drawing/2014/main" xmlns="" id="{EA4E7B54-45E9-4272-AC65-2BC2493BB4DF}"/>
                </a:ext>
              </a:extLst>
            </p:cNvPr>
            <p:cNvSpPr txBox="1"/>
            <p:nvPr/>
          </p:nvSpPr>
          <p:spPr>
            <a:xfrm>
              <a:off x="7926671" y="3501008"/>
              <a:ext cx="77296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 smtClean="0">
                  <a:latin typeface="Myriad Pro" pitchFamily="34" charset="0"/>
                  <a:cs typeface="Arial" panose="020B0604020202020204" pitchFamily="34" charset="0"/>
                </a:rPr>
                <a:t>BÚSQUEDA</a:t>
              </a:r>
              <a:endParaRPr lang="es-PE" sz="900" b="1" dirty="0">
                <a:latin typeface="Myriad Pro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SENAMHI INFORMA - APP SENAMH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32490" y="594891"/>
            <a:ext cx="4398344" cy="2474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8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01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0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Rectángulo"/>
          <p:cNvSpPr/>
          <p:nvPr/>
        </p:nvSpPr>
        <p:spPr>
          <a:xfrm>
            <a:off x="323528" y="2048375"/>
            <a:ext cx="8496944" cy="1384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WEB SERVICES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Servicios de 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onsulta en 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ínea de Datos del SENAMHI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ev\PONENCIAS_KSANCHEZ\45_expo_EXPO_OTI_50 ANIOS\imagenes\webservices SIN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3096345" cy="3944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0">
              <a:rot lat="0" lon="0" rev="0"/>
            </a:camera>
            <a:lightRig rig="threePt" dir="t"/>
          </a:scene3d>
          <a:sp3d contourW="6350" prstMaterial="matte">
            <a:bevelT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7974" y="286222"/>
            <a:ext cx="8512499" cy="347253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s-PE" sz="1300" b="1" kern="0" dirty="0" err="1" smtClean="0">
                <a:solidFill>
                  <a:srgbClr val="0000FF"/>
                </a:solidFill>
                <a:latin typeface="Myriad Pro" pitchFamily="34" charset="0"/>
              </a:rPr>
              <a:t>WebServices</a:t>
            </a:r>
            <a:r>
              <a:rPr lang="es-PE" sz="1300" b="1" kern="0" dirty="0" smtClean="0">
                <a:solidFill>
                  <a:srgbClr val="0000FF"/>
                </a:solidFill>
                <a:latin typeface="Myriad Pro" pitchFamily="34" charset="0"/>
              </a:rPr>
              <a:t>,</a:t>
            </a:r>
            <a:r>
              <a:rPr lang="es-PE" sz="13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acceso a información de variables Meteorológicas e Hidrológicas vía </a:t>
            </a:r>
            <a:r>
              <a:rPr lang="es-PE" sz="13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web.</a:t>
            </a:r>
            <a:r>
              <a:rPr lang="es-PE" sz="1300" b="1" kern="0" dirty="0">
                <a:latin typeface="Myriad Pro" pitchFamily="34" charset="0"/>
              </a:rPr>
              <a:t> </a:t>
            </a:r>
            <a:endParaRPr lang="es-ES" sz="1300" b="1" kern="0" dirty="0">
              <a:solidFill>
                <a:srgbClr val="FF0000"/>
              </a:solidFill>
              <a:latin typeface="Myriad Pro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39" y="5783570"/>
            <a:ext cx="926801" cy="38173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39" y="4929016"/>
            <a:ext cx="680051" cy="5829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0672" r="1749" b="28197"/>
          <a:stretch/>
        </p:blipFill>
        <p:spPr>
          <a:xfrm>
            <a:off x="2908039" y="3292613"/>
            <a:ext cx="1008112" cy="307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39" y="2763860"/>
            <a:ext cx="1447937" cy="272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39" y="2255177"/>
            <a:ext cx="1447937" cy="312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39" y="4509120"/>
            <a:ext cx="1022337" cy="21262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7203" r="29263" b="16031"/>
          <a:stretch/>
        </p:blipFill>
        <p:spPr>
          <a:xfrm>
            <a:off x="2908039" y="3776888"/>
            <a:ext cx="829036" cy="453126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179513" y="3212976"/>
            <a:ext cx="2016224" cy="1665834"/>
            <a:chOff x="179513" y="3212976"/>
            <a:chExt cx="2016224" cy="1665834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3743460"/>
              <a:ext cx="2016224" cy="11353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15 Rectángulo redondeado"/>
            <p:cNvSpPr/>
            <p:nvPr/>
          </p:nvSpPr>
          <p:spPr>
            <a:xfrm>
              <a:off x="179513" y="3212976"/>
              <a:ext cx="2016224" cy="467157"/>
            </a:xfrm>
            <a:prstGeom prst="roundRect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50" dirty="0" smtClean="0">
                  <a:latin typeface="Myriad Pro" pitchFamily="34" charset="0"/>
                </a:rPr>
                <a:t>Variables Meteorológicas e Hidrológicas</a:t>
              </a:r>
              <a:endParaRPr lang="es-PE" sz="1050" dirty="0">
                <a:latin typeface="Myriad Pro" pitchFamily="34" charset="0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1187625" y="2411256"/>
            <a:ext cx="1720415" cy="3563180"/>
            <a:chOff x="1187625" y="2411256"/>
            <a:chExt cx="1720415" cy="3563180"/>
          </a:xfrm>
        </p:grpSpPr>
        <p:cxnSp>
          <p:nvCxnSpPr>
            <p:cNvPr id="34" name="33 Conector angular"/>
            <p:cNvCxnSpPr>
              <a:stCxn id="16" idx="0"/>
              <a:endCxn id="8" idx="1"/>
            </p:cNvCxnSpPr>
            <p:nvPr/>
          </p:nvCxnSpPr>
          <p:spPr>
            <a:xfrm rot="5400000" flipH="1" flipV="1">
              <a:off x="1646972" y="1951909"/>
              <a:ext cx="801720" cy="1720414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35 Conector angular"/>
            <p:cNvCxnSpPr>
              <a:stCxn id="12" idx="2"/>
              <a:endCxn id="2" idx="1"/>
            </p:cNvCxnSpPr>
            <p:nvPr/>
          </p:nvCxnSpPr>
          <p:spPr>
            <a:xfrm rot="16200000" flipH="1">
              <a:off x="1500019" y="4566416"/>
              <a:ext cx="1095627" cy="1720414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38 Conector angular"/>
            <p:cNvCxnSpPr>
              <a:stCxn id="16" idx="0"/>
              <a:endCxn id="7" idx="1"/>
            </p:cNvCxnSpPr>
            <p:nvPr/>
          </p:nvCxnSpPr>
          <p:spPr>
            <a:xfrm rot="5400000" flipH="1" flipV="1">
              <a:off x="1891327" y="2196264"/>
              <a:ext cx="313010" cy="1720414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42 Conector angular"/>
            <p:cNvCxnSpPr>
              <a:stCxn id="12" idx="2"/>
              <a:endCxn id="5" idx="1"/>
            </p:cNvCxnSpPr>
            <p:nvPr/>
          </p:nvCxnSpPr>
          <p:spPr>
            <a:xfrm rot="16200000" flipH="1">
              <a:off x="1877004" y="4189431"/>
              <a:ext cx="341657" cy="1720414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44 Conector angular"/>
            <p:cNvCxnSpPr>
              <a:stCxn id="16" idx="3"/>
              <a:endCxn id="6" idx="1"/>
            </p:cNvCxnSpPr>
            <p:nvPr/>
          </p:nvCxnSpPr>
          <p:spPr>
            <a:xfrm flipV="1">
              <a:off x="2195737" y="3446554"/>
              <a:ext cx="712302" cy="1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55 Conector angular"/>
            <p:cNvCxnSpPr>
              <a:endCxn id="10" idx="1"/>
            </p:cNvCxnSpPr>
            <p:nvPr/>
          </p:nvCxnSpPr>
          <p:spPr>
            <a:xfrm flipV="1">
              <a:off x="2195737" y="4003451"/>
              <a:ext cx="712302" cy="307684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57 Conector angular"/>
            <p:cNvCxnSpPr>
              <a:stCxn id="12" idx="3"/>
              <a:endCxn id="9" idx="1"/>
            </p:cNvCxnSpPr>
            <p:nvPr/>
          </p:nvCxnSpPr>
          <p:spPr>
            <a:xfrm>
              <a:off x="2195737" y="4311135"/>
              <a:ext cx="712302" cy="304300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3308585"/>
            <a:ext cx="3096345" cy="3216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0">
              <a:rot lat="0" lon="0" rev="0"/>
            </a:camera>
            <a:lightRig rig="threePt" dir="t"/>
          </a:scene3d>
          <a:sp3d contourW="6350" prstMaterial="matte">
            <a:bevelT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o 3">
            <a:extLst>
              <a:ext uri="{FF2B5EF4-FFF2-40B4-BE49-F238E27FC236}">
                <a16:creationId xmlns:a16="http://schemas.microsoft.com/office/drawing/2014/main" xmlns="" id="{8EFB2B65-B84B-4D6B-80D9-BC3936CCA77F}"/>
              </a:ext>
            </a:extLst>
          </p:cNvPr>
          <p:cNvGrpSpPr/>
          <p:nvPr/>
        </p:nvGrpSpPr>
        <p:grpSpPr>
          <a:xfrm>
            <a:off x="1344064" y="1016732"/>
            <a:ext cx="820344" cy="820344"/>
            <a:chOff x="4615752" y="2019722"/>
            <a:chExt cx="820344" cy="820344"/>
          </a:xfrm>
        </p:grpSpPr>
        <p:sp>
          <p:nvSpPr>
            <p:cNvPr id="28" name="Diagrama de flujo: almacenamiento de acceso secuencial 26">
              <a:extLst>
                <a:ext uri="{FF2B5EF4-FFF2-40B4-BE49-F238E27FC236}">
                  <a16:creationId xmlns:a16="http://schemas.microsoft.com/office/drawing/2014/main" xmlns="" id="{ED19B352-01ED-416C-A8CC-A7C58F0E3C2E}"/>
                </a:ext>
              </a:extLst>
            </p:cNvPr>
            <p:cNvSpPr/>
            <p:nvPr/>
          </p:nvSpPr>
          <p:spPr>
            <a:xfrm>
              <a:off x="4615752" y="2019722"/>
              <a:ext cx="820344" cy="820344"/>
            </a:xfrm>
            <a:prstGeom prst="flowChartMagneticTap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xmlns="" id="{52B9550A-9D42-4319-B266-389378A38DF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691979" y="2234450"/>
              <a:ext cx="672109" cy="35871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900" b="1" kern="0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Temp. Máxima</a:t>
              </a:r>
              <a:endParaRPr lang="es-ES" sz="900" b="1" kern="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3" name="Oval 70">
              <a:extLst>
                <a:ext uri="{FF2B5EF4-FFF2-40B4-BE49-F238E27FC236}">
                  <a16:creationId xmlns:a16="http://schemas.microsoft.com/office/drawing/2014/main" xmlns="" id="{29086002-DCDF-4CEA-ACA2-AEDBB2A5C4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867">
              <a:off x="5162764" y="2164581"/>
              <a:ext cx="206741" cy="66313"/>
            </a:xfrm>
            <a:prstGeom prst="ellipse">
              <a:avLst/>
            </a:prstGeom>
            <a:solidFill>
              <a:srgbClr val="FFFF66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PE" altLang="es-PE" sz="2400"/>
            </a:p>
          </p:txBody>
        </p:sp>
        <p:sp>
          <p:nvSpPr>
            <p:cNvPr id="35" name="Oval 71">
              <a:extLst>
                <a:ext uri="{FF2B5EF4-FFF2-40B4-BE49-F238E27FC236}">
                  <a16:creationId xmlns:a16="http://schemas.microsoft.com/office/drawing/2014/main" xmlns="" id="{6A0E0897-D337-470F-8088-C576EA56CC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867">
              <a:off x="5274487" y="2271085"/>
              <a:ext cx="106503" cy="75356"/>
            </a:xfrm>
            <a:prstGeom prst="ellipse">
              <a:avLst/>
            </a:prstGeom>
            <a:solidFill>
              <a:schemeClr val="tx1">
                <a:alpha val="4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PE" altLang="es-PE" sz="2400"/>
            </a:p>
          </p:txBody>
        </p:sp>
      </p:grpSp>
      <p:grpSp>
        <p:nvGrpSpPr>
          <p:cNvPr id="44" name="Grupo 30">
            <a:extLst>
              <a:ext uri="{FF2B5EF4-FFF2-40B4-BE49-F238E27FC236}">
                <a16:creationId xmlns:a16="http://schemas.microsoft.com/office/drawing/2014/main" xmlns="" id="{2A10875F-4CFA-4EE9-A2FF-985F6C9D0268}"/>
              </a:ext>
            </a:extLst>
          </p:cNvPr>
          <p:cNvGrpSpPr/>
          <p:nvPr/>
        </p:nvGrpSpPr>
        <p:grpSpPr>
          <a:xfrm>
            <a:off x="2527520" y="1016732"/>
            <a:ext cx="820344" cy="820344"/>
            <a:chOff x="4615752" y="3873340"/>
            <a:chExt cx="820344" cy="820344"/>
          </a:xfrm>
        </p:grpSpPr>
        <p:sp>
          <p:nvSpPr>
            <p:cNvPr id="46" name="Diagrama de flujo: almacenamiento de acceso secuencial 18">
              <a:extLst>
                <a:ext uri="{FF2B5EF4-FFF2-40B4-BE49-F238E27FC236}">
                  <a16:creationId xmlns:a16="http://schemas.microsoft.com/office/drawing/2014/main" xmlns="" id="{5E06D03E-2902-4EFB-B8FE-093A2F410265}"/>
                </a:ext>
              </a:extLst>
            </p:cNvPr>
            <p:cNvSpPr/>
            <p:nvPr/>
          </p:nvSpPr>
          <p:spPr>
            <a:xfrm>
              <a:off x="4615752" y="3873340"/>
              <a:ext cx="820344" cy="820344"/>
            </a:xfrm>
            <a:prstGeom prst="flowChartMagneticTap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47" name="Rectangle 3">
              <a:extLst>
                <a:ext uri="{FF2B5EF4-FFF2-40B4-BE49-F238E27FC236}">
                  <a16:creationId xmlns:a16="http://schemas.microsoft.com/office/drawing/2014/main" xmlns="" id="{D5FD03AB-CAA3-4D04-A6DC-5B7A25DD72E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691979" y="4088068"/>
              <a:ext cx="672109" cy="35871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9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Temp. </a:t>
              </a:r>
              <a:r>
                <a:rPr lang="es-PE" sz="900" b="1" kern="0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Mínima</a:t>
              </a:r>
              <a:endParaRPr lang="es-ES" sz="900" b="1" kern="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8" name="Oval 70">
              <a:extLst>
                <a:ext uri="{FF2B5EF4-FFF2-40B4-BE49-F238E27FC236}">
                  <a16:creationId xmlns:a16="http://schemas.microsoft.com/office/drawing/2014/main" xmlns="" id="{F95FAB94-3C1C-4CF1-9AE1-28D0C01809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867">
              <a:off x="5162764" y="4018199"/>
              <a:ext cx="206741" cy="66313"/>
            </a:xfrm>
            <a:prstGeom prst="ellipse">
              <a:avLst/>
            </a:prstGeom>
            <a:solidFill>
              <a:srgbClr val="FFFF66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PE" altLang="es-PE" sz="2400"/>
            </a:p>
          </p:txBody>
        </p:sp>
        <p:sp>
          <p:nvSpPr>
            <p:cNvPr id="49" name="Oval 71">
              <a:extLst>
                <a:ext uri="{FF2B5EF4-FFF2-40B4-BE49-F238E27FC236}">
                  <a16:creationId xmlns:a16="http://schemas.microsoft.com/office/drawing/2014/main" xmlns="" id="{81EBFCC2-AF65-4546-BBC7-785E2E4913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867">
              <a:off x="5274487" y="4124703"/>
              <a:ext cx="106503" cy="75356"/>
            </a:xfrm>
            <a:prstGeom prst="ellipse">
              <a:avLst/>
            </a:prstGeom>
            <a:solidFill>
              <a:schemeClr val="tx1">
                <a:alpha val="4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PE" altLang="es-PE" sz="2400"/>
            </a:p>
          </p:txBody>
        </p:sp>
      </p:grpSp>
      <p:grpSp>
        <p:nvGrpSpPr>
          <p:cNvPr id="50" name="Grupo 31">
            <a:extLst>
              <a:ext uri="{FF2B5EF4-FFF2-40B4-BE49-F238E27FC236}">
                <a16:creationId xmlns:a16="http://schemas.microsoft.com/office/drawing/2014/main" xmlns="" id="{8A6EE338-6967-4B83-B74E-606E981173F5}"/>
              </a:ext>
            </a:extLst>
          </p:cNvPr>
          <p:cNvGrpSpPr/>
          <p:nvPr/>
        </p:nvGrpSpPr>
        <p:grpSpPr>
          <a:xfrm>
            <a:off x="3664506" y="1016732"/>
            <a:ext cx="820344" cy="820344"/>
            <a:chOff x="4615752" y="4799778"/>
            <a:chExt cx="820344" cy="820344"/>
          </a:xfrm>
        </p:grpSpPr>
        <p:sp>
          <p:nvSpPr>
            <p:cNvPr id="51" name="Diagrama de flujo: almacenamiento de acceso secuencial 14">
              <a:extLst>
                <a:ext uri="{FF2B5EF4-FFF2-40B4-BE49-F238E27FC236}">
                  <a16:creationId xmlns:a16="http://schemas.microsoft.com/office/drawing/2014/main" xmlns="" id="{86796748-41E1-46DC-AB42-BDF609F175C5}"/>
                </a:ext>
              </a:extLst>
            </p:cNvPr>
            <p:cNvSpPr/>
            <p:nvPr/>
          </p:nvSpPr>
          <p:spPr>
            <a:xfrm>
              <a:off x="4615752" y="4799778"/>
              <a:ext cx="820344" cy="820344"/>
            </a:xfrm>
            <a:prstGeom prst="flowChartMagneticTap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00FF00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Rectangle 3">
              <a:extLst>
                <a:ext uri="{FF2B5EF4-FFF2-40B4-BE49-F238E27FC236}">
                  <a16:creationId xmlns:a16="http://schemas.microsoft.com/office/drawing/2014/main" xmlns="" id="{A9794E44-23FC-4348-B3E1-7A3AFB43B3E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691979" y="5103844"/>
              <a:ext cx="672109" cy="235994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900" b="1" kern="0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Niveles</a:t>
              </a:r>
              <a:endParaRPr lang="es-ES" sz="900" b="1" kern="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3" name="Oval 70">
              <a:extLst>
                <a:ext uri="{FF2B5EF4-FFF2-40B4-BE49-F238E27FC236}">
                  <a16:creationId xmlns:a16="http://schemas.microsoft.com/office/drawing/2014/main" xmlns="" id="{428534DE-ADBC-4579-832C-9D013C9BCA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867">
              <a:off x="5162764" y="4944637"/>
              <a:ext cx="206741" cy="66313"/>
            </a:xfrm>
            <a:prstGeom prst="ellipse">
              <a:avLst/>
            </a:prstGeom>
            <a:solidFill>
              <a:srgbClr val="FFFF66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PE" altLang="es-PE" sz="2400"/>
            </a:p>
          </p:txBody>
        </p:sp>
        <p:sp>
          <p:nvSpPr>
            <p:cNvPr id="54" name="Oval 71">
              <a:extLst>
                <a:ext uri="{FF2B5EF4-FFF2-40B4-BE49-F238E27FC236}">
                  <a16:creationId xmlns:a16="http://schemas.microsoft.com/office/drawing/2014/main" xmlns="" id="{DDD0FBAD-2E8F-4778-9621-0ED5B3BD1A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867">
              <a:off x="5274487" y="5051141"/>
              <a:ext cx="106503" cy="75356"/>
            </a:xfrm>
            <a:prstGeom prst="ellipse">
              <a:avLst/>
            </a:prstGeom>
            <a:solidFill>
              <a:schemeClr val="tx1">
                <a:alpha val="4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PE" altLang="es-PE" sz="2400"/>
            </a:p>
          </p:txBody>
        </p:sp>
      </p:grpSp>
      <p:grpSp>
        <p:nvGrpSpPr>
          <p:cNvPr id="55" name="Grupo 5">
            <a:extLst>
              <a:ext uri="{FF2B5EF4-FFF2-40B4-BE49-F238E27FC236}">
                <a16:creationId xmlns:a16="http://schemas.microsoft.com/office/drawing/2014/main" xmlns="" id="{0E6A528A-D9A1-4290-9760-FE189D26ADEC}"/>
              </a:ext>
            </a:extLst>
          </p:cNvPr>
          <p:cNvGrpSpPr/>
          <p:nvPr/>
        </p:nvGrpSpPr>
        <p:grpSpPr>
          <a:xfrm>
            <a:off x="179512" y="1016732"/>
            <a:ext cx="820344" cy="820344"/>
            <a:chOff x="4615752" y="2945707"/>
            <a:chExt cx="820344" cy="820344"/>
          </a:xfrm>
        </p:grpSpPr>
        <p:sp>
          <p:nvSpPr>
            <p:cNvPr id="57" name="Diagrama de flujo: almacenamiento de acceso secuencial 22">
              <a:extLst>
                <a:ext uri="{FF2B5EF4-FFF2-40B4-BE49-F238E27FC236}">
                  <a16:creationId xmlns:a16="http://schemas.microsoft.com/office/drawing/2014/main" xmlns="" id="{6319B937-94CD-4707-B525-766322272037}"/>
                </a:ext>
              </a:extLst>
            </p:cNvPr>
            <p:cNvSpPr/>
            <p:nvPr/>
          </p:nvSpPr>
          <p:spPr>
            <a:xfrm>
              <a:off x="4615752" y="2945707"/>
              <a:ext cx="820344" cy="820344"/>
            </a:xfrm>
            <a:prstGeom prst="flowChartMagneticTape">
              <a:avLst/>
            </a:prstGeom>
            <a:gradFill rotWithShape="1">
              <a:gsLst>
                <a:gs pos="0">
                  <a:srgbClr val="000000">
                    <a:alpha val="79999"/>
                  </a:srgbClr>
                </a:gs>
                <a:gs pos="100000">
                  <a:srgbClr val="00B0F0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59" name="Rectangle 3">
              <a:extLst>
                <a:ext uri="{FF2B5EF4-FFF2-40B4-BE49-F238E27FC236}">
                  <a16:creationId xmlns:a16="http://schemas.microsoft.com/office/drawing/2014/main" xmlns="" id="{EE11AE10-FD98-485F-AA36-C27618FB465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691979" y="3160435"/>
              <a:ext cx="672109" cy="35871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900" b="1" kern="0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Precipitación</a:t>
              </a:r>
              <a:endParaRPr lang="es-ES" sz="900" b="1" kern="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0" name="Oval 70">
              <a:extLst>
                <a:ext uri="{FF2B5EF4-FFF2-40B4-BE49-F238E27FC236}">
                  <a16:creationId xmlns:a16="http://schemas.microsoft.com/office/drawing/2014/main" xmlns="" id="{A0A320A5-3727-4536-90C7-5ECF586C5B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867">
              <a:off x="5162764" y="3090566"/>
              <a:ext cx="206741" cy="66313"/>
            </a:xfrm>
            <a:prstGeom prst="ellipse">
              <a:avLst/>
            </a:prstGeom>
            <a:solidFill>
              <a:srgbClr val="FFFF66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PE" altLang="es-PE" sz="2400"/>
            </a:p>
          </p:txBody>
        </p:sp>
        <p:sp>
          <p:nvSpPr>
            <p:cNvPr id="61" name="Oval 71">
              <a:extLst>
                <a:ext uri="{FF2B5EF4-FFF2-40B4-BE49-F238E27FC236}">
                  <a16:creationId xmlns:a16="http://schemas.microsoft.com/office/drawing/2014/main" xmlns="" id="{2F74A65B-B23B-4473-AA0B-6AB964FBAB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867">
              <a:off x="5274487" y="3197070"/>
              <a:ext cx="106503" cy="75356"/>
            </a:xfrm>
            <a:prstGeom prst="ellipse">
              <a:avLst/>
            </a:prstGeom>
            <a:solidFill>
              <a:schemeClr val="tx1">
                <a:alpha val="4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PE" altLang="es-PE" sz="2400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4589269" y="1384253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...</a:t>
            </a:r>
            <a:endParaRPr lang="es-PE" sz="3200" dirty="0"/>
          </a:p>
        </p:txBody>
      </p:sp>
      <p:grpSp>
        <p:nvGrpSpPr>
          <p:cNvPr id="15" name="14 Grupo"/>
          <p:cNvGrpSpPr/>
          <p:nvPr/>
        </p:nvGrpSpPr>
        <p:grpSpPr>
          <a:xfrm>
            <a:off x="4784189" y="2395076"/>
            <a:ext cx="413269" cy="3631701"/>
            <a:chOff x="4784189" y="2395076"/>
            <a:chExt cx="413269" cy="3631701"/>
          </a:xfrm>
        </p:grpSpPr>
        <p:sp>
          <p:nvSpPr>
            <p:cNvPr id="29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4788024" y="2395076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30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4784189" y="3263028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31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4784189" y="4077072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62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4784189" y="4941168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63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4788024" y="5733256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5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25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75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323528" y="3212976"/>
            <a:ext cx="8496944" cy="13103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INFRAESTRUCTURA DE DATOS ESPACIALES DEL SENAMHI PERÚ</a:t>
            </a:r>
          </a:p>
        </p:txBody>
      </p:sp>
      <p:sp>
        <p:nvSpPr>
          <p:cNvPr id="3" name="Oval 8"/>
          <p:cNvSpPr/>
          <p:nvPr/>
        </p:nvSpPr>
        <p:spPr>
          <a:xfrm>
            <a:off x="4800600" y="1740743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10000">
                <a:srgbClr val="00B0F0">
                  <a:tint val="23500"/>
                  <a:satMod val="16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CA"/>
          </a:p>
        </p:txBody>
      </p:sp>
      <p:pic>
        <p:nvPicPr>
          <p:cNvPr id="4" name="Imagen 15">
            <a:extLst>
              <a:ext uri="{FF2B5EF4-FFF2-40B4-BE49-F238E27FC236}">
                <a16:creationId xmlns:a16="http://schemas.microsoft.com/office/drawing/2014/main" xmlns="" id="{7B24B587-5875-4FAD-B37A-CDE5909E1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86" y="1044574"/>
            <a:ext cx="1829338" cy="2109498"/>
          </a:xfrm>
          <a:prstGeom prst="rect">
            <a:avLst/>
          </a:prstGeom>
        </p:spPr>
      </p:pic>
      <p:pic>
        <p:nvPicPr>
          <p:cNvPr id="5" name="Imagen 14">
            <a:extLst>
              <a:ext uri="{FF2B5EF4-FFF2-40B4-BE49-F238E27FC236}">
                <a16:creationId xmlns:a16="http://schemas.microsoft.com/office/drawing/2014/main" xmlns="" id="{5FFBDC5D-264A-4BFE-9C3B-089A56569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81775"/>
            <a:ext cx="1402633" cy="386451"/>
          </a:xfrm>
          <a:prstGeom prst="rect">
            <a:avLst/>
          </a:prstGeom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xmlns="" id="{511A47A8-1D94-43ED-BE19-A4A4AFD25608}"/>
              </a:ext>
            </a:extLst>
          </p:cNvPr>
          <p:cNvSpPr/>
          <p:nvPr/>
        </p:nvSpPr>
        <p:spPr>
          <a:xfrm>
            <a:off x="2178224" y="1054943"/>
            <a:ext cx="838200" cy="838200"/>
          </a:xfrm>
          <a:prstGeom prst="ellipse">
            <a:avLst/>
          </a:prstGeom>
          <a:gradFill flip="none" rotWithShape="1">
            <a:gsLst>
              <a:gs pos="24000">
                <a:srgbClr val="00B0F0">
                  <a:shade val="30000"/>
                  <a:satMod val="115000"/>
                  <a:alpha val="0"/>
                </a:srgbClr>
              </a:gs>
              <a:gs pos="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CA"/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xmlns="" id="{9B452835-CE20-4269-8543-B52981733265}"/>
              </a:ext>
            </a:extLst>
          </p:cNvPr>
          <p:cNvSpPr/>
          <p:nvPr/>
        </p:nvSpPr>
        <p:spPr>
          <a:xfrm>
            <a:off x="4953000" y="1893143"/>
            <a:ext cx="838200" cy="838200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10000">
                <a:srgbClr val="00B0F0">
                  <a:tint val="23500"/>
                  <a:satMod val="16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CA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xmlns="" id="{1D3191F8-C932-4E09-9244-A5B04936388F}"/>
              </a:ext>
            </a:extLst>
          </p:cNvPr>
          <p:cNvSpPr/>
          <p:nvPr/>
        </p:nvSpPr>
        <p:spPr>
          <a:xfrm>
            <a:off x="6596608" y="2827784"/>
            <a:ext cx="457200" cy="457200"/>
          </a:xfrm>
          <a:prstGeom prst="ellipse">
            <a:avLst/>
          </a:prstGeom>
          <a:gradFill>
            <a:gsLst>
              <a:gs pos="100000">
                <a:schemeClr val="accent6">
                  <a:alpha val="25000"/>
                </a:schemeClr>
              </a:gs>
              <a:gs pos="25000">
                <a:schemeClr val="accent6">
                  <a:lumMod val="50000"/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46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30139 0.0004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30156 -0.00417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-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33993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4583 -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875 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xmlns="" id="{1070ABD6-9401-4458-9803-7854C453F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749781"/>
            <a:ext cx="5621463" cy="3271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7000" dist="50800" dir="5400000" sy="-100000" algn="bl" rotWithShape="0"/>
          </a:effectLst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xmlns="" id="{2F72A4DC-1532-4BB2-AE16-FCC521F04E9B}"/>
              </a:ext>
            </a:extLst>
          </p:cNvPr>
          <p:cNvSpPr/>
          <p:nvPr/>
        </p:nvSpPr>
        <p:spPr>
          <a:xfrm>
            <a:off x="235507" y="5291916"/>
            <a:ext cx="912012" cy="3693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100 %</a:t>
            </a:r>
          </a:p>
          <a:p>
            <a:pPr algn="ctr">
              <a:defRPr/>
            </a:pPr>
            <a:r>
              <a:rPr lang="en-US" sz="9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Investigación</a:t>
            </a: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xmlns="" id="{0C04B6BC-DFF7-4731-9FF4-213D478860A7}"/>
              </a:ext>
            </a:extLst>
          </p:cNvPr>
          <p:cNvSpPr/>
          <p:nvPr/>
        </p:nvSpPr>
        <p:spPr>
          <a:xfrm>
            <a:off x="2864518" y="3840866"/>
            <a:ext cx="969351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Documentación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xmlns="" id="{8A26C18A-D3ED-43E0-9710-9037AB4E318E}"/>
              </a:ext>
            </a:extLst>
          </p:cNvPr>
          <p:cNvSpPr/>
          <p:nvPr/>
        </p:nvSpPr>
        <p:spPr>
          <a:xfrm>
            <a:off x="4162861" y="3783165"/>
            <a:ext cx="841077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Software’s</a:t>
            </a:r>
          </a:p>
        </p:txBody>
      </p:sp>
      <p:sp>
        <p:nvSpPr>
          <p:cNvPr id="9" name="6 Rectángulo">
            <a:extLst>
              <a:ext uri="{FF2B5EF4-FFF2-40B4-BE49-F238E27FC236}">
                <a16:creationId xmlns:a16="http://schemas.microsoft.com/office/drawing/2014/main" xmlns="" id="{9CA8A6FD-1155-401D-9361-2828AD6B671D}"/>
              </a:ext>
            </a:extLst>
          </p:cNvPr>
          <p:cNvSpPr/>
          <p:nvPr/>
        </p:nvSpPr>
        <p:spPr>
          <a:xfrm>
            <a:off x="4257736" y="4860023"/>
            <a:ext cx="841077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Pruebas</a:t>
            </a:r>
          </a:p>
        </p:txBody>
      </p:sp>
      <p:sp>
        <p:nvSpPr>
          <p:cNvPr id="10" name="6 Rectángulo">
            <a:extLst>
              <a:ext uri="{FF2B5EF4-FFF2-40B4-BE49-F238E27FC236}">
                <a16:creationId xmlns:a16="http://schemas.microsoft.com/office/drawing/2014/main" xmlns="" id="{910DE583-8E5D-4FA8-BB67-AD3C61A55258}"/>
              </a:ext>
            </a:extLst>
          </p:cNvPr>
          <p:cNvSpPr/>
          <p:nvPr/>
        </p:nvSpPr>
        <p:spPr>
          <a:xfrm>
            <a:off x="5055343" y="4688136"/>
            <a:ext cx="57948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ISO’s</a:t>
            </a:r>
          </a:p>
        </p:txBody>
      </p:sp>
      <p:sp>
        <p:nvSpPr>
          <p:cNvPr id="11" name="6 Rectángulo">
            <a:extLst>
              <a:ext uri="{FF2B5EF4-FFF2-40B4-BE49-F238E27FC236}">
                <a16:creationId xmlns:a16="http://schemas.microsoft.com/office/drawing/2014/main" xmlns="" id="{CAD2CFD6-7D0D-42D1-8526-4F2CF049F671}"/>
              </a:ext>
            </a:extLst>
          </p:cNvPr>
          <p:cNvSpPr/>
          <p:nvPr/>
        </p:nvSpPr>
        <p:spPr>
          <a:xfrm>
            <a:off x="4263631" y="4580414"/>
            <a:ext cx="841077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Servicios</a:t>
            </a:r>
          </a:p>
        </p:txBody>
      </p:sp>
      <p:sp>
        <p:nvSpPr>
          <p:cNvPr id="12" name="6 Rectángulo">
            <a:extLst>
              <a:ext uri="{FF2B5EF4-FFF2-40B4-BE49-F238E27FC236}">
                <a16:creationId xmlns:a16="http://schemas.microsoft.com/office/drawing/2014/main" xmlns="" id="{3BA9BD33-A035-457A-8C98-85E625D845F4}"/>
              </a:ext>
            </a:extLst>
          </p:cNvPr>
          <p:cNvSpPr/>
          <p:nvPr/>
        </p:nvSpPr>
        <p:spPr>
          <a:xfrm>
            <a:off x="4162861" y="4260389"/>
            <a:ext cx="849566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Programación</a:t>
            </a:r>
          </a:p>
        </p:txBody>
      </p:sp>
      <p:sp>
        <p:nvSpPr>
          <p:cNvPr id="13" name="6 Rectángulo">
            <a:extLst>
              <a:ext uri="{FF2B5EF4-FFF2-40B4-BE49-F238E27FC236}">
                <a16:creationId xmlns:a16="http://schemas.microsoft.com/office/drawing/2014/main" xmlns="" id="{CBD5E392-4613-4611-836E-05B5119D13CC}"/>
              </a:ext>
            </a:extLst>
          </p:cNvPr>
          <p:cNvSpPr/>
          <p:nvPr/>
        </p:nvSpPr>
        <p:spPr>
          <a:xfrm>
            <a:off x="251520" y="2918403"/>
            <a:ext cx="970464" cy="2462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RESULTADOS</a:t>
            </a:r>
          </a:p>
        </p:txBody>
      </p:sp>
      <p:sp>
        <p:nvSpPr>
          <p:cNvPr id="14" name="6 Rectángulo">
            <a:extLst>
              <a:ext uri="{FF2B5EF4-FFF2-40B4-BE49-F238E27FC236}">
                <a16:creationId xmlns:a16="http://schemas.microsoft.com/office/drawing/2014/main" xmlns="" id="{0E114C5A-FE47-4B9A-A9AF-C617519B8111}"/>
              </a:ext>
            </a:extLst>
          </p:cNvPr>
          <p:cNvSpPr/>
          <p:nvPr/>
        </p:nvSpPr>
        <p:spPr>
          <a:xfrm>
            <a:off x="3131840" y="3245422"/>
            <a:ext cx="619741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Análisis</a:t>
            </a:r>
          </a:p>
        </p:txBody>
      </p:sp>
      <p:sp>
        <p:nvSpPr>
          <p:cNvPr id="15" name="6 Rectángulo">
            <a:extLst>
              <a:ext uri="{FF2B5EF4-FFF2-40B4-BE49-F238E27FC236}">
                <a16:creationId xmlns:a16="http://schemas.microsoft.com/office/drawing/2014/main" xmlns="" id="{715F4DD3-7D69-4A1E-BBC6-34D1FA750DD2}"/>
              </a:ext>
            </a:extLst>
          </p:cNvPr>
          <p:cNvSpPr/>
          <p:nvPr/>
        </p:nvSpPr>
        <p:spPr>
          <a:xfrm>
            <a:off x="3131841" y="3434863"/>
            <a:ext cx="708276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Decisiones</a:t>
            </a:r>
          </a:p>
        </p:txBody>
      </p:sp>
      <p:sp>
        <p:nvSpPr>
          <p:cNvPr id="16" name="6 Rectángulo">
            <a:extLst>
              <a:ext uri="{FF2B5EF4-FFF2-40B4-BE49-F238E27FC236}">
                <a16:creationId xmlns:a16="http://schemas.microsoft.com/office/drawing/2014/main" xmlns="" id="{96190752-8D80-41ED-9407-EA3233C86E89}"/>
              </a:ext>
            </a:extLst>
          </p:cNvPr>
          <p:cNvSpPr/>
          <p:nvPr/>
        </p:nvSpPr>
        <p:spPr>
          <a:xfrm>
            <a:off x="4823510" y="2861509"/>
            <a:ext cx="913533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Brindar un servicio de Calidad al Ciudadano</a:t>
            </a:r>
          </a:p>
        </p:txBody>
      </p:sp>
      <p:sp>
        <p:nvSpPr>
          <p:cNvPr id="17" name="6 Rectángulo">
            <a:extLst>
              <a:ext uri="{FF2B5EF4-FFF2-40B4-BE49-F238E27FC236}">
                <a16:creationId xmlns:a16="http://schemas.microsoft.com/office/drawing/2014/main" xmlns="" id="{261E95FE-F537-41A8-A1FE-A4067DB5DC09}"/>
              </a:ext>
            </a:extLst>
          </p:cNvPr>
          <p:cNvSpPr/>
          <p:nvPr/>
        </p:nvSpPr>
        <p:spPr>
          <a:xfrm>
            <a:off x="1691680" y="2768657"/>
            <a:ext cx="841077" cy="2308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Uso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Interno</a:t>
            </a:r>
            <a:endParaRPr lang="en-US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6 Rectángulo">
            <a:extLst>
              <a:ext uri="{FF2B5EF4-FFF2-40B4-BE49-F238E27FC236}">
                <a16:creationId xmlns:a16="http://schemas.microsoft.com/office/drawing/2014/main" xmlns="" id="{DB24E494-1A2B-4A70-8643-F74EF0431124}"/>
              </a:ext>
            </a:extLst>
          </p:cNvPr>
          <p:cNvSpPr/>
          <p:nvPr/>
        </p:nvSpPr>
        <p:spPr>
          <a:xfrm>
            <a:off x="1691680" y="3049778"/>
            <a:ext cx="864095" cy="2308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Uso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Externo</a:t>
            </a:r>
            <a:endParaRPr lang="en-US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6 Rectángulo">
            <a:extLst>
              <a:ext uri="{FF2B5EF4-FFF2-40B4-BE49-F238E27FC236}">
                <a16:creationId xmlns:a16="http://schemas.microsoft.com/office/drawing/2014/main" xmlns="" id="{C6CB60F0-965E-44B3-A890-F76DD5EBDE0A}"/>
              </a:ext>
            </a:extLst>
          </p:cNvPr>
          <p:cNvSpPr/>
          <p:nvPr/>
        </p:nvSpPr>
        <p:spPr>
          <a:xfrm>
            <a:off x="5038410" y="4340975"/>
            <a:ext cx="57948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Análisis</a:t>
            </a:r>
          </a:p>
        </p:txBody>
      </p:sp>
      <p:sp>
        <p:nvSpPr>
          <p:cNvPr id="20" name="6 Rectángulo">
            <a:extLst>
              <a:ext uri="{FF2B5EF4-FFF2-40B4-BE49-F238E27FC236}">
                <a16:creationId xmlns:a16="http://schemas.microsoft.com/office/drawing/2014/main" xmlns="" id="{74FF21C4-95C7-413D-B33B-CFA691DB779C}"/>
              </a:ext>
            </a:extLst>
          </p:cNvPr>
          <p:cNvSpPr/>
          <p:nvPr/>
        </p:nvSpPr>
        <p:spPr>
          <a:xfrm>
            <a:off x="2935542" y="4599349"/>
            <a:ext cx="57948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Data</a:t>
            </a:r>
          </a:p>
        </p:txBody>
      </p:sp>
      <p:sp>
        <p:nvSpPr>
          <p:cNvPr id="21" name="6 Rectángulo">
            <a:extLst>
              <a:ext uri="{FF2B5EF4-FFF2-40B4-BE49-F238E27FC236}">
                <a16:creationId xmlns:a16="http://schemas.microsoft.com/office/drawing/2014/main" xmlns="" id="{5F0B8C10-90F7-48D3-8E3E-4AD1AE6BECC4}"/>
              </a:ext>
            </a:extLst>
          </p:cNvPr>
          <p:cNvSpPr/>
          <p:nvPr/>
        </p:nvSpPr>
        <p:spPr>
          <a:xfrm>
            <a:off x="3621484" y="5076472"/>
            <a:ext cx="721417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Entrevistas</a:t>
            </a:r>
          </a:p>
        </p:txBody>
      </p:sp>
      <p:sp>
        <p:nvSpPr>
          <p:cNvPr id="22" name="6 Rectángulo">
            <a:extLst>
              <a:ext uri="{FF2B5EF4-FFF2-40B4-BE49-F238E27FC236}">
                <a16:creationId xmlns:a16="http://schemas.microsoft.com/office/drawing/2014/main" xmlns="" id="{94CE4877-C383-47AD-88BC-BB0CDD88953C}"/>
              </a:ext>
            </a:extLst>
          </p:cNvPr>
          <p:cNvSpPr/>
          <p:nvPr/>
        </p:nvSpPr>
        <p:spPr>
          <a:xfrm>
            <a:off x="4150702" y="5680637"/>
            <a:ext cx="885344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Capacitaciones</a:t>
            </a:r>
          </a:p>
        </p:txBody>
      </p:sp>
      <p:grpSp>
        <p:nvGrpSpPr>
          <p:cNvPr id="23" name="Grupo 35">
            <a:extLst>
              <a:ext uri="{FF2B5EF4-FFF2-40B4-BE49-F238E27FC236}">
                <a16:creationId xmlns:a16="http://schemas.microsoft.com/office/drawing/2014/main" xmlns="" id="{99E9F46F-9B79-4940-93FE-1EC24214243E}"/>
              </a:ext>
            </a:extLst>
          </p:cNvPr>
          <p:cNvGrpSpPr/>
          <p:nvPr/>
        </p:nvGrpSpPr>
        <p:grpSpPr>
          <a:xfrm>
            <a:off x="736752" y="3092616"/>
            <a:ext cx="643615" cy="563318"/>
            <a:chOff x="-804728" y="1785271"/>
            <a:chExt cx="2949054" cy="923649"/>
          </a:xfrm>
        </p:grpSpPr>
        <p:sp>
          <p:nvSpPr>
            <p:cNvPr id="24" name="Abrir llave 30">
              <a:extLst>
                <a:ext uri="{FF2B5EF4-FFF2-40B4-BE49-F238E27FC236}">
                  <a16:creationId xmlns:a16="http://schemas.microsoft.com/office/drawing/2014/main" xmlns="" id="{F271DE44-4D7B-4D8B-BF47-97928A42A610}"/>
                </a:ext>
              </a:extLst>
            </p:cNvPr>
            <p:cNvSpPr/>
            <p:nvPr/>
          </p:nvSpPr>
          <p:spPr>
            <a:xfrm>
              <a:off x="2051720" y="2334184"/>
              <a:ext cx="92606" cy="374736"/>
            </a:xfrm>
            <a:prstGeom prst="leftBrace">
              <a:avLst/>
            </a:prstGeom>
            <a:ln w="12700" cap="flat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25" name="Conector: angular 32">
              <a:extLst>
                <a:ext uri="{FF2B5EF4-FFF2-40B4-BE49-F238E27FC236}">
                  <a16:creationId xmlns:a16="http://schemas.microsoft.com/office/drawing/2014/main" xmlns="" id="{12159C4F-000A-409D-8FDC-31E5B1684FCD}"/>
                </a:ext>
              </a:extLst>
            </p:cNvPr>
            <p:cNvCxnSpPr>
              <a:cxnSpLocks/>
              <a:stCxn id="24" idx="1"/>
              <a:endCxn id="13" idx="2"/>
            </p:cNvCxnSpPr>
            <p:nvPr/>
          </p:nvCxnSpPr>
          <p:spPr>
            <a:xfrm rot="10800000">
              <a:off x="-804728" y="1785271"/>
              <a:ext cx="2856447" cy="736282"/>
            </a:xfrm>
            <a:prstGeom prst="bentConnector2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Conector recto 40">
            <a:extLst>
              <a:ext uri="{FF2B5EF4-FFF2-40B4-BE49-F238E27FC236}">
                <a16:creationId xmlns:a16="http://schemas.microsoft.com/office/drawing/2014/main" xmlns="" id="{041EFFA0-80C2-4A45-A9E9-D698AF395FC9}"/>
              </a:ext>
            </a:extLst>
          </p:cNvPr>
          <p:cNvCxnSpPr>
            <a:cxnSpLocks/>
          </p:cNvCxnSpPr>
          <p:nvPr/>
        </p:nvCxnSpPr>
        <p:spPr>
          <a:xfrm>
            <a:off x="998877" y="3769770"/>
            <a:ext cx="0" cy="1573299"/>
          </a:xfrm>
          <a:prstGeom prst="line">
            <a:avLst/>
          </a:prstGeom>
          <a:ln w="254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43">
            <a:extLst>
              <a:ext uri="{FF2B5EF4-FFF2-40B4-BE49-F238E27FC236}">
                <a16:creationId xmlns:a16="http://schemas.microsoft.com/office/drawing/2014/main" xmlns="" id="{744BDB35-9AC6-4AA4-8B4A-A0D28F08E8D6}"/>
              </a:ext>
            </a:extLst>
          </p:cNvPr>
          <p:cNvCxnSpPr>
            <a:cxnSpLocks/>
          </p:cNvCxnSpPr>
          <p:nvPr/>
        </p:nvCxnSpPr>
        <p:spPr>
          <a:xfrm>
            <a:off x="728506" y="3769770"/>
            <a:ext cx="0" cy="1239479"/>
          </a:xfrm>
          <a:prstGeom prst="line">
            <a:avLst/>
          </a:prstGeom>
          <a:ln w="254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46">
            <a:extLst>
              <a:ext uri="{FF2B5EF4-FFF2-40B4-BE49-F238E27FC236}">
                <a16:creationId xmlns:a16="http://schemas.microsoft.com/office/drawing/2014/main" xmlns="" id="{AFED6F75-8DA1-420A-8944-E222256512AB}"/>
              </a:ext>
            </a:extLst>
          </p:cNvPr>
          <p:cNvCxnSpPr>
            <a:cxnSpLocks/>
          </p:cNvCxnSpPr>
          <p:nvPr/>
        </p:nvCxnSpPr>
        <p:spPr>
          <a:xfrm>
            <a:off x="494821" y="3769770"/>
            <a:ext cx="0" cy="869607"/>
          </a:xfrm>
          <a:prstGeom prst="line">
            <a:avLst/>
          </a:prstGeom>
          <a:ln w="254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58">
            <a:extLst>
              <a:ext uri="{FF2B5EF4-FFF2-40B4-BE49-F238E27FC236}">
                <a16:creationId xmlns:a16="http://schemas.microsoft.com/office/drawing/2014/main" xmlns="" id="{3D584904-D921-46C2-B8D4-15C1E0F1E528}"/>
              </a:ext>
            </a:extLst>
          </p:cNvPr>
          <p:cNvCxnSpPr>
            <a:cxnSpLocks/>
          </p:cNvCxnSpPr>
          <p:nvPr/>
        </p:nvCxnSpPr>
        <p:spPr>
          <a:xfrm>
            <a:off x="251520" y="3769770"/>
            <a:ext cx="0" cy="598341"/>
          </a:xfrm>
          <a:prstGeom prst="line">
            <a:avLst/>
          </a:prstGeom>
          <a:ln w="254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6 Rectángulo">
            <a:extLst>
              <a:ext uri="{FF2B5EF4-FFF2-40B4-BE49-F238E27FC236}">
                <a16:creationId xmlns:a16="http://schemas.microsoft.com/office/drawing/2014/main" xmlns="" id="{3B90498D-7A0F-47F3-A96C-CB1F2C154EE2}"/>
              </a:ext>
            </a:extLst>
          </p:cNvPr>
          <p:cNvSpPr/>
          <p:nvPr/>
        </p:nvSpPr>
        <p:spPr>
          <a:xfrm>
            <a:off x="2883004" y="2856846"/>
            <a:ext cx="1504366" cy="3693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Adecuada</a:t>
            </a: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 Gestión de la</a:t>
            </a:r>
          </a:p>
          <a:p>
            <a:pPr algn="ctr">
              <a:defRPr/>
            </a:pPr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Información Geoespacial</a:t>
            </a:r>
          </a:p>
        </p:txBody>
      </p:sp>
      <p:sp>
        <p:nvSpPr>
          <p:cNvPr id="33" name="6 Rectángulo">
            <a:extLst>
              <a:ext uri="{FF2B5EF4-FFF2-40B4-BE49-F238E27FC236}">
                <a16:creationId xmlns:a16="http://schemas.microsoft.com/office/drawing/2014/main" xmlns="" id="{57332A50-AFC3-4F11-8B80-E05AEC7D50EF}"/>
              </a:ext>
            </a:extLst>
          </p:cNvPr>
          <p:cNvSpPr/>
          <p:nvPr/>
        </p:nvSpPr>
        <p:spPr>
          <a:xfrm>
            <a:off x="2832716" y="4936397"/>
            <a:ext cx="678587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Procesos</a:t>
            </a:r>
          </a:p>
        </p:txBody>
      </p:sp>
      <p:pic>
        <p:nvPicPr>
          <p:cNvPr id="34" name="Imagen 65">
            <a:extLst>
              <a:ext uri="{FF2B5EF4-FFF2-40B4-BE49-F238E27FC236}">
                <a16:creationId xmlns:a16="http://schemas.microsoft.com/office/drawing/2014/main" xmlns="" id="{48E48A73-0663-43C7-93D6-8E9C8D774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13" y="3319496"/>
            <a:ext cx="282739" cy="282739"/>
          </a:xfrm>
          <a:prstGeom prst="rect">
            <a:avLst/>
          </a:prstGeom>
        </p:spPr>
      </p:pic>
      <p:sp>
        <p:nvSpPr>
          <p:cNvPr id="35" name="6 Rectángulo">
            <a:extLst>
              <a:ext uri="{FF2B5EF4-FFF2-40B4-BE49-F238E27FC236}">
                <a16:creationId xmlns:a16="http://schemas.microsoft.com/office/drawing/2014/main" xmlns="" id="{17B213A7-3A52-40C8-9404-E55C5C837C6D}"/>
              </a:ext>
            </a:extLst>
          </p:cNvPr>
          <p:cNvSpPr/>
          <p:nvPr/>
        </p:nvSpPr>
        <p:spPr>
          <a:xfrm>
            <a:off x="4663540" y="4009082"/>
            <a:ext cx="103849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Interoperabilidad</a:t>
            </a:r>
          </a:p>
        </p:txBody>
      </p:sp>
      <p:sp>
        <p:nvSpPr>
          <p:cNvPr id="36" name="6 Rectángulo">
            <a:extLst>
              <a:ext uri="{FF2B5EF4-FFF2-40B4-BE49-F238E27FC236}">
                <a16:creationId xmlns:a16="http://schemas.microsoft.com/office/drawing/2014/main" xmlns="" id="{4302C79F-08AB-4B25-9287-5F885B187406}"/>
              </a:ext>
            </a:extLst>
          </p:cNvPr>
          <p:cNvSpPr/>
          <p:nvPr/>
        </p:nvSpPr>
        <p:spPr>
          <a:xfrm>
            <a:off x="4439200" y="5185708"/>
            <a:ext cx="841077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Metodologías</a:t>
            </a:r>
          </a:p>
        </p:txBody>
      </p:sp>
      <p:sp>
        <p:nvSpPr>
          <p:cNvPr id="37" name="6 Rectángulo">
            <a:extLst>
              <a:ext uri="{FF2B5EF4-FFF2-40B4-BE49-F238E27FC236}">
                <a16:creationId xmlns:a16="http://schemas.microsoft.com/office/drawing/2014/main" xmlns="" id="{F214CD42-93C7-477E-92D3-3BAEC9BC368A}"/>
              </a:ext>
            </a:extLst>
          </p:cNvPr>
          <p:cNvSpPr/>
          <p:nvPr/>
        </p:nvSpPr>
        <p:spPr>
          <a:xfrm>
            <a:off x="2816186" y="4260389"/>
            <a:ext cx="103849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Estandarización</a:t>
            </a:r>
          </a:p>
        </p:txBody>
      </p:sp>
      <p:sp>
        <p:nvSpPr>
          <p:cNvPr id="38" name="6 Rectángulo">
            <a:extLst>
              <a:ext uri="{FF2B5EF4-FFF2-40B4-BE49-F238E27FC236}">
                <a16:creationId xmlns:a16="http://schemas.microsoft.com/office/drawing/2014/main" xmlns="" id="{7EBFFC22-B488-4F47-8F2D-2F89F9FD0319}"/>
              </a:ext>
            </a:extLst>
          </p:cNvPr>
          <p:cNvSpPr/>
          <p:nvPr/>
        </p:nvSpPr>
        <p:spPr>
          <a:xfrm>
            <a:off x="2652777" y="5372015"/>
            <a:ext cx="841077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Políticas</a:t>
            </a:r>
          </a:p>
        </p:txBody>
      </p:sp>
      <p:sp>
        <p:nvSpPr>
          <p:cNvPr id="39" name="6 Rectángulo">
            <a:extLst>
              <a:ext uri="{FF2B5EF4-FFF2-40B4-BE49-F238E27FC236}">
                <a16:creationId xmlns:a16="http://schemas.microsoft.com/office/drawing/2014/main" xmlns="" id="{EE3DAA51-3EF8-4806-A700-B5FF5F1A2473}"/>
              </a:ext>
            </a:extLst>
          </p:cNvPr>
          <p:cNvSpPr/>
          <p:nvPr/>
        </p:nvSpPr>
        <p:spPr>
          <a:xfrm>
            <a:off x="4790370" y="5476582"/>
            <a:ext cx="885344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Seguridad</a:t>
            </a:r>
          </a:p>
        </p:txBody>
      </p:sp>
      <p:sp>
        <p:nvSpPr>
          <p:cNvPr id="40" name="6 Rectángulo">
            <a:extLst>
              <a:ext uri="{FF2B5EF4-FFF2-40B4-BE49-F238E27FC236}">
                <a16:creationId xmlns:a16="http://schemas.microsoft.com/office/drawing/2014/main" xmlns="" id="{7F60BEA2-4A38-4DD9-8A60-442D126B8F69}"/>
              </a:ext>
            </a:extLst>
          </p:cNvPr>
          <p:cNvSpPr/>
          <p:nvPr/>
        </p:nvSpPr>
        <p:spPr>
          <a:xfrm>
            <a:off x="3650427" y="5383073"/>
            <a:ext cx="921573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Administración</a:t>
            </a:r>
          </a:p>
        </p:txBody>
      </p:sp>
      <p:sp>
        <p:nvSpPr>
          <p:cNvPr id="41" name="6 Rectángulo">
            <a:extLst>
              <a:ext uri="{FF2B5EF4-FFF2-40B4-BE49-F238E27FC236}">
                <a16:creationId xmlns:a16="http://schemas.microsoft.com/office/drawing/2014/main" xmlns="" id="{FC6066F5-5006-406D-80FC-5E374AB9ADBC}"/>
              </a:ext>
            </a:extLst>
          </p:cNvPr>
          <p:cNvSpPr/>
          <p:nvPr/>
        </p:nvSpPr>
        <p:spPr>
          <a:xfrm>
            <a:off x="3692448" y="4493401"/>
            <a:ext cx="65596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Soporte</a:t>
            </a:r>
          </a:p>
        </p:txBody>
      </p:sp>
      <p:sp>
        <p:nvSpPr>
          <p:cNvPr id="42" name="6 Rectángulo">
            <a:extLst>
              <a:ext uri="{FF2B5EF4-FFF2-40B4-BE49-F238E27FC236}">
                <a16:creationId xmlns:a16="http://schemas.microsoft.com/office/drawing/2014/main" xmlns="" id="{E14CF792-94E6-4DD6-82CE-D843D4652AF2}"/>
              </a:ext>
            </a:extLst>
          </p:cNvPr>
          <p:cNvSpPr/>
          <p:nvPr/>
        </p:nvSpPr>
        <p:spPr>
          <a:xfrm>
            <a:off x="3654209" y="4028736"/>
            <a:ext cx="65596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Hardware</a:t>
            </a:r>
          </a:p>
        </p:txBody>
      </p:sp>
      <p:sp>
        <p:nvSpPr>
          <p:cNvPr id="43" name="6 Rectángulo">
            <a:extLst>
              <a:ext uri="{FF2B5EF4-FFF2-40B4-BE49-F238E27FC236}">
                <a16:creationId xmlns:a16="http://schemas.microsoft.com/office/drawing/2014/main" xmlns="" id="{59B17DDF-0ACF-447D-9F09-9EFA3CD2B281}"/>
              </a:ext>
            </a:extLst>
          </p:cNvPr>
          <p:cNvSpPr/>
          <p:nvPr/>
        </p:nvSpPr>
        <p:spPr>
          <a:xfrm>
            <a:off x="3692448" y="4779941"/>
            <a:ext cx="57948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Gestión</a:t>
            </a:r>
          </a:p>
        </p:txBody>
      </p:sp>
      <p:sp>
        <p:nvSpPr>
          <p:cNvPr id="44" name="6 Rectángulo">
            <a:extLst>
              <a:ext uri="{FF2B5EF4-FFF2-40B4-BE49-F238E27FC236}">
                <a16:creationId xmlns:a16="http://schemas.microsoft.com/office/drawing/2014/main" xmlns="" id="{0E9B8B11-B06E-4FF6-9102-36AB74222AA6}"/>
              </a:ext>
            </a:extLst>
          </p:cNvPr>
          <p:cNvSpPr/>
          <p:nvPr/>
        </p:nvSpPr>
        <p:spPr>
          <a:xfrm>
            <a:off x="3254380" y="5652512"/>
            <a:ext cx="57948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Control</a:t>
            </a:r>
          </a:p>
        </p:txBody>
      </p:sp>
      <p:sp>
        <p:nvSpPr>
          <p:cNvPr id="45" name="6 Rectángulo">
            <a:extLst>
              <a:ext uri="{FF2B5EF4-FFF2-40B4-BE49-F238E27FC236}">
                <a16:creationId xmlns:a16="http://schemas.microsoft.com/office/drawing/2014/main" xmlns="" id="{1933482B-2AA4-4787-A17E-5E3FD7FBB067}"/>
              </a:ext>
            </a:extLst>
          </p:cNvPr>
          <p:cNvSpPr/>
          <p:nvPr/>
        </p:nvSpPr>
        <p:spPr>
          <a:xfrm>
            <a:off x="5176639" y="4968750"/>
            <a:ext cx="579489" cy="2154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Talleres</a:t>
            </a:r>
          </a:p>
        </p:txBody>
      </p:sp>
      <p:sp>
        <p:nvSpPr>
          <p:cNvPr id="49" name="Flecha: cheurón 33">
            <a:extLst>
              <a:ext uri="{FF2B5EF4-FFF2-40B4-BE49-F238E27FC236}">
                <a16:creationId xmlns:a16="http://schemas.microsoft.com/office/drawing/2014/main" xmlns="" id="{587367C7-9B69-48BD-9945-D9136DE9CCC3}"/>
              </a:ext>
            </a:extLst>
          </p:cNvPr>
          <p:cNvSpPr/>
          <p:nvPr/>
        </p:nvSpPr>
        <p:spPr>
          <a:xfrm>
            <a:off x="2555775" y="2930844"/>
            <a:ext cx="308743" cy="221337"/>
          </a:xfrm>
          <a:prstGeom prst="chevron">
            <a:avLst/>
          </a:prstGeom>
          <a:gradFill rotWithShape="1">
            <a:gsLst>
              <a:gs pos="0">
                <a:srgbClr val="000000"/>
              </a:gs>
              <a:gs pos="100000">
                <a:srgbClr val="FF3300">
                  <a:alpha val="48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s-PE" sz="1200" b="1">
              <a:latin typeface="Arial" panose="020B0604020202020204" pitchFamily="34" charset="0"/>
            </a:endParaRPr>
          </a:p>
        </p:txBody>
      </p:sp>
      <p:cxnSp>
        <p:nvCxnSpPr>
          <p:cNvPr id="50" name="Conector recto 80">
            <a:extLst>
              <a:ext uri="{FF2B5EF4-FFF2-40B4-BE49-F238E27FC236}">
                <a16:creationId xmlns:a16="http://schemas.microsoft.com/office/drawing/2014/main" xmlns="" id="{733E1D84-1ABE-4042-BBD5-0F62A6AA078A}"/>
              </a:ext>
            </a:extLst>
          </p:cNvPr>
          <p:cNvCxnSpPr>
            <a:cxnSpLocks/>
          </p:cNvCxnSpPr>
          <p:nvPr/>
        </p:nvCxnSpPr>
        <p:spPr>
          <a:xfrm>
            <a:off x="2995893" y="3353144"/>
            <a:ext cx="170464" cy="0"/>
          </a:xfrm>
          <a:prstGeom prst="line">
            <a:avLst/>
          </a:prstGeom>
          <a:ln w="25400">
            <a:solidFill>
              <a:schemeClr val="bg1"/>
            </a:solidFill>
            <a:tailEnd type="stealth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81">
            <a:extLst>
              <a:ext uri="{FF2B5EF4-FFF2-40B4-BE49-F238E27FC236}">
                <a16:creationId xmlns:a16="http://schemas.microsoft.com/office/drawing/2014/main" xmlns="" id="{051006D1-C473-40BA-8F9A-52068BAF2D4F}"/>
              </a:ext>
            </a:extLst>
          </p:cNvPr>
          <p:cNvCxnSpPr>
            <a:cxnSpLocks/>
          </p:cNvCxnSpPr>
          <p:nvPr/>
        </p:nvCxnSpPr>
        <p:spPr>
          <a:xfrm>
            <a:off x="2995893" y="3541663"/>
            <a:ext cx="170464" cy="0"/>
          </a:xfrm>
          <a:prstGeom prst="line">
            <a:avLst/>
          </a:prstGeom>
          <a:ln w="254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echa: cheurón 82">
            <a:extLst>
              <a:ext uri="{FF2B5EF4-FFF2-40B4-BE49-F238E27FC236}">
                <a16:creationId xmlns:a16="http://schemas.microsoft.com/office/drawing/2014/main" xmlns="" id="{24C8C90B-94BE-48AA-8B4D-E8AF9A2B86E0}"/>
              </a:ext>
            </a:extLst>
          </p:cNvPr>
          <p:cNvSpPr/>
          <p:nvPr/>
        </p:nvSpPr>
        <p:spPr>
          <a:xfrm>
            <a:off x="4383524" y="3047496"/>
            <a:ext cx="503402" cy="360886"/>
          </a:xfrm>
          <a:prstGeom prst="chevron">
            <a:avLst/>
          </a:prstGeom>
          <a:gradFill rotWithShape="1">
            <a:gsLst>
              <a:gs pos="0">
                <a:srgbClr val="000000"/>
              </a:gs>
              <a:gs pos="100000">
                <a:srgbClr val="FF3300">
                  <a:alpha val="48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s-PE" sz="1200" b="1">
              <a:latin typeface="Arial" panose="020B0604020202020204" pitchFamily="34" charset="0"/>
            </a:endParaRPr>
          </a:p>
        </p:txBody>
      </p:sp>
      <p:grpSp>
        <p:nvGrpSpPr>
          <p:cNvPr id="64" name="Grupo 37">
            <a:extLst>
              <a:ext uri="{FF2B5EF4-FFF2-40B4-BE49-F238E27FC236}">
                <a16:creationId xmlns:a16="http://schemas.microsoft.com/office/drawing/2014/main" xmlns="" id="{DD2A1AD9-2218-447A-B9F4-2A2DD84631FB}"/>
              </a:ext>
            </a:extLst>
          </p:cNvPr>
          <p:cNvGrpSpPr/>
          <p:nvPr/>
        </p:nvGrpSpPr>
        <p:grpSpPr>
          <a:xfrm>
            <a:off x="1218129" y="2903255"/>
            <a:ext cx="458202" cy="286048"/>
            <a:chOff x="1763688" y="1618928"/>
            <a:chExt cx="458202" cy="379785"/>
          </a:xfrm>
        </p:grpSpPr>
        <p:cxnSp>
          <p:nvCxnSpPr>
            <p:cNvPr id="65" name="Conector: angular 5">
              <a:extLst>
                <a:ext uri="{FF2B5EF4-FFF2-40B4-BE49-F238E27FC236}">
                  <a16:creationId xmlns:a16="http://schemas.microsoft.com/office/drawing/2014/main" xmlns="" id="{345DDC83-9663-460F-819D-B6ADBF87D691}"/>
                </a:ext>
              </a:extLst>
            </p:cNvPr>
            <p:cNvCxnSpPr/>
            <p:nvPr/>
          </p:nvCxnSpPr>
          <p:spPr>
            <a:xfrm flipV="1">
              <a:off x="1763688" y="1618928"/>
              <a:ext cx="458202" cy="194538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bg1"/>
              </a:solidFill>
              <a:tailEnd type="triangle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: angular 8">
              <a:extLst>
                <a:ext uri="{FF2B5EF4-FFF2-40B4-BE49-F238E27FC236}">
                  <a16:creationId xmlns:a16="http://schemas.microsoft.com/office/drawing/2014/main" xmlns="" id="{7A4897A2-FBF2-43FE-B98E-15311FC151AF}"/>
                </a:ext>
              </a:extLst>
            </p:cNvPr>
            <p:cNvCxnSpPr>
              <a:cxnSpLocks/>
            </p:cNvCxnSpPr>
            <p:nvPr/>
          </p:nvCxnSpPr>
          <p:spPr>
            <a:xfrm>
              <a:off x="1763688" y="1813466"/>
              <a:ext cx="458202" cy="185247"/>
            </a:xfrm>
            <a:prstGeom prst="bentConnector3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Shape 212"/>
          <p:cNvSpPr txBox="1"/>
          <p:nvPr/>
        </p:nvSpPr>
        <p:spPr>
          <a:xfrm>
            <a:off x="5868144" y="3068960"/>
            <a:ext cx="3240360" cy="230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PE" sz="1400" b="1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idesep@senamhi.gob.pe</a:t>
            </a:r>
          </a:p>
          <a:p>
            <a:pPr lvl="0">
              <a:buSzPts val="2000"/>
            </a:pPr>
            <a:endParaRPr lang="es-PE" i="0" u="none" strike="noStrike" cap="none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>
              <a:buSzPts val="2000"/>
            </a:pPr>
            <a:r>
              <a:rPr lang="es-PE" sz="1400" b="1" i="0" u="none" strike="noStrike" cap="none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Enlaces: </a:t>
            </a:r>
          </a:p>
          <a:p>
            <a:pPr lvl="0">
              <a:buSzPts val="2000"/>
            </a:pPr>
            <a:endParaRPr lang="es-PE" sz="1200" dirty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>
              <a:buSzPts val="2000"/>
            </a:pPr>
            <a:r>
              <a:rPr lang="es-PE" sz="1100" dirty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http://</a:t>
            </a:r>
            <a:r>
              <a:rPr lang="es-PE" sz="1100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idesep.senamhi.gob.pe/portalidesep</a:t>
            </a:r>
          </a:p>
          <a:p>
            <a:pPr lvl="0">
              <a:buSzPts val="2000"/>
            </a:pPr>
            <a:endParaRPr lang="es-ES" sz="1100" dirty="0">
              <a:solidFill>
                <a:srgbClr val="0000FF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>
              <a:buSzPts val="2000"/>
            </a:pPr>
            <a:r>
              <a:rPr lang="es-PE" sz="1100" dirty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http://</a:t>
            </a:r>
            <a:r>
              <a:rPr lang="es-PE" sz="1100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idesep.senamhi.gob.pe/portalidesep/wms.do</a:t>
            </a:r>
          </a:p>
          <a:p>
            <a:pPr lvl="0">
              <a:buSzPts val="2000"/>
            </a:pPr>
            <a:endParaRPr lang="es-ES" sz="1200" dirty="0">
              <a:solidFill>
                <a:srgbClr val="0000FF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>
              <a:buSzPts val="2000"/>
            </a:pPr>
            <a:r>
              <a:rPr lang="es-PE" sz="1100" dirty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http://</a:t>
            </a:r>
            <a:r>
              <a:rPr lang="es-PE" sz="1100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idesep.senamhi.gob.pe/geovisoridesep</a:t>
            </a:r>
          </a:p>
          <a:p>
            <a:pPr lvl="0">
              <a:buSzPts val="2000"/>
            </a:pPr>
            <a:endParaRPr lang="es-ES" sz="1100" dirty="0">
              <a:solidFill>
                <a:srgbClr val="0000FF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>
              <a:buSzPts val="2000"/>
            </a:pPr>
            <a:r>
              <a:rPr lang="es-PE" sz="1100" dirty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http://</a:t>
            </a:r>
            <a:r>
              <a:rPr lang="es-PE" sz="1100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idesep.senamhi.gob.pe/geonetwork</a:t>
            </a:r>
          </a:p>
          <a:p>
            <a:pPr lvl="0">
              <a:buSzPts val="2000"/>
            </a:pPr>
            <a:endParaRPr lang="es-PE" sz="12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>
              <a:buSzPts val="2000"/>
            </a:pPr>
            <a:endParaRPr sz="1200" i="0" u="none" strike="noStrike" cap="none" dirty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0" name="Shape 213"/>
          <p:cNvSpPr/>
          <p:nvPr/>
        </p:nvSpPr>
        <p:spPr>
          <a:xfrm>
            <a:off x="107504" y="332656"/>
            <a:ext cx="8928992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PE" sz="1200" b="1" i="0" u="none" strike="noStrike" cap="none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Descripción y Objetivo: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00" b="1" i="0" u="none" strike="noStrike" cap="none" dirty="0">
              <a:solidFill>
                <a:srgbClr val="0070C0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marL="177800" lvl="0" indent="-177800" algn="just">
              <a:buClr>
                <a:schemeClr val="dk1"/>
              </a:buClr>
              <a:buSzPts val="1400"/>
              <a:buFont typeface="Calibri"/>
              <a:buChar char="-"/>
            </a:pP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La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Infraestructura de Datos Espaciales 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del SENAMHI PERÚ – IDESEP, busca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articular los diferentes procesos de producción y exposición de datos espaciales del SENAMHI, integrándolos de manera interna; teniendo como base una información relevante estandarizada, oficial y oportuna; 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a partir del uso de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aplicación de software 100% 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libre.</a:t>
            </a:r>
          </a:p>
          <a:p>
            <a:pPr lvl="0" algn="just">
              <a:buClr>
                <a:schemeClr val="dk1"/>
              </a:buClr>
              <a:buSzPts val="1400"/>
            </a:pPr>
            <a:endParaRPr lang="es-PE" sz="7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marL="177800" lvl="0" indent="-177800" algn="just">
              <a:buClr>
                <a:schemeClr val="dk1"/>
              </a:buClr>
              <a:buSzPts val="1400"/>
              <a:buFont typeface="Calibri"/>
              <a:buChar char="-"/>
            </a:pP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La IDESEP brinda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información geoespacial confiable y de calidad mediante una red de servicios 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interoperables, a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los usuarios de todo nivel 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para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la toma de 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decisiones (entidades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públicas y privadas, además de la sociedad civil como 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tal).</a:t>
            </a:r>
          </a:p>
          <a:p>
            <a:pPr lvl="0" algn="just">
              <a:buClr>
                <a:schemeClr val="dk1"/>
              </a:buClr>
              <a:buSzPts val="1400"/>
            </a:pPr>
            <a:endParaRPr lang="es-MX" sz="7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marL="177800" lvl="0" indent="-177800" algn="just">
              <a:buClr>
                <a:schemeClr val="dk1"/>
              </a:buClr>
              <a:buSzPts val="1400"/>
              <a:buFont typeface="Calibri"/>
              <a:buChar char="-"/>
            </a:pP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Se cuenta con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un sistema geo-informático integrado por un conjunto de servicios tales como catálogos, programas, aplicaciones, servicios 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interoperables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;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 disponibles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en forma 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libre y remota </a:t>
            </a:r>
            <a:r>
              <a:rPr lang="es-MX" sz="115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a través de internet</a:t>
            </a:r>
            <a:r>
              <a:rPr lang="es-MX" sz="115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71" name="Shape 212"/>
          <p:cNvSpPr txBox="1"/>
          <p:nvPr/>
        </p:nvSpPr>
        <p:spPr>
          <a:xfrm>
            <a:off x="1370062" y="2349877"/>
            <a:ext cx="3240360" cy="29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PE" sz="1400" b="1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Implementación del Proyecto IDESEP</a:t>
            </a:r>
            <a:endParaRPr lang="es-PE" sz="12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 algn="ctr">
              <a:buSzPts val="2000"/>
            </a:pPr>
            <a:endParaRPr sz="1200" i="0" u="none" strike="noStrike" cap="none" dirty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000"/>
                            </p:stCondLst>
                            <p:childTnLst>
                              <p:par>
                                <p:cTn id="1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500"/>
                            </p:stCondLst>
                            <p:childTnLst>
                              <p:par>
                                <p:cTn id="1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500"/>
                            </p:stCondLst>
                            <p:childTnLst>
                              <p:par>
                                <p:cTn id="2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9250"/>
                            </p:stCondLst>
                            <p:childTnLst>
                              <p:par>
                                <p:cTn id="2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9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78">
            <a:extLst>
              <a:ext uri="{FF2B5EF4-FFF2-40B4-BE49-F238E27FC236}">
                <a16:creationId xmlns:a16="http://schemas.microsoft.com/office/drawing/2014/main" xmlns="" id="{F25CBB92-907C-4B1D-987E-1FA4A567DFED}"/>
              </a:ext>
            </a:extLst>
          </p:cNvPr>
          <p:cNvSpPr/>
          <p:nvPr/>
        </p:nvSpPr>
        <p:spPr>
          <a:xfrm>
            <a:off x="2177672" y="2126490"/>
            <a:ext cx="6857770" cy="924050"/>
          </a:xfrm>
          <a:prstGeom prst="round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endParaRPr lang="es-PE" sz="1200" b="1" dirty="0">
              <a:latin typeface="Arial" panose="020B0604020202020204" pitchFamily="34" charset="0"/>
            </a:endParaRPr>
          </a:p>
        </p:txBody>
      </p:sp>
      <p:sp>
        <p:nvSpPr>
          <p:cNvPr id="4" name="Rectángulo: esquinas redondeadas 77">
            <a:extLst>
              <a:ext uri="{FF2B5EF4-FFF2-40B4-BE49-F238E27FC236}">
                <a16:creationId xmlns:a16="http://schemas.microsoft.com/office/drawing/2014/main" xmlns="" id="{2CCAFFBB-0767-4F34-95EA-6BEC7EB08F0F}"/>
              </a:ext>
            </a:extLst>
          </p:cNvPr>
          <p:cNvSpPr/>
          <p:nvPr/>
        </p:nvSpPr>
        <p:spPr>
          <a:xfrm>
            <a:off x="2178726" y="3266905"/>
            <a:ext cx="6857770" cy="1897751"/>
          </a:xfrm>
          <a:prstGeom prst="round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endParaRPr lang="es-PE" sz="1200" b="1" dirty="0">
              <a:latin typeface="Arial" panose="020B0604020202020204" pitchFamily="34" charset="0"/>
            </a:endParaRPr>
          </a:p>
        </p:txBody>
      </p:sp>
      <p:sp>
        <p:nvSpPr>
          <p:cNvPr id="5" name="6 Rectángulo">
            <a:extLst>
              <a:ext uri="{FF2B5EF4-FFF2-40B4-BE49-F238E27FC236}">
                <a16:creationId xmlns:a16="http://schemas.microsoft.com/office/drawing/2014/main" xmlns="" id="{374F3EF0-ACAA-406E-96CC-8ECD9A709054}"/>
              </a:ext>
            </a:extLst>
          </p:cNvPr>
          <p:cNvSpPr/>
          <p:nvPr/>
        </p:nvSpPr>
        <p:spPr>
          <a:xfrm>
            <a:off x="0" y="404664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Arquitectura de la Infraestructura de Datos Espaciales SENAMHI – PERÚ</a:t>
            </a:r>
          </a:p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IDESEP</a:t>
            </a:r>
          </a:p>
        </p:txBody>
      </p:sp>
      <p:grpSp>
        <p:nvGrpSpPr>
          <p:cNvPr id="6" name="Grupo 6">
            <a:extLst>
              <a:ext uri="{FF2B5EF4-FFF2-40B4-BE49-F238E27FC236}">
                <a16:creationId xmlns:a16="http://schemas.microsoft.com/office/drawing/2014/main" xmlns="" id="{8B9CF41E-B93D-4C0A-87CF-CB7CE75A397B}"/>
              </a:ext>
            </a:extLst>
          </p:cNvPr>
          <p:cNvGrpSpPr/>
          <p:nvPr/>
        </p:nvGrpSpPr>
        <p:grpSpPr>
          <a:xfrm>
            <a:off x="2178726" y="5370894"/>
            <a:ext cx="6857770" cy="792088"/>
            <a:chOff x="2178726" y="5517232"/>
            <a:chExt cx="6857770" cy="792088"/>
          </a:xfrm>
        </p:grpSpPr>
        <p:sp>
          <p:nvSpPr>
            <p:cNvPr id="7" name="Rectángulo: esquinas redondeadas 76">
              <a:extLst>
                <a:ext uri="{FF2B5EF4-FFF2-40B4-BE49-F238E27FC236}">
                  <a16:creationId xmlns:a16="http://schemas.microsoft.com/office/drawing/2014/main" xmlns="" id="{79E6ABA7-0241-44EB-B25D-658703CCC62E}"/>
                </a:ext>
              </a:extLst>
            </p:cNvPr>
            <p:cNvSpPr/>
            <p:nvPr/>
          </p:nvSpPr>
          <p:spPr>
            <a:xfrm>
              <a:off x="2178726" y="5517232"/>
              <a:ext cx="6857770" cy="792088"/>
            </a:xfrm>
            <a:prstGeom prst="roundRect">
              <a:avLst/>
            </a:prstGeom>
            <a:solidFill>
              <a:schemeClr val="accent6">
                <a:lumMod val="50000"/>
                <a:alpha val="50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8" name="Rectángulo: esquinas redondeadas 5">
              <a:extLst>
                <a:ext uri="{FF2B5EF4-FFF2-40B4-BE49-F238E27FC236}">
                  <a16:creationId xmlns:a16="http://schemas.microsoft.com/office/drawing/2014/main" xmlns="" id="{CDDE411E-E280-4337-AF32-0981B23350B3}"/>
                </a:ext>
              </a:extLst>
            </p:cNvPr>
            <p:cNvSpPr/>
            <p:nvPr/>
          </p:nvSpPr>
          <p:spPr>
            <a:xfrm>
              <a:off x="2267743" y="5589240"/>
              <a:ext cx="6687007" cy="651914"/>
            </a:xfrm>
            <a:prstGeom prst="round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FF00"/>
                </a:gs>
              </a:gsLst>
              <a:lin ang="0" scaled="1"/>
              <a:tileRect/>
            </a:gradFill>
            <a:ln>
              <a:noFill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xmlns="" id="{F13CE5CF-7B4E-4D11-9F38-3752745B1AD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567248" y="5664291"/>
              <a:ext cx="1800200" cy="50181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400" b="1" kern="0" dirty="0">
                  <a:solidFill>
                    <a:schemeClr val="bg1"/>
                  </a:solidFill>
                  <a:latin typeface="+mj-lt"/>
                </a:rPr>
                <a:t>SISTEMA OPERATIVO LINUX</a:t>
              </a:r>
              <a:endParaRPr lang="es-ES" sz="1400" b="1" kern="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0" name="Imagen 11">
              <a:extLst>
                <a:ext uri="{FF2B5EF4-FFF2-40B4-BE49-F238E27FC236}">
                  <a16:creationId xmlns:a16="http://schemas.microsoft.com/office/drawing/2014/main" xmlns="" id="{CA914F0F-E97E-4888-A853-4F90178C1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89" b="39521"/>
            <a:stretch/>
          </p:blipFill>
          <p:spPr>
            <a:xfrm>
              <a:off x="5868836" y="5720656"/>
              <a:ext cx="1871516" cy="389083"/>
            </a:xfrm>
            <a:prstGeom prst="rect">
              <a:avLst/>
            </a:prstGeom>
          </p:spPr>
        </p:pic>
      </p:grpSp>
      <p:grpSp>
        <p:nvGrpSpPr>
          <p:cNvPr id="11" name="Grupo 16">
            <a:extLst>
              <a:ext uri="{FF2B5EF4-FFF2-40B4-BE49-F238E27FC236}">
                <a16:creationId xmlns:a16="http://schemas.microsoft.com/office/drawing/2014/main" xmlns="" id="{3D8AC3C9-556A-425F-BC04-B8ABDBBDF237}"/>
              </a:ext>
            </a:extLst>
          </p:cNvPr>
          <p:cNvGrpSpPr/>
          <p:nvPr/>
        </p:nvGrpSpPr>
        <p:grpSpPr>
          <a:xfrm>
            <a:off x="4000599" y="2266330"/>
            <a:ext cx="1507505" cy="651913"/>
            <a:chOff x="4000599" y="2530939"/>
            <a:chExt cx="1507505" cy="651913"/>
          </a:xfrm>
        </p:grpSpPr>
        <p:sp>
          <p:nvSpPr>
            <p:cNvPr id="12" name="Rectángulo: esquinas redondeadas 20">
              <a:extLst>
                <a:ext uri="{FF2B5EF4-FFF2-40B4-BE49-F238E27FC236}">
                  <a16:creationId xmlns:a16="http://schemas.microsoft.com/office/drawing/2014/main" xmlns="" id="{67923B83-0E5B-4D37-8F77-84CBBBA18ED7}"/>
                </a:ext>
              </a:extLst>
            </p:cNvPr>
            <p:cNvSpPr/>
            <p:nvPr/>
          </p:nvSpPr>
          <p:spPr>
            <a:xfrm>
              <a:off x="4000599" y="2530939"/>
              <a:ext cx="1507505" cy="651913"/>
            </a:xfrm>
            <a:prstGeom prst="round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08FD76EF-299B-4A06-A22C-77DDB27FAD1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061527" y="2656592"/>
              <a:ext cx="1385649" cy="454661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CATÁLOGO DE METADATOS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Grupo 15">
            <a:extLst>
              <a:ext uri="{FF2B5EF4-FFF2-40B4-BE49-F238E27FC236}">
                <a16:creationId xmlns:a16="http://schemas.microsoft.com/office/drawing/2014/main" xmlns="" id="{AE2B137A-7EFF-4928-8F3C-24B942B7B573}"/>
              </a:ext>
            </a:extLst>
          </p:cNvPr>
          <p:cNvGrpSpPr/>
          <p:nvPr/>
        </p:nvGrpSpPr>
        <p:grpSpPr>
          <a:xfrm>
            <a:off x="2267744" y="2266329"/>
            <a:ext cx="1507505" cy="651914"/>
            <a:chOff x="2267744" y="2530938"/>
            <a:chExt cx="1507505" cy="651914"/>
          </a:xfrm>
        </p:grpSpPr>
        <p:sp>
          <p:nvSpPr>
            <p:cNvPr id="15" name="Rectángulo: esquinas redondeadas 26">
              <a:extLst>
                <a:ext uri="{FF2B5EF4-FFF2-40B4-BE49-F238E27FC236}">
                  <a16:creationId xmlns:a16="http://schemas.microsoft.com/office/drawing/2014/main" xmlns="" id="{8EAC23F8-A50D-47EB-9438-42439D326076}"/>
                </a:ext>
              </a:extLst>
            </p:cNvPr>
            <p:cNvSpPr/>
            <p:nvPr/>
          </p:nvSpPr>
          <p:spPr>
            <a:xfrm>
              <a:off x="2267744" y="2530938"/>
              <a:ext cx="1507505" cy="651914"/>
            </a:xfrm>
            <a:prstGeom prst="round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EBB2CAB1-8197-4EA0-B1EC-DF431134BED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382678" y="2727823"/>
              <a:ext cx="1277637" cy="312199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PÁGINA WEB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7" name="Grupo 17">
            <a:extLst>
              <a:ext uri="{FF2B5EF4-FFF2-40B4-BE49-F238E27FC236}">
                <a16:creationId xmlns:a16="http://schemas.microsoft.com/office/drawing/2014/main" xmlns="" id="{3C058055-BF14-4FE5-80B9-779DB00F5687}"/>
              </a:ext>
            </a:extLst>
          </p:cNvPr>
          <p:cNvGrpSpPr/>
          <p:nvPr/>
        </p:nvGrpSpPr>
        <p:grpSpPr>
          <a:xfrm>
            <a:off x="5728791" y="2266330"/>
            <a:ext cx="1507505" cy="651913"/>
            <a:chOff x="5728791" y="2530939"/>
            <a:chExt cx="1507505" cy="651913"/>
          </a:xfrm>
        </p:grpSpPr>
        <p:sp>
          <p:nvSpPr>
            <p:cNvPr id="18" name="Rectángulo: esquinas redondeadas 25">
              <a:extLst>
                <a:ext uri="{FF2B5EF4-FFF2-40B4-BE49-F238E27FC236}">
                  <a16:creationId xmlns:a16="http://schemas.microsoft.com/office/drawing/2014/main" xmlns="" id="{B0044E76-E26E-4AC2-B28B-41106C76FACA}"/>
                </a:ext>
              </a:extLst>
            </p:cNvPr>
            <p:cNvSpPr/>
            <p:nvPr/>
          </p:nvSpPr>
          <p:spPr>
            <a:xfrm>
              <a:off x="5728791" y="2530939"/>
              <a:ext cx="1507505" cy="651913"/>
            </a:xfrm>
            <a:prstGeom prst="round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A99FA2F7-A216-439F-87A5-EBCC0C308A4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743748" y="2656592"/>
              <a:ext cx="1492548" cy="45466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SERVICIOS INTEROPERABLES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0" name="Grupo 8">
            <a:extLst>
              <a:ext uri="{FF2B5EF4-FFF2-40B4-BE49-F238E27FC236}">
                <a16:creationId xmlns:a16="http://schemas.microsoft.com/office/drawing/2014/main" xmlns="" id="{769DFBE5-24C7-4683-B341-6AEFE07B627D}"/>
              </a:ext>
            </a:extLst>
          </p:cNvPr>
          <p:cNvGrpSpPr/>
          <p:nvPr/>
        </p:nvGrpSpPr>
        <p:grpSpPr>
          <a:xfrm>
            <a:off x="2267744" y="3402742"/>
            <a:ext cx="1519337" cy="1610434"/>
            <a:chOff x="2267744" y="3612119"/>
            <a:chExt cx="1519337" cy="1610434"/>
          </a:xfrm>
        </p:grpSpPr>
        <p:sp>
          <p:nvSpPr>
            <p:cNvPr id="21" name="Rectángulo: esquinas redondeadas 34">
              <a:extLst>
                <a:ext uri="{FF2B5EF4-FFF2-40B4-BE49-F238E27FC236}">
                  <a16:creationId xmlns:a16="http://schemas.microsoft.com/office/drawing/2014/main" xmlns="" id="{E1AA6050-563D-475B-BAA3-2896981B9D43}"/>
                </a:ext>
              </a:extLst>
            </p:cNvPr>
            <p:cNvSpPr/>
            <p:nvPr/>
          </p:nvSpPr>
          <p:spPr>
            <a:xfrm>
              <a:off x="2267744" y="3612119"/>
              <a:ext cx="1519337" cy="1610434"/>
            </a:xfrm>
            <a:prstGeom prst="round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00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pic>
          <p:nvPicPr>
            <p:cNvPr id="22" name="Imagen 31">
              <a:extLst>
                <a:ext uri="{FF2B5EF4-FFF2-40B4-BE49-F238E27FC236}">
                  <a16:creationId xmlns:a16="http://schemas.microsoft.com/office/drawing/2014/main" xmlns="" id="{4BEB8D10-AE3A-4066-A810-BD415B79D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723" y="4692239"/>
              <a:ext cx="937523" cy="287416"/>
            </a:xfrm>
            <a:prstGeom prst="rect">
              <a:avLst/>
            </a:prstGeom>
          </p:spPr>
        </p:pic>
        <p:pic>
          <p:nvPicPr>
            <p:cNvPr id="23" name="Imagen 32">
              <a:extLst>
                <a:ext uri="{FF2B5EF4-FFF2-40B4-BE49-F238E27FC236}">
                  <a16:creationId xmlns:a16="http://schemas.microsoft.com/office/drawing/2014/main" xmlns="" id="{2098077A-62B3-4B92-B752-7D1132950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920" y="4380958"/>
              <a:ext cx="952987" cy="240728"/>
            </a:xfrm>
            <a:prstGeom prst="rect">
              <a:avLst/>
            </a:prstGeom>
          </p:spPr>
        </p:pic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xmlns="" id="{7408719F-3722-41BA-A357-0C17791B800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273660" y="3684127"/>
              <a:ext cx="1507505" cy="50181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BASE DE</a:t>
              </a: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DATOS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5" name="Grupo 14">
            <a:extLst>
              <a:ext uri="{FF2B5EF4-FFF2-40B4-BE49-F238E27FC236}">
                <a16:creationId xmlns:a16="http://schemas.microsoft.com/office/drawing/2014/main" xmlns="" id="{49B8F864-68C1-4412-A843-429621A1BFDC}"/>
              </a:ext>
            </a:extLst>
          </p:cNvPr>
          <p:cNvGrpSpPr/>
          <p:nvPr/>
        </p:nvGrpSpPr>
        <p:grpSpPr>
          <a:xfrm>
            <a:off x="7432923" y="3402742"/>
            <a:ext cx="1519337" cy="1610434"/>
            <a:chOff x="7432923" y="3612119"/>
            <a:chExt cx="1519337" cy="1610434"/>
          </a:xfrm>
        </p:grpSpPr>
        <p:sp>
          <p:nvSpPr>
            <p:cNvPr id="26" name="Rectángulo: esquinas redondeadas 43">
              <a:extLst>
                <a:ext uri="{FF2B5EF4-FFF2-40B4-BE49-F238E27FC236}">
                  <a16:creationId xmlns:a16="http://schemas.microsoft.com/office/drawing/2014/main" xmlns="" id="{CEEA678D-0C7E-4950-A10F-656E4ADFC1BD}"/>
                </a:ext>
              </a:extLst>
            </p:cNvPr>
            <p:cNvSpPr/>
            <p:nvPr/>
          </p:nvSpPr>
          <p:spPr>
            <a:xfrm>
              <a:off x="7432923" y="3612119"/>
              <a:ext cx="1519337" cy="1610434"/>
            </a:xfrm>
            <a:prstGeom prst="round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00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pic>
          <p:nvPicPr>
            <p:cNvPr id="27" name="Imagen 42">
              <a:extLst>
                <a:ext uri="{FF2B5EF4-FFF2-40B4-BE49-F238E27FC236}">
                  <a16:creationId xmlns:a16="http://schemas.microsoft.com/office/drawing/2014/main" xmlns="" id="{0C209207-5FE3-4D70-A22E-EBF6EF854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309" y="4445541"/>
              <a:ext cx="1018564" cy="235724"/>
            </a:xfrm>
            <a:prstGeom prst="rect">
              <a:avLst/>
            </a:prstGeom>
          </p:spPr>
        </p:pic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xmlns="" id="{FACCDAAB-0E7C-4ACE-BA6A-EFB5F64FB9B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693933" y="3786118"/>
              <a:ext cx="997317" cy="29783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LIBRERÍAS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9" name="Grupo 13">
            <a:extLst>
              <a:ext uri="{FF2B5EF4-FFF2-40B4-BE49-F238E27FC236}">
                <a16:creationId xmlns:a16="http://schemas.microsoft.com/office/drawing/2014/main" xmlns="" id="{6C03D46D-E1E6-479E-9BCE-8D09D6B80B1B}"/>
              </a:ext>
            </a:extLst>
          </p:cNvPr>
          <p:cNvGrpSpPr/>
          <p:nvPr/>
        </p:nvGrpSpPr>
        <p:grpSpPr>
          <a:xfrm>
            <a:off x="5714657" y="3402742"/>
            <a:ext cx="1519337" cy="1610434"/>
            <a:chOff x="5714657" y="3612119"/>
            <a:chExt cx="1519337" cy="1610434"/>
          </a:xfrm>
        </p:grpSpPr>
        <p:sp>
          <p:nvSpPr>
            <p:cNvPr id="30" name="Rectángulo: esquinas redondeadas 38">
              <a:extLst>
                <a:ext uri="{FF2B5EF4-FFF2-40B4-BE49-F238E27FC236}">
                  <a16:creationId xmlns:a16="http://schemas.microsoft.com/office/drawing/2014/main" xmlns="" id="{948687A3-69F5-43B9-9F98-9FDDB35FF15D}"/>
                </a:ext>
              </a:extLst>
            </p:cNvPr>
            <p:cNvSpPr/>
            <p:nvPr/>
          </p:nvSpPr>
          <p:spPr>
            <a:xfrm>
              <a:off x="5714657" y="3612119"/>
              <a:ext cx="1519337" cy="1610434"/>
            </a:xfrm>
            <a:prstGeom prst="round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00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xmlns="" id="{1C23E2E8-5D14-4B27-9566-5743CA29EC9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975667" y="3786117"/>
              <a:ext cx="997317" cy="411805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SERVIDOR WEB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2" name="Imagen 45">
              <a:extLst>
                <a:ext uri="{FF2B5EF4-FFF2-40B4-BE49-F238E27FC236}">
                  <a16:creationId xmlns:a16="http://schemas.microsoft.com/office/drawing/2014/main" xmlns="" id="{044D7165-1575-479D-B841-3FE157AB4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3489" y="4426075"/>
              <a:ext cx="678875" cy="275240"/>
            </a:xfrm>
            <a:prstGeom prst="rect">
              <a:avLst/>
            </a:prstGeom>
          </p:spPr>
        </p:pic>
      </p:grpSp>
      <p:grpSp>
        <p:nvGrpSpPr>
          <p:cNvPr id="33" name="Grupo 18">
            <a:extLst>
              <a:ext uri="{FF2B5EF4-FFF2-40B4-BE49-F238E27FC236}">
                <a16:creationId xmlns:a16="http://schemas.microsoft.com/office/drawing/2014/main" xmlns="" id="{FD37C14C-3052-465F-9850-4343496454A0}"/>
              </a:ext>
            </a:extLst>
          </p:cNvPr>
          <p:cNvGrpSpPr/>
          <p:nvPr/>
        </p:nvGrpSpPr>
        <p:grpSpPr>
          <a:xfrm>
            <a:off x="7430216" y="2266330"/>
            <a:ext cx="1507505" cy="651913"/>
            <a:chOff x="7430216" y="2530939"/>
            <a:chExt cx="1507505" cy="651913"/>
          </a:xfrm>
        </p:grpSpPr>
        <p:sp>
          <p:nvSpPr>
            <p:cNvPr id="34" name="Rectángulo: esquinas redondeadas 69">
              <a:extLst>
                <a:ext uri="{FF2B5EF4-FFF2-40B4-BE49-F238E27FC236}">
                  <a16:creationId xmlns:a16="http://schemas.microsoft.com/office/drawing/2014/main" xmlns="" id="{DE7016C2-F6F8-4246-89D6-1904744F36BD}"/>
                </a:ext>
              </a:extLst>
            </p:cNvPr>
            <p:cNvSpPr/>
            <p:nvPr/>
          </p:nvSpPr>
          <p:spPr>
            <a:xfrm>
              <a:off x="7430216" y="2530939"/>
              <a:ext cx="1507505" cy="651913"/>
            </a:xfrm>
            <a:prstGeom prst="round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xmlns="" id="{1A3846EF-C3B9-43E5-B932-451F97F2191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633153" y="2755218"/>
              <a:ext cx="1101631" cy="25740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GEOVISOR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6" name="Grupo 12">
            <a:extLst>
              <a:ext uri="{FF2B5EF4-FFF2-40B4-BE49-F238E27FC236}">
                <a16:creationId xmlns:a16="http://schemas.microsoft.com/office/drawing/2014/main" xmlns="" id="{49D8DDDE-CDFD-4220-92F8-5EDF710B80C1}"/>
              </a:ext>
            </a:extLst>
          </p:cNvPr>
          <p:cNvGrpSpPr/>
          <p:nvPr/>
        </p:nvGrpSpPr>
        <p:grpSpPr>
          <a:xfrm>
            <a:off x="3996392" y="3402742"/>
            <a:ext cx="1519337" cy="1610434"/>
            <a:chOff x="3996392" y="3612119"/>
            <a:chExt cx="1519337" cy="1610434"/>
          </a:xfrm>
        </p:grpSpPr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xmlns="" id="{E413E40A-29F7-437C-9BF3-FFC142D70051}"/>
                </a:ext>
              </a:extLst>
            </p:cNvPr>
            <p:cNvSpPr/>
            <p:nvPr/>
          </p:nvSpPr>
          <p:spPr>
            <a:xfrm>
              <a:off x="3996392" y="3612119"/>
              <a:ext cx="1519337" cy="1610434"/>
            </a:xfrm>
            <a:prstGeom prst="round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00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8" name="Rectangle 3">
              <a:extLst>
                <a:ext uri="{FF2B5EF4-FFF2-40B4-BE49-F238E27FC236}">
                  <a16:creationId xmlns:a16="http://schemas.microsoft.com/office/drawing/2014/main" xmlns="" id="{A7AFFA74-42F1-45FD-AE63-8928AF107CD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002308" y="3783338"/>
              <a:ext cx="1507505" cy="303391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APLICATIVOS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9" name="Imagen 40">
              <a:extLst>
                <a:ext uri="{FF2B5EF4-FFF2-40B4-BE49-F238E27FC236}">
                  <a16:creationId xmlns:a16="http://schemas.microsoft.com/office/drawing/2014/main" xmlns="" id="{295C0787-4FCC-4F0D-AE71-85D9E2620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12"/>
            <a:stretch/>
          </p:blipFill>
          <p:spPr>
            <a:xfrm>
              <a:off x="4314183" y="4573505"/>
              <a:ext cx="946794" cy="252567"/>
            </a:xfrm>
            <a:prstGeom prst="rect">
              <a:avLst/>
            </a:prstGeom>
          </p:spPr>
        </p:pic>
        <p:pic>
          <p:nvPicPr>
            <p:cNvPr id="40" name="Imagen 41">
              <a:extLst>
                <a:ext uri="{FF2B5EF4-FFF2-40B4-BE49-F238E27FC236}">
                  <a16:creationId xmlns:a16="http://schemas.microsoft.com/office/drawing/2014/main" xmlns="" id="{C4175BA4-6514-4D00-83AD-F04442224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183" y="4890661"/>
              <a:ext cx="946794" cy="223443"/>
            </a:xfrm>
            <a:prstGeom prst="rect">
              <a:avLst/>
            </a:prstGeom>
          </p:spPr>
        </p:pic>
        <p:pic>
          <p:nvPicPr>
            <p:cNvPr id="41" name="Imagen 7">
              <a:extLst>
                <a:ext uri="{FF2B5EF4-FFF2-40B4-BE49-F238E27FC236}">
                  <a16:creationId xmlns:a16="http://schemas.microsoft.com/office/drawing/2014/main" xmlns="" id="{FF9EA0D0-4AA9-45D5-BDBE-04692FE23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664" y="4038103"/>
              <a:ext cx="749831" cy="427929"/>
            </a:xfrm>
            <a:prstGeom prst="rect">
              <a:avLst/>
            </a:prstGeom>
          </p:spPr>
        </p:pic>
      </p:grpSp>
      <p:pic>
        <p:nvPicPr>
          <p:cNvPr id="42" name="Picture 4" descr="barraani">
            <a:extLst>
              <a:ext uri="{FF2B5EF4-FFF2-40B4-BE49-F238E27FC236}">
                <a16:creationId xmlns:a16="http://schemas.microsoft.com/office/drawing/2014/main" xmlns="" id="{DF5BF97B-8820-4ED5-9E87-7C07243B2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797258" y="5112175"/>
            <a:ext cx="201810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 descr="barraani">
            <a:extLst>
              <a:ext uri="{FF2B5EF4-FFF2-40B4-BE49-F238E27FC236}">
                <a16:creationId xmlns:a16="http://schemas.microsoft.com/office/drawing/2014/main" xmlns="" id="{DB6CCE57-B9C0-4884-929B-AFE43D806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16694" y="5111806"/>
            <a:ext cx="201810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barraani">
            <a:extLst>
              <a:ext uri="{FF2B5EF4-FFF2-40B4-BE49-F238E27FC236}">
                <a16:creationId xmlns:a16="http://schemas.microsoft.com/office/drawing/2014/main" xmlns="" id="{CFDC8F51-98C2-4ED8-83ED-A913C268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253928" y="5118264"/>
            <a:ext cx="201810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 descr="barraani">
            <a:extLst>
              <a:ext uri="{FF2B5EF4-FFF2-40B4-BE49-F238E27FC236}">
                <a16:creationId xmlns:a16="http://schemas.microsoft.com/office/drawing/2014/main" xmlns="" id="{DA43E5A6-3295-4110-9D74-A0708543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797257" y="3012612"/>
            <a:ext cx="201810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barraani">
            <a:extLst>
              <a:ext uri="{FF2B5EF4-FFF2-40B4-BE49-F238E27FC236}">
                <a16:creationId xmlns:a16="http://schemas.microsoft.com/office/drawing/2014/main" xmlns="" id="{0D499265-1CD5-4AAA-81BA-94CC49B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16693" y="3012243"/>
            <a:ext cx="201810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barraani">
            <a:extLst>
              <a:ext uri="{FF2B5EF4-FFF2-40B4-BE49-F238E27FC236}">
                <a16:creationId xmlns:a16="http://schemas.microsoft.com/office/drawing/2014/main" xmlns="" id="{E8500049-4F36-4E04-B6D3-CFF9BD2D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253927" y="3018701"/>
            <a:ext cx="201810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ángulo: esquinas redondeadas 101">
            <a:extLst>
              <a:ext uri="{FF2B5EF4-FFF2-40B4-BE49-F238E27FC236}">
                <a16:creationId xmlns:a16="http://schemas.microsoft.com/office/drawing/2014/main" xmlns="" id="{D60C89B4-2209-4D47-953F-0DC41EA6E68A}"/>
              </a:ext>
            </a:extLst>
          </p:cNvPr>
          <p:cNvSpPr/>
          <p:nvPr/>
        </p:nvSpPr>
        <p:spPr>
          <a:xfrm>
            <a:off x="2177672" y="1412776"/>
            <a:ext cx="6857770" cy="527626"/>
          </a:xfrm>
          <a:prstGeom prst="round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endParaRPr lang="es-PE" sz="1200" b="1" dirty="0">
              <a:latin typeface="Arial" panose="020B0604020202020204" pitchFamily="34" charset="0"/>
            </a:endParaRPr>
          </a:p>
        </p:txBody>
      </p:sp>
      <p:sp>
        <p:nvSpPr>
          <p:cNvPr id="49" name="Rectángulo: esquinas redondeadas 102">
            <a:extLst>
              <a:ext uri="{FF2B5EF4-FFF2-40B4-BE49-F238E27FC236}">
                <a16:creationId xmlns:a16="http://schemas.microsoft.com/office/drawing/2014/main" xmlns="" id="{C54CEFCC-78CE-4147-94C5-4159C349583C}"/>
              </a:ext>
            </a:extLst>
          </p:cNvPr>
          <p:cNvSpPr/>
          <p:nvPr/>
        </p:nvSpPr>
        <p:spPr>
          <a:xfrm>
            <a:off x="2266689" y="1477559"/>
            <a:ext cx="6687007" cy="394676"/>
          </a:xfrm>
          <a:prstGeom prst="round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endParaRPr lang="es-PE" sz="1200" b="1" dirty="0">
              <a:latin typeface="Arial" panose="020B0604020202020204" pitchFamily="34" charset="0"/>
            </a:endParaRPr>
          </a:p>
        </p:txBody>
      </p:sp>
      <p:sp>
        <p:nvSpPr>
          <p:cNvPr id="50" name="Rectangle 3">
            <a:extLst>
              <a:ext uri="{FF2B5EF4-FFF2-40B4-BE49-F238E27FC236}">
                <a16:creationId xmlns:a16="http://schemas.microsoft.com/office/drawing/2014/main" xmlns="" id="{62AC92EE-A8D0-4D7B-8077-66CFEFB41929}"/>
              </a:ext>
            </a:extLst>
          </p:cNvPr>
          <p:cNvSpPr txBox="1">
            <a:spLocks noChangeArrowheads="1"/>
          </p:cNvSpPr>
          <p:nvPr/>
        </p:nvSpPr>
        <p:spPr>
          <a:xfrm>
            <a:off x="2771800" y="1528125"/>
            <a:ext cx="2983716" cy="28639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s-PE" sz="1400" b="1" kern="0" dirty="0">
                <a:solidFill>
                  <a:schemeClr val="bg1"/>
                </a:solidFill>
                <a:latin typeface="+mj-lt"/>
              </a:rPr>
              <a:t>USO DE HERRAMIENTAS</a:t>
            </a:r>
            <a:endParaRPr lang="es-ES" sz="14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4 Rectángulo">
            <a:extLst>
              <a:ext uri="{FF2B5EF4-FFF2-40B4-BE49-F238E27FC236}">
                <a16:creationId xmlns:a16="http://schemas.microsoft.com/office/drawing/2014/main" xmlns="" id="{5953F857-7E7D-485A-AF69-94E6EA8D4163}"/>
              </a:ext>
            </a:extLst>
          </p:cNvPr>
          <p:cNvSpPr/>
          <p:nvPr/>
        </p:nvSpPr>
        <p:spPr>
          <a:xfrm>
            <a:off x="5198779" y="1456117"/>
            <a:ext cx="3333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kern="0" dirty="0">
                <a:solidFill>
                  <a:srgbClr val="0000FF"/>
                </a:solidFill>
                <a:latin typeface="Myriad Pro" pitchFamily="34" charset="0"/>
              </a:rPr>
              <a:t>100 % Software Libre</a:t>
            </a:r>
          </a:p>
        </p:txBody>
      </p:sp>
      <p:pic>
        <p:nvPicPr>
          <p:cNvPr id="52" name="Picture 4" descr="barraani">
            <a:extLst>
              <a:ext uri="{FF2B5EF4-FFF2-40B4-BE49-F238E27FC236}">
                <a16:creationId xmlns:a16="http://schemas.microsoft.com/office/drawing/2014/main" xmlns="" id="{C1E94FAB-0E13-422E-96D8-3A271953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770384" y="1904308"/>
            <a:ext cx="201810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barraani">
            <a:extLst>
              <a:ext uri="{FF2B5EF4-FFF2-40B4-BE49-F238E27FC236}">
                <a16:creationId xmlns:a16="http://schemas.microsoft.com/office/drawing/2014/main" xmlns="" id="{507C7D68-F225-4A9E-9F43-3C4B726CD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489820" y="1903939"/>
            <a:ext cx="201810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 descr="barraani">
            <a:extLst>
              <a:ext uri="{FF2B5EF4-FFF2-40B4-BE49-F238E27FC236}">
                <a16:creationId xmlns:a16="http://schemas.microsoft.com/office/drawing/2014/main" xmlns="" id="{A82043CE-1B78-45D8-AC17-1B131C94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227054" y="1910397"/>
            <a:ext cx="201810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Grupo 3">
            <a:extLst>
              <a:ext uri="{FF2B5EF4-FFF2-40B4-BE49-F238E27FC236}">
                <a16:creationId xmlns:a16="http://schemas.microsoft.com/office/drawing/2014/main" xmlns="" id="{D85D9A2C-3DFA-42FF-BF9D-0784B655758F}"/>
              </a:ext>
            </a:extLst>
          </p:cNvPr>
          <p:cNvGrpSpPr/>
          <p:nvPr/>
        </p:nvGrpSpPr>
        <p:grpSpPr>
          <a:xfrm>
            <a:off x="107504" y="1914510"/>
            <a:ext cx="1519337" cy="3892348"/>
            <a:chOff x="107504" y="2060848"/>
            <a:chExt cx="1519337" cy="3892348"/>
          </a:xfrm>
        </p:grpSpPr>
        <p:sp>
          <p:nvSpPr>
            <p:cNvPr id="56" name="Rectángulo: esquinas redondeadas 50">
              <a:extLst>
                <a:ext uri="{FF2B5EF4-FFF2-40B4-BE49-F238E27FC236}">
                  <a16:creationId xmlns:a16="http://schemas.microsoft.com/office/drawing/2014/main" xmlns="" id="{AADCF82F-C5FD-42B5-AB17-F2263240C3EF}"/>
                </a:ext>
              </a:extLst>
            </p:cNvPr>
            <p:cNvSpPr/>
            <p:nvPr/>
          </p:nvSpPr>
          <p:spPr>
            <a:xfrm>
              <a:off x="107504" y="2060848"/>
              <a:ext cx="1519337" cy="3892348"/>
            </a:xfrm>
            <a:prstGeom prst="roundRect">
              <a:avLst/>
            </a:prstGeom>
            <a:gradFill flip="none" rotWithShape="1">
              <a:gsLst>
                <a:gs pos="0">
                  <a:srgbClr val="000000">
                    <a:alpha val="79999"/>
                  </a:srgbClr>
                </a:gs>
                <a:gs pos="100000">
                  <a:srgbClr val="00B0F0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7" name="Imagen 51">
              <a:extLst>
                <a:ext uri="{FF2B5EF4-FFF2-40B4-BE49-F238E27FC236}">
                  <a16:creationId xmlns:a16="http://schemas.microsoft.com/office/drawing/2014/main" xmlns="" id="{AAED52EC-90E9-4809-AAD9-1A0E7C6D0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72" y="2996878"/>
              <a:ext cx="1219200" cy="1219200"/>
            </a:xfrm>
            <a:prstGeom prst="rect">
              <a:avLst/>
            </a:prstGeom>
          </p:spPr>
        </p:pic>
        <p:sp>
          <p:nvSpPr>
            <p:cNvPr id="58" name="Rectangle 3">
              <a:extLst>
                <a:ext uri="{FF2B5EF4-FFF2-40B4-BE49-F238E27FC236}">
                  <a16:creationId xmlns:a16="http://schemas.microsoft.com/office/drawing/2014/main" xmlns="" id="{506EBF82-7854-49D0-A832-ACEE3134234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62222" y="2204790"/>
              <a:ext cx="1409900" cy="70795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Infraestructura de Datos Espaciales</a:t>
              </a: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IDESEP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9" name="Imagen 53">
              <a:extLst>
                <a:ext uri="{FF2B5EF4-FFF2-40B4-BE49-F238E27FC236}">
                  <a16:creationId xmlns:a16="http://schemas.microsoft.com/office/drawing/2014/main" xmlns="" id="{A79BDC0C-DFF0-4F24-89B7-2C50458F9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1452" y="4807211"/>
              <a:ext cx="231087" cy="363927"/>
            </a:xfrm>
            <a:prstGeom prst="rect">
              <a:avLst/>
            </a:prstGeom>
          </p:spPr>
        </p:pic>
        <p:sp>
          <p:nvSpPr>
            <p:cNvPr id="60" name="4 CuadroTexto">
              <a:extLst>
                <a:ext uri="{FF2B5EF4-FFF2-40B4-BE49-F238E27FC236}">
                  <a16:creationId xmlns:a16="http://schemas.microsoft.com/office/drawing/2014/main" xmlns="" id="{9033B83E-57AE-4C47-BFE7-C5F6850F07AB}"/>
                </a:ext>
              </a:extLst>
            </p:cNvPr>
            <p:cNvSpPr txBox="1"/>
            <p:nvPr/>
          </p:nvSpPr>
          <p:spPr>
            <a:xfrm>
              <a:off x="161193" y="5612969"/>
              <a:ext cx="67160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SENAMHI</a:t>
              </a:r>
              <a:endParaRPr lang="es-PE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Imagen 55">
              <a:extLst>
                <a:ext uri="{FF2B5EF4-FFF2-40B4-BE49-F238E27FC236}">
                  <a16:creationId xmlns:a16="http://schemas.microsoft.com/office/drawing/2014/main" xmlns="" id="{2BAA4F02-7E41-4D17-854A-59477F0C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74" y="5252929"/>
              <a:ext cx="258643" cy="300026"/>
            </a:xfrm>
            <a:prstGeom prst="rect">
              <a:avLst/>
            </a:prstGeom>
          </p:spPr>
        </p:pic>
        <p:pic>
          <p:nvPicPr>
            <p:cNvPr id="62" name="Imagen 56">
              <a:extLst>
                <a:ext uri="{FF2B5EF4-FFF2-40B4-BE49-F238E27FC236}">
                  <a16:creationId xmlns:a16="http://schemas.microsoft.com/office/drawing/2014/main" xmlns="" id="{E6832EAE-6391-4144-B12B-BE6EA34E4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9567" y="4805469"/>
              <a:ext cx="231087" cy="363927"/>
            </a:xfrm>
            <a:prstGeom prst="rect">
              <a:avLst/>
            </a:prstGeom>
          </p:spPr>
        </p:pic>
        <p:sp>
          <p:nvSpPr>
            <p:cNvPr id="63" name="4 CuadroTexto">
              <a:extLst>
                <a:ext uri="{FF2B5EF4-FFF2-40B4-BE49-F238E27FC236}">
                  <a16:creationId xmlns:a16="http://schemas.microsoft.com/office/drawing/2014/main" xmlns="" id="{0B5563F2-7081-4677-B5E2-DAE91F278A9D}"/>
                </a:ext>
              </a:extLst>
            </p:cNvPr>
            <p:cNvSpPr txBox="1"/>
            <p:nvPr/>
          </p:nvSpPr>
          <p:spPr>
            <a:xfrm>
              <a:off x="811199" y="5611227"/>
              <a:ext cx="767823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EXTERNOS</a:t>
              </a:r>
              <a:endParaRPr lang="es-PE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Imagen 58">
              <a:extLst>
                <a:ext uri="{FF2B5EF4-FFF2-40B4-BE49-F238E27FC236}">
                  <a16:creationId xmlns:a16="http://schemas.microsoft.com/office/drawing/2014/main" xmlns="" id="{5FCAE5C4-E0D5-46CC-BE5E-74AEFC437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789" y="5251187"/>
              <a:ext cx="258643" cy="300026"/>
            </a:xfrm>
            <a:prstGeom prst="rect">
              <a:avLst/>
            </a:prstGeom>
          </p:spPr>
        </p:pic>
        <p:cxnSp>
          <p:nvCxnSpPr>
            <p:cNvPr id="65" name="Conector: angular 59">
              <a:extLst>
                <a:ext uri="{FF2B5EF4-FFF2-40B4-BE49-F238E27FC236}">
                  <a16:creationId xmlns:a16="http://schemas.microsoft.com/office/drawing/2014/main" xmlns="" id="{383D57F7-F5D0-42D6-9325-67AE09E862E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0118" y="4311324"/>
              <a:ext cx="434480" cy="399628"/>
            </a:xfrm>
            <a:prstGeom prst="bentConnector3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: angular 60">
              <a:extLst>
                <a:ext uri="{FF2B5EF4-FFF2-40B4-BE49-F238E27FC236}">
                  <a16:creationId xmlns:a16="http://schemas.microsoft.com/office/drawing/2014/main" xmlns="" id="{10C9B5CE-1AAE-41B3-84DB-C9BF53AC251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13902" y="4347168"/>
              <a:ext cx="434479" cy="327939"/>
            </a:xfrm>
            <a:prstGeom prst="bentConnector3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o 4">
            <a:extLst>
              <a:ext uri="{FF2B5EF4-FFF2-40B4-BE49-F238E27FC236}">
                <a16:creationId xmlns:a16="http://schemas.microsoft.com/office/drawing/2014/main" xmlns="" id="{FD2F2D94-F641-45C5-9768-2BA285588F00}"/>
              </a:ext>
            </a:extLst>
          </p:cNvPr>
          <p:cNvGrpSpPr/>
          <p:nvPr/>
        </p:nvGrpSpPr>
        <p:grpSpPr>
          <a:xfrm>
            <a:off x="1742643" y="2418566"/>
            <a:ext cx="361569" cy="2808312"/>
            <a:chOff x="1742643" y="2564904"/>
            <a:chExt cx="361569" cy="2808312"/>
          </a:xfrm>
        </p:grpSpPr>
        <p:sp>
          <p:nvSpPr>
            <p:cNvPr id="68" name="Flecha: a la derecha con muesca 61">
              <a:extLst>
                <a:ext uri="{FF2B5EF4-FFF2-40B4-BE49-F238E27FC236}">
                  <a16:creationId xmlns:a16="http://schemas.microsoft.com/office/drawing/2014/main" xmlns="" id="{967E1DE5-4E87-4965-AE57-B1973C387F59}"/>
                </a:ext>
              </a:extLst>
            </p:cNvPr>
            <p:cNvSpPr/>
            <p:nvPr/>
          </p:nvSpPr>
          <p:spPr>
            <a:xfrm>
              <a:off x="1742643" y="2564904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69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1747432" y="3329703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70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1747433" y="408632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71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>
              <a:off x="1766343" y="4886396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0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8" grpId="0" animBg="1"/>
      <p:bldP spid="49" grpId="0" animBg="1"/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67553"/>
            <a:ext cx="1668887" cy="1461447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1" y="2236300"/>
            <a:ext cx="3353379" cy="2920448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4" descr="barraa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97" y="1193736"/>
            <a:ext cx="267176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upo 5">
            <a:extLst>
              <a:ext uri="{FF2B5EF4-FFF2-40B4-BE49-F238E27FC236}">
                <a16:creationId xmlns:a16="http://schemas.microsoft.com/office/drawing/2014/main" xmlns="" id="{0CFCF1D5-D4F8-4884-AAB5-7FAE1E976BA6}"/>
              </a:ext>
            </a:extLst>
          </p:cNvPr>
          <p:cNvGrpSpPr/>
          <p:nvPr/>
        </p:nvGrpSpPr>
        <p:grpSpPr>
          <a:xfrm>
            <a:off x="6236650" y="836712"/>
            <a:ext cx="1647718" cy="822925"/>
            <a:chOff x="5868144" y="1524695"/>
            <a:chExt cx="1647718" cy="822925"/>
          </a:xfrm>
        </p:grpSpPr>
        <p:pic>
          <p:nvPicPr>
            <p:cNvPr id="25" name="Imagen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27" t="3635" r="17251" b="5501"/>
            <a:stretch/>
          </p:blipFill>
          <p:spPr>
            <a:xfrm>
              <a:off x="6923356" y="1524695"/>
              <a:ext cx="592506" cy="822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6" name="Rectangle 3"/>
            <p:cNvSpPr txBox="1">
              <a:spLocks noChangeArrowheads="1"/>
            </p:cNvSpPr>
            <p:nvPr/>
          </p:nvSpPr>
          <p:spPr>
            <a:xfrm>
              <a:off x="5868144" y="1568524"/>
              <a:ext cx="1020988" cy="708347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s-ES_tradnl" sz="800" b="1" kern="0" dirty="0">
                  <a:latin typeface="Myriad Pro" pitchFamily="34" charset="0"/>
                </a:rPr>
                <a:t>BASE DE DATOS</a:t>
              </a:r>
            </a:p>
            <a:p>
              <a:pPr algn="ctr">
                <a:lnSpc>
                  <a:spcPct val="150000"/>
                </a:lnSpc>
                <a:spcBef>
                  <a:spcPct val="20000"/>
                </a:spcBef>
                <a:defRPr/>
              </a:pPr>
              <a:endParaRPr lang="es-ES_tradnl" sz="800" b="1" kern="0" dirty="0">
                <a:latin typeface="Myriad Pro" pitchFamily="34" charset="0"/>
              </a:endParaRPr>
            </a:p>
            <a:p>
              <a:pPr algn="ctr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s-ES_tradnl" sz="800" b="1" kern="0" dirty="0">
                  <a:latin typeface="Myriad Pro" pitchFamily="34" charset="0"/>
                </a:rPr>
                <a:t> GEOESPACIAL</a:t>
              </a:r>
            </a:p>
          </p:txBody>
        </p:sp>
      </p:grpSp>
      <p:grpSp>
        <p:nvGrpSpPr>
          <p:cNvPr id="27" name="Grupo 3">
            <a:extLst>
              <a:ext uri="{FF2B5EF4-FFF2-40B4-BE49-F238E27FC236}">
                <a16:creationId xmlns:a16="http://schemas.microsoft.com/office/drawing/2014/main" xmlns="" id="{3ED9A9B9-3FB8-443F-A87D-7EB336D9E6D0}"/>
              </a:ext>
            </a:extLst>
          </p:cNvPr>
          <p:cNvGrpSpPr/>
          <p:nvPr/>
        </p:nvGrpSpPr>
        <p:grpSpPr>
          <a:xfrm>
            <a:off x="4652474" y="852701"/>
            <a:ext cx="1462275" cy="808196"/>
            <a:chOff x="4283968" y="1540684"/>
            <a:chExt cx="1462275" cy="808196"/>
          </a:xfrm>
        </p:grpSpPr>
        <p:pic>
          <p:nvPicPr>
            <p:cNvPr id="28" name="Picture 13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540684"/>
              <a:ext cx="382155" cy="808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3"/>
            <p:cNvSpPr txBox="1">
              <a:spLocks noChangeArrowheads="1"/>
            </p:cNvSpPr>
            <p:nvPr/>
          </p:nvSpPr>
          <p:spPr>
            <a:xfrm>
              <a:off x="4283968" y="1571855"/>
              <a:ext cx="1020988" cy="705017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s-ES_tradnl" sz="800" b="1" kern="0" dirty="0">
                  <a:latin typeface="Myriad Pro" pitchFamily="34" charset="0"/>
                </a:rPr>
                <a:t>INFORMACIÓN</a:t>
              </a:r>
            </a:p>
            <a:p>
              <a:pPr algn="ctr">
                <a:lnSpc>
                  <a:spcPct val="150000"/>
                </a:lnSpc>
                <a:spcBef>
                  <a:spcPct val="20000"/>
                </a:spcBef>
                <a:defRPr/>
              </a:pPr>
              <a:endParaRPr lang="es-ES_tradnl" sz="800" b="1" kern="0" dirty="0">
                <a:latin typeface="Myriad Pro" pitchFamily="34" charset="0"/>
              </a:endParaRPr>
            </a:p>
            <a:p>
              <a:pPr algn="ctr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s-ES_tradnl" sz="800" b="1" kern="0" dirty="0">
                  <a:latin typeface="Myriad Pro" pitchFamily="34" charset="0"/>
                </a:rPr>
                <a:t> GEOESPACIAL</a:t>
              </a:r>
            </a:p>
          </p:txBody>
        </p:sp>
      </p:grpSp>
      <p:sp>
        <p:nvSpPr>
          <p:cNvPr id="30" name="6 Rectángulo"/>
          <p:cNvSpPr/>
          <p:nvPr/>
        </p:nvSpPr>
        <p:spPr>
          <a:xfrm>
            <a:off x="971601" y="993661"/>
            <a:ext cx="309634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Servicios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Interoperables de Mapas y</a:t>
            </a:r>
          </a:p>
          <a:p>
            <a:pPr algn="ctr"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Metadatos Geográficos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en 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Web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Cerrar llave 30"/>
          <p:cNvSpPr/>
          <p:nvPr/>
        </p:nvSpPr>
        <p:spPr>
          <a:xfrm>
            <a:off x="4283968" y="889236"/>
            <a:ext cx="62167" cy="739564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40" name="Imagen 6">
            <a:extLst>
              <a:ext uri="{FF2B5EF4-FFF2-40B4-BE49-F238E27FC236}">
                <a16:creationId xmlns:a16="http://schemas.microsoft.com/office/drawing/2014/main" xmlns="" id="{88A43AD3-B901-428C-9506-BCD858F912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16" t="10473" r="4843"/>
          <a:stretch/>
        </p:blipFill>
        <p:spPr>
          <a:xfrm>
            <a:off x="7046549" y="5157192"/>
            <a:ext cx="1277765" cy="1224136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1 Grupo"/>
          <p:cNvGrpSpPr/>
          <p:nvPr/>
        </p:nvGrpSpPr>
        <p:grpSpPr>
          <a:xfrm>
            <a:off x="3498214" y="2111747"/>
            <a:ext cx="1629776" cy="743933"/>
            <a:chOff x="3498214" y="2111747"/>
            <a:chExt cx="1629776" cy="743933"/>
          </a:xfrm>
        </p:grpSpPr>
        <p:sp>
          <p:nvSpPr>
            <p:cNvPr id="41" name="Rectangle 3">
              <a:extLst>
                <a:ext uri="{FF2B5EF4-FFF2-40B4-BE49-F238E27FC236}">
                  <a16:creationId xmlns:a16="http://schemas.microsoft.com/office/drawing/2014/main" xmlns="" id="{00E16E98-30FB-4FA8-98C0-08CC7F4C426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498214" y="2111747"/>
              <a:ext cx="1629776" cy="39886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s-PE" sz="900" b="1" kern="0" dirty="0" smtClean="0">
                  <a:latin typeface="Myriad Pro" pitchFamily="34" charset="0"/>
                </a:rPr>
                <a:t>Acceso Remoto desde Software Licenciado ó Libre</a:t>
              </a:r>
            </a:p>
          </p:txBody>
        </p:sp>
        <p:sp>
          <p:nvSpPr>
            <p:cNvPr id="43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3742720" y="2562159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44" name="Flecha: cheurón 10">
              <a:extLst>
                <a:ext uri="{FF2B5EF4-FFF2-40B4-BE49-F238E27FC236}">
                  <a16:creationId xmlns:a16="http://schemas.microsoft.com/office/drawing/2014/main" xmlns="" id="{9FE834CE-1E13-4277-9805-6D2F239EBC9D}"/>
                </a:ext>
              </a:extLst>
            </p:cNvPr>
            <p:cNvSpPr/>
            <p:nvPr/>
          </p:nvSpPr>
          <p:spPr>
            <a:xfrm>
              <a:off x="4108385" y="2562159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45" name="Flecha: cheurón 11">
              <a:extLst>
                <a:ext uri="{FF2B5EF4-FFF2-40B4-BE49-F238E27FC236}">
                  <a16:creationId xmlns:a16="http://schemas.microsoft.com/office/drawing/2014/main" xmlns="" id="{5CCC0785-057C-4151-8AE1-D98AECADCCF3}"/>
                </a:ext>
              </a:extLst>
            </p:cNvPr>
            <p:cNvSpPr/>
            <p:nvPr/>
          </p:nvSpPr>
          <p:spPr>
            <a:xfrm>
              <a:off x="4468425" y="2562159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41" y="5155314"/>
            <a:ext cx="1692447" cy="1226014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3563888" y="3787915"/>
            <a:ext cx="1377327" cy="722824"/>
            <a:chOff x="3563888" y="3787915"/>
            <a:chExt cx="1377327" cy="722824"/>
          </a:xfrm>
        </p:grpSpPr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xmlns="" id="{00E16E98-30FB-4FA8-98C0-08CC7F4C426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563888" y="3787915"/>
              <a:ext cx="1377327" cy="29743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s-PE" sz="900" b="1" kern="0" dirty="0">
                  <a:latin typeface="Myriad Pro" pitchFamily="34" charset="0"/>
                </a:rPr>
                <a:t>GeoVisor de la </a:t>
              </a:r>
              <a:r>
                <a:rPr lang="es-PE" sz="900" b="1" kern="0" dirty="0" smtClean="0">
                  <a:latin typeface="Myriad Pro" pitchFamily="34" charset="0"/>
                </a:rPr>
                <a:t>IDESEP</a:t>
              </a:r>
            </a:p>
          </p:txBody>
        </p:sp>
        <p:sp>
          <p:nvSpPr>
            <p:cNvPr id="48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3742720" y="4217218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49" name="Flecha: cheurón 10">
              <a:extLst>
                <a:ext uri="{FF2B5EF4-FFF2-40B4-BE49-F238E27FC236}">
                  <a16:creationId xmlns:a16="http://schemas.microsoft.com/office/drawing/2014/main" xmlns="" id="{9FE834CE-1E13-4277-9805-6D2F239EBC9D}"/>
                </a:ext>
              </a:extLst>
            </p:cNvPr>
            <p:cNvSpPr/>
            <p:nvPr/>
          </p:nvSpPr>
          <p:spPr>
            <a:xfrm>
              <a:off x="4108385" y="4217218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50" name="Flecha: cheurón 11">
              <a:extLst>
                <a:ext uri="{FF2B5EF4-FFF2-40B4-BE49-F238E27FC236}">
                  <a16:creationId xmlns:a16="http://schemas.microsoft.com/office/drawing/2014/main" xmlns="" id="{5CCC0785-057C-4151-8AE1-D98AECADCCF3}"/>
                </a:ext>
              </a:extLst>
            </p:cNvPr>
            <p:cNvSpPr/>
            <p:nvPr/>
          </p:nvSpPr>
          <p:spPr>
            <a:xfrm>
              <a:off x="4468425" y="4217218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3498214" y="5228074"/>
            <a:ext cx="1629776" cy="687007"/>
            <a:chOff x="3498214" y="5228074"/>
            <a:chExt cx="1629776" cy="687007"/>
          </a:xfrm>
        </p:grpSpPr>
        <p:sp>
          <p:nvSpPr>
            <p:cNvPr id="42" name="Rectangle 3">
              <a:extLst>
                <a:ext uri="{FF2B5EF4-FFF2-40B4-BE49-F238E27FC236}">
                  <a16:creationId xmlns:a16="http://schemas.microsoft.com/office/drawing/2014/main" xmlns="" id="{00E16E98-30FB-4FA8-98C0-08CC7F4C426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498214" y="5228074"/>
              <a:ext cx="1629776" cy="30565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s-PE" sz="900" b="1" kern="0" dirty="0" smtClean="0">
                  <a:latin typeface="Myriad Pro" pitchFamily="34" charset="0"/>
                </a:rPr>
                <a:t>Catálogo de Metadatos</a:t>
              </a:r>
            </a:p>
          </p:txBody>
        </p:sp>
        <p:sp>
          <p:nvSpPr>
            <p:cNvPr id="53" name="Flecha: cheurón 9">
              <a:extLst>
                <a:ext uri="{FF2B5EF4-FFF2-40B4-BE49-F238E27FC236}">
                  <a16:creationId xmlns:a16="http://schemas.microsoft.com/office/drawing/2014/main" xmlns="" id="{B2B7F7B3-5C7E-4A0A-AF28-EF011A3117DD}"/>
                </a:ext>
              </a:extLst>
            </p:cNvPr>
            <p:cNvSpPr/>
            <p:nvPr/>
          </p:nvSpPr>
          <p:spPr>
            <a:xfrm>
              <a:off x="3742720" y="5621560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54" name="Flecha: cheurón 10">
              <a:extLst>
                <a:ext uri="{FF2B5EF4-FFF2-40B4-BE49-F238E27FC236}">
                  <a16:creationId xmlns:a16="http://schemas.microsoft.com/office/drawing/2014/main" xmlns="" id="{9FE834CE-1E13-4277-9805-6D2F239EBC9D}"/>
                </a:ext>
              </a:extLst>
            </p:cNvPr>
            <p:cNvSpPr/>
            <p:nvPr/>
          </p:nvSpPr>
          <p:spPr>
            <a:xfrm>
              <a:off x="4108385" y="5621560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  <p:sp>
          <p:nvSpPr>
            <p:cNvPr id="55" name="Flecha: cheurón 11">
              <a:extLst>
                <a:ext uri="{FF2B5EF4-FFF2-40B4-BE49-F238E27FC236}">
                  <a16:creationId xmlns:a16="http://schemas.microsoft.com/office/drawing/2014/main" xmlns="" id="{5CCC0785-057C-4151-8AE1-D98AECADCCF3}"/>
                </a:ext>
              </a:extLst>
            </p:cNvPr>
            <p:cNvSpPr/>
            <p:nvPr/>
          </p:nvSpPr>
          <p:spPr>
            <a:xfrm>
              <a:off x="4468425" y="5621560"/>
              <a:ext cx="409434" cy="293521"/>
            </a:xfrm>
            <a:prstGeom prst="chevron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>
                <a:latin typeface="Arial" panose="020B0604020202020204" pitchFamily="34" charset="0"/>
              </a:endParaRPr>
            </a:p>
          </p:txBody>
        </p:sp>
      </p:grpSp>
      <p:grpSp>
        <p:nvGrpSpPr>
          <p:cNvPr id="62" name="Grupo 8">
            <a:extLst>
              <a:ext uri="{FF2B5EF4-FFF2-40B4-BE49-F238E27FC236}">
                <a16:creationId xmlns:a16="http://schemas.microsoft.com/office/drawing/2014/main" xmlns="" id="{3E055926-E7F9-4A2C-B327-C847F5D83047}"/>
              </a:ext>
            </a:extLst>
          </p:cNvPr>
          <p:cNvGrpSpPr/>
          <p:nvPr/>
        </p:nvGrpSpPr>
        <p:grpSpPr>
          <a:xfrm>
            <a:off x="155363" y="260648"/>
            <a:ext cx="8808913" cy="432048"/>
            <a:chOff x="155363" y="692696"/>
            <a:chExt cx="8808913" cy="432048"/>
          </a:xfrm>
        </p:grpSpPr>
        <p:sp>
          <p:nvSpPr>
            <p:cNvPr id="63" name="Rectángulo redondeado 22"/>
            <p:cNvSpPr/>
            <p:nvPr/>
          </p:nvSpPr>
          <p:spPr>
            <a:xfrm>
              <a:off x="155363" y="692696"/>
              <a:ext cx="8808913" cy="432048"/>
            </a:xfrm>
            <a:prstGeom prst="round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FFC000"/>
                </a:gs>
              </a:gsLst>
              <a:path path="rect">
                <a:fillToRect l="100000" t="100000"/>
              </a:path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64" name="Rectangle 3"/>
            <p:cNvSpPr txBox="1">
              <a:spLocks noChangeArrowheads="1"/>
            </p:cNvSpPr>
            <p:nvPr/>
          </p:nvSpPr>
          <p:spPr>
            <a:xfrm>
              <a:off x="307974" y="718270"/>
              <a:ext cx="8512499" cy="347253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just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300" b="1" kern="0" dirty="0" smtClean="0">
                  <a:solidFill>
                    <a:srgbClr val="0000FF"/>
                  </a:solidFill>
                  <a:latin typeface="Myriad Pro" pitchFamily="34" charset="0"/>
                </a:rPr>
                <a:t>GEOSERVICIOS,</a:t>
              </a:r>
              <a:r>
                <a:rPr lang="es-PE" sz="1300" b="1" kern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yriad Pro" pitchFamily="34" charset="0"/>
                </a:rPr>
                <a:t> acceso a información cartográfica </a:t>
              </a:r>
              <a:r>
                <a:rPr lang="es-PE" sz="13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yriad Pro" pitchFamily="34" charset="0"/>
                </a:rPr>
                <a:t>para el intercambio de datos vía web.</a:t>
              </a:r>
              <a:r>
                <a:rPr lang="es-PE" sz="1300" b="1" kern="0" dirty="0">
                  <a:latin typeface="Myriad Pro" pitchFamily="34" charset="0"/>
                </a:rPr>
                <a:t> </a:t>
              </a:r>
              <a:endParaRPr lang="es-ES" sz="1300" b="1" kern="0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66" name="Rectángulo redondeado 3"/>
          <p:cNvSpPr/>
          <p:nvPr/>
        </p:nvSpPr>
        <p:spPr>
          <a:xfrm>
            <a:off x="6947690" y="2002888"/>
            <a:ext cx="2097488" cy="360040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900" b="1" kern="0" dirty="0">
                <a:solidFill>
                  <a:schemeClr val="bg1"/>
                </a:solidFill>
                <a:latin typeface="Myriad Pro" pitchFamily="34" charset="0"/>
              </a:rPr>
              <a:t>Más de 20 Servicios </a:t>
            </a:r>
            <a:r>
              <a:rPr lang="es-PE" sz="900" b="1" kern="0" dirty="0" smtClean="0">
                <a:solidFill>
                  <a:schemeClr val="bg1"/>
                </a:solidFill>
                <a:latin typeface="Myriad Pro" pitchFamily="34" charset="0"/>
              </a:rPr>
              <a:t>Interoperables</a:t>
            </a:r>
            <a:endParaRPr lang="es-ES_tradnl" sz="900" b="1" kern="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7" name="Rectángulo redondeado 3"/>
          <p:cNvSpPr/>
          <p:nvPr/>
        </p:nvSpPr>
        <p:spPr>
          <a:xfrm>
            <a:off x="6947690" y="2502633"/>
            <a:ext cx="2097488" cy="360040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900" b="1" kern="0" dirty="0">
                <a:solidFill>
                  <a:schemeClr val="bg1"/>
                </a:solidFill>
                <a:latin typeface="Myriad Pro" pitchFamily="34" charset="0"/>
              </a:rPr>
              <a:t>Más de </a:t>
            </a:r>
            <a:r>
              <a:rPr lang="es-PE" sz="900" b="1" kern="0" dirty="0" smtClean="0">
                <a:solidFill>
                  <a:schemeClr val="bg1"/>
                </a:solidFill>
                <a:latin typeface="Myriad Pro" pitchFamily="34" charset="0"/>
              </a:rPr>
              <a:t>80 </a:t>
            </a:r>
            <a:r>
              <a:rPr lang="es-PE" sz="900" b="1" kern="0" dirty="0">
                <a:solidFill>
                  <a:schemeClr val="bg1"/>
                </a:solidFill>
                <a:latin typeface="Myriad Pro" pitchFamily="34" charset="0"/>
              </a:rPr>
              <a:t>Capas Geoespaciales</a:t>
            </a:r>
            <a:endParaRPr lang="es-ES_tradnl" sz="900" b="1" kern="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8" name="Rectángulo redondeado 3"/>
          <p:cNvSpPr/>
          <p:nvPr/>
        </p:nvSpPr>
        <p:spPr>
          <a:xfrm>
            <a:off x="6947690" y="3006689"/>
            <a:ext cx="2097488" cy="360040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900" b="1" kern="0" dirty="0">
                <a:solidFill>
                  <a:schemeClr val="bg1"/>
                </a:solidFill>
                <a:latin typeface="Myriad Pro" pitchFamily="34" charset="0"/>
              </a:rPr>
              <a:t>Más de </a:t>
            </a:r>
            <a:r>
              <a:rPr lang="es-PE" sz="900" b="1" kern="0" dirty="0" smtClean="0">
                <a:solidFill>
                  <a:schemeClr val="bg1"/>
                </a:solidFill>
                <a:latin typeface="Myriad Pro" pitchFamily="34" charset="0"/>
              </a:rPr>
              <a:t>80 </a:t>
            </a:r>
            <a:r>
              <a:rPr lang="es-PE" sz="900" b="1" kern="0" dirty="0">
                <a:solidFill>
                  <a:schemeClr val="bg1"/>
                </a:solidFill>
                <a:latin typeface="Myriad Pro" pitchFamily="34" charset="0"/>
              </a:rPr>
              <a:t>Metadatos Geográficos</a:t>
            </a:r>
            <a:endParaRPr lang="es-ES_tradnl" sz="900" b="1" kern="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1" y="5778429"/>
            <a:ext cx="3353379" cy="458883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25" y="1717657"/>
            <a:ext cx="479530" cy="4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56" y="5229200"/>
            <a:ext cx="516268" cy="4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5174341" y="3554214"/>
            <a:ext cx="1570834" cy="1385829"/>
            <a:chOff x="5174341" y="3554214"/>
            <a:chExt cx="1570834" cy="1385829"/>
          </a:xfrm>
        </p:grpSpPr>
        <p:pic>
          <p:nvPicPr>
            <p:cNvPr id="34" name="33 Imagen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41" y="3787915"/>
              <a:ext cx="1570834" cy="1152128"/>
            </a:xfrm>
            <a:prstGeom prst="rect">
              <a:avLst/>
            </a:prstGeom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0" name="Rectangle 3"/>
            <p:cNvSpPr txBox="1">
              <a:spLocks noChangeArrowheads="1"/>
            </p:cNvSpPr>
            <p:nvPr/>
          </p:nvSpPr>
          <p:spPr>
            <a:xfrm>
              <a:off x="5275682" y="3554214"/>
              <a:ext cx="1368152" cy="234826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s-PE" sz="800" b="1" kern="0" dirty="0" smtClean="0">
                  <a:latin typeface="Cambria" panose="02040503050406030204" pitchFamily="18" charset="0"/>
                </a:rPr>
                <a:t>Avisos Meteorológicos</a:t>
              </a:r>
              <a:endParaRPr lang="es-ES_tradnl" sz="800" b="1" kern="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6843867" y="3554214"/>
            <a:ext cx="1570834" cy="1385829"/>
            <a:chOff x="6843867" y="3554214"/>
            <a:chExt cx="1570834" cy="1385829"/>
          </a:xfrm>
        </p:grpSpPr>
        <p:pic>
          <p:nvPicPr>
            <p:cNvPr id="37" name="36 Imagen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867" y="3787915"/>
              <a:ext cx="1570834" cy="1152128"/>
            </a:xfrm>
            <a:prstGeom prst="rect">
              <a:avLst/>
            </a:prstGeom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1" name="Rectangle 3">
              <a:extLst>
                <a:ext uri="{FF2B5EF4-FFF2-40B4-BE49-F238E27FC236}">
                  <a16:creationId xmlns:a16="http://schemas.microsoft.com/office/drawing/2014/main" xmlns="" id="{00E16E98-30FB-4FA8-98C0-08CC7F4C426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892482" y="3554214"/>
              <a:ext cx="1473603" cy="234826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s-PE" sz="800" b="1" kern="0" dirty="0" smtClean="0">
                  <a:latin typeface="Cambria" panose="02040503050406030204" pitchFamily="18" charset="0"/>
                </a:rPr>
                <a:t>Predicción </a:t>
              </a:r>
              <a:r>
                <a:rPr lang="es-PE" sz="800" b="1" kern="0" dirty="0">
                  <a:latin typeface="Cambria" panose="02040503050406030204" pitchFamily="18" charset="0"/>
                </a:rPr>
                <a:t>de </a:t>
              </a:r>
              <a:r>
                <a:rPr lang="es-PE" sz="800" b="1" kern="0" dirty="0" smtClean="0">
                  <a:latin typeface="Cambria" panose="02040503050406030204" pitchFamily="18" charset="0"/>
                </a:rPr>
                <a:t>Precipitación</a:t>
              </a:r>
              <a:endParaRPr lang="es-ES_tradnl" sz="800" b="1" kern="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3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66" grpId="0" animBg="1"/>
      <p:bldP spid="67" grpId="0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07974" y="1556792"/>
            <a:ext cx="8512499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65113" indent="-265113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r>
              <a:rPr lang="es-PE" sz="1500" b="1" kern="0" dirty="0" smtClean="0">
                <a:solidFill>
                  <a:srgbClr val="000000"/>
                </a:solidFill>
              </a:rPr>
              <a:t>Actualmente </a:t>
            </a:r>
            <a:r>
              <a:rPr lang="es-PE" sz="1500" b="1" kern="0" dirty="0">
                <a:solidFill>
                  <a:srgbClr val="000000"/>
                </a:solidFill>
              </a:rPr>
              <a:t>la </a:t>
            </a:r>
            <a:r>
              <a:rPr lang="es-PE" sz="1500" b="1" kern="0" dirty="0">
                <a:solidFill>
                  <a:srgbClr val="0000FF"/>
                </a:solidFill>
              </a:rPr>
              <a:t>IDESEP</a:t>
            </a:r>
            <a:r>
              <a:rPr lang="es-PE" sz="1500" b="1" kern="0" dirty="0">
                <a:solidFill>
                  <a:srgbClr val="000000"/>
                </a:solidFill>
              </a:rPr>
              <a:t> es considerada por la </a:t>
            </a:r>
            <a:r>
              <a:rPr lang="es-PE" sz="1500" b="1" kern="0" dirty="0">
                <a:solidFill>
                  <a:srgbClr val="C00000"/>
                </a:solidFill>
              </a:rPr>
              <a:t>Secretaría de Gobierno Digital SEGDI de la PCM</a:t>
            </a:r>
            <a:r>
              <a:rPr lang="es-PE" sz="1500" b="1" kern="0" dirty="0">
                <a:solidFill>
                  <a:srgbClr val="000000"/>
                </a:solidFill>
              </a:rPr>
              <a:t>, como un NODO DE NIVEL AVANZADO a nivel </a:t>
            </a:r>
            <a:r>
              <a:rPr lang="es-PE" sz="1500" b="1" kern="0" dirty="0" smtClean="0">
                <a:solidFill>
                  <a:srgbClr val="000000"/>
                </a:solidFill>
              </a:rPr>
              <a:t>Nacional.  </a:t>
            </a:r>
            <a:r>
              <a:rPr lang="es-PE" sz="1400" b="1" kern="0" dirty="0" smtClean="0">
                <a:solidFill>
                  <a:srgbClr val="000000"/>
                </a:solidFill>
                <a:hlinkClick r:id="rId3"/>
              </a:rPr>
              <a:t>http</a:t>
            </a:r>
            <a:r>
              <a:rPr lang="es-PE" sz="1400" b="1" kern="0" dirty="0">
                <a:solidFill>
                  <a:srgbClr val="000000"/>
                </a:solidFill>
                <a:hlinkClick r:id="rId3"/>
              </a:rPr>
              <a:t>://</a:t>
            </a:r>
            <a:r>
              <a:rPr lang="es-PE" sz="1400" b="1" kern="0" dirty="0" smtClean="0">
                <a:solidFill>
                  <a:srgbClr val="000000"/>
                </a:solidFill>
                <a:hlinkClick r:id="rId3"/>
              </a:rPr>
              <a:t>www.geoidep.gob.pe/nodos-idep/nodos-avanzados</a:t>
            </a:r>
            <a:endParaRPr lang="es-PE" sz="1200" b="1" kern="0" dirty="0" smtClean="0">
              <a:solidFill>
                <a:srgbClr val="000000"/>
              </a:solidFill>
              <a:hlinkClick r:id="rId3"/>
            </a:endParaRPr>
          </a:p>
        </p:txBody>
      </p:sp>
      <p:sp>
        <p:nvSpPr>
          <p:cNvPr id="3" name="6 Rectángulo"/>
          <p:cNvSpPr/>
          <p:nvPr/>
        </p:nvSpPr>
        <p:spPr>
          <a:xfrm>
            <a:off x="500356" y="260648"/>
            <a:ext cx="8153219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L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a Infraestructura de Datos Espaciales del SENAMHI PERÚ</a:t>
            </a: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IDESEP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NODO DE NIVEL AVANZADO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0"/>
          <a:stretch/>
        </p:blipFill>
        <p:spPr bwMode="auto">
          <a:xfrm>
            <a:off x="4283968" y="2996952"/>
            <a:ext cx="4680792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7308304" y="3717032"/>
            <a:ext cx="1656456" cy="12241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2420888"/>
            <a:ext cx="3816424" cy="4104456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177800" indent="-1778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s-PE" sz="1050" b="1" kern="0" dirty="0">
                <a:solidFill>
                  <a:srgbClr val="000000"/>
                </a:solidFill>
              </a:rPr>
              <a:t>Comparten su información vía servicios de descarga estandarizados (WFS o WCS) u otros medios de descarga de </a:t>
            </a:r>
            <a:r>
              <a:rPr lang="es-PE" sz="1050" b="1" kern="0" dirty="0" smtClean="0">
                <a:solidFill>
                  <a:srgbClr val="000000"/>
                </a:solidFill>
              </a:rPr>
              <a:t>datos.</a:t>
            </a:r>
          </a:p>
          <a:p>
            <a:pPr marL="177800" indent="-1778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s-PE" sz="1050" b="1" kern="0" dirty="0">
                <a:solidFill>
                  <a:srgbClr val="000000"/>
                </a:solidFill>
              </a:rPr>
              <a:t>Cuentan con aplicativos de sistemas de información geográfica en Web, que permiten la interoperabilidad con una o más entidades de la administración pública o privada</a:t>
            </a:r>
            <a:r>
              <a:rPr lang="es-PE" sz="1050" b="1" kern="0" dirty="0" smtClean="0">
                <a:solidFill>
                  <a:srgbClr val="000000"/>
                </a:solidFill>
              </a:rPr>
              <a:t>.</a:t>
            </a:r>
          </a:p>
          <a:p>
            <a:pPr marL="177800" indent="-1778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s-PE" sz="1050" b="1" kern="0" dirty="0">
                <a:solidFill>
                  <a:srgbClr val="000000"/>
                </a:solidFill>
              </a:rPr>
              <a:t>Muestra su información geográfica de manera centralizada a través de un Geoportal, con servicios de búsqueda, evaluación, visualización y descarga</a:t>
            </a:r>
            <a:r>
              <a:rPr lang="es-PE" sz="1050" b="1" kern="0" dirty="0" smtClean="0">
                <a:solidFill>
                  <a:srgbClr val="000000"/>
                </a:solidFill>
              </a:rPr>
              <a:t>.</a:t>
            </a:r>
          </a:p>
          <a:p>
            <a:pPr marL="177800" indent="-1778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s-PE" sz="1050" b="1" kern="0" dirty="0">
                <a:solidFill>
                  <a:srgbClr val="000000"/>
                </a:solidFill>
              </a:rPr>
              <a:t>Cuentan con un Catálogo de Metadatos propio (Sistema de Gestión de Metadatos) o catalogan sus datos en otro nodo de la IDEP</a:t>
            </a:r>
            <a:r>
              <a:rPr lang="es-PE" sz="1050" b="1" kern="0" dirty="0" smtClean="0">
                <a:solidFill>
                  <a:srgbClr val="000000"/>
                </a:solidFill>
              </a:rPr>
              <a:t>.</a:t>
            </a:r>
          </a:p>
          <a:p>
            <a:pPr marL="177800" indent="-1778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s-PE" sz="1050" b="1" kern="0" dirty="0">
                <a:solidFill>
                  <a:srgbClr val="000000"/>
                </a:solidFill>
              </a:rPr>
              <a:t>Cuentan con normas generales sobre manejo corporativo de la información </a:t>
            </a:r>
            <a:r>
              <a:rPr lang="es-PE" sz="1050" b="1" kern="0" dirty="0" smtClean="0">
                <a:solidFill>
                  <a:srgbClr val="000000"/>
                </a:solidFill>
              </a:rPr>
              <a:t>georreferenciada.</a:t>
            </a:r>
          </a:p>
          <a:p>
            <a:pPr marL="177800" indent="-1778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s-PE" sz="1050" b="1" kern="0" dirty="0">
                <a:solidFill>
                  <a:srgbClr val="000000"/>
                </a:solidFill>
              </a:rPr>
              <a:t>Cuentan con procedimientos de generación de metadatos aprobados.</a:t>
            </a:r>
            <a:endParaRPr lang="es-ES" sz="105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Rectángulo"/>
          <p:cNvSpPr/>
          <p:nvPr/>
        </p:nvSpPr>
        <p:spPr>
          <a:xfrm>
            <a:off x="323528" y="2048375"/>
            <a:ext cx="8496944" cy="1384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PROPUESTA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PERSPECTIVAS DE SERVICIOS DE INFORMACIÓN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Rectángulo"/>
          <p:cNvSpPr/>
          <p:nvPr/>
        </p:nvSpPr>
        <p:spPr>
          <a:xfrm>
            <a:off x="323528" y="1844824"/>
            <a:ext cx="8496944" cy="20313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SISTEMA INTEGRADO 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DE GESTIÓN</a:t>
            </a:r>
            <a:endParaRPr lang="en-US" sz="2800" b="1" dirty="0" smtClean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AVISOS METEOROLÓGICOS E HIDROLÓGICOS DEL SENAMHI (SIGAMETH)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55573" y="1492176"/>
            <a:ext cx="7776866" cy="481714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 smtClean="0"/>
              <a:t>Introducción.</a:t>
            </a: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 smtClean="0"/>
              <a:t>Red Distribuida del SENAMHI – PERÚ.</a:t>
            </a: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 smtClean="0"/>
              <a:t>Escenarios de Incidencia.</a:t>
            </a: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 smtClean="0"/>
              <a:t>Medios de Acceso a la Información.</a:t>
            </a: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450850" indent="-180975">
              <a:buFont typeface="Wingdings" panose="05000000000000000000" pitchFamily="2" charset="2"/>
              <a:buChar char="Ø"/>
            </a:pPr>
            <a:r>
              <a:rPr lang="es-PE" dirty="0" smtClean="0"/>
              <a:t>Servicio de Aplicación Móvil.</a:t>
            </a:r>
            <a:endParaRPr lang="es-PE" dirty="0"/>
          </a:p>
          <a:p>
            <a:pPr marL="450850" indent="-180975">
              <a:buFont typeface="Wingdings" panose="05000000000000000000" pitchFamily="2" charset="2"/>
              <a:buChar char="Ø"/>
            </a:pPr>
            <a:endParaRPr lang="es-PE" dirty="0"/>
          </a:p>
          <a:p>
            <a:pPr marL="450850" indent="-180975">
              <a:buFont typeface="Wingdings" panose="05000000000000000000" pitchFamily="2" charset="2"/>
              <a:buChar char="Ø"/>
            </a:pPr>
            <a:r>
              <a:rPr lang="es-PE" dirty="0" smtClean="0"/>
              <a:t>Servicios de Consulta en Línea de Datos del SENAMHI (Web Services).</a:t>
            </a:r>
            <a:endParaRPr lang="es-PE" dirty="0"/>
          </a:p>
          <a:p>
            <a:pPr marL="450850" indent="-180975">
              <a:buFont typeface="Wingdings" panose="05000000000000000000" pitchFamily="2" charset="2"/>
              <a:buChar char="Ø"/>
            </a:pPr>
            <a:endParaRPr lang="es-PE" dirty="0"/>
          </a:p>
          <a:p>
            <a:pPr marL="450850" indent="-180975">
              <a:buFont typeface="Wingdings" panose="05000000000000000000" pitchFamily="2" charset="2"/>
              <a:buChar char="Ø"/>
            </a:pPr>
            <a:r>
              <a:rPr lang="es-PE" dirty="0" smtClean="0"/>
              <a:t>Infraestructura de Datos Espaciales del SENAMHI PERÚ – IDESEP.</a:t>
            </a: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 smtClean="0"/>
              <a:t>Perspectivas de Servicios de Información.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 smtClean="0"/>
          </a:p>
          <a:p>
            <a:pPr marL="555625" indent="-285750">
              <a:buFont typeface="Wingdings" panose="05000000000000000000" pitchFamily="2" charset="2"/>
              <a:buChar char="Ø"/>
            </a:pPr>
            <a:r>
              <a:rPr lang="es-PE" dirty="0" smtClean="0"/>
              <a:t>Sistema Integrado de Gestión Avisos Meteorológicos e Hidrológicos Del SENAMHI (SIGAMETH).</a:t>
            </a:r>
          </a:p>
          <a:p>
            <a:pPr marL="555625" indent="-285750">
              <a:buFont typeface="Wingdings" panose="05000000000000000000" pitchFamily="2" charset="2"/>
              <a:buChar char="Ø"/>
            </a:pPr>
            <a:endParaRPr lang="es-PE" dirty="0" smtClean="0"/>
          </a:p>
          <a:p>
            <a:pPr marL="555625" indent="-285750">
              <a:buFont typeface="Wingdings" panose="05000000000000000000" pitchFamily="2" charset="2"/>
              <a:buChar char="Ø"/>
            </a:pPr>
            <a:r>
              <a:rPr lang="es-PE" dirty="0" smtClean="0"/>
              <a:t>Plataforma de Interoperabilidad de Servicios del SENAMHI.</a:t>
            </a:r>
          </a:p>
          <a:p>
            <a:pPr marL="555625" indent="-285750">
              <a:buFont typeface="Wingdings" panose="05000000000000000000" pitchFamily="2" charset="2"/>
              <a:buChar char="Ø"/>
            </a:pPr>
            <a:endParaRPr lang="es-PE" dirty="0" smtClean="0"/>
          </a:p>
          <a:p>
            <a:pPr marL="555625" indent="-285750">
              <a:buFont typeface="Wingdings" panose="05000000000000000000" pitchFamily="2" charset="2"/>
              <a:buChar char="Ø"/>
            </a:pPr>
            <a:r>
              <a:rPr lang="es-PE" dirty="0" smtClean="0"/>
              <a:t>Plataforma de Información Espacial de Datos Climatológicos e Hidrológicos del SENAMHI.</a:t>
            </a:r>
            <a:endParaRPr lang="es-PE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95536" y="332656"/>
            <a:ext cx="8352928" cy="792088"/>
          </a:xfrm>
        </p:spPr>
        <p:txBody>
          <a:bodyPr/>
          <a:lstStyle/>
          <a:p>
            <a:r>
              <a:rPr lang="es-PE" dirty="0" smtClean="0">
                <a:solidFill>
                  <a:srgbClr val="0B466E"/>
                </a:solidFill>
              </a:rPr>
              <a:t>SERVICIOS DE INFORMACIÓN METEOROLÓGICA E HIDROLÓGICA</a:t>
            </a:r>
            <a:endParaRPr lang="es-PE" dirty="0">
              <a:solidFill>
                <a:srgbClr val="0B466E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4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424910740"/>
              </p:ext>
            </p:extLst>
          </p:nvPr>
        </p:nvGraphicFramePr>
        <p:xfrm>
          <a:off x="2906637" y="1772816"/>
          <a:ext cx="1665363" cy="108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980960486"/>
              </p:ext>
            </p:extLst>
          </p:nvPr>
        </p:nvGraphicFramePr>
        <p:xfrm>
          <a:off x="4733732" y="2428611"/>
          <a:ext cx="3007695" cy="804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6" name="Grupo 4">
            <a:extLst>
              <a:ext uri="{FF2B5EF4-FFF2-40B4-BE49-F238E27FC236}">
                <a16:creationId xmlns:a16="http://schemas.microsoft.com/office/drawing/2014/main" xmlns="" id="{FD2F2D94-F641-45C5-9768-2BA285588F00}"/>
              </a:ext>
            </a:extLst>
          </p:cNvPr>
          <p:cNvGrpSpPr/>
          <p:nvPr/>
        </p:nvGrpSpPr>
        <p:grpSpPr>
          <a:xfrm>
            <a:off x="1958667" y="2921028"/>
            <a:ext cx="361569" cy="2808312"/>
            <a:chOff x="1742643" y="2564904"/>
            <a:chExt cx="361569" cy="2808312"/>
          </a:xfrm>
        </p:grpSpPr>
        <p:sp>
          <p:nvSpPr>
            <p:cNvPr id="27" name="Flecha: a la derecha con muesca 61">
              <a:extLst>
                <a:ext uri="{FF2B5EF4-FFF2-40B4-BE49-F238E27FC236}">
                  <a16:creationId xmlns:a16="http://schemas.microsoft.com/office/drawing/2014/main" xmlns="" id="{967E1DE5-4E87-4965-AE57-B1973C387F59}"/>
                </a:ext>
              </a:extLst>
            </p:cNvPr>
            <p:cNvSpPr/>
            <p:nvPr/>
          </p:nvSpPr>
          <p:spPr>
            <a:xfrm>
              <a:off x="1742643" y="2564904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8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1747432" y="3329703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9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1747433" y="408632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0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>
              <a:off x="1766343" y="4886396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323528" y="2416972"/>
            <a:ext cx="1519337" cy="3892348"/>
            <a:chOff x="323528" y="2416972"/>
            <a:chExt cx="1519337" cy="3892348"/>
          </a:xfrm>
        </p:grpSpPr>
        <p:sp>
          <p:nvSpPr>
            <p:cNvPr id="18" name="Rectángulo: esquinas redondeadas 50">
              <a:extLst>
                <a:ext uri="{FF2B5EF4-FFF2-40B4-BE49-F238E27FC236}">
                  <a16:creationId xmlns:a16="http://schemas.microsoft.com/office/drawing/2014/main" xmlns="" id="{AADCF82F-C5FD-42B5-AB17-F2263240C3EF}"/>
                </a:ext>
              </a:extLst>
            </p:cNvPr>
            <p:cNvSpPr/>
            <p:nvPr/>
          </p:nvSpPr>
          <p:spPr>
            <a:xfrm>
              <a:off x="323528" y="2416972"/>
              <a:ext cx="1519337" cy="3892348"/>
            </a:xfrm>
            <a:prstGeom prst="roundRect">
              <a:avLst/>
            </a:prstGeom>
            <a:gradFill flip="none" rotWithShape="1">
              <a:gsLst>
                <a:gs pos="0">
                  <a:srgbClr val="000000">
                    <a:alpha val="79999"/>
                  </a:srgbClr>
                </a:gs>
                <a:gs pos="100000">
                  <a:srgbClr val="00B0F0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9" name="Imagen 51">
              <a:extLst>
                <a:ext uri="{FF2B5EF4-FFF2-40B4-BE49-F238E27FC236}">
                  <a16:creationId xmlns:a16="http://schemas.microsoft.com/office/drawing/2014/main" xmlns="" id="{AAED52EC-90E9-4809-AAD9-1A0E7C6D0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96" y="3232791"/>
              <a:ext cx="1219200" cy="1219200"/>
            </a:xfrm>
            <a:prstGeom prst="rect">
              <a:avLst/>
            </a:prstGeom>
          </p:spPr>
        </p:pic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xmlns="" id="{506EBF82-7854-49D0-A832-ACEE3134234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78246" y="2517647"/>
              <a:ext cx="1409900" cy="70795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Infraestructura de Datos Espaciales</a:t>
              </a: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>
                  <a:solidFill>
                    <a:schemeClr val="bg1"/>
                  </a:solidFill>
                  <a:latin typeface="+mj-lt"/>
                </a:rPr>
                <a:t>IDESEP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1" name="Imagen 53">
              <a:extLst>
                <a:ext uri="{FF2B5EF4-FFF2-40B4-BE49-F238E27FC236}">
                  <a16:creationId xmlns:a16="http://schemas.microsoft.com/office/drawing/2014/main" xmlns="" id="{A79BDC0C-DFF0-4F24-89B7-2C50458F9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7476" y="5610104"/>
              <a:ext cx="231087" cy="363927"/>
            </a:xfrm>
            <a:prstGeom prst="rect">
              <a:avLst/>
            </a:prstGeom>
          </p:spPr>
        </p:pic>
        <p:sp>
          <p:nvSpPr>
            <p:cNvPr id="22" name="4 CuadroTexto">
              <a:extLst>
                <a:ext uri="{FF2B5EF4-FFF2-40B4-BE49-F238E27FC236}">
                  <a16:creationId xmlns:a16="http://schemas.microsoft.com/office/drawing/2014/main" xmlns="" id="{9033B83E-57AE-4C47-BFE7-C5F6850F07AB}"/>
                </a:ext>
              </a:extLst>
            </p:cNvPr>
            <p:cNvSpPr txBox="1"/>
            <p:nvPr/>
          </p:nvSpPr>
          <p:spPr>
            <a:xfrm>
              <a:off x="377217" y="5974031"/>
              <a:ext cx="141092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PRONOSTICADORES</a:t>
              </a:r>
              <a:endParaRPr lang="es-PE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Imagen 55">
              <a:extLst>
                <a:ext uri="{FF2B5EF4-FFF2-40B4-BE49-F238E27FC236}">
                  <a16:creationId xmlns:a16="http://schemas.microsoft.com/office/drawing/2014/main" xmlns="" id="{2BAA4F02-7E41-4D17-854A-59477F0C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98" y="4896235"/>
              <a:ext cx="258643" cy="300026"/>
            </a:xfrm>
            <a:prstGeom prst="rect">
              <a:avLst/>
            </a:prstGeom>
          </p:spPr>
        </p:pic>
        <p:pic>
          <p:nvPicPr>
            <p:cNvPr id="24" name="Imagen 56">
              <a:extLst>
                <a:ext uri="{FF2B5EF4-FFF2-40B4-BE49-F238E27FC236}">
                  <a16:creationId xmlns:a16="http://schemas.microsoft.com/office/drawing/2014/main" xmlns="" id="{E6832EAE-6391-4144-B12B-BE6EA34E4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95591" y="5610104"/>
              <a:ext cx="231087" cy="363927"/>
            </a:xfrm>
            <a:prstGeom prst="rect">
              <a:avLst/>
            </a:prstGeom>
          </p:spPr>
        </p:pic>
        <p:pic>
          <p:nvPicPr>
            <p:cNvPr id="25" name="Imagen 58">
              <a:extLst>
                <a:ext uri="{FF2B5EF4-FFF2-40B4-BE49-F238E27FC236}">
                  <a16:creationId xmlns:a16="http://schemas.microsoft.com/office/drawing/2014/main" xmlns="" id="{5FCAE5C4-E0D5-46CC-BE5E-74AEFC437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813" y="4894493"/>
              <a:ext cx="258643" cy="300026"/>
            </a:xfrm>
            <a:prstGeom prst="rect">
              <a:avLst/>
            </a:prstGeom>
          </p:spPr>
        </p:pic>
        <p:sp>
          <p:nvSpPr>
            <p:cNvPr id="31" name="30 Cerrar llave"/>
            <p:cNvSpPr/>
            <p:nvPr/>
          </p:nvSpPr>
          <p:spPr>
            <a:xfrm rot="16200000">
              <a:off x="988188" y="4236333"/>
              <a:ext cx="190018" cy="930275"/>
            </a:xfrm>
            <a:prstGeom prst="rightBrac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PE">
                <a:ln w="76200">
                  <a:solidFill>
                    <a:srgbClr val="0000FF"/>
                  </a:solidFill>
                </a:ln>
              </a:endParaRPr>
            </a:p>
          </p:txBody>
        </p:sp>
        <p:cxnSp>
          <p:nvCxnSpPr>
            <p:cNvPr id="32" name="31 Conector recto de flecha"/>
            <p:cNvCxnSpPr/>
            <p:nvPr/>
          </p:nvCxnSpPr>
          <p:spPr>
            <a:xfrm flipV="1">
              <a:off x="713019" y="5257007"/>
              <a:ext cx="0" cy="290494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 de flecha"/>
            <p:cNvCxnSpPr/>
            <p:nvPr/>
          </p:nvCxnSpPr>
          <p:spPr>
            <a:xfrm flipV="1">
              <a:off x="1411134" y="5257007"/>
              <a:ext cx="0" cy="290494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93" y="2385270"/>
            <a:ext cx="799067" cy="835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05" y="3393741"/>
            <a:ext cx="965242" cy="835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62172"/>
            <a:ext cx="1082949" cy="699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03" y="4463503"/>
            <a:ext cx="999647" cy="680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" name="39 Diagrama"/>
          <p:cNvGraphicFramePr/>
          <p:nvPr>
            <p:extLst>
              <p:ext uri="{D42A27DB-BD31-4B8C-83A1-F6EECF244321}">
                <p14:modId xmlns:p14="http://schemas.microsoft.com/office/powerpoint/2010/main" val="2378302084"/>
              </p:ext>
            </p:extLst>
          </p:nvPr>
        </p:nvGraphicFramePr>
        <p:xfrm>
          <a:off x="4732657" y="3434335"/>
          <a:ext cx="3007695" cy="794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41" name="40 Diagrama"/>
          <p:cNvGraphicFramePr/>
          <p:nvPr>
            <p:extLst>
              <p:ext uri="{D42A27DB-BD31-4B8C-83A1-F6EECF244321}">
                <p14:modId xmlns:p14="http://schemas.microsoft.com/office/powerpoint/2010/main" val="1424950817"/>
              </p:ext>
            </p:extLst>
          </p:nvPr>
        </p:nvGraphicFramePr>
        <p:xfrm>
          <a:off x="4732657" y="4411813"/>
          <a:ext cx="3007695" cy="78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graphicFrame>
        <p:nvGraphicFramePr>
          <p:cNvPr id="42" name="41 Diagrama"/>
          <p:cNvGraphicFramePr/>
          <p:nvPr>
            <p:extLst>
              <p:ext uri="{D42A27DB-BD31-4B8C-83A1-F6EECF244321}">
                <p14:modId xmlns:p14="http://schemas.microsoft.com/office/powerpoint/2010/main" val="573709057"/>
              </p:ext>
            </p:extLst>
          </p:nvPr>
        </p:nvGraphicFramePr>
        <p:xfrm>
          <a:off x="4732657" y="5437231"/>
          <a:ext cx="3007695" cy="724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sp>
        <p:nvSpPr>
          <p:cNvPr id="83" name="Shape 213"/>
          <p:cNvSpPr/>
          <p:nvPr/>
        </p:nvSpPr>
        <p:spPr>
          <a:xfrm>
            <a:off x="323528" y="260648"/>
            <a:ext cx="4104456" cy="1584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PE" sz="1400" b="1" i="0" u="none" strike="noStrike" cap="none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Objetivo: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00" b="1" i="0" u="none" strike="noStrike" cap="none" dirty="0">
              <a:solidFill>
                <a:srgbClr val="0070C0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es-PE" sz="120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Desarrollar e implementar un sistema integrado de gestión de avisos meteorológicos e hidrológicos, a fin de poner a disposición de todos los ciudadanos, empresas privadas e instituciones públicas, los fenómenos atmosféricos adversos que se prevean, así como la información generada durante el evento atmosférico</a:t>
            </a:r>
            <a:r>
              <a:rPr lang="es-PE" sz="120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.</a:t>
            </a:r>
            <a:endParaRPr lang="es-MX" sz="12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4" name="Shape 213"/>
          <p:cNvSpPr/>
          <p:nvPr/>
        </p:nvSpPr>
        <p:spPr>
          <a:xfrm>
            <a:off x="4718845" y="620689"/>
            <a:ext cx="410445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PE" sz="1400" b="1" i="0" u="none" strike="noStrike" cap="none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Alcance: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00" b="1" i="0" u="none" strike="noStrike" cap="none" dirty="0">
              <a:solidFill>
                <a:srgbClr val="0070C0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es-PE" sz="120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Desarrollo e implementación de un sistema integrado de gestión de avisos meteorológicos e hidrológicos</a:t>
            </a:r>
            <a:r>
              <a:rPr lang="es-PE" sz="120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.</a:t>
            </a:r>
            <a:endParaRPr lang="es-MX" sz="12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6" name="Rectángulo redondeado 3"/>
          <p:cNvSpPr/>
          <p:nvPr/>
        </p:nvSpPr>
        <p:spPr>
          <a:xfrm>
            <a:off x="2703942" y="3749217"/>
            <a:ext cx="2097488" cy="360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900" b="1" kern="0" dirty="0">
                <a:solidFill>
                  <a:schemeClr val="bg1"/>
                </a:solidFill>
                <a:latin typeface="Myriad Pro" pitchFamily="34" charset="0"/>
              </a:rPr>
              <a:t>Pronósticos</a:t>
            </a:r>
          </a:p>
        </p:txBody>
      </p:sp>
      <p:sp>
        <p:nvSpPr>
          <p:cNvPr id="107" name="Rectángulo redondeado 3"/>
          <p:cNvSpPr/>
          <p:nvPr/>
        </p:nvSpPr>
        <p:spPr>
          <a:xfrm>
            <a:off x="2703942" y="4505839"/>
            <a:ext cx="2097488" cy="3600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900" b="1" kern="0" dirty="0">
                <a:solidFill>
                  <a:schemeClr val="bg1"/>
                </a:solidFill>
                <a:latin typeface="Myriad Pro" pitchFamily="34" charset="0"/>
              </a:rPr>
              <a:t>Avisos Hidrológicos</a:t>
            </a:r>
          </a:p>
        </p:txBody>
      </p:sp>
      <p:sp>
        <p:nvSpPr>
          <p:cNvPr id="108" name="Rectángulo redondeado 3"/>
          <p:cNvSpPr/>
          <p:nvPr/>
        </p:nvSpPr>
        <p:spPr>
          <a:xfrm>
            <a:off x="2703942" y="5305910"/>
            <a:ext cx="2097488" cy="360040"/>
          </a:xfrm>
          <a:prstGeom prst="roundRect">
            <a:avLst/>
          </a:prstGeom>
          <a:solidFill>
            <a:srgbClr val="008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900" b="1" kern="0" dirty="0">
                <a:solidFill>
                  <a:schemeClr val="bg1"/>
                </a:solidFill>
                <a:latin typeface="Myriad Pro" pitchFamily="34" charset="0"/>
              </a:rPr>
              <a:t>Monitoreo Agrometeorológico</a:t>
            </a:r>
          </a:p>
        </p:txBody>
      </p:sp>
      <p:sp>
        <p:nvSpPr>
          <p:cNvPr id="110" name="Rectángulo redondeado 3"/>
          <p:cNvSpPr/>
          <p:nvPr/>
        </p:nvSpPr>
        <p:spPr>
          <a:xfrm>
            <a:off x="2703942" y="2984418"/>
            <a:ext cx="2097488" cy="3600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900" b="1" kern="0" dirty="0">
                <a:solidFill>
                  <a:schemeClr val="bg1"/>
                </a:solidFill>
                <a:latin typeface="Myriad Pro" pitchFamily="34" charset="0"/>
              </a:rPr>
              <a:t>Avisos Meteorológicos</a:t>
            </a:r>
          </a:p>
        </p:txBody>
      </p:sp>
    </p:spTree>
    <p:extLst>
      <p:ext uri="{BB962C8B-B14F-4D97-AF65-F5344CB8AC3E}">
        <p14:creationId xmlns:p14="http://schemas.microsoft.com/office/powerpoint/2010/main" val="9091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25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7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9" grpId="0">
        <p:bldAsOne/>
      </p:bldGraphic>
      <p:bldGraphic spid="40" grpId="0">
        <p:bldAsOne/>
      </p:bldGraphic>
      <p:bldGraphic spid="41" grpId="0">
        <p:bldAsOne/>
      </p:bldGraphic>
      <p:bldGraphic spid="42" grpId="0">
        <p:bldAsOne/>
      </p:bldGraphic>
      <p:bldP spid="106" grpId="0" animBg="1"/>
      <p:bldP spid="107" grpId="0" animBg="1"/>
      <p:bldP spid="108" grpId="0" animBg="1"/>
      <p:bldP spid="1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500356" y="2060848"/>
            <a:ext cx="8153219" cy="1384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PE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PLATAFORMA DE INTEROPERABILIDAD DE SERVICIOS DEL SENAMHI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rraani">
            <a:extLst>
              <a:ext uri="{FF2B5EF4-FFF2-40B4-BE49-F238E27FC236}">
                <a16:creationId xmlns:a16="http://schemas.microsoft.com/office/drawing/2014/main" xmlns="" id="{0D499265-1CD5-4AAA-81BA-94CC49B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843914" y="2257889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barraani">
            <a:extLst>
              <a:ext uri="{FF2B5EF4-FFF2-40B4-BE49-F238E27FC236}">
                <a16:creationId xmlns:a16="http://schemas.microsoft.com/office/drawing/2014/main" xmlns="" id="{E8500049-4F36-4E04-B6D3-CFF9BD2D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398772" y="2264347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rraani">
            <a:extLst>
              <a:ext uri="{FF2B5EF4-FFF2-40B4-BE49-F238E27FC236}">
                <a16:creationId xmlns:a16="http://schemas.microsoft.com/office/drawing/2014/main" xmlns="" id="{0D499265-1CD5-4AAA-81BA-94CC49B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843914" y="2918884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arraani">
            <a:extLst>
              <a:ext uri="{FF2B5EF4-FFF2-40B4-BE49-F238E27FC236}">
                <a16:creationId xmlns:a16="http://schemas.microsoft.com/office/drawing/2014/main" xmlns="" id="{E8500049-4F36-4E04-B6D3-CFF9BD2D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398772" y="2925342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arraani">
            <a:extLst>
              <a:ext uri="{FF2B5EF4-FFF2-40B4-BE49-F238E27FC236}">
                <a16:creationId xmlns:a16="http://schemas.microsoft.com/office/drawing/2014/main" xmlns="" id="{0D499265-1CD5-4AAA-81BA-94CC49B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843913" y="3581201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barraani">
            <a:extLst>
              <a:ext uri="{FF2B5EF4-FFF2-40B4-BE49-F238E27FC236}">
                <a16:creationId xmlns:a16="http://schemas.microsoft.com/office/drawing/2014/main" xmlns="" id="{E8500049-4F36-4E04-B6D3-CFF9BD2D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398771" y="3587659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arraani">
            <a:extLst>
              <a:ext uri="{FF2B5EF4-FFF2-40B4-BE49-F238E27FC236}">
                <a16:creationId xmlns:a16="http://schemas.microsoft.com/office/drawing/2014/main" xmlns="" id="{0D499265-1CD5-4AAA-81BA-94CC49B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843913" y="4302117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barraani">
            <a:extLst>
              <a:ext uri="{FF2B5EF4-FFF2-40B4-BE49-F238E27FC236}">
                <a16:creationId xmlns:a16="http://schemas.microsoft.com/office/drawing/2014/main" xmlns="" id="{E8500049-4F36-4E04-B6D3-CFF9BD2D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398771" y="4302117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arraani">
            <a:extLst>
              <a:ext uri="{FF2B5EF4-FFF2-40B4-BE49-F238E27FC236}">
                <a16:creationId xmlns:a16="http://schemas.microsoft.com/office/drawing/2014/main" xmlns="" id="{0D499265-1CD5-4AAA-81BA-94CC49B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843912" y="5022668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barraani">
            <a:extLst>
              <a:ext uri="{FF2B5EF4-FFF2-40B4-BE49-F238E27FC236}">
                <a16:creationId xmlns:a16="http://schemas.microsoft.com/office/drawing/2014/main" xmlns="" id="{E8500049-4F36-4E04-B6D3-CFF9BD2D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398770" y="5022668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barraani">
            <a:extLst>
              <a:ext uri="{FF2B5EF4-FFF2-40B4-BE49-F238E27FC236}">
                <a16:creationId xmlns:a16="http://schemas.microsoft.com/office/drawing/2014/main" xmlns="" id="{0D499265-1CD5-4AAA-81BA-94CC49B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858450" y="5755448"/>
            <a:ext cx="345827" cy="2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o 4">
            <a:extLst>
              <a:ext uri="{FF2B5EF4-FFF2-40B4-BE49-F238E27FC236}">
                <a16:creationId xmlns:a16="http://schemas.microsoft.com/office/drawing/2014/main" xmlns="" id="{FD2F2D94-F641-45C5-9768-2BA285588F00}"/>
              </a:ext>
            </a:extLst>
          </p:cNvPr>
          <p:cNvGrpSpPr/>
          <p:nvPr/>
        </p:nvGrpSpPr>
        <p:grpSpPr>
          <a:xfrm>
            <a:off x="1834167" y="2804422"/>
            <a:ext cx="361569" cy="2808312"/>
            <a:chOff x="1742643" y="2564904"/>
            <a:chExt cx="361569" cy="2808312"/>
          </a:xfrm>
        </p:grpSpPr>
        <p:sp>
          <p:nvSpPr>
            <p:cNvPr id="22" name="Flecha: a la derecha con muesca 61">
              <a:extLst>
                <a:ext uri="{FF2B5EF4-FFF2-40B4-BE49-F238E27FC236}">
                  <a16:creationId xmlns:a16="http://schemas.microsoft.com/office/drawing/2014/main" xmlns="" id="{967E1DE5-4E87-4965-AE57-B1973C387F59}"/>
                </a:ext>
              </a:extLst>
            </p:cNvPr>
            <p:cNvSpPr/>
            <p:nvPr/>
          </p:nvSpPr>
          <p:spPr>
            <a:xfrm>
              <a:off x="1742643" y="2564904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3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1747432" y="3329703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4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1747433" y="408632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5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>
              <a:off x="1766343" y="4886396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6" name="85 Grupo"/>
          <p:cNvGrpSpPr/>
          <p:nvPr/>
        </p:nvGrpSpPr>
        <p:grpSpPr>
          <a:xfrm>
            <a:off x="127020" y="2300366"/>
            <a:ext cx="1519337" cy="3892348"/>
            <a:chOff x="127020" y="2300366"/>
            <a:chExt cx="1519337" cy="3892348"/>
          </a:xfrm>
        </p:grpSpPr>
        <p:sp>
          <p:nvSpPr>
            <p:cNvPr id="13" name="Rectángulo: esquinas redondeadas 50">
              <a:extLst>
                <a:ext uri="{FF2B5EF4-FFF2-40B4-BE49-F238E27FC236}">
                  <a16:creationId xmlns:a16="http://schemas.microsoft.com/office/drawing/2014/main" xmlns="" id="{AADCF82F-C5FD-42B5-AB17-F2263240C3EF}"/>
                </a:ext>
              </a:extLst>
            </p:cNvPr>
            <p:cNvSpPr/>
            <p:nvPr/>
          </p:nvSpPr>
          <p:spPr>
            <a:xfrm>
              <a:off x="127020" y="2300366"/>
              <a:ext cx="1519337" cy="3892348"/>
            </a:xfrm>
            <a:prstGeom prst="roundRect">
              <a:avLst/>
            </a:prstGeom>
            <a:gradFill flip="none" rotWithShape="1">
              <a:gsLst>
                <a:gs pos="0">
                  <a:srgbClr val="000000">
                    <a:alpha val="79999"/>
                  </a:srgbClr>
                </a:gs>
                <a:gs pos="100000">
                  <a:srgbClr val="00B0F0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4" name="Imagen 51">
              <a:extLst>
                <a:ext uri="{FF2B5EF4-FFF2-40B4-BE49-F238E27FC236}">
                  <a16:creationId xmlns:a16="http://schemas.microsoft.com/office/drawing/2014/main" xmlns="" id="{AAED52EC-90E9-4809-AAD9-1A0E7C6D0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88" y="3116185"/>
              <a:ext cx="1219200" cy="1219200"/>
            </a:xfrm>
            <a:prstGeom prst="rect">
              <a:avLst/>
            </a:prstGeom>
          </p:spPr>
        </p:pic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xmlns="" id="{506EBF82-7854-49D0-A832-ACEE3134234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81738" y="2401041"/>
              <a:ext cx="1409900" cy="70795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defRPr/>
              </a:pPr>
              <a:r>
                <a:rPr lang="es-PE" sz="1200" b="1" kern="0" dirty="0" smtClean="0">
                  <a:solidFill>
                    <a:schemeClr val="bg1"/>
                  </a:solidFill>
                  <a:latin typeface="+mj-lt"/>
                </a:rPr>
                <a:t>Plataforma Interoperable de Servicios</a:t>
              </a:r>
              <a:endParaRPr lang="es-ES" sz="1200" b="1" kern="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6" name="Imagen 53">
              <a:extLst>
                <a:ext uri="{FF2B5EF4-FFF2-40B4-BE49-F238E27FC236}">
                  <a16:creationId xmlns:a16="http://schemas.microsoft.com/office/drawing/2014/main" xmlns="" id="{A79BDC0C-DFF0-4F24-89B7-2C50458F9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968" y="5709522"/>
              <a:ext cx="231087" cy="363927"/>
            </a:xfrm>
            <a:prstGeom prst="rect">
              <a:avLst/>
            </a:prstGeom>
          </p:spPr>
        </p:pic>
        <p:sp>
          <p:nvSpPr>
            <p:cNvPr id="17" name="4 CuadroTexto">
              <a:extLst>
                <a:ext uri="{FF2B5EF4-FFF2-40B4-BE49-F238E27FC236}">
                  <a16:creationId xmlns:a16="http://schemas.microsoft.com/office/drawing/2014/main" xmlns="" id="{9033B83E-57AE-4C47-BFE7-C5F6850F07AB}"/>
                </a:ext>
              </a:extLst>
            </p:cNvPr>
            <p:cNvSpPr txBox="1"/>
            <p:nvPr/>
          </p:nvSpPr>
          <p:spPr>
            <a:xfrm>
              <a:off x="127021" y="4417265"/>
              <a:ext cx="15193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SERVICIOS INTEROPERABLES</a:t>
              </a:r>
              <a:endParaRPr lang="es-PE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Imagen 55">
              <a:extLst>
                <a:ext uri="{FF2B5EF4-FFF2-40B4-BE49-F238E27FC236}">
                  <a16:creationId xmlns:a16="http://schemas.microsoft.com/office/drawing/2014/main" xmlns="" id="{2BAA4F02-7E41-4D17-854A-59477F0C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90" y="4995653"/>
              <a:ext cx="258643" cy="300026"/>
            </a:xfrm>
            <a:prstGeom prst="rect">
              <a:avLst/>
            </a:prstGeom>
          </p:spPr>
        </p:pic>
        <p:pic>
          <p:nvPicPr>
            <p:cNvPr id="19" name="Imagen 56">
              <a:extLst>
                <a:ext uri="{FF2B5EF4-FFF2-40B4-BE49-F238E27FC236}">
                  <a16:creationId xmlns:a16="http://schemas.microsoft.com/office/drawing/2014/main" xmlns="" id="{E6832EAE-6391-4144-B12B-BE6EA34E4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9083" y="5709522"/>
              <a:ext cx="231087" cy="363927"/>
            </a:xfrm>
            <a:prstGeom prst="rect">
              <a:avLst/>
            </a:prstGeom>
          </p:spPr>
        </p:pic>
        <p:pic>
          <p:nvPicPr>
            <p:cNvPr id="20" name="Imagen 58">
              <a:extLst>
                <a:ext uri="{FF2B5EF4-FFF2-40B4-BE49-F238E27FC236}">
                  <a16:creationId xmlns:a16="http://schemas.microsoft.com/office/drawing/2014/main" xmlns="" id="{5FCAE5C4-E0D5-46CC-BE5E-74AEFC437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305" y="4993911"/>
              <a:ext cx="258643" cy="300026"/>
            </a:xfrm>
            <a:prstGeom prst="rect">
              <a:avLst/>
            </a:prstGeom>
          </p:spPr>
        </p:pic>
        <p:sp>
          <p:nvSpPr>
            <p:cNvPr id="26" name="25 Cerrar llave"/>
            <p:cNvSpPr/>
            <p:nvPr/>
          </p:nvSpPr>
          <p:spPr>
            <a:xfrm rot="5400000" flipV="1">
              <a:off x="833297" y="4365560"/>
              <a:ext cx="106785" cy="930275"/>
            </a:xfrm>
            <a:prstGeom prst="rightBrac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PE">
                <a:ln w="76200">
                  <a:solidFill>
                    <a:srgbClr val="0000FF"/>
                  </a:solidFill>
                </a:ln>
              </a:endParaRPr>
            </a:p>
          </p:txBody>
        </p:sp>
        <p:cxnSp>
          <p:nvCxnSpPr>
            <p:cNvPr id="27" name="26 Conector recto de flecha"/>
            <p:cNvCxnSpPr/>
            <p:nvPr/>
          </p:nvCxnSpPr>
          <p:spPr>
            <a:xfrm>
              <a:off x="516511" y="5356425"/>
              <a:ext cx="0" cy="290494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/>
            <p:nvPr/>
          </p:nvCxnSpPr>
          <p:spPr>
            <a:xfrm>
              <a:off x="1214626" y="5356425"/>
              <a:ext cx="0" cy="290494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42916"/>
            <a:ext cx="1285373" cy="963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6 Grupo"/>
          <p:cNvGrpSpPr>
            <a:grpSpLocks/>
          </p:cNvGrpSpPr>
          <p:nvPr/>
        </p:nvGrpSpPr>
        <p:grpSpPr bwMode="auto">
          <a:xfrm>
            <a:off x="2402193" y="3140968"/>
            <a:ext cx="1238250" cy="428625"/>
            <a:chOff x="311378" y="250590"/>
            <a:chExt cx="1342553" cy="429392"/>
          </a:xfrm>
        </p:grpSpPr>
        <p:sp>
          <p:nvSpPr>
            <p:cNvPr id="32" name="31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32 Rectángulo"/>
            <p:cNvSpPr/>
            <p:nvPr/>
          </p:nvSpPr>
          <p:spPr>
            <a:xfrm>
              <a:off x="323426" y="263313"/>
              <a:ext cx="1318456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NIVELES DE RADIACIÓN</a:t>
              </a:r>
            </a:p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UV</a:t>
              </a:r>
            </a:p>
          </p:txBody>
        </p:sp>
      </p:grpSp>
      <p:grpSp>
        <p:nvGrpSpPr>
          <p:cNvPr id="34" name="44 Grupo"/>
          <p:cNvGrpSpPr>
            <a:grpSpLocks/>
          </p:cNvGrpSpPr>
          <p:nvPr/>
        </p:nvGrpSpPr>
        <p:grpSpPr bwMode="auto">
          <a:xfrm>
            <a:off x="3779912" y="1800226"/>
            <a:ext cx="1652587" cy="428625"/>
            <a:chOff x="311378" y="250590"/>
            <a:chExt cx="1342553" cy="429392"/>
          </a:xfrm>
        </p:grpSpPr>
        <p:sp>
          <p:nvSpPr>
            <p:cNvPr id="35" name="34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35 Rectángulo"/>
            <p:cNvSpPr/>
            <p:nvPr/>
          </p:nvSpPr>
          <p:spPr>
            <a:xfrm>
              <a:off x="324275" y="263313"/>
              <a:ext cx="1316759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PRONÓSTICO METEOROLÓGICO DE INCENDIOS</a:t>
              </a:r>
            </a:p>
          </p:txBody>
        </p:sp>
      </p:grpSp>
      <p:grpSp>
        <p:nvGrpSpPr>
          <p:cNvPr id="37" name="63 Grupo"/>
          <p:cNvGrpSpPr>
            <a:grpSpLocks/>
          </p:cNvGrpSpPr>
          <p:nvPr/>
        </p:nvGrpSpPr>
        <p:grpSpPr bwMode="auto">
          <a:xfrm>
            <a:off x="3987080" y="3861048"/>
            <a:ext cx="1238250" cy="428625"/>
            <a:chOff x="311378" y="250590"/>
            <a:chExt cx="1342553" cy="429392"/>
          </a:xfrm>
        </p:grpSpPr>
        <p:sp>
          <p:nvSpPr>
            <p:cNvPr id="38" name="37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38 Rectángulo"/>
            <p:cNvSpPr/>
            <p:nvPr/>
          </p:nvSpPr>
          <p:spPr>
            <a:xfrm>
              <a:off x="323426" y="263313"/>
              <a:ext cx="1318456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AVISOS DE CALIDAD DE AIRE</a:t>
              </a:r>
            </a:p>
          </p:txBody>
        </p:sp>
      </p:grpSp>
      <p:grpSp>
        <p:nvGrpSpPr>
          <p:cNvPr id="40" name="82 Grupo"/>
          <p:cNvGrpSpPr>
            <a:grpSpLocks/>
          </p:cNvGrpSpPr>
          <p:nvPr/>
        </p:nvGrpSpPr>
        <p:grpSpPr bwMode="auto">
          <a:xfrm>
            <a:off x="3986286" y="3140968"/>
            <a:ext cx="1239838" cy="428625"/>
            <a:chOff x="311378" y="250590"/>
            <a:chExt cx="1342553" cy="429392"/>
          </a:xfrm>
        </p:grpSpPr>
        <p:sp>
          <p:nvSpPr>
            <p:cNvPr id="41" name="40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41 Rectángulo"/>
            <p:cNvSpPr/>
            <p:nvPr/>
          </p:nvSpPr>
          <p:spPr>
            <a:xfrm>
              <a:off x="323412" y="263313"/>
              <a:ext cx="1318486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AVISOS DE SEQUÍA</a:t>
              </a:r>
            </a:p>
          </p:txBody>
        </p:sp>
      </p:grpSp>
      <p:grpSp>
        <p:nvGrpSpPr>
          <p:cNvPr id="43" name="101 Grupo"/>
          <p:cNvGrpSpPr>
            <a:grpSpLocks/>
          </p:cNvGrpSpPr>
          <p:nvPr/>
        </p:nvGrpSpPr>
        <p:grpSpPr bwMode="auto">
          <a:xfrm>
            <a:off x="2401399" y="6021288"/>
            <a:ext cx="1239838" cy="428625"/>
            <a:chOff x="311378" y="250590"/>
            <a:chExt cx="1342553" cy="429392"/>
          </a:xfrm>
        </p:grpSpPr>
        <p:sp>
          <p:nvSpPr>
            <p:cNvPr id="44" name="43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44 Rectángulo"/>
            <p:cNvSpPr/>
            <p:nvPr/>
          </p:nvSpPr>
          <p:spPr>
            <a:xfrm>
              <a:off x="323412" y="263313"/>
              <a:ext cx="1318486" cy="403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1000" b="1" dirty="0"/>
                <a:t>DISPONIBILIDAD HÍDRICA</a:t>
              </a:r>
            </a:p>
          </p:txBody>
        </p:sp>
      </p:grpSp>
      <p:grpSp>
        <p:nvGrpSpPr>
          <p:cNvPr id="46" name="120 Grupo"/>
          <p:cNvGrpSpPr>
            <a:grpSpLocks/>
          </p:cNvGrpSpPr>
          <p:nvPr/>
        </p:nvGrpSpPr>
        <p:grpSpPr bwMode="auto">
          <a:xfrm>
            <a:off x="2401399" y="3861048"/>
            <a:ext cx="1239838" cy="428625"/>
            <a:chOff x="311378" y="250590"/>
            <a:chExt cx="1342553" cy="429392"/>
          </a:xfrm>
        </p:grpSpPr>
        <p:sp>
          <p:nvSpPr>
            <p:cNvPr id="47" name="46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47 Rectángulo"/>
            <p:cNvSpPr/>
            <p:nvPr/>
          </p:nvSpPr>
          <p:spPr>
            <a:xfrm>
              <a:off x="323412" y="263313"/>
              <a:ext cx="1318486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RIESGO AGROCLIMÁTICO</a:t>
              </a:r>
            </a:p>
          </p:txBody>
        </p:sp>
      </p:grpSp>
      <p:grpSp>
        <p:nvGrpSpPr>
          <p:cNvPr id="49" name="139 Grupo"/>
          <p:cNvGrpSpPr>
            <a:grpSpLocks/>
          </p:cNvGrpSpPr>
          <p:nvPr/>
        </p:nvGrpSpPr>
        <p:grpSpPr bwMode="auto">
          <a:xfrm>
            <a:off x="2401400" y="1800226"/>
            <a:ext cx="1239837" cy="428625"/>
            <a:chOff x="311378" y="250590"/>
            <a:chExt cx="1342553" cy="429392"/>
          </a:xfrm>
        </p:grpSpPr>
        <p:sp>
          <p:nvSpPr>
            <p:cNvPr id="50" name="49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50 Rectángulo"/>
            <p:cNvSpPr/>
            <p:nvPr/>
          </p:nvSpPr>
          <p:spPr>
            <a:xfrm>
              <a:off x="323411" y="263313"/>
              <a:ext cx="1318488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AVISOS METEOROLÓGICOS</a:t>
              </a:r>
            </a:p>
          </p:txBody>
        </p:sp>
      </p:grpSp>
      <p:grpSp>
        <p:nvGrpSpPr>
          <p:cNvPr id="52" name="162 Grupo"/>
          <p:cNvGrpSpPr>
            <a:grpSpLocks/>
          </p:cNvGrpSpPr>
          <p:nvPr/>
        </p:nvGrpSpPr>
        <p:grpSpPr bwMode="auto">
          <a:xfrm>
            <a:off x="3986286" y="4581128"/>
            <a:ext cx="1239838" cy="428625"/>
            <a:chOff x="311378" y="250590"/>
            <a:chExt cx="1342553" cy="429392"/>
          </a:xfrm>
        </p:grpSpPr>
        <p:sp>
          <p:nvSpPr>
            <p:cNvPr id="53" name="52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53 Rectángulo"/>
            <p:cNvSpPr/>
            <p:nvPr/>
          </p:nvSpPr>
          <p:spPr>
            <a:xfrm>
              <a:off x="323412" y="263313"/>
              <a:ext cx="1318486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AVISOS HIDROLÓGICOS (Niveles de Ríos)</a:t>
              </a:r>
            </a:p>
          </p:txBody>
        </p:sp>
      </p:grpSp>
      <p:grpSp>
        <p:nvGrpSpPr>
          <p:cNvPr id="55" name="205 Grupo"/>
          <p:cNvGrpSpPr>
            <a:grpSpLocks/>
          </p:cNvGrpSpPr>
          <p:nvPr/>
        </p:nvGrpSpPr>
        <p:grpSpPr bwMode="auto">
          <a:xfrm>
            <a:off x="2401400" y="4581128"/>
            <a:ext cx="1239837" cy="428625"/>
            <a:chOff x="311378" y="250590"/>
            <a:chExt cx="1342553" cy="429392"/>
          </a:xfrm>
        </p:grpSpPr>
        <p:sp>
          <p:nvSpPr>
            <p:cNvPr id="56" name="55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56 Rectángulo"/>
            <p:cNvSpPr/>
            <p:nvPr/>
          </p:nvSpPr>
          <p:spPr>
            <a:xfrm>
              <a:off x="323411" y="263313"/>
              <a:ext cx="1318488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ZONAS INUNDABLES</a:t>
              </a:r>
            </a:p>
          </p:txBody>
        </p:sp>
      </p:grpSp>
      <p:grpSp>
        <p:nvGrpSpPr>
          <p:cNvPr id="58" name="6 Grupo"/>
          <p:cNvGrpSpPr>
            <a:grpSpLocks/>
          </p:cNvGrpSpPr>
          <p:nvPr/>
        </p:nvGrpSpPr>
        <p:grpSpPr bwMode="auto">
          <a:xfrm>
            <a:off x="2402193" y="5301208"/>
            <a:ext cx="1238250" cy="428625"/>
            <a:chOff x="311378" y="250590"/>
            <a:chExt cx="1342553" cy="429392"/>
          </a:xfrm>
        </p:grpSpPr>
        <p:sp>
          <p:nvSpPr>
            <p:cNvPr id="59" name="58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59 Rectángulo"/>
            <p:cNvSpPr/>
            <p:nvPr/>
          </p:nvSpPr>
          <p:spPr>
            <a:xfrm>
              <a:off x="323426" y="263313"/>
              <a:ext cx="1318456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AVISO LIMA METROPOLITANA</a:t>
              </a:r>
            </a:p>
          </p:txBody>
        </p:sp>
      </p:grpSp>
      <p:grpSp>
        <p:nvGrpSpPr>
          <p:cNvPr id="61" name="25 Grupo"/>
          <p:cNvGrpSpPr>
            <a:grpSpLocks/>
          </p:cNvGrpSpPr>
          <p:nvPr/>
        </p:nvGrpSpPr>
        <p:grpSpPr bwMode="auto">
          <a:xfrm>
            <a:off x="3986286" y="5301208"/>
            <a:ext cx="1239838" cy="428625"/>
            <a:chOff x="311378" y="250590"/>
            <a:chExt cx="1342553" cy="429392"/>
          </a:xfrm>
        </p:grpSpPr>
        <p:sp>
          <p:nvSpPr>
            <p:cNvPr id="62" name="61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62 Rectángulo"/>
            <p:cNvSpPr/>
            <p:nvPr/>
          </p:nvSpPr>
          <p:spPr>
            <a:xfrm>
              <a:off x="323412" y="263313"/>
              <a:ext cx="1318486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NOWCASTING (Frecuencia Diaria)</a:t>
              </a:r>
            </a:p>
          </p:txBody>
        </p:sp>
      </p:grpSp>
      <p:sp>
        <p:nvSpPr>
          <p:cNvPr id="64" name="6 Rectángulo"/>
          <p:cNvSpPr/>
          <p:nvPr/>
        </p:nvSpPr>
        <p:spPr>
          <a:xfrm>
            <a:off x="2987824" y="1296170"/>
            <a:ext cx="1630246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PRODUCTOS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65" name="25 Grupo"/>
          <p:cNvGrpSpPr>
            <a:grpSpLocks/>
          </p:cNvGrpSpPr>
          <p:nvPr/>
        </p:nvGrpSpPr>
        <p:grpSpPr bwMode="auto">
          <a:xfrm>
            <a:off x="2401399" y="2492896"/>
            <a:ext cx="1239838" cy="428625"/>
            <a:chOff x="311378" y="250590"/>
            <a:chExt cx="1342553" cy="429392"/>
          </a:xfrm>
        </p:grpSpPr>
        <p:sp>
          <p:nvSpPr>
            <p:cNvPr id="66" name="65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66 Rectángulo"/>
            <p:cNvSpPr/>
            <p:nvPr/>
          </p:nvSpPr>
          <p:spPr>
            <a:xfrm>
              <a:off x="323412" y="263313"/>
              <a:ext cx="1318486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PREDICCIÓN NUMÉRICA DE LLUVIAS</a:t>
              </a:r>
            </a:p>
          </p:txBody>
        </p:sp>
      </p:grpSp>
      <p:grpSp>
        <p:nvGrpSpPr>
          <p:cNvPr id="68" name="44 Grupo"/>
          <p:cNvGrpSpPr>
            <a:grpSpLocks/>
          </p:cNvGrpSpPr>
          <p:nvPr/>
        </p:nvGrpSpPr>
        <p:grpSpPr bwMode="auto">
          <a:xfrm>
            <a:off x="3779912" y="2492896"/>
            <a:ext cx="1652587" cy="428625"/>
            <a:chOff x="311378" y="250590"/>
            <a:chExt cx="1342553" cy="429392"/>
          </a:xfrm>
        </p:grpSpPr>
        <p:sp>
          <p:nvSpPr>
            <p:cNvPr id="69" name="68 Rectángulo redondeado"/>
            <p:cNvSpPr/>
            <p:nvPr/>
          </p:nvSpPr>
          <p:spPr>
            <a:xfrm>
              <a:off x="311378" y="250590"/>
              <a:ext cx="1342553" cy="429392"/>
            </a:xfrm>
            <a:prstGeom prst="roundRect">
              <a:avLst>
                <a:gd name="adj" fmla="val 10000"/>
              </a:avLst>
            </a:prstGeom>
            <a:solidFill>
              <a:srgbClr val="A50021"/>
            </a:solidFill>
            <a:ln w="952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69 Rectángulo"/>
            <p:cNvSpPr/>
            <p:nvPr/>
          </p:nvSpPr>
          <p:spPr>
            <a:xfrm>
              <a:off x="324275" y="263313"/>
              <a:ext cx="1316759" cy="40394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2700" rIns="19050" bIns="1270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PE" sz="800" b="1" dirty="0"/>
                <a:t>PRONÓSTICO CLIMÁTICO</a:t>
              </a:r>
            </a:p>
          </p:txBody>
        </p:sp>
      </p:grpSp>
      <p:pic>
        <p:nvPicPr>
          <p:cNvPr id="71" name="7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8" y="2924944"/>
            <a:ext cx="840168" cy="1080216"/>
          </a:xfrm>
          <a:prstGeom prst="rect">
            <a:avLst/>
          </a:prstGeom>
        </p:spPr>
      </p:pic>
      <p:grpSp>
        <p:nvGrpSpPr>
          <p:cNvPr id="87" name="86 Grupo"/>
          <p:cNvGrpSpPr/>
          <p:nvPr/>
        </p:nvGrpSpPr>
        <p:grpSpPr>
          <a:xfrm>
            <a:off x="6482941" y="4149078"/>
            <a:ext cx="2337531" cy="733613"/>
            <a:chOff x="6482941" y="4149078"/>
            <a:chExt cx="2337531" cy="733613"/>
          </a:xfrm>
        </p:grpSpPr>
        <p:pic>
          <p:nvPicPr>
            <p:cNvPr id="29" name="Picture 7" descr="Resultado de imagen para MENSAJES DE TEXTO CELULA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941" y="4183067"/>
              <a:ext cx="969379" cy="6996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2" name="71 Llamada de nube"/>
            <p:cNvSpPr/>
            <p:nvPr/>
          </p:nvSpPr>
          <p:spPr>
            <a:xfrm>
              <a:off x="7799349" y="4149078"/>
              <a:ext cx="1021123" cy="661605"/>
            </a:xfrm>
            <a:prstGeom prst="cloudCallout">
              <a:avLst>
                <a:gd name="adj1" fmla="val -73645"/>
                <a:gd name="adj2" fmla="val 39465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73" name="4 CuadroTexto">
              <a:extLst>
                <a:ext uri="{FF2B5EF4-FFF2-40B4-BE49-F238E27FC236}">
                  <a16:creationId xmlns:a16="http://schemas.microsoft.com/office/drawing/2014/main" xmlns="" id="{9033B83E-57AE-4C47-BFE7-C5F6850F07AB}"/>
                </a:ext>
              </a:extLst>
            </p:cNvPr>
            <p:cNvSpPr txBox="1"/>
            <p:nvPr/>
          </p:nvSpPr>
          <p:spPr>
            <a:xfrm>
              <a:off x="8015028" y="4356998"/>
              <a:ext cx="564335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 789</a:t>
              </a:r>
              <a:endParaRPr lang="es-PE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4" name="7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59" y="5098715"/>
            <a:ext cx="1230221" cy="1045688"/>
          </a:xfrm>
          <a:prstGeom prst="rect">
            <a:avLst/>
          </a:prstGeom>
        </p:spPr>
      </p:pic>
      <p:grpSp>
        <p:nvGrpSpPr>
          <p:cNvPr id="75" name="Grupo 4">
            <a:extLst>
              <a:ext uri="{FF2B5EF4-FFF2-40B4-BE49-F238E27FC236}">
                <a16:creationId xmlns:a16="http://schemas.microsoft.com/office/drawing/2014/main" xmlns="" id="{FD2F2D94-F641-45C5-9768-2BA285588F00}"/>
              </a:ext>
            </a:extLst>
          </p:cNvPr>
          <p:cNvGrpSpPr/>
          <p:nvPr/>
        </p:nvGrpSpPr>
        <p:grpSpPr>
          <a:xfrm flipH="1">
            <a:off x="5437625" y="2803531"/>
            <a:ext cx="502527" cy="2857717"/>
            <a:chOff x="1742643" y="2564904"/>
            <a:chExt cx="361569" cy="2808312"/>
          </a:xfrm>
        </p:grpSpPr>
        <p:sp>
          <p:nvSpPr>
            <p:cNvPr id="76" name="Flecha: a la derecha con muesca 61">
              <a:extLst>
                <a:ext uri="{FF2B5EF4-FFF2-40B4-BE49-F238E27FC236}">
                  <a16:creationId xmlns:a16="http://schemas.microsoft.com/office/drawing/2014/main" xmlns="" id="{967E1DE5-4E87-4965-AE57-B1973C387F59}"/>
                </a:ext>
              </a:extLst>
            </p:cNvPr>
            <p:cNvSpPr/>
            <p:nvPr/>
          </p:nvSpPr>
          <p:spPr>
            <a:xfrm>
              <a:off x="1742643" y="2564904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77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1747432" y="3329703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78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1747433" y="4086325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79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>
              <a:off x="1766343" y="4886396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</p:grpSp>
      <p:pic>
        <p:nvPicPr>
          <p:cNvPr id="8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98" y="1880736"/>
            <a:ext cx="814566" cy="816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19" y="1867851"/>
            <a:ext cx="838465" cy="839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25" y="1867851"/>
            <a:ext cx="837571" cy="839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6 Rectángulo"/>
          <p:cNvSpPr/>
          <p:nvPr/>
        </p:nvSpPr>
        <p:spPr>
          <a:xfrm>
            <a:off x="6747944" y="1268760"/>
            <a:ext cx="1819117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USUARIOS CONSUMIDORES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4" name="Shape 213"/>
          <p:cNvSpPr/>
          <p:nvPr/>
        </p:nvSpPr>
        <p:spPr>
          <a:xfrm>
            <a:off x="323528" y="260649"/>
            <a:ext cx="4104456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PE" sz="1400" b="1" i="0" u="none" strike="noStrike" cap="none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Objetivo: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00" b="1" i="0" u="none" strike="noStrike" cap="none" dirty="0">
              <a:solidFill>
                <a:srgbClr val="0070C0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es-PE" sz="120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Desarrollar e implementar una Plataforma de interoperabilidad de servicios, a fin de poner a disposición los productos generados por el SENAMHI.</a:t>
            </a:r>
            <a:endParaRPr lang="es-MX" sz="12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" name="Shape 213"/>
          <p:cNvSpPr/>
          <p:nvPr/>
        </p:nvSpPr>
        <p:spPr>
          <a:xfrm>
            <a:off x="4718845" y="260648"/>
            <a:ext cx="410445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PE" sz="1400" b="1" i="0" u="none" strike="noStrike" cap="none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Alcance: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00" b="1" i="0" u="none" strike="noStrike" cap="none" dirty="0">
              <a:solidFill>
                <a:srgbClr val="0070C0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es-PE" sz="120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Desarrollo e implementación de una Plataforma de interoperabilidad de productos del SENAMHI</a:t>
            </a:r>
            <a:r>
              <a:rPr lang="es-PE" sz="120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.</a:t>
            </a:r>
            <a:endParaRPr lang="es-MX" sz="12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9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250"/>
                            </p:stCondLst>
                            <p:childTnLst>
                              <p:par>
                                <p:cTn id="13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875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6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250"/>
                            </p:stCondLst>
                            <p:childTnLst>
                              <p:par>
                                <p:cTn id="16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750"/>
                            </p:stCondLst>
                            <p:childTnLst>
                              <p:par>
                                <p:cTn id="17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500356" y="1916832"/>
            <a:ext cx="8153219" cy="20313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PE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PLATAFORMA DE INFORMACIÓN ESPACIAL DE DATOS CLIMATOLÓGICOS E HIDROLÓGICOS DEL SENAMHI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87"/>
            <a:ext cx="2015276" cy="29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4"/>
          <p:cNvSpPr txBox="1">
            <a:spLocks noChangeArrowheads="1"/>
          </p:cNvSpPr>
          <p:nvPr/>
        </p:nvSpPr>
        <p:spPr bwMode="auto">
          <a:xfrm>
            <a:off x="128357" y="4869160"/>
            <a:ext cx="255714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PE" sz="1100" b="1" dirty="0" smtClean="0">
                <a:latin typeface="Myriad Pro" pitchFamily="34" charset="0"/>
              </a:rPr>
              <a:t>PISCO.</a:t>
            </a:r>
          </a:p>
          <a:p>
            <a:pPr algn="ctr"/>
            <a:r>
              <a:rPr lang="es-PE" sz="1100" b="1" dirty="0" smtClean="0">
                <a:latin typeface="Myriad Pro" pitchFamily="34" charset="0"/>
              </a:rPr>
              <a:t>Información </a:t>
            </a:r>
            <a:r>
              <a:rPr lang="es-PE" sz="1100" b="1" dirty="0">
                <a:latin typeface="Myriad Pro" pitchFamily="34" charset="0"/>
              </a:rPr>
              <a:t>espacial </a:t>
            </a:r>
            <a:r>
              <a:rPr lang="es-PE" sz="1100" b="1" dirty="0" smtClean="0">
                <a:latin typeface="Myriad Pro" pitchFamily="34" charset="0"/>
              </a:rPr>
              <a:t>ráster de </a:t>
            </a:r>
            <a:r>
              <a:rPr lang="es-PE" sz="1100" b="1" dirty="0">
                <a:latin typeface="Myriad Pro" pitchFamily="34" charset="0"/>
              </a:rPr>
              <a:t>lluvia mensual y diaria, resultado de la combinación entre información satelital y datos observados del SENAMHI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0848"/>
            <a:ext cx="246256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24 Grupo"/>
          <p:cNvGrpSpPr/>
          <p:nvPr/>
        </p:nvGrpSpPr>
        <p:grpSpPr>
          <a:xfrm>
            <a:off x="5220072" y="1628800"/>
            <a:ext cx="3672408" cy="2292598"/>
            <a:chOff x="5220072" y="1628800"/>
            <a:chExt cx="3672408" cy="2292598"/>
          </a:xfrm>
        </p:grpSpPr>
        <p:sp>
          <p:nvSpPr>
            <p:cNvPr id="5" name="CuadroTexto 4"/>
            <p:cNvSpPr txBox="1"/>
            <p:nvPr/>
          </p:nvSpPr>
          <p:spPr>
            <a:xfrm>
              <a:off x="5796136" y="1628800"/>
              <a:ext cx="237626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PE" sz="12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itchFamily="34" charset="0"/>
                </a:rPr>
                <a:t>CONSUMO </a:t>
              </a:r>
              <a:r>
                <a:rPr lang="es-PE" sz="12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itchFamily="34" charset="0"/>
                </a:rPr>
                <a:t>DE INFORMACIÓN</a:t>
              </a:r>
              <a:endParaRPr lang="es-PE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endParaRPr>
            </a:p>
          </p:txBody>
        </p:sp>
        <p:grpSp>
          <p:nvGrpSpPr>
            <p:cNvPr id="22" name="21 Grupo"/>
            <p:cNvGrpSpPr/>
            <p:nvPr/>
          </p:nvGrpSpPr>
          <p:grpSpPr>
            <a:xfrm>
              <a:off x="5220072" y="2115681"/>
              <a:ext cx="1056597" cy="1717159"/>
              <a:chOff x="5220072" y="2115681"/>
              <a:chExt cx="1056597" cy="1717159"/>
            </a:xfrm>
          </p:grpSpPr>
          <p:sp>
            <p:nvSpPr>
              <p:cNvPr id="6" name="CuadroTexto 4"/>
              <p:cNvSpPr txBox="1"/>
              <p:nvPr/>
            </p:nvSpPr>
            <p:spPr>
              <a:xfrm>
                <a:off x="5259701" y="2115681"/>
                <a:ext cx="94496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MINAM</a:t>
                </a:r>
              </a:p>
            </p:txBody>
          </p:sp>
          <p:sp>
            <p:nvSpPr>
              <p:cNvPr id="7" name="CuadroTexto 4"/>
              <p:cNvSpPr txBox="1"/>
              <p:nvPr/>
            </p:nvSpPr>
            <p:spPr>
              <a:xfrm>
                <a:off x="5220072" y="2475721"/>
                <a:ext cx="1056597" cy="28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CENEPRED</a:t>
                </a:r>
              </a:p>
            </p:txBody>
          </p:sp>
          <p:sp>
            <p:nvSpPr>
              <p:cNvPr id="8" name="CuadroTexto 4"/>
              <p:cNvSpPr txBox="1"/>
              <p:nvPr/>
            </p:nvSpPr>
            <p:spPr>
              <a:xfrm>
                <a:off x="5259701" y="3555841"/>
                <a:ext cx="94496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COEN</a:t>
                </a:r>
              </a:p>
            </p:txBody>
          </p:sp>
          <p:sp>
            <p:nvSpPr>
              <p:cNvPr id="9" name="CuadroTexto 4"/>
              <p:cNvSpPr txBox="1"/>
              <p:nvPr/>
            </p:nvSpPr>
            <p:spPr>
              <a:xfrm>
                <a:off x="5259701" y="2835761"/>
                <a:ext cx="94496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SERFOR</a:t>
                </a:r>
              </a:p>
            </p:txBody>
          </p:sp>
          <p:sp>
            <p:nvSpPr>
              <p:cNvPr id="10" name="CuadroTexto 4"/>
              <p:cNvSpPr txBox="1"/>
              <p:nvPr/>
            </p:nvSpPr>
            <p:spPr>
              <a:xfrm>
                <a:off x="5259701" y="3195801"/>
                <a:ext cx="94496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ANA</a:t>
                </a:r>
              </a:p>
            </p:txBody>
          </p:sp>
        </p:grpSp>
        <p:sp>
          <p:nvSpPr>
            <p:cNvPr id="11" name="10 Cerrar llave"/>
            <p:cNvSpPr/>
            <p:nvPr/>
          </p:nvSpPr>
          <p:spPr>
            <a:xfrm>
              <a:off x="6299770" y="2060848"/>
              <a:ext cx="101600" cy="1860550"/>
            </a:xfrm>
            <a:prstGeom prst="righ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PE"/>
            </a:p>
          </p:txBody>
        </p:sp>
        <p:grpSp>
          <p:nvGrpSpPr>
            <p:cNvPr id="23" name="22 Grupo"/>
            <p:cNvGrpSpPr/>
            <p:nvPr/>
          </p:nvGrpSpPr>
          <p:grpSpPr>
            <a:xfrm>
              <a:off x="6712843" y="2060848"/>
              <a:ext cx="2179637" cy="1730400"/>
              <a:chOff x="6712843" y="2060848"/>
              <a:chExt cx="2179637" cy="1730400"/>
            </a:xfrm>
          </p:grpSpPr>
          <p:sp>
            <p:nvSpPr>
              <p:cNvPr id="12" name="CuadroTexto 4"/>
              <p:cNvSpPr txBox="1"/>
              <p:nvPr/>
            </p:nvSpPr>
            <p:spPr>
              <a:xfrm>
                <a:off x="6712843" y="2060848"/>
                <a:ext cx="2179637" cy="27781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Monitoreo de Incendios</a:t>
                </a:r>
              </a:p>
            </p:txBody>
          </p:sp>
          <p:sp>
            <p:nvSpPr>
              <p:cNvPr id="13" name="CuadroTexto 4"/>
              <p:cNvSpPr txBox="1"/>
              <p:nvPr/>
            </p:nvSpPr>
            <p:spPr>
              <a:xfrm>
                <a:off x="6712843" y="2348880"/>
                <a:ext cx="2179637" cy="4603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Predicción Numérica de Lluvias</a:t>
                </a:r>
              </a:p>
            </p:txBody>
          </p:sp>
          <p:sp>
            <p:nvSpPr>
              <p:cNvPr id="14" name="CuadroTexto 4"/>
              <p:cNvSpPr txBox="1"/>
              <p:nvPr/>
            </p:nvSpPr>
            <p:spPr>
              <a:xfrm>
                <a:off x="6712843" y="2864743"/>
                <a:ext cx="2179637" cy="27622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Sequías</a:t>
                </a:r>
              </a:p>
            </p:txBody>
          </p:sp>
          <p:sp>
            <p:nvSpPr>
              <p:cNvPr id="15" name="CuadroTexto 4"/>
              <p:cNvSpPr txBox="1"/>
              <p:nvPr/>
            </p:nvSpPr>
            <p:spPr>
              <a:xfrm>
                <a:off x="6712843" y="3151187"/>
                <a:ext cx="2179637" cy="27781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Estudios Climatológicos</a:t>
                </a:r>
              </a:p>
            </p:txBody>
          </p:sp>
          <p:sp>
            <p:nvSpPr>
              <p:cNvPr id="16" name="CuadroTexto 4"/>
              <p:cNvSpPr txBox="1"/>
              <p:nvPr/>
            </p:nvSpPr>
            <p:spPr>
              <a:xfrm>
                <a:off x="6712843" y="3513436"/>
                <a:ext cx="2179637" cy="27781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s-PE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itchFamily="34" charset="0"/>
                  </a:rPr>
                  <a:t>Monitoreo de Lluvias</a:t>
                </a:r>
              </a:p>
            </p:txBody>
          </p:sp>
        </p:grp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65" y="4253540"/>
            <a:ext cx="2480191" cy="1839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068" y="4253538"/>
            <a:ext cx="2477512" cy="1839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Shape 213"/>
          <p:cNvSpPr/>
          <p:nvPr/>
        </p:nvSpPr>
        <p:spPr>
          <a:xfrm>
            <a:off x="323528" y="260649"/>
            <a:ext cx="4104456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PE" sz="1400" b="1" i="0" u="none" strike="noStrike" cap="none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Objetivo: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00" b="1" i="0" u="none" strike="noStrike" cap="none" dirty="0">
              <a:solidFill>
                <a:srgbClr val="0070C0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es-PE" sz="120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Desarrollar e implementar una Plataforma de información espacial de datos climatológicos e hidrológicos del SENAMHI, a fin de poner a disposición los productos generados por PISCO (Peruvian  Interpolation  of  the  SENAMHI’s Climatological  and  Hydrological  Data Observed).</a:t>
            </a:r>
            <a:endParaRPr lang="es-MX" sz="12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Shape 213"/>
          <p:cNvSpPr/>
          <p:nvPr/>
        </p:nvSpPr>
        <p:spPr>
          <a:xfrm>
            <a:off x="4718845" y="260648"/>
            <a:ext cx="410445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PE" sz="1400" b="1" i="0" u="none" strike="noStrike" cap="none" dirty="0" smtClean="0">
                <a:solidFill>
                  <a:srgbClr val="0000FF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Alcance: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00" b="1" i="0" u="none" strike="noStrike" cap="none" dirty="0">
              <a:solidFill>
                <a:srgbClr val="0070C0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es-PE" sz="1200" dirty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Desarrollo e implementación de una Plataforma de información espacial de datos climatológicos e hidrológicos del SENAMHI</a:t>
            </a:r>
            <a:r>
              <a:rPr lang="es-PE" sz="1200" dirty="0" smtClean="0">
                <a:solidFill>
                  <a:schemeClr val="dk1"/>
                </a:solidFill>
                <a:latin typeface="Myriad Pro" pitchFamily="34" charset="0"/>
                <a:ea typeface="Calibri"/>
                <a:cs typeface="Calibri"/>
                <a:sym typeface="Calibri"/>
              </a:rPr>
              <a:t>.</a:t>
            </a:r>
            <a:endParaRPr lang="es-MX" sz="1200" dirty="0" smtClean="0">
              <a:solidFill>
                <a:schemeClr val="dk1"/>
              </a:solidFill>
              <a:latin typeface="Myriad Pro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/>
          <p:cNvSpPr>
            <a:spLocks noGrp="1"/>
          </p:cNvSpPr>
          <p:nvPr>
            <p:ph sz="quarter" idx="4"/>
          </p:nvPr>
        </p:nvSpPr>
        <p:spPr>
          <a:xfrm>
            <a:off x="683568" y="3861048"/>
            <a:ext cx="7632848" cy="936104"/>
          </a:xfrm>
        </p:spPr>
        <p:txBody>
          <a:bodyPr/>
          <a:lstStyle/>
          <a:p>
            <a:r>
              <a:rPr lang="es-PE" b="1" dirty="0"/>
              <a:t>Servicio Nacional de Meteorología e Hidrología del Perú –</a:t>
            </a:r>
            <a:r>
              <a:rPr lang="es-PE" b="1" dirty="0" smtClean="0"/>
              <a:t>SENAMHI</a:t>
            </a:r>
          </a:p>
          <a:p>
            <a:r>
              <a:rPr lang="es-PE" dirty="0" smtClean="0"/>
              <a:t>Jirón </a:t>
            </a:r>
            <a:r>
              <a:rPr lang="es-PE" dirty="0"/>
              <a:t>Cahuide 785  – Jesús </a:t>
            </a:r>
            <a:r>
              <a:rPr lang="es-PE" dirty="0" smtClean="0"/>
              <a:t>María, Lima -Perú</a:t>
            </a:r>
            <a:endParaRPr lang="es-PE" dirty="0"/>
          </a:p>
          <a:p>
            <a:r>
              <a:rPr lang="es-PE" dirty="0" smtClean="0"/>
              <a:t>Teléfono:  (01) 6141414 </a:t>
            </a:r>
          </a:p>
          <a:p>
            <a:r>
              <a:rPr lang="es-PE" dirty="0" smtClean="0"/>
              <a:t>Consultas y sugerencias:  </a:t>
            </a:r>
            <a:r>
              <a:rPr lang="es-PE" dirty="0" smtClean="0">
                <a:hlinkClick r:id="rId2"/>
              </a:rPr>
              <a:t>ksanchez@senamhi.gob.pe</a:t>
            </a:r>
            <a:r>
              <a:rPr lang="es-PE" dirty="0" smtClean="0"/>
              <a:t> 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>
          <a:xfrm>
            <a:off x="683568" y="1628800"/>
            <a:ext cx="7920880" cy="936104"/>
          </a:xfrm>
        </p:spPr>
        <p:txBody>
          <a:bodyPr/>
          <a:lstStyle/>
          <a:p>
            <a:r>
              <a:rPr lang="es-PE" sz="2800" dirty="0"/>
              <a:t>FORO DE LOS SERVICIOS CLIMÁTICOS PARA EL DESARROLLO SOSTENIBLE</a:t>
            </a:r>
          </a:p>
          <a:p>
            <a:endParaRPr lang="es-PE" sz="2800" dirty="0"/>
          </a:p>
        </p:txBody>
      </p:sp>
      <p:sp>
        <p:nvSpPr>
          <p:cNvPr id="4" name="Marcador de texto 22"/>
          <p:cNvSpPr txBox="1">
            <a:spLocks/>
          </p:cNvSpPr>
          <p:nvPr/>
        </p:nvSpPr>
        <p:spPr>
          <a:xfrm>
            <a:off x="683568" y="2852936"/>
            <a:ext cx="763284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500" b="1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500" b="1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3600" dirty="0" smtClean="0"/>
              <a:t>GRACIAS POR SU ATENCIÓN...!!!</a:t>
            </a:r>
            <a:endParaRPr lang="es-PE" sz="3600" dirty="0"/>
          </a:p>
        </p:txBody>
      </p:sp>
    </p:spTree>
    <p:extLst>
      <p:ext uri="{BB962C8B-B14F-4D97-AF65-F5344CB8AC3E}">
        <p14:creationId xmlns:p14="http://schemas.microsoft.com/office/powerpoint/2010/main" val="4033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500356" y="260648"/>
            <a:ext cx="8153219" cy="461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Servicios de Información Meteorológica e Hidrológica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796221" y="2556924"/>
            <a:ext cx="7592203" cy="3896411"/>
            <a:chOff x="796221" y="2556924"/>
            <a:chExt cx="7592203" cy="3896411"/>
          </a:xfrm>
        </p:grpSpPr>
        <p:pic>
          <p:nvPicPr>
            <p:cNvPr id="4" name="Picture 2" descr="ComponentesIde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69"/>
            <a:stretch/>
          </p:blipFill>
          <p:spPr bwMode="auto">
            <a:xfrm>
              <a:off x="959439" y="2922504"/>
              <a:ext cx="7428985" cy="3530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Rectángulo"/>
            <p:cNvSpPr/>
            <p:nvPr/>
          </p:nvSpPr>
          <p:spPr>
            <a:xfrm>
              <a:off x="796221" y="2556924"/>
              <a:ext cx="2208885" cy="60016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100" b="1" dirty="0" smtClean="0">
                  <a:solidFill>
                    <a:srgbClr val="C00000"/>
                  </a:solidFill>
                  <a:latin typeface="Arial Rounded MT Bold" panose="020F0704030504030204" pitchFamily="34" charset="0"/>
                  <a:ea typeface="Verdana" pitchFamily="34" charset="0"/>
                  <a:cs typeface="Arial" panose="020B0604020202020204" pitchFamily="34" charset="0"/>
                </a:rPr>
                <a:t>INFORMACIÓN </a:t>
              </a:r>
              <a:r>
                <a:rPr lang="en-US" sz="1100" b="1" dirty="0">
                  <a:solidFill>
                    <a:srgbClr val="C00000"/>
                  </a:solidFill>
                  <a:latin typeface="Arial Rounded MT Bold" panose="020F0704030504030204" pitchFamily="34" charset="0"/>
                  <a:ea typeface="Verdana" pitchFamily="34" charset="0"/>
                  <a:cs typeface="Arial" panose="020B0604020202020204" pitchFamily="34" charset="0"/>
                </a:rPr>
                <a:t>DEL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1100" b="1" dirty="0">
                  <a:solidFill>
                    <a:srgbClr val="C00000"/>
                  </a:solidFill>
                  <a:latin typeface="Arial Rounded MT Bold" panose="020F0704030504030204" pitchFamily="34" charset="0"/>
                  <a:ea typeface="Verdana" pitchFamily="34" charset="0"/>
                  <a:cs typeface="Arial" panose="020B0604020202020204" pitchFamily="34" charset="0"/>
                </a:rPr>
                <a:t>SENAMHI</a:t>
              </a:r>
            </a:p>
          </p:txBody>
        </p:sp>
        <p:sp>
          <p:nvSpPr>
            <p:cNvPr id="6" name="6 Rectángulo"/>
            <p:cNvSpPr/>
            <p:nvPr/>
          </p:nvSpPr>
          <p:spPr>
            <a:xfrm>
              <a:off x="6167378" y="2628168"/>
              <a:ext cx="2208885" cy="28294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100" b="1" dirty="0">
                  <a:solidFill>
                    <a:srgbClr val="C00000"/>
                  </a:solidFill>
                  <a:latin typeface="Arial Rounded MT Bold" panose="020F0704030504030204" pitchFamily="34" charset="0"/>
                  <a:ea typeface="Verdana" pitchFamily="34" charset="0"/>
                  <a:cs typeface="Arial" panose="020B0604020202020204" pitchFamily="34" charset="0"/>
                </a:rPr>
                <a:t>USUARIOS A TODO NIVEL</a:t>
              </a:r>
            </a:p>
          </p:txBody>
        </p:sp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7974" y="836712"/>
            <a:ext cx="8512498" cy="172021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s-PE" sz="1400" b="1" kern="0" dirty="0" smtClean="0">
                <a:solidFill>
                  <a:srgbClr val="000000"/>
                </a:solidFill>
                <a:latin typeface="Myriad Pro" pitchFamily="34" charset="0"/>
              </a:rPr>
              <a:t>El Servicio Nacional de Meteorología e Hidrología del Perú – SENAMHI PERÚ, </a:t>
            </a:r>
            <a:r>
              <a:rPr lang="es-PE" sz="1400" b="1" kern="0" dirty="0" smtClean="0">
                <a:solidFill>
                  <a:srgbClr val="0000FF"/>
                </a:solidFill>
                <a:latin typeface="Myriad Pro" pitchFamily="34" charset="0"/>
              </a:rPr>
              <a:t>es una entidad, cuyo impulso tecnológico está orientado a brindar servicios de información relevante </a:t>
            </a:r>
            <a:r>
              <a:rPr lang="es-PE" sz="1400" b="1" kern="0" dirty="0">
                <a:solidFill>
                  <a:srgbClr val="0000FF"/>
                </a:solidFill>
                <a:latin typeface="Myriad Pro" pitchFamily="34" charset="0"/>
              </a:rPr>
              <a:t>de calidad</a:t>
            </a:r>
            <a:r>
              <a:rPr lang="es-PE" sz="1400" b="1" kern="0" dirty="0" smtClean="0">
                <a:solidFill>
                  <a:srgbClr val="0000FF"/>
                </a:solidFill>
                <a:latin typeface="Myriad Pro" pitchFamily="34" charset="0"/>
              </a:rPr>
              <a:t>, </a:t>
            </a:r>
            <a:r>
              <a:rPr lang="es-PE" sz="1400" b="1" kern="0" dirty="0">
                <a:solidFill>
                  <a:srgbClr val="0000FF"/>
                </a:solidFill>
                <a:latin typeface="Myriad Pro" pitchFamily="34" charset="0"/>
              </a:rPr>
              <a:t>de acceso libre para consultas </a:t>
            </a:r>
            <a:r>
              <a:rPr lang="es-PE" sz="1400" b="1" kern="0" dirty="0" smtClean="0">
                <a:solidFill>
                  <a:srgbClr val="0000FF"/>
                </a:solidFill>
                <a:latin typeface="Myriad Pro" pitchFamily="34" charset="0"/>
              </a:rPr>
              <a:t>y </a:t>
            </a:r>
            <a:r>
              <a:rPr lang="es-PE" sz="1400" b="1" kern="0" dirty="0">
                <a:solidFill>
                  <a:srgbClr val="0000FF"/>
                </a:solidFill>
                <a:latin typeface="Myriad Pro" pitchFamily="34" charset="0"/>
              </a:rPr>
              <a:t>descargable según el requerimiento de diferentes sectores públicos y privados, y cuyo consumo de recursos sirvan para el desarrollo de estudios e investigaciones integrales, a partir del uso de información estandarizada, oficial y oportuna para su correcta </a:t>
            </a:r>
            <a:r>
              <a:rPr lang="es-PE" sz="1400" b="1" kern="0" dirty="0" smtClean="0">
                <a:solidFill>
                  <a:srgbClr val="0000FF"/>
                </a:solidFill>
                <a:latin typeface="Myriad Pro" pitchFamily="34" charset="0"/>
              </a:rPr>
              <a:t>explotación.</a:t>
            </a:r>
            <a:endParaRPr lang="es-ES" sz="1400" b="1" kern="0" dirty="0">
              <a:solidFill>
                <a:srgbClr val="000000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76">
            <a:extLst>
              <a:ext uri="{FF2B5EF4-FFF2-40B4-BE49-F238E27FC236}">
                <a16:creationId xmlns:a16="http://schemas.microsoft.com/office/drawing/2014/main" xmlns="" id="{79E6ABA7-0241-44EB-B25D-658703CCC62E}"/>
              </a:ext>
            </a:extLst>
          </p:cNvPr>
          <p:cNvSpPr/>
          <p:nvPr/>
        </p:nvSpPr>
        <p:spPr>
          <a:xfrm>
            <a:off x="307974" y="2522727"/>
            <a:ext cx="8611242" cy="3858601"/>
          </a:xfrm>
          <a:prstGeom prst="roundRect">
            <a:avLst/>
          </a:prstGeom>
          <a:gradFill rotWithShape="1">
            <a:gsLst>
              <a:gs pos="0">
                <a:srgbClr val="000000">
                  <a:alpha val="79999"/>
                </a:srgbClr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s-PE" sz="1200" b="1" dirty="0">
              <a:latin typeface="Arial" panose="020B0604020202020204" pitchFamily="34" charset="0"/>
            </a:endParaRPr>
          </a:p>
        </p:txBody>
      </p:sp>
      <p:sp>
        <p:nvSpPr>
          <p:cNvPr id="2" name="6 Rectángulo"/>
          <p:cNvSpPr/>
          <p:nvPr/>
        </p:nvSpPr>
        <p:spPr>
          <a:xfrm>
            <a:off x="500356" y="260648"/>
            <a:ext cx="8153219" cy="461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Servicios de Información Meteorológica e Hidrológica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7974" y="836712"/>
            <a:ext cx="8512498" cy="172021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s-PE" sz="1400" b="1" kern="0" dirty="0" smtClean="0">
                <a:solidFill>
                  <a:srgbClr val="000000"/>
                </a:solidFill>
                <a:latin typeface="Myriad Pro" pitchFamily="34" charset="0"/>
              </a:rPr>
              <a:t>El Servicio Nacional de Meteorología e Hidrología del Perú – SENAMHI PERÚ, </a:t>
            </a:r>
            <a:r>
              <a:rPr lang="es-PE" sz="1400" b="1" kern="0" dirty="0" smtClean="0">
                <a:solidFill>
                  <a:srgbClr val="0000FF"/>
                </a:solidFill>
                <a:latin typeface="Myriad Pro" pitchFamily="34" charset="0"/>
              </a:rPr>
              <a:t>es una entidad, cuyo impulso tecnológico está orientado a brindar servicios de información relevante </a:t>
            </a:r>
            <a:r>
              <a:rPr lang="es-PE" sz="1400" b="1" kern="0" dirty="0">
                <a:solidFill>
                  <a:srgbClr val="0000FF"/>
                </a:solidFill>
                <a:latin typeface="Myriad Pro" pitchFamily="34" charset="0"/>
              </a:rPr>
              <a:t>de calidad</a:t>
            </a:r>
            <a:r>
              <a:rPr lang="es-PE" sz="1400" b="1" kern="0" dirty="0" smtClean="0">
                <a:solidFill>
                  <a:srgbClr val="0000FF"/>
                </a:solidFill>
                <a:latin typeface="Myriad Pro" pitchFamily="34" charset="0"/>
              </a:rPr>
              <a:t>, </a:t>
            </a:r>
            <a:r>
              <a:rPr lang="es-PE" sz="1400" b="1" kern="0" dirty="0">
                <a:solidFill>
                  <a:srgbClr val="0000FF"/>
                </a:solidFill>
                <a:latin typeface="Myriad Pro" pitchFamily="34" charset="0"/>
              </a:rPr>
              <a:t>de acceso libre para consultas </a:t>
            </a:r>
            <a:r>
              <a:rPr lang="es-PE" sz="1400" b="1" kern="0" dirty="0" smtClean="0">
                <a:solidFill>
                  <a:srgbClr val="0000FF"/>
                </a:solidFill>
                <a:latin typeface="Myriad Pro" pitchFamily="34" charset="0"/>
              </a:rPr>
              <a:t>y </a:t>
            </a:r>
            <a:r>
              <a:rPr lang="es-PE" sz="1400" b="1" kern="0" dirty="0">
                <a:solidFill>
                  <a:srgbClr val="0000FF"/>
                </a:solidFill>
                <a:latin typeface="Myriad Pro" pitchFamily="34" charset="0"/>
              </a:rPr>
              <a:t>descargable según el requerimiento de diferentes sectores públicos y privados, y cuyo consumo de recursos sirvan para el desarrollo de estudios e investigaciones integrales, a partir del uso de información estandarizada, oficial y oportuna para su correcta </a:t>
            </a:r>
            <a:r>
              <a:rPr lang="es-PE" sz="1400" b="1" kern="0" dirty="0" smtClean="0">
                <a:solidFill>
                  <a:srgbClr val="0000FF"/>
                </a:solidFill>
                <a:latin typeface="Myriad Pro" pitchFamily="34" charset="0"/>
              </a:rPr>
              <a:t>explotación.</a:t>
            </a:r>
            <a:endParaRPr lang="es-ES" sz="1400" b="1" kern="0" dirty="0">
              <a:solidFill>
                <a:srgbClr val="000000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1"/>
            <a:ext cx="2089869" cy="154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039" y="2708921"/>
            <a:ext cx="2092089" cy="154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4" y="4651831"/>
            <a:ext cx="2088233" cy="154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51832"/>
            <a:ext cx="2088232" cy="154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83" y="2708921"/>
            <a:ext cx="2093141" cy="154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5940152" y="4509120"/>
            <a:ext cx="2880319" cy="1344576"/>
            <a:chOff x="5940152" y="4632572"/>
            <a:chExt cx="2880319" cy="1344576"/>
          </a:xfrm>
        </p:grpSpPr>
        <p:sp>
          <p:nvSpPr>
            <p:cNvPr id="18" name="Rectángulo: esquinas redondeadas 5">
              <a:extLst>
                <a:ext uri="{FF2B5EF4-FFF2-40B4-BE49-F238E27FC236}">
                  <a16:creationId xmlns:a16="http://schemas.microsoft.com/office/drawing/2014/main" xmlns="" id="{CDDE411E-E280-4337-AF32-0981B23350B3}"/>
                </a:ext>
              </a:extLst>
            </p:cNvPr>
            <p:cNvSpPr/>
            <p:nvPr/>
          </p:nvSpPr>
          <p:spPr>
            <a:xfrm>
              <a:off x="5940152" y="4632572"/>
              <a:ext cx="2880319" cy="1344576"/>
            </a:xfrm>
            <a:prstGeom prst="roundRect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791" y="4681004"/>
              <a:ext cx="2763040" cy="12167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ángulo redondeado 3"/>
          <p:cNvSpPr/>
          <p:nvPr/>
        </p:nvSpPr>
        <p:spPr>
          <a:xfrm>
            <a:off x="6331567" y="5897836"/>
            <a:ext cx="2097488" cy="360040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b="1" kern="0" dirty="0" smtClean="0">
                <a:solidFill>
                  <a:schemeClr val="bg1"/>
                </a:solidFill>
                <a:latin typeface="Myriad Pro" pitchFamily="34" charset="0"/>
              </a:rPr>
              <a:t>1 mar. 2019 – 18 mar. 2019</a:t>
            </a:r>
            <a:endParaRPr lang="es-ES_tradnl" sz="1000" b="1" kern="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4" descr="barraani">
            <a:extLst>
              <a:ext uri="{FF2B5EF4-FFF2-40B4-BE49-F238E27FC236}">
                <a16:creationId xmlns:a16="http://schemas.microsoft.com/office/drawing/2014/main" xmlns="" id="{DA43E5A6-3295-4110-9D74-A0708543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546973" y="4173734"/>
            <a:ext cx="883512" cy="14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4" descr="barraani">
            <a:extLst>
              <a:ext uri="{FF2B5EF4-FFF2-40B4-BE49-F238E27FC236}">
                <a16:creationId xmlns:a16="http://schemas.microsoft.com/office/drawing/2014/main" xmlns="" id="{DA43E5A6-3295-4110-9D74-A0708543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46990" y="4173733"/>
            <a:ext cx="883512" cy="14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4" descr="barraani">
            <a:extLst>
              <a:ext uri="{FF2B5EF4-FFF2-40B4-BE49-F238E27FC236}">
                <a16:creationId xmlns:a16="http://schemas.microsoft.com/office/drawing/2014/main" xmlns="" id="{DA43E5A6-3295-4110-9D74-A0708543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090864" y="5439398"/>
            <a:ext cx="883512" cy="8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4" descr="barraani">
            <a:extLst>
              <a:ext uri="{FF2B5EF4-FFF2-40B4-BE49-F238E27FC236}">
                <a16:creationId xmlns:a16="http://schemas.microsoft.com/office/drawing/2014/main" xmlns="" id="{0D499265-1CD5-4AAA-81BA-94CC49B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319926" y="5439029"/>
            <a:ext cx="883512" cy="8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4" descr="barraani">
            <a:extLst>
              <a:ext uri="{FF2B5EF4-FFF2-40B4-BE49-F238E27FC236}">
                <a16:creationId xmlns:a16="http://schemas.microsoft.com/office/drawing/2014/main" xmlns="" id="{E8500049-4F36-4E04-B6D3-CFF9BD2D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31305" y="5445487"/>
            <a:ext cx="883512" cy="8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35 Grupo"/>
          <p:cNvGrpSpPr/>
          <p:nvPr/>
        </p:nvGrpSpPr>
        <p:grpSpPr>
          <a:xfrm>
            <a:off x="1056365" y="1196752"/>
            <a:ext cx="7416823" cy="2169037"/>
            <a:chOff x="1056365" y="1196752"/>
            <a:chExt cx="7416823" cy="2169037"/>
          </a:xfrm>
        </p:grpSpPr>
        <p:sp>
          <p:nvSpPr>
            <p:cNvPr id="15" name="14 Arco"/>
            <p:cNvSpPr/>
            <p:nvPr/>
          </p:nvSpPr>
          <p:spPr>
            <a:xfrm>
              <a:off x="3892525" y="1997637"/>
              <a:ext cx="1744503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16" name="15 Arco"/>
            <p:cNvSpPr/>
            <p:nvPr/>
          </p:nvSpPr>
          <p:spPr>
            <a:xfrm>
              <a:off x="3203365" y="1781613"/>
              <a:ext cx="3122822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18" name="17 Arco"/>
            <p:cNvSpPr/>
            <p:nvPr/>
          </p:nvSpPr>
          <p:spPr>
            <a:xfrm>
              <a:off x="2492791" y="1596991"/>
              <a:ext cx="4543971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19" name="18 Arco"/>
            <p:cNvSpPr/>
            <p:nvPr/>
          </p:nvSpPr>
          <p:spPr>
            <a:xfrm>
              <a:off x="1783773" y="1380967"/>
              <a:ext cx="5962006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20" name="19 Arco"/>
            <p:cNvSpPr/>
            <p:nvPr/>
          </p:nvSpPr>
          <p:spPr>
            <a:xfrm>
              <a:off x="1056365" y="1196752"/>
              <a:ext cx="7416823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624317" y="1196752"/>
            <a:ext cx="7416823" cy="2169037"/>
            <a:chOff x="624317" y="1196752"/>
            <a:chExt cx="7416823" cy="2169037"/>
          </a:xfrm>
        </p:grpSpPr>
        <p:sp>
          <p:nvSpPr>
            <p:cNvPr id="50" name="49 Arco"/>
            <p:cNvSpPr/>
            <p:nvPr/>
          </p:nvSpPr>
          <p:spPr>
            <a:xfrm flipH="1">
              <a:off x="3460477" y="1997637"/>
              <a:ext cx="1744503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51" name="50 Arco"/>
            <p:cNvSpPr/>
            <p:nvPr/>
          </p:nvSpPr>
          <p:spPr>
            <a:xfrm flipH="1">
              <a:off x="2771317" y="1781613"/>
              <a:ext cx="3122822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52" name="51 Arco"/>
            <p:cNvSpPr/>
            <p:nvPr/>
          </p:nvSpPr>
          <p:spPr>
            <a:xfrm flipH="1">
              <a:off x="2060743" y="1596991"/>
              <a:ext cx="4543971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53" name="52 Arco"/>
            <p:cNvSpPr/>
            <p:nvPr/>
          </p:nvSpPr>
          <p:spPr>
            <a:xfrm flipH="1">
              <a:off x="1351725" y="1380967"/>
              <a:ext cx="5962006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54" name="53 Arco"/>
            <p:cNvSpPr/>
            <p:nvPr/>
          </p:nvSpPr>
          <p:spPr>
            <a:xfrm flipH="1">
              <a:off x="624317" y="1196752"/>
              <a:ext cx="7416823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395536" y="1628800"/>
            <a:ext cx="3311300" cy="2047434"/>
            <a:chOff x="395536" y="1628800"/>
            <a:chExt cx="3311300" cy="2047434"/>
          </a:xfrm>
        </p:grpSpPr>
        <p:grpSp>
          <p:nvGrpSpPr>
            <p:cNvPr id="6" name="5 Grupo"/>
            <p:cNvGrpSpPr/>
            <p:nvPr/>
          </p:nvGrpSpPr>
          <p:grpSpPr>
            <a:xfrm>
              <a:off x="1084431" y="1913958"/>
              <a:ext cx="463233" cy="970607"/>
              <a:chOff x="1084431" y="1913958"/>
              <a:chExt cx="463233" cy="970607"/>
            </a:xfrm>
          </p:grpSpPr>
          <p:pic>
            <p:nvPicPr>
              <p:cNvPr id="38" name="Imagen 74">
                <a:extLst>
                  <a:ext uri="{FF2B5EF4-FFF2-40B4-BE49-F238E27FC236}">
                    <a16:creationId xmlns:a16="http://schemas.microsoft.com/office/drawing/2014/main" xmlns="" id="{BD196BD5-1048-43ED-84FD-8E7361321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4431" y="1913958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1" name="4 CuadroTexto">
                <a:extLst>
                  <a:ext uri="{FF2B5EF4-FFF2-40B4-BE49-F238E27FC236}">
                    <a16:creationId xmlns:a16="http://schemas.microsoft.com/office/drawing/2014/main" xmlns="" id="{FAC07316-DAC3-4FC2-B00C-2A16CB6A17EB}"/>
                  </a:ext>
                </a:extLst>
              </p:cNvPr>
              <p:cNvSpPr txBox="1"/>
              <p:nvPr/>
            </p:nvSpPr>
            <p:spPr>
              <a:xfrm>
                <a:off x="1114660" y="2669121"/>
                <a:ext cx="36099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DHI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7 Grupo"/>
            <p:cNvGrpSpPr/>
            <p:nvPr/>
          </p:nvGrpSpPr>
          <p:grpSpPr>
            <a:xfrm>
              <a:off x="1763688" y="2201990"/>
              <a:ext cx="463233" cy="982152"/>
              <a:chOff x="1763688" y="2201990"/>
              <a:chExt cx="463233" cy="982152"/>
            </a:xfrm>
          </p:grpSpPr>
          <p:pic>
            <p:nvPicPr>
              <p:cNvPr id="39" name="Imagen 75">
                <a:extLst>
                  <a:ext uri="{FF2B5EF4-FFF2-40B4-BE49-F238E27FC236}">
                    <a16:creationId xmlns:a16="http://schemas.microsoft.com/office/drawing/2014/main" xmlns="" id="{F16985AC-A55B-4440-A259-9992244A1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3688" y="2201990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2" name="4 CuadroTexto">
                <a:extLst>
                  <a:ext uri="{FF2B5EF4-FFF2-40B4-BE49-F238E27FC236}">
                    <a16:creationId xmlns:a16="http://schemas.microsoft.com/office/drawing/2014/main" xmlns="" id="{EA4E7B54-45E9-4272-AC65-2BC2493BB4DF}"/>
                  </a:ext>
                </a:extLst>
              </p:cNvPr>
              <p:cNvSpPr txBox="1"/>
              <p:nvPr/>
            </p:nvSpPr>
            <p:spPr>
              <a:xfrm>
                <a:off x="1778634" y="2968698"/>
                <a:ext cx="417102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DAM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2465340" y="2440427"/>
              <a:ext cx="463233" cy="967314"/>
              <a:chOff x="2465340" y="2440427"/>
              <a:chExt cx="463233" cy="967314"/>
            </a:xfrm>
          </p:grpSpPr>
          <p:pic>
            <p:nvPicPr>
              <p:cNvPr id="40" name="Imagen 76">
                <a:extLst>
                  <a:ext uri="{FF2B5EF4-FFF2-40B4-BE49-F238E27FC236}">
                    <a16:creationId xmlns:a16="http://schemas.microsoft.com/office/drawing/2014/main" xmlns="" id="{BBF06A09-BAFF-416B-9545-FA92868E8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5340" y="2440427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3" name="4 CuadroTexto">
                <a:extLst>
                  <a:ext uri="{FF2B5EF4-FFF2-40B4-BE49-F238E27FC236}">
                    <a16:creationId xmlns:a16="http://schemas.microsoft.com/office/drawing/2014/main" xmlns="" id="{7B8BFAA4-3340-4571-8383-7BD4C5A30458}"/>
                  </a:ext>
                </a:extLst>
              </p:cNvPr>
              <p:cNvSpPr txBox="1"/>
              <p:nvPr/>
            </p:nvSpPr>
            <p:spPr>
              <a:xfrm>
                <a:off x="2490647" y="3192297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DRD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3243603" y="2708920"/>
              <a:ext cx="463233" cy="967314"/>
              <a:chOff x="3243603" y="2708920"/>
              <a:chExt cx="463233" cy="967314"/>
            </a:xfrm>
          </p:grpSpPr>
          <p:pic>
            <p:nvPicPr>
              <p:cNvPr id="44" name="Imagen 88">
                <a:extLst>
                  <a:ext uri="{FF2B5EF4-FFF2-40B4-BE49-F238E27FC236}">
                    <a16:creationId xmlns:a16="http://schemas.microsoft.com/office/drawing/2014/main" xmlns="" id="{086B9451-E0FD-4C29-94B4-5C6BAE9D6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3603" y="2708920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5" name="4 CuadroTexto">
                <a:extLst>
                  <a:ext uri="{FF2B5EF4-FFF2-40B4-BE49-F238E27FC236}">
                    <a16:creationId xmlns:a16="http://schemas.microsoft.com/office/drawing/2014/main" xmlns="" id="{3A89FB12-AEF1-43EA-AACE-245E3CE7D3B1}"/>
                  </a:ext>
                </a:extLst>
              </p:cNvPr>
              <p:cNvSpPr txBox="1"/>
              <p:nvPr/>
            </p:nvSpPr>
            <p:spPr>
              <a:xfrm>
                <a:off x="3275856" y="3460790"/>
                <a:ext cx="388248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DZ’s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3 Grupo"/>
            <p:cNvGrpSpPr/>
            <p:nvPr/>
          </p:nvGrpSpPr>
          <p:grpSpPr>
            <a:xfrm>
              <a:off x="395536" y="1628800"/>
              <a:ext cx="463233" cy="1002149"/>
              <a:chOff x="395536" y="1628800"/>
              <a:chExt cx="463233" cy="1002149"/>
            </a:xfrm>
          </p:grpSpPr>
          <p:pic>
            <p:nvPicPr>
              <p:cNvPr id="46" name="Imagen 74">
                <a:extLst>
                  <a:ext uri="{FF2B5EF4-FFF2-40B4-BE49-F238E27FC236}">
                    <a16:creationId xmlns:a16="http://schemas.microsoft.com/office/drawing/2014/main" xmlns="" id="{BD196BD5-1048-43ED-84FD-8E7361321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536" y="1628800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7" name="4 CuadroTexto">
                <a:extLst>
                  <a:ext uri="{FF2B5EF4-FFF2-40B4-BE49-F238E27FC236}">
                    <a16:creationId xmlns:a16="http://schemas.microsoft.com/office/drawing/2014/main" xmlns="" id="{FAC07316-DAC3-4FC2-B00C-2A16CB6A17EB}"/>
                  </a:ext>
                </a:extLst>
              </p:cNvPr>
              <p:cNvSpPr txBox="1"/>
              <p:nvPr/>
            </p:nvSpPr>
            <p:spPr>
              <a:xfrm>
                <a:off x="414965" y="2415505"/>
                <a:ext cx="41069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>
                    <a:latin typeface="Myriad Pro" pitchFamily="34" charset="0"/>
                    <a:cs typeface="Arial" panose="020B0604020202020204" pitchFamily="34" charset="0"/>
                  </a:rPr>
                  <a:t>DMA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31 Grupo"/>
          <p:cNvGrpSpPr/>
          <p:nvPr/>
        </p:nvGrpSpPr>
        <p:grpSpPr>
          <a:xfrm>
            <a:off x="5296833" y="1628800"/>
            <a:ext cx="3407972" cy="2065627"/>
            <a:chOff x="5296833" y="1628800"/>
            <a:chExt cx="3407972" cy="2065627"/>
          </a:xfrm>
        </p:grpSpPr>
        <p:grpSp>
          <p:nvGrpSpPr>
            <p:cNvPr id="13" name="12 Grupo"/>
            <p:cNvGrpSpPr/>
            <p:nvPr/>
          </p:nvGrpSpPr>
          <p:grpSpPr>
            <a:xfrm>
              <a:off x="6776233" y="2201990"/>
              <a:ext cx="562716" cy="1102533"/>
              <a:chOff x="6776233" y="2201990"/>
              <a:chExt cx="562716" cy="1102533"/>
            </a:xfrm>
          </p:grpSpPr>
          <p:sp>
            <p:nvSpPr>
              <p:cNvPr id="23" name="4 CuadroTexto">
                <a:extLst>
                  <a:ext uri="{FF2B5EF4-FFF2-40B4-BE49-F238E27FC236}">
                    <a16:creationId xmlns:a16="http://schemas.microsoft.com/office/drawing/2014/main" xmlns="" id="{25064E0A-2D62-488D-8810-53656DADD085}"/>
                  </a:ext>
                </a:extLst>
              </p:cNvPr>
              <p:cNvSpPr txBox="1"/>
              <p:nvPr/>
            </p:nvSpPr>
            <p:spPr>
              <a:xfrm>
                <a:off x="6776233" y="2965969"/>
                <a:ext cx="56271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Sector</a:t>
                </a:r>
              </a:p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Privado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Imagen 83">
                <a:extLst>
                  <a:ext uri="{FF2B5EF4-FFF2-40B4-BE49-F238E27FC236}">
                    <a16:creationId xmlns:a16="http://schemas.microsoft.com/office/drawing/2014/main" xmlns="" id="{2F84A50E-C568-47D1-B66B-54785C619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5975" y="2201990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</p:grpSp>
        <p:grpSp>
          <p:nvGrpSpPr>
            <p:cNvPr id="14" name="13 Grupo"/>
            <p:cNvGrpSpPr/>
            <p:nvPr/>
          </p:nvGrpSpPr>
          <p:grpSpPr>
            <a:xfrm>
              <a:off x="7419569" y="1913958"/>
              <a:ext cx="704303" cy="1093042"/>
              <a:chOff x="7419569" y="1913958"/>
              <a:chExt cx="704303" cy="1093042"/>
            </a:xfrm>
          </p:grpSpPr>
          <p:pic>
            <p:nvPicPr>
              <p:cNvPr id="26" name="Imagen 85">
                <a:extLst>
                  <a:ext uri="{FF2B5EF4-FFF2-40B4-BE49-F238E27FC236}">
                    <a16:creationId xmlns:a16="http://schemas.microsoft.com/office/drawing/2014/main" xmlns="" id="{3E1DFA4A-A5CB-466F-B5FA-CB790781A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0105" y="1913958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  <p:sp>
            <p:nvSpPr>
              <p:cNvPr id="27" name="4 CuadroTexto">
                <a:extLst>
                  <a:ext uri="{FF2B5EF4-FFF2-40B4-BE49-F238E27FC236}">
                    <a16:creationId xmlns:a16="http://schemas.microsoft.com/office/drawing/2014/main" xmlns="" id="{D4E676CD-52C9-4B60-AB39-9ABD3264EEFE}"/>
                  </a:ext>
                </a:extLst>
              </p:cNvPr>
              <p:cNvSpPr txBox="1"/>
              <p:nvPr/>
            </p:nvSpPr>
            <p:spPr>
              <a:xfrm>
                <a:off x="7419569" y="2668446"/>
                <a:ext cx="70430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Sector</a:t>
                </a:r>
              </a:p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Educación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5296833" y="2708920"/>
              <a:ext cx="697627" cy="985507"/>
              <a:chOff x="5296833" y="2708920"/>
              <a:chExt cx="697627" cy="985507"/>
            </a:xfrm>
          </p:grpSpPr>
          <p:sp>
            <p:nvSpPr>
              <p:cNvPr id="25" name="4 CuadroTexto">
                <a:extLst>
                  <a:ext uri="{FF2B5EF4-FFF2-40B4-BE49-F238E27FC236}">
                    <a16:creationId xmlns:a16="http://schemas.microsoft.com/office/drawing/2014/main" xmlns="" id="{35F08C19-BA7D-4FD2-A05A-E87C1B816F0F}"/>
                  </a:ext>
                </a:extLst>
              </p:cNvPr>
              <p:cNvSpPr txBox="1"/>
              <p:nvPr/>
            </p:nvSpPr>
            <p:spPr>
              <a:xfrm>
                <a:off x="5296833" y="3478983"/>
                <a:ext cx="69762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Ministerios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Imagen 90">
                <a:extLst>
                  <a:ext uri="{FF2B5EF4-FFF2-40B4-BE49-F238E27FC236}">
                    <a16:creationId xmlns:a16="http://schemas.microsoft.com/office/drawing/2014/main" xmlns="" id="{19483F7E-D8F4-4BA1-B5B6-F31C056F3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29259" y="2708920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</p:grpSp>
        <p:grpSp>
          <p:nvGrpSpPr>
            <p:cNvPr id="12" name="11 Grupo"/>
            <p:cNvGrpSpPr/>
            <p:nvPr/>
          </p:nvGrpSpPr>
          <p:grpSpPr>
            <a:xfrm>
              <a:off x="6118096" y="2440427"/>
              <a:ext cx="527709" cy="1082269"/>
              <a:chOff x="6118096" y="2440427"/>
              <a:chExt cx="527709" cy="1082269"/>
            </a:xfrm>
          </p:grpSpPr>
          <p:pic>
            <p:nvPicPr>
              <p:cNvPr id="22" name="Imagen 77">
                <a:extLst>
                  <a:ext uri="{FF2B5EF4-FFF2-40B4-BE49-F238E27FC236}">
                    <a16:creationId xmlns:a16="http://schemas.microsoft.com/office/drawing/2014/main" xmlns="" id="{361710DD-C77D-4AD4-87CF-4CD233B8FE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6496" y="2440427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  <p:sp>
            <p:nvSpPr>
              <p:cNvPr id="29" name="4 CuadroTexto">
                <a:extLst>
                  <a:ext uri="{FF2B5EF4-FFF2-40B4-BE49-F238E27FC236}">
                    <a16:creationId xmlns:a16="http://schemas.microsoft.com/office/drawing/2014/main" xmlns="" id="{BC8FDAF6-2040-4557-A2BF-BC519F9E2C13}"/>
                  </a:ext>
                </a:extLst>
              </p:cNvPr>
              <p:cNvSpPr txBox="1"/>
              <p:nvPr/>
            </p:nvSpPr>
            <p:spPr>
              <a:xfrm>
                <a:off x="6118096" y="3184142"/>
                <a:ext cx="52770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Sector</a:t>
                </a:r>
              </a:p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Público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16 Grupo"/>
            <p:cNvGrpSpPr/>
            <p:nvPr/>
          </p:nvGrpSpPr>
          <p:grpSpPr>
            <a:xfrm>
              <a:off x="8222959" y="1628800"/>
              <a:ext cx="481846" cy="1002149"/>
              <a:chOff x="8222959" y="1628800"/>
              <a:chExt cx="481846" cy="1002149"/>
            </a:xfrm>
          </p:grpSpPr>
          <p:pic>
            <p:nvPicPr>
              <p:cNvPr id="30" name="Imagen 85">
                <a:extLst>
                  <a:ext uri="{FF2B5EF4-FFF2-40B4-BE49-F238E27FC236}">
                    <a16:creationId xmlns:a16="http://schemas.microsoft.com/office/drawing/2014/main" xmlns="" id="{3E1DFA4A-A5CB-466F-B5FA-CB790781A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41572" y="1628800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  <p:sp>
            <p:nvSpPr>
              <p:cNvPr id="31" name="4 CuadroTexto">
                <a:extLst>
                  <a:ext uri="{FF2B5EF4-FFF2-40B4-BE49-F238E27FC236}">
                    <a16:creationId xmlns:a16="http://schemas.microsoft.com/office/drawing/2014/main" xmlns="" id="{D4E676CD-52C9-4B60-AB39-9ABD3264EEFE}"/>
                  </a:ext>
                </a:extLst>
              </p:cNvPr>
              <p:cNvSpPr txBox="1"/>
              <p:nvPr/>
            </p:nvSpPr>
            <p:spPr>
              <a:xfrm>
                <a:off x="8222959" y="2415505"/>
                <a:ext cx="47160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err="1" smtClean="0">
                    <a:latin typeface="Myriad Pro" pitchFamily="34" charset="0"/>
                    <a:cs typeface="Arial" panose="020B0604020202020204" pitchFamily="34" charset="0"/>
                  </a:rPr>
                  <a:t>ONG’s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6" name="55 Rectángulo">
            <a:extLst>
              <a:ext uri="{FF2B5EF4-FFF2-40B4-BE49-F238E27FC236}">
                <a16:creationId xmlns:a16="http://schemas.microsoft.com/office/drawing/2014/main" xmlns="" id="{F7CFC5BE-93E8-4F5A-8B53-7EA85E2AEA7E}"/>
              </a:ext>
            </a:extLst>
          </p:cNvPr>
          <p:cNvSpPr/>
          <p:nvPr/>
        </p:nvSpPr>
        <p:spPr>
          <a:xfrm>
            <a:off x="500356" y="260648"/>
            <a:ext cx="8153219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Red Distribuida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 del SENAMHI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- PERÚ</a:t>
            </a:r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xmlns="" id="{0C8B50D2-703C-4D34-B335-3E6281B1A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4" t="22700" b="2610"/>
          <a:stretch/>
        </p:blipFill>
        <p:spPr>
          <a:xfrm>
            <a:off x="3528932" y="836712"/>
            <a:ext cx="2032067" cy="1496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47 Forma"/>
          <p:cNvSpPr/>
          <p:nvPr/>
        </p:nvSpPr>
        <p:spPr>
          <a:xfrm>
            <a:off x="4139953" y="4077072"/>
            <a:ext cx="1224135" cy="1224135"/>
          </a:xfrm>
          <a:prstGeom prst="gear6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49" name="Forma 4"/>
          <p:cNvSpPr/>
          <p:nvPr/>
        </p:nvSpPr>
        <p:spPr>
          <a:xfrm>
            <a:off x="4370082" y="4363658"/>
            <a:ext cx="763877" cy="6509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800" b="1" dirty="0"/>
              <a:t>Hidrológica</a:t>
            </a:r>
            <a:endParaRPr lang="es-PE" sz="800" b="1" kern="1200" dirty="0"/>
          </a:p>
        </p:txBody>
      </p:sp>
      <p:sp>
        <p:nvSpPr>
          <p:cNvPr id="74" name="73 Forma"/>
          <p:cNvSpPr/>
          <p:nvPr/>
        </p:nvSpPr>
        <p:spPr>
          <a:xfrm>
            <a:off x="2915817" y="4077072"/>
            <a:ext cx="1224135" cy="1224135"/>
          </a:xfrm>
          <a:prstGeom prst="gear6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75" name="Forma 4"/>
          <p:cNvSpPr/>
          <p:nvPr/>
        </p:nvSpPr>
        <p:spPr>
          <a:xfrm>
            <a:off x="3145946" y="4363658"/>
            <a:ext cx="763877" cy="6509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800" b="1" dirty="0"/>
              <a:t>Meteorológica</a:t>
            </a:r>
            <a:endParaRPr lang="es-PE" sz="800" b="1" kern="1200" dirty="0"/>
          </a:p>
        </p:txBody>
      </p:sp>
      <p:sp>
        <p:nvSpPr>
          <p:cNvPr id="76" name="75 Forma"/>
          <p:cNvSpPr/>
          <p:nvPr/>
        </p:nvSpPr>
        <p:spPr>
          <a:xfrm>
            <a:off x="5364089" y="4077072"/>
            <a:ext cx="1224135" cy="1224135"/>
          </a:xfrm>
          <a:prstGeom prst="gear6">
            <a:avLst/>
          </a:prstGeom>
          <a:solidFill>
            <a:srgbClr val="008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77" name="Forma 4"/>
          <p:cNvSpPr/>
          <p:nvPr/>
        </p:nvSpPr>
        <p:spPr>
          <a:xfrm>
            <a:off x="5528102" y="4363658"/>
            <a:ext cx="896108" cy="6509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800" b="1" kern="1200" dirty="0" smtClean="0"/>
              <a:t>Agrometeorológica</a:t>
            </a:r>
            <a:endParaRPr lang="es-PE" sz="800" b="1" kern="120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" y="4653136"/>
            <a:ext cx="2197755" cy="1318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50800" dist="50800" dir="8100000">
              <a:schemeClr val="tx1">
                <a:alpha val="50000"/>
              </a:schemeClr>
            </a:innerShdw>
          </a:effectLst>
        </p:spPr>
      </p:pic>
      <p:sp>
        <p:nvSpPr>
          <p:cNvPr id="78" name="77 Rectángulo redondeado"/>
          <p:cNvSpPr/>
          <p:nvPr/>
        </p:nvSpPr>
        <p:spPr>
          <a:xfrm>
            <a:off x="439540" y="3382367"/>
            <a:ext cx="1498414" cy="467157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Myriad Pro" pitchFamily="34" charset="0"/>
              </a:rPr>
              <a:t>Productores de</a:t>
            </a:r>
          </a:p>
          <a:p>
            <a:pPr algn="ctr"/>
            <a:r>
              <a:rPr lang="es-ES" sz="1200" dirty="0" smtClean="0">
                <a:latin typeface="Myriad Pro" pitchFamily="34" charset="0"/>
              </a:rPr>
              <a:t>Información</a:t>
            </a:r>
            <a:endParaRPr lang="es-PE" sz="1200" dirty="0">
              <a:latin typeface="Myriad Pro" pitchFamily="34" charset="0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7239522" y="3382367"/>
            <a:ext cx="1498414" cy="467157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Myriad Pro" pitchFamily="34" charset="0"/>
              </a:rPr>
              <a:t>Consumidores de</a:t>
            </a:r>
          </a:p>
          <a:p>
            <a:pPr algn="ctr"/>
            <a:r>
              <a:rPr lang="es-ES" sz="1200" dirty="0" smtClean="0">
                <a:latin typeface="Myriad Pro" pitchFamily="34" charset="0"/>
              </a:rPr>
              <a:t>Información</a:t>
            </a:r>
            <a:endParaRPr lang="es-PE" sz="1200" dirty="0">
              <a:latin typeface="Myriad Pro" pitchFamily="34" charset="0"/>
            </a:endParaRPr>
          </a:p>
        </p:txBody>
      </p:sp>
      <p:sp>
        <p:nvSpPr>
          <p:cNvPr id="83" name="Oval 57" descr="WORLPEOPLE">
            <a:extLst>
              <a:ext uri="{FF2B5EF4-FFF2-40B4-BE49-F238E27FC236}">
                <a16:creationId xmlns:a16="http://schemas.microsoft.com/office/drawing/2014/main" xmlns="" id="{E3B6C88F-E125-4599-A65F-DFF99FF1C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288" y="4494583"/>
            <a:ext cx="1648882" cy="1518124"/>
          </a:xfrm>
          <a:prstGeom prst="ellipse">
            <a:avLst/>
          </a:prstGeom>
          <a:blipFill dpi="0" rotWithShape="1">
            <a:blip r:embed="rId7">
              <a:alphaModFix amt="46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E" sz="1050" b="1" dirty="0" smtClean="0">
              <a:latin typeface="Myriad Pro" pitchFamily="34" charset="0"/>
            </a:endParaRP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Acceso</a:t>
            </a: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a la Información</a:t>
            </a: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e Intercambio de</a:t>
            </a: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Datos a través de</a:t>
            </a: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SERVICIOS</a:t>
            </a:r>
          </a:p>
        </p:txBody>
      </p:sp>
      <p:grpSp>
        <p:nvGrpSpPr>
          <p:cNvPr id="35" name="34 Grupo"/>
          <p:cNvGrpSpPr/>
          <p:nvPr/>
        </p:nvGrpSpPr>
        <p:grpSpPr>
          <a:xfrm>
            <a:off x="6744956" y="4243694"/>
            <a:ext cx="337869" cy="2065626"/>
            <a:chOff x="6744956" y="4243694"/>
            <a:chExt cx="337869" cy="2065626"/>
          </a:xfrm>
        </p:grpSpPr>
        <p:sp>
          <p:nvSpPr>
            <p:cNvPr id="87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6744956" y="4243694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88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6744956" y="5030412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89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>
              <a:off x="6744956" y="5822500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</p:grpSp>
      <p:pic>
        <p:nvPicPr>
          <p:cNvPr id="55" name="5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76" y="5801925"/>
            <a:ext cx="854216" cy="56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50800" dist="50800" dir="8100000">
              <a:schemeClr val="tx1">
                <a:alpha val="50000"/>
              </a:schemeClr>
            </a:innerShdw>
          </a:effectLst>
        </p:spPr>
      </p:pic>
      <p:pic>
        <p:nvPicPr>
          <p:cNvPr id="57" name="5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25" y="5719990"/>
            <a:ext cx="1008189" cy="733346"/>
          </a:xfrm>
          <a:prstGeom prst="rect">
            <a:avLst/>
          </a:prstGeom>
        </p:spPr>
      </p:pic>
      <p:pic>
        <p:nvPicPr>
          <p:cNvPr id="59" name="5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41" y="5742071"/>
            <a:ext cx="933429" cy="689185"/>
          </a:xfrm>
          <a:prstGeom prst="rect">
            <a:avLst/>
          </a:prstGeom>
        </p:spPr>
      </p:pic>
      <p:grpSp>
        <p:nvGrpSpPr>
          <p:cNvPr id="33" name="32 Grupo"/>
          <p:cNvGrpSpPr/>
          <p:nvPr/>
        </p:nvGrpSpPr>
        <p:grpSpPr>
          <a:xfrm>
            <a:off x="2483768" y="4243694"/>
            <a:ext cx="337869" cy="2065626"/>
            <a:chOff x="2483768" y="4243694"/>
            <a:chExt cx="337869" cy="2065626"/>
          </a:xfrm>
        </p:grpSpPr>
        <p:sp>
          <p:nvSpPr>
            <p:cNvPr id="85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2483768" y="4243694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86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2483768" y="5030412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90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>
              <a:off x="2483768" y="5822500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1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0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5" grpId="0"/>
      <p:bldP spid="77" grpId="0"/>
      <p:bldP spid="78" grpId="0" animBg="1"/>
      <p:bldP spid="79" grpId="0" animBg="1"/>
      <p:bldP spid="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4" descr="barraani">
            <a:extLst>
              <a:ext uri="{FF2B5EF4-FFF2-40B4-BE49-F238E27FC236}">
                <a16:creationId xmlns:a16="http://schemas.microsoft.com/office/drawing/2014/main" xmlns="" id="{DA43E5A6-3295-4110-9D74-A0708543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546973" y="4173734"/>
            <a:ext cx="883512" cy="14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4" descr="barraani">
            <a:extLst>
              <a:ext uri="{FF2B5EF4-FFF2-40B4-BE49-F238E27FC236}">
                <a16:creationId xmlns:a16="http://schemas.microsoft.com/office/drawing/2014/main" xmlns="" id="{DA43E5A6-3295-4110-9D74-A0708543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46990" y="4173733"/>
            <a:ext cx="883512" cy="14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4" descr="barraani">
            <a:extLst>
              <a:ext uri="{FF2B5EF4-FFF2-40B4-BE49-F238E27FC236}">
                <a16:creationId xmlns:a16="http://schemas.microsoft.com/office/drawing/2014/main" xmlns="" id="{DA43E5A6-3295-4110-9D74-A0708543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090864" y="5439398"/>
            <a:ext cx="883512" cy="8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4" descr="barraani">
            <a:extLst>
              <a:ext uri="{FF2B5EF4-FFF2-40B4-BE49-F238E27FC236}">
                <a16:creationId xmlns:a16="http://schemas.microsoft.com/office/drawing/2014/main" xmlns="" id="{0D499265-1CD5-4AAA-81BA-94CC49B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319926" y="5439029"/>
            <a:ext cx="883512" cy="8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4" descr="barraani">
            <a:extLst>
              <a:ext uri="{FF2B5EF4-FFF2-40B4-BE49-F238E27FC236}">
                <a16:creationId xmlns:a16="http://schemas.microsoft.com/office/drawing/2014/main" xmlns="" id="{E8500049-4F36-4E04-B6D3-CFF9BD2D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31299" y="5270182"/>
            <a:ext cx="883523" cy="8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35 Grupo"/>
          <p:cNvGrpSpPr/>
          <p:nvPr/>
        </p:nvGrpSpPr>
        <p:grpSpPr>
          <a:xfrm>
            <a:off x="1056365" y="1196752"/>
            <a:ext cx="7416823" cy="2169037"/>
            <a:chOff x="1056365" y="1196752"/>
            <a:chExt cx="7416823" cy="2169037"/>
          </a:xfrm>
        </p:grpSpPr>
        <p:sp>
          <p:nvSpPr>
            <p:cNvPr id="15" name="14 Arco"/>
            <p:cNvSpPr/>
            <p:nvPr/>
          </p:nvSpPr>
          <p:spPr>
            <a:xfrm>
              <a:off x="3892525" y="1997637"/>
              <a:ext cx="1744503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16" name="15 Arco"/>
            <p:cNvSpPr/>
            <p:nvPr/>
          </p:nvSpPr>
          <p:spPr>
            <a:xfrm>
              <a:off x="3203365" y="1781613"/>
              <a:ext cx="3122822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18" name="17 Arco"/>
            <p:cNvSpPr/>
            <p:nvPr/>
          </p:nvSpPr>
          <p:spPr>
            <a:xfrm>
              <a:off x="2492791" y="1596991"/>
              <a:ext cx="4543971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19" name="18 Arco"/>
            <p:cNvSpPr/>
            <p:nvPr/>
          </p:nvSpPr>
          <p:spPr>
            <a:xfrm>
              <a:off x="1783773" y="1380967"/>
              <a:ext cx="5962006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20" name="19 Arco"/>
            <p:cNvSpPr/>
            <p:nvPr/>
          </p:nvSpPr>
          <p:spPr>
            <a:xfrm>
              <a:off x="1056365" y="1196752"/>
              <a:ext cx="7416823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624317" y="1196752"/>
            <a:ext cx="7416823" cy="2169037"/>
            <a:chOff x="624317" y="1196752"/>
            <a:chExt cx="7416823" cy="2169037"/>
          </a:xfrm>
        </p:grpSpPr>
        <p:sp>
          <p:nvSpPr>
            <p:cNvPr id="50" name="49 Arco"/>
            <p:cNvSpPr/>
            <p:nvPr/>
          </p:nvSpPr>
          <p:spPr>
            <a:xfrm flipH="1">
              <a:off x="3460477" y="1997637"/>
              <a:ext cx="1744503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51" name="50 Arco"/>
            <p:cNvSpPr/>
            <p:nvPr/>
          </p:nvSpPr>
          <p:spPr>
            <a:xfrm flipH="1">
              <a:off x="2771317" y="1781613"/>
              <a:ext cx="3122822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52" name="51 Arco"/>
            <p:cNvSpPr/>
            <p:nvPr/>
          </p:nvSpPr>
          <p:spPr>
            <a:xfrm flipH="1">
              <a:off x="2060743" y="1596991"/>
              <a:ext cx="4543971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53" name="52 Arco"/>
            <p:cNvSpPr/>
            <p:nvPr/>
          </p:nvSpPr>
          <p:spPr>
            <a:xfrm flipH="1">
              <a:off x="1351725" y="1380967"/>
              <a:ext cx="5962006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54" name="53 Arco"/>
            <p:cNvSpPr/>
            <p:nvPr/>
          </p:nvSpPr>
          <p:spPr>
            <a:xfrm flipH="1">
              <a:off x="624317" y="1196752"/>
              <a:ext cx="7416823" cy="1368152"/>
            </a:xfrm>
            <a:prstGeom prst="arc">
              <a:avLst>
                <a:gd name="adj1" fmla="val 16200000"/>
                <a:gd name="adj2" fmla="val 21593075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PE"/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395536" y="1628800"/>
            <a:ext cx="3311300" cy="2047434"/>
            <a:chOff x="395536" y="1628800"/>
            <a:chExt cx="3311300" cy="2047434"/>
          </a:xfrm>
        </p:grpSpPr>
        <p:grpSp>
          <p:nvGrpSpPr>
            <p:cNvPr id="6" name="5 Grupo"/>
            <p:cNvGrpSpPr/>
            <p:nvPr/>
          </p:nvGrpSpPr>
          <p:grpSpPr>
            <a:xfrm>
              <a:off x="1084431" y="1913958"/>
              <a:ext cx="463233" cy="970607"/>
              <a:chOff x="1084431" y="1913958"/>
              <a:chExt cx="463233" cy="970607"/>
            </a:xfrm>
          </p:grpSpPr>
          <p:pic>
            <p:nvPicPr>
              <p:cNvPr id="38" name="Imagen 74">
                <a:extLst>
                  <a:ext uri="{FF2B5EF4-FFF2-40B4-BE49-F238E27FC236}">
                    <a16:creationId xmlns:a16="http://schemas.microsoft.com/office/drawing/2014/main" xmlns="" id="{BD196BD5-1048-43ED-84FD-8E7361321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4431" y="1913958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1" name="4 CuadroTexto">
                <a:extLst>
                  <a:ext uri="{FF2B5EF4-FFF2-40B4-BE49-F238E27FC236}">
                    <a16:creationId xmlns:a16="http://schemas.microsoft.com/office/drawing/2014/main" xmlns="" id="{FAC07316-DAC3-4FC2-B00C-2A16CB6A17EB}"/>
                  </a:ext>
                </a:extLst>
              </p:cNvPr>
              <p:cNvSpPr txBox="1"/>
              <p:nvPr/>
            </p:nvSpPr>
            <p:spPr>
              <a:xfrm>
                <a:off x="1114660" y="2669121"/>
                <a:ext cx="360996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DHI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7 Grupo"/>
            <p:cNvGrpSpPr/>
            <p:nvPr/>
          </p:nvGrpSpPr>
          <p:grpSpPr>
            <a:xfrm>
              <a:off x="1763688" y="2201990"/>
              <a:ext cx="463233" cy="982152"/>
              <a:chOff x="1763688" y="2201990"/>
              <a:chExt cx="463233" cy="982152"/>
            </a:xfrm>
          </p:grpSpPr>
          <p:pic>
            <p:nvPicPr>
              <p:cNvPr id="39" name="Imagen 75">
                <a:extLst>
                  <a:ext uri="{FF2B5EF4-FFF2-40B4-BE49-F238E27FC236}">
                    <a16:creationId xmlns:a16="http://schemas.microsoft.com/office/drawing/2014/main" xmlns="" id="{F16985AC-A55B-4440-A259-9992244A1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3688" y="2201990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2" name="4 CuadroTexto">
                <a:extLst>
                  <a:ext uri="{FF2B5EF4-FFF2-40B4-BE49-F238E27FC236}">
                    <a16:creationId xmlns:a16="http://schemas.microsoft.com/office/drawing/2014/main" xmlns="" id="{EA4E7B54-45E9-4272-AC65-2BC2493BB4DF}"/>
                  </a:ext>
                </a:extLst>
              </p:cNvPr>
              <p:cNvSpPr txBox="1"/>
              <p:nvPr/>
            </p:nvSpPr>
            <p:spPr>
              <a:xfrm>
                <a:off x="1778634" y="2968698"/>
                <a:ext cx="417102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DAM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2465340" y="2440427"/>
              <a:ext cx="463233" cy="967314"/>
              <a:chOff x="2465340" y="2440427"/>
              <a:chExt cx="463233" cy="967314"/>
            </a:xfrm>
          </p:grpSpPr>
          <p:pic>
            <p:nvPicPr>
              <p:cNvPr id="40" name="Imagen 76">
                <a:extLst>
                  <a:ext uri="{FF2B5EF4-FFF2-40B4-BE49-F238E27FC236}">
                    <a16:creationId xmlns:a16="http://schemas.microsoft.com/office/drawing/2014/main" xmlns="" id="{BBF06A09-BAFF-416B-9545-FA92868E8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5340" y="2440427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3" name="4 CuadroTexto">
                <a:extLst>
                  <a:ext uri="{FF2B5EF4-FFF2-40B4-BE49-F238E27FC236}">
                    <a16:creationId xmlns:a16="http://schemas.microsoft.com/office/drawing/2014/main" xmlns="" id="{7B8BFAA4-3340-4571-8383-7BD4C5A30458}"/>
                  </a:ext>
                </a:extLst>
              </p:cNvPr>
              <p:cNvSpPr txBox="1"/>
              <p:nvPr/>
            </p:nvSpPr>
            <p:spPr>
              <a:xfrm>
                <a:off x="2490647" y="3192297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DRD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3243603" y="2708920"/>
              <a:ext cx="463233" cy="967314"/>
              <a:chOff x="3243603" y="2708920"/>
              <a:chExt cx="463233" cy="967314"/>
            </a:xfrm>
          </p:grpSpPr>
          <p:pic>
            <p:nvPicPr>
              <p:cNvPr id="44" name="Imagen 88">
                <a:extLst>
                  <a:ext uri="{FF2B5EF4-FFF2-40B4-BE49-F238E27FC236}">
                    <a16:creationId xmlns:a16="http://schemas.microsoft.com/office/drawing/2014/main" xmlns="" id="{086B9451-E0FD-4C29-94B4-5C6BAE9D6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3603" y="2708920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5" name="4 CuadroTexto">
                <a:extLst>
                  <a:ext uri="{FF2B5EF4-FFF2-40B4-BE49-F238E27FC236}">
                    <a16:creationId xmlns:a16="http://schemas.microsoft.com/office/drawing/2014/main" xmlns="" id="{3A89FB12-AEF1-43EA-AACE-245E3CE7D3B1}"/>
                  </a:ext>
                </a:extLst>
              </p:cNvPr>
              <p:cNvSpPr txBox="1"/>
              <p:nvPr/>
            </p:nvSpPr>
            <p:spPr>
              <a:xfrm>
                <a:off x="3275856" y="3460790"/>
                <a:ext cx="388248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DZ’s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3 Grupo"/>
            <p:cNvGrpSpPr/>
            <p:nvPr/>
          </p:nvGrpSpPr>
          <p:grpSpPr>
            <a:xfrm>
              <a:off x="395536" y="1628800"/>
              <a:ext cx="463233" cy="1002149"/>
              <a:chOff x="395536" y="1628800"/>
              <a:chExt cx="463233" cy="1002149"/>
            </a:xfrm>
          </p:grpSpPr>
          <p:pic>
            <p:nvPicPr>
              <p:cNvPr id="46" name="Imagen 74">
                <a:extLst>
                  <a:ext uri="{FF2B5EF4-FFF2-40B4-BE49-F238E27FC236}">
                    <a16:creationId xmlns:a16="http://schemas.microsoft.com/office/drawing/2014/main" xmlns="" id="{BD196BD5-1048-43ED-84FD-8E7361321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536" y="1628800"/>
                <a:ext cx="463233" cy="729522"/>
              </a:xfrm>
              <a:prstGeom prst="rect">
                <a:avLst/>
              </a:prstGeom>
              <a:effectLst>
                <a:glow rad="101600">
                  <a:srgbClr val="C00000">
                    <a:alpha val="60000"/>
                  </a:srgbClr>
                </a:glow>
              </a:effectLst>
            </p:spPr>
          </p:pic>
          <p:sp>
            <p:nvSpPr>
              <p:cNvPr id="47" name="4 CuadroTexto">
                <a:extLst>
                  <a:ext uri="{FF2B5EF4-FFF2-40B4-BE49-F238E27FC236}">
                    <a16:creationId xmlns:a16="http://schemas.microsoft.com/office/drawing/2014/main" xmlns="" id="{FAC07316-DAC3-4FC2-B00C-2A16CB6A17EB}"/>
                  </a:ext>
                </a:extLst>
              </p:cNvPr>
              <p:cNvSpPr txBox="1"/>
              <p:nvPr/>
            </p:nvSpPr>
            <p:spPr>
              <a:xfrm>
                <a:off x="414965" y="2415505"/>
                <a:ext cx="41069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>
                    <a:latin typeface="Myriad Pro" pitchFamily="34" charset="0"/>
                    <a:cs typeface="Arial" panose="020B0604020202020204" pitchFamily="34" charset="0"/>
                  </a:rPr>
                  <a:t>DMA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31 Grupo"/>
          <p:cNvGrpSpPr/>
          <p:nvPr/>
        </p:nvGrpSpPr>
        <p:grpSpPr>
          <a:xfrm>
            <a:off x="5296833" y="1628800"/>
            <a:ext cx="3407972" cy="2065627"/>
            <a:chOff x="5296833" y="1628800"/>
            <a:chExt cx="3407972" cy="2065627"/>
          </a:xfrm>
        </p:grpSpPr>
        <p:grpSp>
          <p:nvGrpSpPr>
            <p:cNvPr id="13" name="12 Grupo"/>
            <p:cNvGrpSpPr/>
            <p:nvPr/>
          </p:nvGrpSpPr>
          <p:grpSpPr>
            <a:xfrm>
              <a:off x="6776233" y="2201990"/>
              <a:ext cx="562716" cy="1102533"/>
              <a:chOff x="6776233" y="2201990"/>
              <a:chExt cx="562716" cy="1102533"/>
            </a:xfrm>
          </p:grpSpPr>
          <p:sp>
            <p:nvSpPr>
              <p:cNvPr id="23" name="4 CuadroTexto">
                <a:extLst>
                  <a:ext uri="{FF2B5EF4-FFF2-40B4-BE49-F238E27FC236}">
                    <a16:creationId xmlns:a16="http://schemas.microsoft.com/office/drawing/2014/main" xmlns="" id="{25064E0A-2D62-488D-8810-53656DADD085}"/>
                  </a:ext>
                </a:extLst>
              </p:cNvPr>
              <p:cNvSpPr txBox="1"/>
              <p:nvPr/>
            </p:nvSpPr>
            <p:spPr>
              <a:xfrm>
                <a:off x="6776233" y="2965969"/>
                <a:ext cx="56271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Sector</a:t>
                </a:r>
              </a:p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Privado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Imagen 83">
                <a:extLst>
                  <a:ext uri="{FF2B5EF4-FFF2-40B4-BE49-F238E27FC236}">
                    <a16:creationId xmlns:a16="http://schemas.microsoft.com/office/drawing/2014/main" xmlns="" id="{2F84A50E-C568-47D1-B66B-54785C619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5975" y="2201990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</p:grpSp>
        <p:grpSp>
          <p:nvGrpSpPr>
            <p:cNvPr id="14" name="13 Grupo"/>
            <p:cNvGrpSpPr/>
            <p:nvPr/>
          </p:nvGrpSpPr>
          <p:grpSpPr>
            <a:xfrm>
              <a:off x="7419569" y="1913958"/>
              <a:ext cx="704303" cy="1093042"/>
              <a:chOff x="7419569" y="1913958"/>
              <a:chExt cx="704303" cy="1093042"/>
            </a:xfrm>
          </p:grpSpPr>
          <p:pic>
            <p:nvPicPr>
              <p:cNvPr id="26" name="Imagen 85">
                <a:extLst>
                  <a:ext uri="{FF2B5EF4-FFF2-40B4-BE49-F238E27FC236}">
                    <a16:creationId xmlns:a16="http://schemas.microsoft.com/office/drawing/2014/main" xmlns="" id="{3E1DFA4A-A5CB-466F-B5FA-CB790781A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0105" y="1913958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  <p:sp>
            <p:nvSpPr>
              <p:cNvPr id="27" name="4 CuadroTexto">
                <a:extLst>
                  <a:ext uri="{FF2B5EF4-FFF2-40B4-BE49-F238E27FC236}">
                    <a16:creationId xmlns:a16="http://schemas.microsoft.com/office/drawing/2014/main" xmlns="" id="{D4E676CD-52C9-4B60-AB39-9ABD3264EEFE}"/>
                  </a:ext>
                </a:extLst>
              </p:cNvPr>
              <p:cNvSpPr txBox="1"/>
              <p:nvPr/>
            </p:nvSpPr>
            <p:spPr>
              <a:xfrm>
                <a:off x="7419569" y="2668446"/>
                <a:ext cx="70430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Sector</a:t>
                </a:r>
              </a:p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Educación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5296833" y="2708920"/>
              <a:ext cx="697627" cy="985507"/>
              <a:chOff x="5296833" y="2708920"/>
              <a:chExt cx="697627" cy="985507"/>
            </a:xfrm>
          </p:grpSpPr>
          <p:sp>
            <p:nvSpPr>
              <p:cNvPr id="25" name="4 CuadroTexto">
                <a:extLst>
                  <a:ext uri="{FF2B5EF4-FFF2-40B4-BE49-F238E27FC236}">
                    <a16:creationId xmlns:a16="http://schemas.microsoft.com/office/drawing/2014/main" xmlns="" id="{35F08C19-BA7D-4FD2-A05A-E87C1B816F0F}"/>
                  </a:ext>
                </a:extLst>
              </p:cNvPr>
              <p:cNvSpPr txBox="1"/>
              <p:nvPr/>
            </p:nvSpPr>
            <p:spPr>
              <a:xfrm>
                <a:off x="5296833" y="3478983"/>
                <a:ext cx="69762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Ministerios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Imagen 90">
                <a:extLst>
                  <a:ext uri="{FF2B5EF4-FFF2-40B4-BE49-F238E27FC236}">
                    <a16:creationId xmlns:a16="http://schemas.microsoft.com/office/drawing/2014/main" xmlns="" id="{19483F7E-D8F4-4BA1-B5B6-F31C056F3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29259" y="2708920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</p:grpSp>
        <p:grpSp>
          <p:nvGrpSpPr>
            <p:cNvPr id="12" name="11 Grupo"/>
            <p:cNvGrpSpPr/>
            <p:nvPr/>
          </p:nvGrpSpPr>
          <p:grpSpPr>
            <a:xfrm>
              <a:off x="6118096" y="2440427"/>
              <a:ext cx="527709" cy="1082269"/>
              <a:chOff x="6118096" y="2440427"/>
              <a:chExt cx="527709" cy="1082269"/>
            </a:xfrm>
          </p:grpSpPr>
          <p:pic>
            <p:nvPicPr>
              <p:cNvPr id="22" name="Imagen 77">
                <a:extLst>
                  <a:ext uri="{FF2B5EF4-FFF2-40B4-BE49-F238E27FC236}">
                    <a16:creationId xmlns:a16="http://schemas.microsoft.com/office/drawing/2014/main" xmlns="" id="{361710DD-C77D-4AD4-87CF-4CD233B8FE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6496" y="2440427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  <p:sp>
            <p:nvSpPr>
              <p:cNvPr id="29" name="4 CuadroTexto">
                <a:extLst>
                  <a:ext uri="{FF2B5EF4-FFF2-40B4-BE49-F238E27FC236}">
                    <a16:creationId xmlns:a16="http://schemas.microsoft.com/office/drawing/2014/main" xmlns="" id="{BC8FDAF6-2040-4557-A2BF-BC519F9E2C13}"/>
                  </a:ext>
                </a:extLst>
              </p:cNvPr>
              <p:cNvSpPr txBox="1"/>
              <p:nvPr/>
            </p:nvSpPr>
            <p:spPr>
              <a:xfrm>
                <a:off x="6118096" y="3184142"/>
                <a:ext cx="52770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Sector</a:t>
                </a:r>
              </a:p>
              <a:p>
                <a:pPr algn="ctr"/>
                <a:r>
                  <a:rPr lang="es-ES" sz="800" b="1" dirty="0" smtClean="0">
                    <a:latin typeface="Myriad Pro" pitchFamily="34" charset="0"/>
                    <a:cs typeface="Arial" panose="020B0604020202020204" pitchFamily="34" charset="0"/>
                  </a:rPr>
                  <a:t>Público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16 Grupo"/>
            <p:cNvGrpSpPr/>
            <p:nvPr/>
          </p:nvGrpSpPr>
          <p:grpSpPr>
            <a:xfrm>
              <a:off x="8222959" y="1628800"/>
              <a:ext cx="481846" cy="1002149"/>
              <a:chOff x="8222959" y="1628800"/>
              <a:chExt cx="481846" cy="1002149"/>
            </a:xfrm>
          </p:grpSpPr>
          <p:pic>
            <p:nvPicPr>
              <p:cNvPr id="30" name="Imagen 85">
                <a:extLst>
                  <a:ext uri="{FF2B5EF4-FFF2-40B4-BE49-F238E27FC236}">
                    <a16:creationId xmlns:a16="http://schemas.microsoft.com/office/drawing/2014/main" xmlns="" id="{3E1DFA4A-A5CB-466F-B5FA-CB790781A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41572" y="1628800"/>
                <a:ext cx="463233" cy="729522"/>
              </a:xfrm>
              <a:prstGeom prst="rect">
                <a:avLst/>
              </a:prstGeom>
              <a:effectLst>
                <a:glow rad="101600">
                  <a:srgbClr val="00B050">
                    <a:alpha val="60000"/>
                  </a:srgbClr>
                </a:glow>
              </a:effectLst>
            </p:spPr>
          </p:pic>
          <p:sp>
            <p:nvSpPr>
              <p:cNvPr id="31" name="4 CuadroTexto">
                <a:extLst>
                  <a:ext uri="{FF2B5EF4-FFF2-40B4-BE49-F238E27FC236}">
                    <a16:creationId xmlns:a16="http://schemas.microsoft.com/office/drawing/2014/main" xmlns="" id="{D4E676CD-52C9-4B60-AB39-9ABD3264EEFE}"/>
                  </a:ext>
                </a:extLst>
              </p:cNvPr>
              <p:cNvSpPr txBox="1"/>
              <p:nvPr/>
            </p:nvSpPr>
            <p:spPr>
              <a:xfrm>
                <a:off x="8222959" y="2415505"/>
                <a:ext cx="47160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800" b="1" dirty="0" err="1" smtClean="0">
                    <a:latin typeface="Myriad Pro" pitchFamily="34" charset="0"/>
                    <a:cs typeface="Arial" panose="020B0604020202020204" pitchFamily="34" charset="0"/>
                  </a:rPr>
                  <a:t>ONG’s</a:t>
                </a:r>
                <a:endParaRPr lang="es-PE" sz="800" b="1" dirty="0">
                  <a:latin typeface="Myriad Pro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6" name="55 Rectángulo">
            <a:extLst>
              <a:ext uri="{FF2B5EF4-FFF2-40B4-BE49-F238E27FC236}">
                <a16:creationId xmlns:a16="http://schemas.microsoft.com/office/drawing/2014/main" xmlns="" id="{F7CFC5BE-93E8-4F5A-8B53-7EA85E2AEA7E}"/>
              </a:ext>
            </a:extLst>
          </p:cNvPr>
          <p:cNvSpPr/>
          <p:nvPr/>
        </p:nvSpPr>
        <p:spPr>
          <a:xfrm>
            <a:off x="500356" y="260648"/>
            <a:ext cx="8153219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Red Distribuida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 del SENAMHI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- PERÚ</a:t>
            </a:r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xmlns="" id="{0C8B50D2-703C-4D34-B335-3E6281B1A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4" t="22700" b="2610"/>
          <a:stretch/>
        </p:blipFill>
        <p:spPr>
          <a:xfrm>
            <a:off x="3528932" y="836712"/>
            <a:ext cx="2032067" cy="1496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47 Forma"/>
          <p:cNvSpPr/>
          <p:nvPr/>
        </p:nvSpPr>
        <p:spPr>
          <a:xfrm>
            <a:off x="4139953" y="4077072"/>
            <a:ext cx="1224135" cy="1224135"/>
          </a:xfrm>
          <a:prstGeom prst="gear6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49" name="Forma 4"/>
          <p:cNvSpPr/>
          <p:nvPr/>
        </p:nvSpPr>
        <p:spPr>
          <a:xfrm>
            <a:off x="4370082" y="4363658"/>
            <a:ext cx="763877" cy="6509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000" b="1" dirty="0" smtClean="0"/>
              <a:t>MAPAS</a:t>
            </a:r>
            <a:endParaRPr lang="es-PE" sz="800" b="1" kern="1200" dirty="0"/>
          </a:p>
        </p:txBody>
      </p:sp>
      <p:sp>
        <p:nvSpPr>
          <p:cNvPr id="74" name="73 Forma"/>
          <p:cNvSpPr/>
          <p:nvPr/>
        </p:nvSpPr>
        <p:spPr>
          <a:xfrm>
            <a:off x="2915817" y="4077072"/>
            <a:ext cx="1224135" cy="1224135"/>
          </a:xfrm>
          <a:prstGeom prst="gear6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75" name="Forma 4"/>
          <p:cNvSpPr/>
          <p:nvPr/>
        </p:nvSpPr>
        <p:spPr>
          <a:xfrm>
            <a:off x="3145946" y="4363658"/>
            <a:ext cx="763877" cy="6509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000" b="1" dirty="0" smtClean="0"/>
              <a:t>DATOS</a:t>
            </a:r>
            <a:endParaRPr lang="es-PE" sz="800" b="1" kern="1200" dirty="0"/>
          </a:p>
        </p:txBody>
      </p:sp>
      <p:sp>
        <p:nvSpPr>
          <p:cNvPr id="76" name="75 Forma"/>
          <p:cNvSpPr/>
          <p:nvPr/>
        </p:nvSpPr>
        <p:spPr>
          <a:xfrm>
            <a:off x="5364089" y="4077072"/>
            <a:ext cx="1224135" cy="1224135"/>
          </a:xfrm>
          <a:prstGeom prst="gear6">
            <a:avLst/>
          </a:prstGeom>
          <a:solidFill>
            <a:srgbClr val="008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77" name="Forma 4"/>
          <p:cNvSpPr/>
          <p:nvPr/>
        </p:nvSpPr>
        <p:spPr>
          <a:xfrm>
            <a:off x="5528102" y="4363658"/>
            <a:ext cx="896108" cy="6509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000" b="1" kern="1200" dirty="0" smtClean="0"/>
              <a:t>SERVICIOS</a:t>
            </a:r>
            <a:endParaRPr lang="es-PE" sz="800" b="1" kern="120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" y="4653136"/>
            <a:ext cx="2197755" cy="1318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50800" dist="50800" dir="8100000">
              <a:schemeClr val="tx1">
                <a:alpha val="50000"/>
              </a:schemeClr>
            </a:innerShdw>
          </a:effectLst>
        </p:spPr>
      </p:pic>
      <p:sp>
        <p:nvSpPr>
          <p:cNvPr id="78" name="77 Rectángulo redondeado"/>
          <p:cNvSpPr/>
          <p:nvPr/>
        </p:nvSpPr>
        <p:spPr>
          <a:xfrm>
            <a:off x="439540" y="3382367"/>
            <a:ext cx="1498414" cy="467157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Myriad Pro" pitchFamily="34" charset="0"/>
              </a:rPr>
              <a:t>Productores de</a:t>
            </a:r>
          </a:p>
          <a:p>
            <a:pPr algn="ctr"/>
            <a:r>
              <a:rPr lang="es-ES" sz="1200" dirty="0" smtClean="0">
                <a:latin typeface="Myriad Pro" pitchFamily="34" charset="0"/>
              </a:rPr>
              <a:t>Información</a:t>
            </a:r>
            <a:endParaRPr lang="es-PE" sz="1200" dirty="0">
              <a:latin typeface="Myriad Pro" pitchFamily="34" charset="0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7239522" y="3382367"/>
            <a:ext cx="1498414" cy="467157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Myriad Pro" pitchFamily="34" charset="0"/>
              </a:rPr>
              <a:t>Consumidores de</a:t>
            </a:r>
          </a:p>
          <a:p>
            <a:pPr algn="ctr"/>
            <a:r>
              <a:rPr lang="es-ES" sz="1200" dirty="0" smtClean="0">
                <a:latin typeface="Myriad Pro" pitchFamily="34" charset="0"/>
              </a:rPr>
              <a:t>Información</a:t>
            </a:r>
            <a:endParaRPr lang="es-PE" sz="1200" dirty="0">
              <a:latin typeface="Myriad Pro" pitchFamily="34" charset="0"/>
            </a:endParaRPr>
          </a:p>
        </p:txBody>
      </p:sp>
      <p:sp>
        <p:nvSpPr>
          <p:cNvPr id="83" name="Oval 57" descr="WORLPEOPLE">
            <a:extLst>
              <a:ext uri="{FF2B5EF4-FFF2-40B4-BE49-F238E27FC236}">
                <a16:creationId xmlns:a16="http://schemas.microsoft.com/office/drawing/2014/main" xmlns="" id="{E3B6C88F-E125-4599-A65F-DFF99FF1C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288" y="4494583"/>
            <a:ext cx="1648882" cy="1518124"/>
          </a:xfrm>
          <a:prstGeom prst="ellipse">
            <a:avLst/>
          </a:prstGeom>
          <a:blipFill dpi="0" rotWithShape="1">
            <a:blip r:embed="rId7">
              <a:alphaModFix amt="46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E" sz="1050" b="1" dirty="0" smtClean="0">
              <a:latin typeface="Myriad Pro" pitchFamily="34" charset="0"/>
            </a:endParaRP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Acceso</a:t>
            </a: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a la Información</a:t>
            </a: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e Intercambio de</a:t>
            </a: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Datos a través de</a:t>
            </a:r>
          </a:p>
          <a:p>
            <a:pPr algn="ctr" eaLnBrk="1" hangingPunct="1"/>
            <a:r>
              <a:rPr lang="es-ES" altLang="es-PE" sz="1200" b="1" dirty="0" smtClean="0">
                <a:latin typeface="Myriad Pro" pitchFamily="34" charset="0"/>
              </a:rPr>
              <a:t>SERVICIOS</a:t>
            </a:r>
          </a:p>
        </p:txBody>
      </p:sp>
      <p:grpSp>
        <p:nvGrpSpPr>
          <p:cNvPr id="35" name="34 Grupo"/>
          <p:cNvGrpSpPr/>
          <p:nvPr/>
        </p:nvGrpSpPr>
        <p:grpSpPr>
          <a:xfrm>
            <a:off x="6744956" y="4243694"/>
            <a:ext cx="337869" cy="2065626"/>
            <a:chOff x="6744956" y="4243694"/>
            <a:chExt cx="337869" cy="2065626"/>
          </a:xfrm>
        </p:grpSpPr>
        <p:sp>
          <p:nvSpPr>
            <p:cNvPr id="87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6744956" y="4243694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88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6744956" y="5030412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89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>
              <a:off x="6744956" y="5822500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2483768" y="4243694"/>
            <a:ext cx="337869" cy="2065626"/>
            <a:chOff x="2483768" y="4243694"/>
            <a:chExt cx="337869" cy="2065626"/>
          </a:xfrm>
        </p:grpSpPr>
        <p:sp>
          <p:nvSpPr>
            <p:cNvPr id="85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2483768" y="4243694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86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2483768" y="5030412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90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>
              <a:off x="2483768" y="5822500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</p:grpSp>
      <p:pic>
        <p:nvPicPr>
          <p:cNvPr id="80" name="79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09" y="5805264"/>
            <a:ext cx="838949" cy="472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4 Grupo"/>
          <p:cNvGrpSpPr/>
          <p:nvPr/>
        </p:nvGrpSpPr>
        <p:grpSpPr>
          <a:xfrm>
            <a:off x="4122236" y="5637993"/>
            <a:ext cx="1255060" cy="670193"/>
            <a:chOff x="4122236" y="5637993"/>
            <a:chExt cx="1255060" cy="670193"/>
          </a:xfrm>
        </p:grpSpPr>
        <p:pic>
          <p:nvPicPr>
            <p:cNvPr id="81" name="80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236" y="5637994"/>
              <a:ext cx="471533" cy="670192"/>
            </a:xfrm>
            <a:prstGeom prst="rect">
              <a:avLst/>
            </a:prstGeom>
          </p:spPr>
        </p:pic>
        <p:pic>
          <p:nvPicPr>
            <p:cNvPr id="82" name="81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047" y="5637993"/>
              <a:ext cx="481269" cy="667591"/>
            </a:xfrm>
            <a:prstGeom prst="rect">
              <a:avLst/>
            </a:prstGeom>
          </p:spPr>
        </p:pic>
        <p:pic>
          <p:nvPicPr>
            <p:cNvPr id="84" name="83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592" y="5637994"/>
              <a:ext cx="469704" cy="667592"/>
            </a:xfrm>
            <a:prstGeom prst="rect">
              <a:avLst/>
            </a:prstGeom>
          </p:spPr>
        </p:pic>
      </p:grpSp>
      <p:grpSp>
        <p:nvGrpSpPr>
          <p:cNvPr id="34" name="33 Grupo"/>
          <p:cNvGrpSpPr/>
          <p:nvPr/>
        </p:nvGrpSpPr>
        <p:grpSpPr>
          <a:xfrm>
            <a:off x="5506426" y="5707084"/>
            <a:ext cx="933269" cy="651871"/>
            <a:chOff x="5506426" y="5707084"/>
            <a:chExt cx="933269" cy="651871"/>
          </a:xfrm>
        </p:grpSpPr>
        <p:sp>
          <p:nvSpPr>
            <p:cNvPr id="96" name="4 CuadroTexto">
              <a:extLst>
                <a:ext uri="{FF2B5EF4-FFF2-40B4-BE49-F238E27FC236}">
                  <a16:creationId xmlns:a16="http://schemas.microsoft.com/office/drawing/2014/main" xmlns="" id="{EA4E7B54-45E9-4272-AC65-2BC2493BB4DF}"/>
                </a:ext>
              </a:extLst>
            </p:cNvPr>
            <p:cNvSpPr txBox="1"/>
            <p:nvPr/>
          </p:nvSpPr>
          <p:spPr>
            <a:xfrm>
              <a:off x="5506426" y="5707084"/>
              <a:ext cx="93326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 smtClean="0">
                  <a:latin typeface="Myriad Pro" pitchFamily="34" charset="0"/>
                  <a:cs typeface="Arial" panose="020B0604020202020204" pitchFamily="34" charset="0"/>
                </a:rPr>
                <a:t>WEB SERVICES</a:t>
              </a:r>
              <a:endParaRPr lang="es-PE" sz="900" b="1" dirty="0">
                <a:latin typeface="Myriad Pro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4 CuadroTexto">
              <a:extLst>
                <a:ext uri="{FF2B5EF4-FFF2-40B4-BE49-F238E27FC236}">
                  <a16:creationId xmlns:a16="http://schemas.microsoft.com/office/drawing/2014/main" xmlns="" id="{EA4E7B54-45E9-4272-AC65-2BC2493BB4DF}"/>
                </a:ext>
              </a:extLst>
            </p:cNvPr>
            <p:cNvSpPr txBox="1"/>
            <p:nvPr/>
          </p:nvSpPr>
          <p:spPr>
            <a:xfrm>
              <a:off x="5617033" y="5897291"/>
              <a:ext cx="71205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900" b="1" dirty="0" smtClean="0">
                  <a:solidFill>
                    <a:srgbClr val="0000FF"/>
                  </a:solidFill>
                  <a:latin typeface="Myriad Pro" pitchFamily="34" charset="0"/>
                  <a:cs typeface="Arial" panose="020B0604020202020204" pitchFamily="34" charset="0"/>
                </a:rPr>
                <a:t>* Internos</a:t>
              </a:r>
              <a:endParaRPr lang="es-PE" sz="900" b="1" dirty="0">
                <a:solidFill>
                  <a:srgbClr val="0000FF"/>
                </a:solidFill>
                <a:latin typeface="Myriad Pro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4 CuadroTexto">
              <a:extLst>
                <a:ext uri="{FF2B5EF4-FFF2-40B4-BE49-F238E27FC236}">
                  <a16:creationId xmlns:a16="http://schemas.microsoft.com/office/drawing/2014/main" xmlns="" id="{EA4E7B54-45E9-4272-AC65-2BC2493BB4DF}"/>
                </a:ext>
              </a:extLst>
            </p:cNvPr>
            <p:cNvSpPr txBox="1"/>
            <p:nvPr/>
          </p:nvSpPr>
          <p:spPr>
            <a:xfrm>
              <a:off x="5617033" y="6128123"/>
              <a:ext cx="71205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just"/>
              <a:r>
                <a:rPr lang="es-ES" sz="900" b="1" dirty="0" smtClean="0">
                  <a:solidFill>
                    <a:srgbClr val="0000FF"/>
                  </a:solidFill>
                  <a:latin typeface="Myriad Pro" pitchFamily="34" charset="0"/>
                  <a:cs typeface="Arial" panose="020B0604020202020204" pitchFamily="34" charset="0"/>
                </a:rPr>
                <a:t>* Externos</a:t>
              </a:r>
              <a:endParaRPr lang="es-PE" sz="900" b="1" dirty="0">
                <a:solidFill>
                  <a:srgbClr val="0000FF"/>
                </a:solidFill>
                <a:latin typeface="Myriad Pro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0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5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500356" y="260648"/>
            <a:ext cx="8153219" cy="461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Escenarios de incidencia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7974" y="836712"/>
            <a:ext cx="8512498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s-PE" sz="1400" b="1" kern="0" dirty="0" smtClean="0">
                <a:solidFill>
                  <a:srgbClr val="000000"/>
                </a:solidFill>
                <a:latin typeface="Myriad Pro" pitchFamily="34" charset="0"/>
              </a:rPr>
              <a:t>La información Meteorológica e Hidrológica </a:t>
            </a:r>
            <a:r>
              <a:rPr lang="es-PE" sz="1400" b="1" kern="0" dirty="0" smtClean="0">
                <a:solidFill>
                  <a:srgbClr val="0000FF"/>
                </a:solidFill>
                <a:latin typeface="Myriad Pro" pitchFamily="34" charset="0"/>
              </a:rPr>
              <a:t>es de importancia en el desarrollo de actividades donde su intervención se considere un factor o variable a considerar, para identificar su impacto de diferentes eventos.</a:t>
            </a:r>
            <a:endParaRPr lang="es-ES" sz="1400" b="1" kern="0" dirty="0">
              <a:solidFill>
                <a:srgbClr val="000000"/>
              </a:solidFill>
              <a:latin typeface="Myriad Pro" pitchFamily="34" charset="0"/>
            </a:endParaRPr>
          </a:p>
        </p:txBody>
      </p:sp>
      <p:sp>
        <p:nvSpPr>
          <p:cNvPr id="14" name="Rectángulo redondeado 3"/>
          <p:cNvSpPr/>
          <p:nvPr/>
        </p:nvSpPr>
        <p:spPr>
          <a:xfrm>
            <a:off x="3347864" y="2683066"/>
            <a:ext cx="2169496" cy="676147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100" b="1" kern="0" dirty="0" smtClean="0">
                <a:solidFill>
                  <a:schemeClr val="bg1"/>
                </a:solidFill>
                <a:latin typeface="Myriad Pro" pitchFamily="34" charset="0"/>
              </a:rPr>
              <a:t>Datos de Variables Meteorológicas e Hidrológicas</a:t>
            </a:r>
            <a:endParaRPr lang="es-ES_tradnl" sz="1100" b="1" kern="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060848"/>
            <a:ext cx="2664296" cy="1916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7" y="4145461"/>
            <a:ext cx="3899531" cy="2112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r="5400000" sy="-100000" algn="bl" rotWithShape="0"/>
          </a:effectLst>
        </p:spPr>
      </p:pic>
      <p:grpSp>
        <p:nvGrpSpPr>
          <p:cNvPr id="5" name="4 Grupo"/>
          <p:cNvGrpSpPr/>
          <p:nvPr/>
        </p:nvGrpSpPr>
        <p:grpSpPr>
          <a:xfrm>
            <a:off x="5940152" y="1916832"/>
            <a:ext cx="361569" cy="4519268"/>
            <a:chOff x="5940152" y="1916832"/>
            <a:chExt cx="361569" cy="4519268"/>
          </a:xfrm>
        </p:grpSpPr>
        <p:sp>
          <p:nvSpPr>
            <p:cNvPr id="23" name="Flecha: a la derecha con muesca 61">
              <a:extLst>
                <a:ext uri="{FF2B5EF4-FFF2-40B4-BE49-F238E27FC236}">
                  <a16:creationId xmlns:a16="http://schemas.microsoft.com/office/drawing/2014/main" xmlns="" id="{967E1DE5-4E87-4965-AE57-B1973C387F59}"/>
                </a:ext>
              </a:extLst>
            </p:cNvPr>
            <p:cNvSpPr/>
            <p:nvPr/>
          </p:nvSpPr>
          <p:spPr>
            <a:xfrm>
              <a:off x="5940152" y="1916832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4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5944941" y="2619676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5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5944942" y="3284984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6" name="Flecha: a la derecha con muesca 64">
              <a:extLst>
                <a:ext uri="{FF2B5EF4-FFF2-40B4-BE49-F238E27FC236}">
                  <a16:creationId xmlns:a16="http://schemas.microsoft.com/office/drawing/2014/main" xmlns="" id="{E5B62FD3-517F-456F-ABFC-9275E6DC6B2B}"/>
                </a:ext>
              </a:extLst>
            </p:cNvPr>
            <p:cNvSpPr/>
            <p:nvPr/>
          </p:nvSpPr>
          <p:spPr>
            <a:xfrm>
              <a:off x="5963852" y="3933056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5" name="Flecha: a la derecha con muesca 61">
              <a:extLst>
                <a:ext uri="{FF2B5EF4-FFF2-40B4-BE49-F238E27FC236}">
                  <a16:creationId xmlns:a16="http://schemas.microsoft.com/office/drawing/2014/main" xmlns="" id="{967E1DE5-4E87-4965-AE57-B1973C387F59}"/>
                </a:ext>
              </a:extLst>
            </p:cNvPr>
            <p:cNvSpPr/>
            <p:nvPr/>
          </p:nvSpPr>
          <p:spPr>
            <a:xfrm>
              <a:off x="5940152" y="4581128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6" name="Flecha: a la derecha con muesca 62">
              <a:extLst>
                <a:ext uri="{FF2B5EF4-FFF2-40B4-BE49-F238E27FC236}">
                  <a16:creationId xmlns:a16="http://schemas.microsoft.com/office/drawing/2014/main" xmlns="" id="{C040F607-7D70-4E55-9657-1EF1AC17A296}"/>
                </a:ext>
              </a:extLst>
            </p:cNvPr>
            <p:cNvSpPr/>
            <p:nvPr/>
          </p:nvSpPr>
          <p:spPr>
            <a:xfrm>
              <a:off x="5944941" y="5283972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7" name="Flecha: a la derecha con muesca 63">
              <a:extLst>
                <a:ext uri="{FF2B5EF4-FFF2-40B4-BE49-F238E27FC236}">
                  <a16:creationId xmlns:a16="http://schemas.microsoft.com/office/drawing/2014/main" xmlns="" id="{E6B589F8-0F51-427A-832C-4C3670A5D821}"/>
                </a:ext>
              </a:extLst>
            </p:cNvPr>
            <p:cNvSpPr/>
            <p:nvPr/>
          </p:nvSpPr>
          <p:spPr>
            <a:xfrm>
              <a:off x="5944942" y="5949280"/>
              <a:ext cx="337869" cy="486820"/>
            </a:xfrm>
            <a:prstGeom prst="notchedRightArrow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3300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endParaRPr lang="es-PE" sz="12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6595286" y="1980222"/>
            <a:ext cx="2097488" cy="4392488"/>
            <a:chOff x="6595286" y="1980222"/>
            <a:chExt cx="2097488" cy="4392488"/>
          </a:xfrm>
        </p:grpSpPr>
        <p:sp>
          <p:nvSpPr>
            <p:cNvPr id="31" name="Rectángulo redondeado 3"/>
            <p:cNvSpPr/>
            <p:nvPr/>
          </p:nvSpPr>
          <p:spPr>
            <a:xfrm>
              <a:off x="6595286" y="2683066"/>
              <a:ext cx="2097488" cy="360040"/>
            </a:xfrm>
            <a:prstGeom prst="roundRect">
              <a:avLst/>
            </a:prstGeom>
            <a:solidFill>
              <a:srgbClr val="008000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E" sz="900" b="1" kern="0" dirty="0">
                  <a:solidFill>
                    <a:schemeClr val="bg1"/>
                  </a:solidFill>
                  <a:latin typeface="Myriad Pro" pitchFamily="34" charset="0"/>
                </a:rPr>
                <a:t>AMBIENTE</a:t>
              </a:r>
            </a:p>
          </p:txBody>
        </p:sp>
        <p:sp>
          <p:nvSpPr>
            <p:cNvPr id="32" name="Rectángulo redondeado 3"/>
            <p:cNvSpPr/>
            <p:nvPr/>
          </p:nvSpPr>
          <p:spPr>
            <a:xfrm>
              <a:off x="6595286" y="3348374"/>
              <a:ext cx="2097488" cy="3600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E" sz="900" b="1" kern="0" dirty="0">
                  <a:solidFill>
                    <a:schemeClr val="bg1"/>
                  </a:solidFill>
                  <a:latin typeface="Myriad Pro" pitchFamily="34" charset="0"/>
                </a:rPr>
                <a:t>EDUCACIÓN</a:t>
              </a:r>
            </a:p>
          </p:txBody>
        </p:sp>
        <p:sp>
          <p:nvSpPr>
            <p:cNvPr id="33" name="Rectángulo redondeado 3"/>
            <p:cNvSpPr/>
            <p:nvPr/>
          </p:nvSpPr>
          <p:spPr>
            <a:xfrm>
              <a:off x="6595286" y="3996446"/>
              <a:ext cx="2097488" cy="36004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E" sz="900" b="1" kern="0" dirty="0">
                  <a:solidFill>
                    <a:schemeClr val="bg1"/>
                  </a:solidFill>
                  <a:latin typeface="Myriad Pro" pitchFamily="34" charset="0"/>
                </a:rPr>
                <a:t>RIESGO</a:t>
              </a:r>
            </a:p>
          </p:txBody>
        </p:sp>
        <p:sp>
          <p:nvSpPr>
            <p:cNvPr id="34" name="Rectángulo redondeado 3"/>
            <p:cNvSpPr/>
            <p:nvPr/>
          </p:nvSpPr>
          <p:spPr>
            <a:xfrm>
              <a:off x="6595286" y="1980222"/>
              <a:ext cx="2097488" cy="36004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E" sz="900" b="1" kern="0" dirty="0">
                  <a:solidFill>
                    <a:schemeClr val="bg1"/>
                  </a:solidFill>
                  <a:latin typeface="Myriad Pro" pitchFamily="34" charset="0"/>
                </a:rPr>
                <a:t>SALUD</a:t>
              </a:r>
            </a:p>
          </p:txBody>
        </p:sp>
        <p:sp>
          <p:nvSpPr>
            <p:cNvPr id="39" name="Rectángulo redondeado 3"/>
            <p:cNvSpPr/>
            <p:nvPr/>
          </p:nvSpPr>
          <p:spPr>
            <a:xfrm>
              <a:off x="6595286" y="5347362"/>
              <a:ext cx="2097488" cy="36004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E" sz="900" b="1" kern="0" dirty="0" smtClean="0">
                  <a:solidFill>
                    <a:schemeClr val="bg1"/>
                  </a:solidFill>
                  <a:latin typeface="Myriad Pro" pitchFamily="34" charset="0"/>
                </a:rPr>
                <a:t>TRANSPORTE</a:t>
              </a:r>
              <a:endParaRPr lang="es-PE" sz="900" b="1" kern="0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40" name="Rectángulo redondeado 3"/>
            <p:cNvSpPr/>
            <p:nvPr/>
          </p:nvSpPr>
          <p:spPr>
            <a:xfrm>
              <a:off x="6595286" y="6012670"/>
              <a:ext cx="2097488" cy="36004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E" sz="900" b="1" kern="0" dirty="0">
                  <a:solidFill>
                    <a:schemeClr val="bg1"/>
                  </a:solidFill>
                  <a:latin typeface="Myriad Pro" pitchFamily="34" charset="0"/>
                </a:rPr>
                <a:t>EDUCACIÓN</a:t>
              </a:r>
            </a:p>
          </p:txBody>
        </p:sp>
        <p:sp>
          <p:nvSpPr>
            <p:cNvPr id="42" name="Rectángulo redondeado 3"/>
            <p:cNvSpPr/>
            <p:nvPr/>
          </p:nvSpPr>
          <p:spPr>
            <a:xfrm>
              <a:off x="6595286" y="4644518"/>
              <a:ext cx="2097488" cy="360040"/>
            </a:xfrm>
            <a:prstGeom prst="roundRect">
              <a:avLst/>
            </a:prstGeom>
            <a:solidFill>
              <a:srgbClr val="00B050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E" sz="900" b="1" kern="0" dirty="0" smtClean="0">
                  <a:solidFill>
                    <a:schemeClr val="bg1"/>
                  </a:solidFill>
                  <a:latin typeface="Myriad Pro" pitchFamily="34" charset="0"/>
                </a:rPr>
                <a:t>AGRÍCOLA / FORESTAL</a:t>
              </a:r>
              <a:endParaRPr lang="es-PE" sz="900" b="1" kern="0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6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323528" y="2116900"/>
            <a:ext cx="8496944" cy="6640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MEDIOS DE ACCESO A LA INFORMACIÓN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323528" y="1988840"/>
            <a:ext cx="8496944" cy="1384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sx="1000" sy="1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SENAMHI APP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Verdana" pitchFamily="34" charset="0"/>
                <a:cs typeface="Verdana" pitchFamily="34" charset="0"/>
              </a:rPr>
              <a:t>Servicio de Aplicativo Móvil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15880</TotalTime>
  <Words>1378</Words>
  <Application>Microsoft Office PowerPoint</Application>
  <PresentationFormat>Presentación en pantalla (4:3)</PresentationFormat>
  <Paragraphs>312</Paragraphs>
  <Slides>25</Slides>
  <Notes>22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OCI</dc:creator>
  <cp:lastModifiedBy>Usuario</cp:lastModifiedBy>
  <cp:revision>1016</cp:revision>
  <cp:lastPrinted>2014-08-08T23:41:28Z</cp:lastPrinted>
  <dcterms:created xsi:type="dcterms:W3CDTF">2013-08-21T16:59:44Z</dcterms:created>
  <dcterms:modified xsi:type="dcterms:W3CDTF">2019-03-20T13:27:09Z</dcterms:modified>
</cp:coreProperties>
</file>