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11"/>
  </p:notesMasterIdLst>
  <p:sldIdLst>
    <p:sldId id="328" r:id="rId2"/>
    <p:sldId id="268" r:id="rId3"/>
    <p:sldId id="274" r:id="rId4"/>
    <p:sldId id="277" r:id="rId5"/>
    <p:sldId id="275" r:id="rId6"/>
    <p:sldId id="273" r:id="rId7"/>
    <p:sldId id="329" r:id="rId8"/>
    <p:sldId id="266" r:id="rId9"/>
    <p:sldId id="330" r:id="rId10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19" autoAdjust="0"/>
    <p:restoredTop sz="94660"/>
  </p:normalViewPr>
  <p:slideViewPr>
    <p:cSldViewPr snapToGrid="0">
      <p:cViewPr varScale="1">
        <p:scale>
          <a:sx n="59" d="100"/>
          <a:sy n="59" d="100"/>
        </p:scale>
        <p:origin x="90" y="1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E46E15-F44A-4BC9-AEB8-DA5BA66C0149}" type="datetimeFigureOut">
              <a:rPr lang="es-PE" smtClean="0"/>
              <a:t>7/07/2021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6DC0FD-0D4F-4E03-BE54-A31FDEF97C2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46657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1108C4-1F4C-4E36-B072-0186701394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A745780-3EBF-4D85-9736-6876E42C3A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D139C9-8163-463F-9EBC-61A27EDC5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0011B-86FC-46D2-9C42-EA384A5795CA}" type="datetime1">
              <a:rPr lang="es-PE" smtClean="0"/>
              <a:t>7/07/2021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0C8752-D084-45DA-B63E-6EBB10461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Curso Taller básico de Clima y Salud - Modulo I</a:t>
            </a:r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D7901E-8E04-4774-A033-FC03B419D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868F-DCBE-4BB0-8407-592C7B1DB02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50041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1B4B09-292F-4312-8FB9-45F686B37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F350BA5-7B63-4F45-B4F5-9BB954DF62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362188-89BC-44AE-9424-9DA0F1655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D05B1-62EA-4E24-B5B3-A4992BC8AC0A}" type="datetime1">
              <a:rPr lang="es-PE" smtClean="0"/>
              <a:t>7/07/2021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48BC6F-4D0C-4B3D-AEA9-9BF13581F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Curso Taller básico de Clima y Salud - Modulo I</a:t>
            </a:r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947686-6947-42F0-95C6-EA6D08C7B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868F-DCBE-4BB0-8407-592C7B1DB02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28032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F3F7ECF-6471-4FA0-9801-2ADA46B43E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783DC9F-9BA2-472A-BF89-80AF996CF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49677C-558A-412F-A313-5F7A1FDD4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E1DAA-0407-4F77-BE89-463652542AC0}" type="datetime1">
              <a:rPr lang="es-PE" smtClean="0"/>
              <a:t>7/07/2021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5EC066-F7F8-4D4C-84AC-7D5CED182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Curso Taller básico de Clima y Salud - Modulo I</a:t>
            </a:r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33259C-AEE6-49E4-802A-812E40DBA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868F-DCBE-4BB0-8407-592C7B1DB02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97666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5_Diapositiva de título"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A8AB969-B009-48AD-9D53-12CECA7B8B3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82" y="164637"/>
            <a:ext cx="11289815" cy="1219203"/>
          </a:xfrm>
          <a:prstGeom prst="rect">
            <a:avLst/>
          </a:prstGeom>
        </p:spPr>
      </p:pic>
      <p:pic>
        <p:nvPicPr>
          <p:cNvPr id="3" name="Imagen 2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C4114523-C969-4F76-A5E9-6BC8AAF2E06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172" y="5349213"/>
            <a:ext cx="4356617" cy="1398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479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Diapositiva de título">
    <p:bg>
      <p:bgPr>
        <a:pattFill prst="pct5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894C8866-808C-48F6-A01E-4A34A898DC3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8351" y="6020280"/>
            <a:ext cx="1192421" cy="577073"/>
          </a:xfrm>
          <a:prstGeom prst="rect">
            <a:avLst/>
          </a:prstGeom>
        </p:spPr>
      </p:pic>
      <p:sp>
        <p:nvSpPr>
          <p:cNvPr id="3" name="Marcador de texto 3"/>
          <p:cNvSpPr>
            <a:spLocks noGrp="1"/>
          </p:cNvSpPr>
          <p:nvPr>
            <p:ph type="body" sz="quarter" idx="12"/>
          </p:nvPr>
        </p:nvSpPr>
        <p:spPr>
          <a:xfrm>
            <a:off x="1014866" y="3563485"/>
            <a:ext cx="3832996" cy="1209664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400" b="0">
                <a:solidFill>
                  <a:srgbClr val="00499A"/>
                </a:solidFill>
                <a:latin typeface="Verdana Pro" panose="020B0604020202020204" pitchFamily="34" charset="0"/>
              </a:defRPr>
            </a:lvl1pPr>
            <a:lvl2pPr marL="457189" indent="0" algn="ctr">
              <a:buNone/>
              <a:defRPr sz="1200" b="1">
                <a:solidFill>
                  <a:schemeClr val="tx2"/>
                </a:solidFill>
                <a:latin typeface="Myriad Pro" panose="020B0503030403020204" pitchFamily="34" charset="0"/>
              </a:defRPr>
            </a:lvl2pPr>
            <a:lvl3pPr marL="914377" indent="0" algn="ctr">
              <a:buNone/>
              <a:defRPr sz="1800" b="1">
                <a:solidFill>
                  <a:schemeClr val="tx2"/>
                </a:solidFill>
                <a:latin typeface="Myriad Pro" panose="020B0503030403020204" pitchFamily="34" charset="0"/>
              </a:defRPr>
            </a:lvl3pPr>
            <a:lvl4pPr marL="1371566" indent="0" algn="ctr">
              <a:buNone/>
              <a:defRPr sz="1800" b="1">
                <a:solidFill>
                  <a:schemeClr val="tx2"/>
                </a:solidFill>
                <a:latin typeface="Myriad Pro" panose="020B0503030403020204" pitchFamily="34" charset="0"/>
              </a:defRPr>
            </a:lvl4pPr>
            <a:lvl5pPr marL="1828754" indent="0" algn="ctr">
              <a:buNone/>
              <a:defRPr sz="1800" b="1">
                <a:solidFill>
                  <a:schemeClr val="tx2"/>
                </a:solidFill>
                <a:latin typeface="Myriad Pro" panose="020B0503030403020204" pitchFamily="34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3"/>
          </p:nvPr>
        </p:nvSpPr>
        <p:spPr>
          <a:xfrm>
            <a:off x="5135893" y="740701"/>
            <a:ext cx="6048668" cy="5088567"/>
          </a:xfrm>
        </p:spPr>
        <p:txBody>
          <a:bodyPr>
            <a:noAutofit/>
          </a:bodyPr>
          <a:lstStyle>
            <a:lvl1pPr marL="0" indent="0" algn="just">
              <a:spcBef>
                <a:spcPts val="0"/>
              </a:spcBef>
              <a:buNone/>
              <a:defRPr sz="1400" b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defRPr>
            </a:lvl1pPr>
            <a:lvl2pPr marL="457189" indent="0" algn="ctr">
              <a:buNone/>
              <a:defRPr sz="1200" b="1">
                <a:solidFill>
                  <a:schemeClr val="tx2"/>
                </a:solidFill>
                <a:latin typeface="Myriad Pro" panose="020B0503030403020204" pitchFamily="34" charset="0"/>
              </a:defRPr>
            </a:lvl2pPr>
            <a:lvl3pPr marL="914377" indent="0" algn="ctr">
              <a:buNone/>
              <a:defRPr sz="1800" b="1">
                <a:solidFill>
                  <a:schemeClr val="tx2"/>
                </a:solidFill>
                <a:latin typeface="Myriad Pro" panose="020B0503030403020204" pitchFamily="34" charset="0"/>
              </a:defRPr>
            </a:lvl3pPr>
            <a:lvl4pPr marL="1371566" indent="0" algn="ctr">
              <a:buNone/>
              <a:defRPr sz="1800" b="1">
                <a:solidFill>
                  <a:schemeClr val="tx2"/>
                </a:solidFill>
                <a:latin typeface="Myriad Pro" panose="020B0503030403020204" pitchFamily="34" charset="0"/>
              </a:defRPr>
            </a:lvl4pPr>
            <a:lvl5pPr marL="1828754" indent="0" algn="ctr">
              <a:buNone/>
              <a:defRPr sz="1800" b="1">
                <a:solidFill>
                  <a:schemeClr val="tx2"/>
                </a:solidFill>
                <a:latin typeface="Myriad Pro" panose="020B0503030403020204" pitchFamily="34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7" name="Marcador de texto 3"/>
          <p:cNvSpPr>
            <a:spLocks noGrp="1"/>
          </p:cNvSpPr>
          <p:nvPr>
            <p:ph type="body" sz="quarter" idx="14"/>
          </p:nvPr>
        </p:nvSpPr>
        <p:spPr>
          <a:xfrm>
            <a:off x="999344" y="1148747"/>
            <a:ext cx="3944528" cy="2280253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3733" b="1">
                <a:solidFill>
                  <a:srgbClr val="00499A"/>
                </a:solidFill>
                <a:latin typeface="adineue PRO Black" panose="020B0A03040702080504" pitchFamily="34" charset="0"/>
              </a:defRPr>
            </a:lvl1pPr>
            <a:lvl2pPr marL="457189" indent="0" algn="ctr">
              <a:buNone/>
              <a:defRPr sz="1200" b="1">
                <a:solidFill>
                  <a:schemeClr val="tx2"/>
                </a:solidFill>
                <a:latin typeface="Myriad Pro" panose="020B0503030403020204" pitchFamily="34" charset="0"/>
              </a:defRPr>
            </a:lvl2pPr>
            <a:lvl3pPr marL="914377" indent="0" algn="ctr">
              <a:buNone/>
              <a:defRPr sz="1800" b="1">
                <a:solidFill>
                  <a:schemeClr val="tx2"/>
                </a:solidFill>
                <a:latin typeface="Myriad Pro" panose="020B0503030403020204" pitchFamily="34" charset="0"/>
              </a:defRPr>
            </a:lvl3pPr>
            <a:lvl4pPr marL="1371566" indent="0" algn="ctr">
              <a:buNone/>
              <a:defRPr sz="1800" b="1">
                <a:solidFill>
                  <a:schemeClr val="tx2"/>
                </a:solidFill>
                <a:latin typeface="Myriad Pro" panose="020B0503030403020204" pitchFamily="34" charset="0"/>
              </a:defRPr>
            </a:lvl4pPr>
            <a:lvl5pPr marL="1828754" indent="0" algn="ctr">
              <a:buNone/>
              <a:defRPr sz="1800" b="1">
                <a:solidFill>
                  <a:schemeClr val="tx2"/>
                </a:solidFill>
                <a:latin typeface="Myriad Pro" panose="020B0503030403020204" pitchFamily="34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9E7FE5E-85F7-48C7-B38F-84488B92C62A}"/>
              </a:ext>
            </a:extLst>
          </p:cNvPr>
          <p:cNvSpPr/>
          <p:nvPr userDrawn="1"/>
        </p:nvSpPr>
        <p:spPr>
          <a:xfrm>
            <a:off x="1" y="-27385"/>
            <a:ext cx="12206863" cy="192021"/>
          </a:xfrm>
          <a:prstGeom prst="rect">
            <a:avLst/>
          </a:prstGeom>
          <a:solidFill>
            <a:srgbClr val="0049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240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D823D3B-8077-4828-BD58-43CF74BF2E2D}"/>
              </a:ext>
            </a:extLst>
          </p:cNvPr>
          <p:cNvSpPr/>
          <p:nvPr userDrawn="1"/>
        </p:nvSpPr>
        <p:spPr>
          <a:xfrm>
            <a:off x="1" y="6665979"/>
            <a:ext cx="12206863" cy="192021"/>
          </a:xfrm>
          <a:prstGeom prst="rect">
            <a:avLst/>
          </a:prstGeom>
          <a:solidFill>
            <a:srgbClr val="F9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240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816A77A-9CB9-4534-A52B-B832406AE367}"/>
              </a:ext>
            </a:extLst>
          </p:cNvPr>
          <p:cNvSpPr/>
          <p:nvPr userDrawn="1"/>
        </p:nvSpPr>
        <p:spPr>
          <a:xfrm>
            <a:off x="11915197" y="6212804"/>
            <a:ext cx="276803" cy="192021"/>
          </a:xfrm>
          <a:prstGeom prst="rect">
            <a:avLst/>
          </a:prstGeom>
          <a:solidFill>
            <a:srgbClr val="F9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EE43701B-7E25-4FBB-B6C5-A53B948E52BB}"/>
              </a:ext>
            </a:extLst>
          </p:cNvPr>
          <p:cNvSpPr/>
          <p:nvPr userDrawn="1"/>
        </p:nvSpPr>
        <p:spPr>
          <a:xfrm>
            <a:off x="1103445" y="5177813"/>
            <a:ext cx="288032" cy="288032"/>
          </a:xfrm>
          <a:prstGeom prst="ellipse">
            <a:avLst/>
          </a:prstGeom>
          <a:solidFill>
            <a:srgbClr val="0049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021274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3B1EA2-3372-47B5-9A0B-B4023BE0E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812D12-1FED-4A13-A145-F4A1A3D02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377DEA0-F9F7-4F4B-9E03-2B02F955A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FF611-2A59-4DE9-8729-31A97779289C}" type="datetime1">
              <a:rPr lang="es-PE" smtClean="0"/>
              <a:t>7/07/2021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26714F-8F0A-4A06-9F15-91E11B097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Curso Taller básico de Clima y Salud - Modulo I</a:t>
            </a:r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C835C7-A476-446E-BE25-B1E2644F5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868F-DCBE-4BB0-8407-592C7B1DB02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8057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FD6064-18FF-43C2-9BA1-98B153E26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F2E4A9B-2279-4964-971E-ECFCD53437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1DDAFD-F380-47A0-B37F-E910FD1A6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7E00-19E4-4853-83BA-5E415E2EFD88}" type="datetime1">
              <a:rPr lang="es-PE" smtClean="0"/>
              <a:t>7/07/2021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9DD6C3-B44B-45D4-8C35-244221631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Curso Taller básico de Clima y Salud - Modulo I</a:t>
            </a:r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12DB12-C518-4C56-979F-140C4962E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868F-DCBE-4BB0-8407-592C7B1DB02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036886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08C0E9-7883-4C03-8279-3B795A2BA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FBB592-BF82-4E69-85AB-C7BA534308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F53D07D-3936-423A-8798-861762FB9C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E305F9F-288C-4C4F-A4CC-E8C461823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E748-5D1A-40E1-ABF9-7A45B68FF91D}" type="datetime1">
              <a:rPr lang="es-PE" smtClean="0"/>
              <a:t>7/07/2021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529F5E8-C13B-49D3-9340-4AB00F9A2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Curso Taller básico de Clima y Salud - Modulo I</a:t>
            </a:r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3F2EEA0-7259-4CD3-A08E-0F767A87F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868F-DCBE-4BB0-8407-592C7B1DB02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9688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6464C3-F388-465B-8E6E-147CC424F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B625907-1117-4384-B805-DC2B45142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24C56F9-B10B-45A2-90D2-66998204E8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9370E46-83DC-4B96-8104-C2D5622D50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7107D43-F776-4A4E-9094-3733CF33D8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55578C0-3387-4E75-AEF8-03AD34259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5358E-4D90-45FD-A009-16936D4304AB}" type="datetime1">
              <a:rPr lang="es-PE" smtClean="0"/>
              <a:t>7/07/2021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AC9DFDC-1B3D-4141-B5F5-93558A978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Curso Taller básico de Clima y Salud - Modulo I</a:t>
            </a:r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FB2569-DD43-4F1B-889F-FB7F71C54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868F-DCBE-4BB0-8407-592C7B1DB02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68717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53E2AB-411F-4D09-B043-17EFF8B89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3CB69B9-F6CA-4F12-8582-C6529F209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235F6-4763-49E4-8BEC-A174CC36A98C}" type="datetime1">
              <a:rPr lang="es-PE" smtClean="0"/>
              <a:t>7/07/2021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86A0D8F-9EDE-4456-B099-081898267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Curso Taller básico de Clima y Salud - Modulo I</a:t>
            </a:r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8DD440B-B4B9-4101-BF9B-5A2461E30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868F-DCBE-4BB0-8407-592C7B1DB02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61997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0FB1287-5C93-4245-AB07-010DBA9A9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57105-C3D9-4FA7-AA7A-CF16BF9BA6D9}" type="datetime1">
              <a:rPr lang="es-PE" smtClean="0"/>
              <a:t>7/07/2021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10C383D-1108-4E24-9F86-228F31E27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Curso Taller básico de Clima y Salud - Modulo I</a:t>
            </a:r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39718D1-6E85-4BF4-AA89-586FADE6F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868F-DCBE-4BB0-8407-592C7B1DB02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3110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D01A8E-3CC3-4911-8B1D-AF05A453F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7F4FD0-1E51-44A5-A92E-3FCDD4B528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9F76C2A-0947-4020-BA8C-39655176EC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5BA780B-93B1-4D15-ABAD-A03EE0ABB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40E48-2B14-49A6-9763-FE4E07CEDC36}" type="datetime1">
              <a:rPr lang="es-PE" smtClean="0"/>
              <a:t>7/07/2021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9A71F55-0348-4B98-881B-5013FD16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Curso Taller básico de Clima y Salud - Modulo I</a:t>
            </a:r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A179B79-B407-42E2-A7E2-0D9B3E15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868F-DCBE-4BB0-8407-592C7B1DB02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79054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D47DE6-EE2D-42CC-8F5B-F02009746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CF843D2-B950-4B68-9FC0-FE4242E9D5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9A13DF6-2030-4752-B39A-8A44645044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E98F72-A7E6-4217-93F5-AFF8F3D6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70A97-8BBA-41EC-807A-19351BF72784}" type="datetime1">
              <a:rPr lang="es-PE" smtClean="0"/>
              <a:t>7/07/2021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2AE8B93-6B59-4ED8-BCF1-3503580C7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Curso Taller básico de Clima y Salud - Modulo I</a:t>
            </a:r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1ED4617-C151-4243-B94A-A99CFED5A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5868F-DCBE-4BB0-8407-592C7B1DB02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34313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90AA101-6CEE-443A-A46A-DF16225C0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839CB4D-7B46-4CB6-AC37-FBD399E98B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B7A178-9D30-4ABF-903B-C19CF7995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56AC6-3968-48B0-A46C-2F10A0DEB976}" type="datetime1">
              <a:rPr lang="es-PE" smtClean="0"/>
              <a:t>7/07/2021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459A4F-AF1C-4A03-B85A-BB69CE1042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Curso Taller básico de Clima y Salud - Modulo I</a:t>
            </a:r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486A50E-D78E-4039-B030-A8445AA9C2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5868F-DCBE-4BB0-8407-592C7B1DB029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49434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texto 3">
            <a:extLst>
              <a:ext uri="{FF2B5EF4-FFF2-40B4-BE49-F238E27FC236}">
                <a16:creationId xmlns:a16="http://schemas.microsoft.com/office/drawing/2014/main" id="{170EDB97-E827-449B-9DFB-7B84ACD43AF9}"/>
              </a:ext>
            </a:extLst>
          </p:cNvPr>
          <p:cNvSpPr txBox="1">
            <a:spLocks/>
          </p:cNvSpPr>
          <p:nvPr/>
        </p:nvSpPr>
        <p:spPr>
          <a:xfrm>
            <a:off x="3119669" y="3957059"/>
            <a:ext cx="7488832" cy="1776197"/>
          </a:xfrm>
          <a:prstGeom prst="rect">
            <a:avLst/>
          </a:prstGeom>
        </p:spPr>
        <p:txBody>
          <a:bodyPr/>
          <a:lstStyle>
            <a:lvl1pPr marL="288036" indent="-288036" algn="l" defTabSz="685800" rtl="0" eaLnBrk="1" latinLnBrk="0" hangingPunct="1">
              <a:lnSpc>
                <a:spcPct val="94000"/>
              </a:lnSpc>
              <a:spcBef>
                <a:spcPts val="750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5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5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287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35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35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7145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0574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2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4003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05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7432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05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0861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05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1420"/>
              </a:spcBef>
              <a:buNone/>
            </a:pPr>
            <a:r>
              <a:rPr lang="es-ES" sz="3200" b="1" dirty="0">
                <a:solidFill>
                  <a:srgbClr val="00499A"/>
                </a:solidFill>
                <a:latin typeface="adineue PRO Black" panose="020B0A03040702080504" pitchFamily="34" charset="0"/>
              </a:rPr>
              <a:t>Introducción al lenguaje de programación R Taller de programación en R: Parte 2</a:t>
            </a:r>
          </a:p>
          <a:p>
            <a:pPr marL="0" indent="0" algn="r">
              <a:spcBef>
                <a:spcPts val="1420"/>
              </a:spcBef>
              <a:buNone/>
            </a:pPr>
            <a:endParaRPr lang="es-PE" sz="4800" b="1" spc="-1" dirty="0">
              <a:solidFill>
                <a:srgbClr val="00499A"/>
              </a:solidFill>
              <a:latin typeface="adineue PRO Black" panose="020B0A03040702080504" pitchFamily="34" charset="0"/>
            </a:endParaRPr>
          </a:p>
        </p:txBody>
      </p:sp>
      <p:sp>
        <p:nvSpPr>
          <p:cNvPr id="3" name="Marcador de texto 3">
            <a:extLst>
              <a:ext uri="{FF2B5EF4-FFF2-40B4-BE49-F238E27FC236}">
                <a16:creationId xmlns:a16="http://schemas.microsoft.com/office/drawing/2014/main" id="{EC3B4A7C-5077-47F1-8DAA-BA696D9772E8}"/>
              </a:ext>
            </a:extLst>
          </p:cNvPr>
          <p:cNvSpPr txBox="1">
            <a:spLocks/>
          </p:cNvSpPr>
          <p:nvPr/>
        </p:nvSpPr>
        <p:spPr>
          <a:xfrm>
            <a:off x="3503712" y="3332989"/>
            <a:ext cx="7104789" cy="576064"/>
          </a:xfrm>
          <a:prstGeom prst="rect">
            <a:avLst/>
          </a:prstGeom>
        </p:spPr>
        <p:txBody>
          <a:bodyPr/>
          <a:lstStyle>
            <a:lvl1pPr marL="288036" indent="-288036" algn="l" defTabSz="685800" rtl="0" eaLnBrk="1" latinLnBrk="0" hangingPunct="1">
              <a:lnSpc>
                <a:spcPct val="94000"/>
              </a:lnSpc>
              <a:spcBef>
                <a:spcPts val="750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5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5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287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35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35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7145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0574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2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4003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05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7432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05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0861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05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1420"/>
              </a:spcBef>
              <a:buNone/>
            </a:pPr>
            <a:r>
              <a:rPr lang="es-ES" sz="2400" b="1" dirty="0">
                <a:solidFill>
                  <a:srgbClr val="00499A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Curso Taller básico de Clima y Salud Modulo I</a:t>
            </a:r>
            <a:endParaRPr lang="es-PE" sz="2400" b="1" spc="-1" dirty="0">
              <a:solidFill>
                <a:srgbClr val="00499A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635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E1FCB70F-AC55-477D-A3F4-1305F5C2BB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sz="2400" dirty="0"/>
              <a:t>Explorar, ordenar y extraer datos específicos de una base de datos de climáticos.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sz="2400" dirty="0"/>
              <a:t>Unir base de datos de salud y climáticos.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s-ES" sz="2400" dirty="0"/>
              <a:t>Repasar conceptos básicos de paquetes </a:t>
            </a:r>
            <a:r>
              <a:rPr lang="es-ES" sz="2400" dirty="0" err="1"/>
              <a:t>dplyr</a:t>
            </a:r>
            <a:r>
              <a:rPr lang="es-ES" sz="2400" dirty="0"/>
              <a:t> de tidyverse.</a:t>
            </a:r>
          </a:p>
          <a:p>
            <a:endParaRPr lang="es-PE" dirty="0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DF9FB6EC-175E-41AF-BE2F-072389573C7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PE" dirty="0"/>
              <a:t>OBJETIVOS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4B1D29E-97A6-4B6D-9DB6-75EBEE3FF5E9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4114800" cy="365125"/>
          </a:xfrm>
        </p:spPr>
        <p:txBody>
          <a:bodyPr/>
          <a:lstStyle/>
          <a:p>
            <a:r>
              <a:rPr lang="es-ES"/>
              <a:t>Curso Taller básico de Clima y Salud - Modulo I</a:t>
            </a:r>
            <a:endParaRPr lang="es-PE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165BBE0-0C00-4D9A-92CD-B409EA73274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356350"/>
            <a:ext cx="2743200" cy="365125"/>
          </a:xfrm>
        </p:spPr>
        <p:txBody>
          <a:bodyPr/>
          <a:lstStyle/>
          <a:p>
            <a:fld id="{6765868F-DCBE-4BB0-8407-592C7B1DB029}" type="slidenum">
              <a:rPr lang="es-PE" smtClean="0"/>
              <a:t>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2154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8DD7D45F-E73D-4B16-A45D-B30827C1D3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/>
              <a:t>Datos grillados de temperatura extraídos del modelo </a:t>
            </a:r>
            <a:r>
              <a:rPr lang="es-ES" sz="2400" dirty="0" err="1"/>
              <a:t>goblal</a:t>
            </a:r>
            <a:r>
              <a:rPr lang="es-ES" sz="2400" dirty="0"/>
              <a:t> Era 5 </a:t>
            </a:r>
            <a:r>
              <a:rPr lang="es-ES" sz="2400" dirty="0" err="1"/>
              <a:t>Land</a:t>
            </a:r>
            <a:r>
              <a:rPr lang="es-ES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400" dirty="0"/>
              <a:t>Para el propósito del curso, la data ya fue tratada hasta datos diarios a nivel de distrito.</a:t>
            </a:r>
          </a:p>
          <a:p>
            <a:endParaRPr lang="es-PE" dirty="0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FBE9E2A5-B931-47CA-AE8E-7ABFEEF448F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ES" dirty="0"/>
              <a:t>Base de datos de clima</a:t>
            </a:r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45FF22-F25B-4AD2-B6BF-EA3CE51831B3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4114800" cy="365125"/>
          </a:xfrm>
        </p:spPr>
        <p:txBody>
          <a:bodyPr/>
          <a:lstStyle/>
          <a:p>
            <a:r>
              <a:rPr lang="es-ES"/>
              <a:t>Curso Taller básico de Clima y Salud - Modulo I</a:t>
            </a:r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4B8BB22-0A80-4CD2-99DF-EA1755D344E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356350"/>
            <a:ext cx="2743200" cy="365125"/>
          </a:xfrm>
        </p:spPr>
        <p:txBody>
          <a:bodyPr/>
          <a:lstStyle/>
          <a:p>
            <a:fld id="{6765868F-DCBE-4BB0-8407-592C7B1DB029}" type="slidenum">
              <a:rPr lang="es-PE" smtClean="0"/>
              <a:t>3</a:t>
            </a:fld>
            <a:endParaRPr lang="es-PE"/>
          </a:p>
        </p:txBody>
      </p:sp>
      <p:graphicFrame>
        <p:nvGraphicFramePr>
          <p:cNvPr id="4" name="Tabla 5">
            <a:extLst>
              <a:ext uri="{FF2B5EF4-FFF2-40B4-BE49-F238E27FC236}">
                <a16:creationId xmlns:a16="http://schemas.microsoft.com/office/drawing/2014/main" id="{E0641A9B-0334-4183-8552-95302B29CD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091079"/>
              </p:ext>
            </p:extLst>
          </p:nvPr>
        </p:nvGraphicFramePr>
        <p:xfrm>
          <a:off x="5135893" y="3217543"/>
          <a:ext cx="5657524" cy="269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8762">
                  <a:extLst>
                    <a:ext uri="{9D8B030D-6E8A-4147-A177-3AD203B41FA5}">
                      <a16:colId xmlns:a16="http://schemas.microsoft.com/office/drawing/2014/main" val="2932408480"/>
                    </a:ext>
                  </a:extLst>
                </a:gridCol>
                <a:gridCol w="2828762">
                  <a:extLst>
                    <a:ext uri="{9D8B030D-6E8A-4147-A177-3AD203B41FA5}">
                      <a16:colId xmlns:a16="http://schemas.microsoft.com/office/drawing/2014/main" val="3246126990"/>
                    </a:ext>
                  </a:extLst>
                </a:gridCol>
              </a:tblGrid>
              <a:tr h="410104">
                <a:tc gridSpan="2">
                  <a:txBody>
                    <a:bodyPr/>
                    <a:lstStyle/>
                    <a:p>
                      <a:r>
                        <a:rPr lang="es-ES" dirty="0"/>
                        <a:t>Descripción de la data del reanálisis ERA5-Land</a:t>
                      </a:r>
                      <a:endParaRPr lang="es-P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2118530"/>
                  </a:ext>
                </a:extLst>
              </a:tr>
              <a:tr h="410104">
                <a:tc>
                  <a:txBody>
                    <a:bodyPr/>
                    <a:lstStyle/>
                    <a:p>
                      <a:r>
                        <a:rPr lang="es-ES" dirty="0"/>
                        <a:t>Tipo de datos</a:t>
                      </a:r>
                      <a:endParaRPr lang="es-P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Grillados</a:t>
                      </a:r>
                      <a:endParaRPr lang="es-P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3184274"/>
                  </a:ext>
                </a:extLst>
              </a:tr>
              <a:tr h="410104">
                <a:tc>
                  <a:txBody>
                    <a:bodyPr/>
                    <a:lstStyle/>
                    <a:p>
                      <a:r>
                        <a:rPr lang="es-ES" dirty="0"/>
                        <a:t>Proyección</a:t>
                      </a:r>
                      <a:endParaRPr lang="es-P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Grillado regular en latitud-longitud</a:t>
                      </a:r>
                      <a:endParaRPr lang="es-P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957617"/>
                  </a:ext>
                </a:extLst>
              </a:tr>
              <a:tr h="410104">
                <a:tc>
                  <a:txBody>
                    <a:bodyPr/>
                    <a:lstStyle/>
                    <a:p>
                      <a:r>
                        <a:rPr lang="es-ES" dirty="0"/>
                        <a:t>Alcance horizontal</a:t>
                      </a:r>
                      <a:endParaRPr lang="es-P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Global</a:t>
                      </a:r>
                      <a:endParaRPr lang="es-P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1971870"/>
                  </a:ext>
                </a:extLst>
              </a:tr>
              <a:tr h="410104">
                <a:tc>
                  <a:txBody>
                    <a:bodyPr/>
                    <a:lstStyle/>
                    <a:p>
                      <a:r>
                        <a:rPr lang="es-ES" dirty="0"/>
                        <a:t>Resolución horizontal</a:t>
                      </a:r>
                      <a:endParaRPr lang="es-P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0.1º x 0.1º; 9 km</a:t>
                      </a:r>
                      <a:endParaRPr lang="es-P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4248079"/>
                  </a:ext>
                </a:extLst>
              </a:tr>
              <a:tr h="410104">
                <a:tc>
                  <a:txBody>
                    <a:bodyPr/>
                    <a:lstStyle/>
                    <a:p>
                      <a:r>
                        <a:rPr lang="es-ES" dirty="0"/>
                        <a:t>Resolución temporal</a:t>
                      </a:r>
                      <a:endParaRPr lang="es-P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Horaria</a:t>
                      </a:r>
                      <a:endParaRPr lang="es-P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600368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89D4E25E-E462-4414-BC8D-08D315E7AC42}"/>
              </a:ext>
            </a:extLst>
          </p:cNvPr>
          <p:cNvSpPr txBox="1"/>
          <p:nvPr/>
        </p:nvSpPr>
        <p:spPr>
          <a:xfrm>
            <a:off x="5646764" y="5884094"/>
            <a:ext cx="46357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Fuente: ERA5-Land: data documentation. </a:t>
            </a:r>
            <a:endParaRPr lang="es-PE" sz="1600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859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7904207E-525E-4D71-994A-9C4B67E98E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dirty="0"/>
              <a:t>Para juntar la base de datos climáticos a datos de salud debemos homogeneizar la resolución temporal y espacial de los datos de clima.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400" dirty="0"/>
              <a:t>Para temperatura tomaremos promedios semanales y para precipitación usaremos acumulados semanales.</a:t>
            </a:r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6200C0FB-6894-4003-A18F-A36881A241A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ES" dirty="0"/>
              <a:t>Base de datos de clima</a:t>
            </a:r>
            <a:endParaRPr lang="es-PE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3E81193-E85F-4E14-85F4-018EF7524397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4114800" cy="365125"/>
          </a:xfrm>
        </p:spPr>
        <p:txBody>
          <a:bodyPr/>
          <a:lstStyle/>
          <a:p>
            <a:r>
              <a:rPr lang="es-ES"/>
              <a:t>Curso Taller básico de Clima y Salud - Modulo I</a:t>
            </a:r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4DB704C-EA52-48A2-9A6E-796E6B1952A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356350"/>
            <a:ext cx="2743200" cy="365125"/>
          </a:xfrm>
        </p:spPr>
        <p:txBody>
          <a:bodyPr/>
          <a:lstStyle/>
          <a:p>
            <a:fld id="{6765868F-DCBE-4BB0-8407-592C7B1DB029}" type="slidenum">
              <a:rPr lang="es-PE" smtClean="0"/>
              <a:t>4</a:t>
            </a:fld>
            <a:endParaRPr lang="es-PE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238AD56-B26F-4439-A963-2A542DFAC4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62" r="36971" b="57407"/>
          <a:stretch/>
        </p:blipFill>
        <p:spPr>
          <a:xfrm>
            <a:off x="254627" y="4210131"/>
            <a:ext cx="5180200" cy="1841657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437ADB16-2895-452E-B42E-5C6E4F30917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6250"/>
          <a:stretch/>
        </p:blipFill>
        <p:spPr>
          <a:xfrm>
            <a:off x="6190781" y="4358263"/>
            <a:ext cx="5793995" cy="1600094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9" name="Flecha: arriba y abajo 8">
            <a:extLst>
              <a:ext uri="{FF2B5EF4-FFF2-40B4-BE49-F238E27FC236}">
                <a16:creationId xmlns:a16="http://schemas.microsoft.com/office/drawing/2014/main" id="{3CF3C016-8CBC-4C26-8875-C14A9880B2AA}"/>
              </a:ext>
            </a:extLst>
          </p:cNvPr>
          <p:cNvSpPr/>
          <p:nvPr/>
        </p:nvSpPr>
        <p:spPr>
          <a:xfrm rot="16200000">
            <a:off x="5652711" y="4538833"/>
            <a:ext cx="320186" cy="864066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B636681-E1E0-4AB5-84E6-3DD798EF615D}"/>
              </a:ext>
            </a:extLst>
          </p:cNvPr>
          <p:cNvSpPr txBox="1"/>
          <p:nvPr/>
        </p:nvSpPr>
        <p:spPr>
          <a:xfrm>
            <a:off x="254627" y="3874041"/>
            <a:ext cx="2391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Datos climáticos diarios</a:t>
            </a:r>
            <a:endParaRPr lang="es-PE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1356EF2-3855-43F6-B0C8-BB58EBFDF38C}"/>
              </a:ext>
            </a:extLst>
          </p:cNvPr>
          <p:cNvSpPr txBox="1"/>
          <p:nvPr/>
        </p:nvSpPr>
        <p:spPr>
          <a:xfrm>
            <a:off x="6358855" y="4058707"/>
            <a:ext cx="4293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Datos de salud, en semana epidemiológica 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652010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D6701AD9-59A3-4D41-A3FA-C655B2BD182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s-ES" sz="2000" dirty="0"/>
              <a:t>Se usará una base de datos de </a:t>
            </a:r>
            <a:r>
              <a:rPr lang="es-ES" sz="2000" dirty="0" err="1"/>
              <a:t>ubigeos</a:t>
            </a:r>
            <a:r>
              <a:rPr lang="es-ES" sz="2000" dirty="0"/>
              <a:t> según el INEI (para Perú hay </a:t>
            </a:r>
            <a:r>
              <a:rPr lang="es-ES" sz="2000" dirty="0" err="1"/>
              <a:t>ubigeo</a:t>
            </a:r>
            <a:r>
              <a:rPr lang="es-ES" sz="2000" dirty="0"/>
              <a:t> según </a:t>
            </a:r>
            <a:r>
              <a:rPr lang="es-ES" sz="2000" dirty="0" err="1"/>
              <a:t>reniec</a:t>
            </a:r>
            <a:r>
              <a:rPr lang="es-ES" sz="2000" dirty="0"/>
              <a:t> y MTC) para agregar observación de distrito provincia y departamento a base de datos climáticos.</a:t>
            </a:r>
          </a:p>
          <a:p>
            <a:endParaRPr lang="es-PE" dirty="0"/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8E9C2AD0-EBB6-4535-81BE-BC988312D2F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 de datos de clima</a:t>
            </a:r>
            <a:endParaRPr lang="es-PE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1147806-4D3F-4A1A-97B6-6229130AD3D9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4114800" cy="365125"/>
          </a:xfrm>
        </p:spPr>
        <p:txBody>
          <a:bodyPr/>
          <a:lstStyle/>
          <a:p>
            <a:r>
              <a:rPr lang="es-ES"/>
              <a:t>Curso Taller básico de Clima y Salud - Modulo I</a:t>
            </a:r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7F0E52-29BE-4F3A-BD02-04F38225567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356350"/>
            <a:ext cx="2743200" cy="365125"/>
          </a:xfrm>
        </p:spPr>
        <p:txBody>
          <a:bodyPr/>
          <a:lstStyle/>
          <a:p>
            <a:fld id="{6765868F-DCBE-4BB0-8407-592C7B1DB029}" type="slidenum">
              <a:rPr lang="es-PE" smtClean="0"/>
              <a:t>5</a:t>
            </a:fld>
            <a:endParaRPr lang="es-PE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6166954-5166-42A7-B75B-562679FD65B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8890"/>
          <a:stretch/>
        </p:blipFill>
        <p:spPr>
          <a:xfrm>
            <a:off x="6706407" y="4345469"/>
            <a:ext cx="5180200" cy="1746266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0BE99A3C-5408-42B4-B25D-B8887BB2106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262" r="36971" b="57407"/>
          <a:stretch/>
        </p:blipFill>
        <p:spPr>
          <a:xfrm>
            <a:off x="376697" y="4275642"/>
            <a:ext cx="5180200" cy="1841657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8" name="Flecha: arriba y abajo 7">
            <a:extLst>
              <a:ext uri="{FF2B5EF4-FFF2-40B4-BE49-F238E27FC236}">
                <a16:creationId xmlns:a16="http://schemas.microsoft.com/office/drawing/2014/main" id="{A69C4FA8-2A02-4397-B959-595188D33F6B}"/>
              </a:ext>
            </a:extLst>
          </p:cNvPr>
          <p:cNvSpPr/>
          <p:nvPr/>
        </p:nvSpPr>
        <p:spPr>
          <a:xfrm rot="16200000">
            <a:off x="5852049" y="4628663"/>
            <a:ext cx="361558" cy="759842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D140F97-2387-4D42-8FD3-CDBA45229A56}"/>
              </a:ext>
            </a:extLst>
          </p:cNvPr>
          <p:cNvSpPr txBox="1"/>
          <p:nvPr/>
        </p:nvSpPr>
        <p:spPr>
          <a:xfrm>
            <a:off x="259355" y="3856836"/>
            <a:ext cx="427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Datos climáticos con observación de </a:t>
            </a:r>
            <a:r>
              <a:rPr lang="es-ES" dirty="0" err="1"/>
              <a:t>ubigeo</a:t>
            </a:r>
            <a:endParaRPr lang="es-PE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2D4862C-3844-4E8F-85E8-CB758D593F46}"/>
              </a:ext>
            </a:extLst>
          </p:cNvPr>
          <p:cNvSpPr txBox="1"/>
          <p:nvPr/>
        </p:nvSpPr>
        <p:spPr>
          <a:xfrm>
            <a:off x="6694127" y="3988908"/>
            <a:ext cx="3514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Base de datos de </a:t>
            </a:r>
            <a:r>
              <a:rPr lang="es-ES" dirty="0" err="1"/>
              <a:t>ubigeos</a:t>
            </a:r>
            <a:r>
              <a:rPr lang="es-ES" dirty="0"/>
              <a:t> para Perú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745129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B10F5A41-6C81-4778-AB96-C3198061348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PE" dirty="0"/>
              <a:t>PAQUETE DPLYR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2A2A628-8EA5-41A4-935F-19E0D2F99258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4114800" cy="365125"/>
          </a:xfrm>
        </p:spPr>
        <p:txBody>
          <a:bodyPr/>
          <a:lstStyle/>
          <a:p>
            <a:r>
              <a:rPr lang="es-ES"/>
              <a:t>Curso Taller básico de Clima y Salud - Modulo I</a:t>
            </a:r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A369763-2F52-4629-AD4A-D5E85DE2DEA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356350"/>
            <a:ext cx="2743200" cy="365125"/>
          </a:xfrm>
        </p:spPr>
        <p:txBody>
          <a:bodyPr/>
          <a:lstStyle/>
          <a:p>
            <a:fld id="{6765868F-DCBE-4BB0-8407-592C7B1DB029}" type="slidenum">
              <a:rPr lang="es-PE" smtClean="0"/>
              <a:t>6</a:t>
            </a:fld>
            <a:endParaRPr lang="es-PE"/>
          </a:p>
        </p:txBody>
      </p:sp>
      <p:pic>
        <p:nvPicPr>
          <p:cNvPr id="1026" name="Picture 2" descr="Cómo manipular datos en R con DPLYR - Rafa González Gouveia">
            <a:extLst>
              <a:ext uri="{FF2B5EF4-FFF2-40B4-BE49-F238E27FC236}">
                <a16:creationId xmlns:a16="http://schemas.microsoft.com/office/drawing/2014/main" id="{C7A98788-6BE3-4703-833A-53416416E8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2571" y="-1356"/>
            <a:ext cx="1904745" cy="2204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06A7FEBA-0A7C-4CB4-BB54-146A20F9EFC8}"/>
              </a:ext>
            </a:extLst>
          </p:cNvPr>
          <p:cNvSpPr txBox="1">
            <a:spLocks/>
          </p:cNvSpPr>
          <p:nvPr/>
        </p:nvSpPr>
        <p:spPr>
          <a:xfrm>
            <a:off x="578104" y="2203405"/>
            <a:ext cx="4325227" cy="15461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Left_joint: une columnas que tengan filas coincidentes. 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0D0F6F5A-AB99-490A-9802-8BC7FEDA0024}"/>
              </a:ext>
            </a:extLst>
          </p:cNvPr>
          <p:cNvCxnSpPr>
            <a:cxnSpLocks/>
          </p:cNvCxnSpPr>
          <p:nvPr/>
        </p:nvCxnSpPr>
        <p:spPr>
          <a:xfrm>
            <a:off x="6375762" y="2184550"/>
            <a:ext cx="0" cy="3955022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A1E02C30-1AA1-4DE0-94D3-D9061C886640}"/>
              </a:ext>
            </a:extLst>
          </p:cNvPr>
          <p:cNvCxnSpPr>
            <a:cxnSpLocks/>
          </p:cNvCxnSpPr>
          <p:nvPr/>
        </p:nvCxnSpPr>
        <p:spPr>
          <a:xfrm>
            <a:off x="557624" y="4126530"/>
            <a:ext cx="11051990" cy="74023"/>
          </a:xfrm>
          <a:prstGeom prst="lin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17" name="Imagen 16">
            <a:extLst>
              <a:ext uri="{FF2B5EF4-FFF2-40B4-BE49-F238E27FC236}">
                <a16:creationId xmlns:a16="http://schemas.microsoft.com/office/drawing/2014/main" id="{9D696390-1D55-440F-98D2-0ABC128662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9566" y="2858369"/>
            <a:ext cx="1981200" cy="1219200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A07F1B56-6E41-4672-86EF-B0AE44AA09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2396" y="3063824"/>
            <a:ext cx="1057275" cy="1038225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B25D9239-A370-4FD7-A46F-27B52EE0BF1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42814" t="3326" r="41198" b="55334"/>
          <a:stretch/>
        </p:blipFill>
        <p:spPr>
          <a:xfrm>
            <a:off x="4564254" y="3280038"/>
            <a:ext cx="350897" cy="518462"/>
          </a:xfrm>
          <a:prstGeom prst="rect">
            <a:avLst/>
          </a:prstGeom>
        </p:spPr>
      </p:pic>
      <p:sp>
        <p:nvSpPr>
          <p:cNvPr id="19" name="Marcador de contenido 2">
            <a:extLst>
              <a:ext uri="{FF2B5EF4-FFF2-40B4-BE49-F238E27FC236}">
                <a16:creationId xmlns:a16="http://schemas.microsoft.com/office/drawing/2014/main" id="{D573CC38-6EBB-477A-BA90-CE79938458AA}"/>
              </a:ext>
            </a:extLst>
          </p:cNvPr>
          <p:cNvSpPr txBox="1">
            <a:spLocks/>
          </p:cNvSpPr>
          <p:nvPr/>
        </p:nvSpPr>
        <p:spPr>
          <a:xfrm>
            <a:off x="6590593" y="2232644"/>
            <a:ext cx="2724715" cy="15461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dirty="0"/>
              <a:t>Summarise: Calcula un cuadro de resumen.</a:t>
            </a:r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id="{F38A718C-63AF-42DC-8F69-4924D74DFE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14951" y="2652991"/>
            <a:ext cx="2194663" cy="1254093"/>
          </a:xfrm>
          <a:prstGeom prst="rect">
            <a:avLst/>
          </a:prstGeom>
        </p:spPr>
      </p:pic>
      <p:sp>
        <p:nvSpPr>
          <p:cNvPr id="23" name="Marcador de contenido 2">
            <a:extLst>
              <a:ext uri="{FF2B5EF4-FFF2-40B4-BE49-F238E27FC236}">
                <a16:creationId xmlns:a16="http://schemas.microsoft.com/office/drawing/2014/main" id="{6CEBB94B-C582-4134-9BEC-BBE6B8DACB5E}"/>
              </a:ext>
            </a:extLst>
          </p:cNvPr>
          <p:cNvSpPr txBox="1">
            <a:spLocks/>
          </p:cNvSpPr>
          <p:nvPr/>
        </p:nvSpPr>
        <p:spPr>
          <a:xfrm>
            <a:off x="6590592" y="4445142"/>
            <a:ext cx="2724715" cy="15461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Mutate: Calcula una columna nueva.</a:t>
            </a:r>
          </a:p>
        </p:txBody>
      </p:sp>
      <p:pic>
        <p:nvPicPr>
          <p:cNvPr id="25" name="Imagen 24">
            <a:extLst>
              <a:ext uri="{FF2B5EF4-FFF2-40B4-BE49-F238E27FC236}">
                <a16:creationId xmlns:a16="http://schemas.microsoft.com/office/drawing/2014/main" id="{0B178B9C-AE46-42D2-91E7-54E5B711182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20593" y="4647856"/>
            <a:ext cx="1838325" cy="981075"/>
          </a:xfrm>
          <a:prstGeom prst="rect">
            <a:avLst/>
          </a:prstGeom>
        </p:spPr>
      </p:pic>
      <p:sp>
        <p:nvSpPr>
          <p:cNvPr id="26" name="Marcador de contenido 2">
            <a:extLst>
              <a:ext uri="{FF2B5EF4-FFF2-40B4-BE49-F238E27FC236}">
                <a16:creationId xmlns:a16="http://schemas.microsoft.com/office/drawing/2014/main" id="{EBACFA07-B805-4091-97CB-BA5839271AC8}"/>
              </a:ext>
            </a:extLst>
          </p:cNvPr>
          <p:cNvSpPr txBox="1">
            <a:spLocks/>
          </p:cNvSpPr>
          <p:nvPr/>
        </p:nvSpPr>
        <p:spPr>
          <a:xfrm>
            <a:off x="476416" y="4528583"/>
            <a:ext cx="3516227" cy="15461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dirty="0" err="1"/>
              <a:t>Arrange</a:t>
            </a:r>
            <a:r>
              <a:rPr lang="es-ES" dirty="0"/>
              <a:t>: Ordena filas según valores de las columnas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15D736C-CCE7-4EA1-9DA5-750C01AFD49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88958" y="4572234"/>
            <a:ext cx="1666875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522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747DC59A-68DC-4656-80B7-368CF92E57B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PE" dirty="0"/>
              <a:t>Librería ggplot2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A1B4922-E843-4271-8D0F-03FC0D9C8634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4114800" cy="365125"/>
          </a:xfrm>
        </p:spPr>
        <p:txBody>
          <a:bodyPr/>
          <a:lstStyle/>
          <a:p>
            <a:r>
              <a:rPr lang="es-ES"/>
              <a:t>Curso Taller básico de Clima y Salud - Modulo I</a:t>
            </a:r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E315010-22F8-4221-840F-57CB2D8A634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356350"/>
            <a:ext cx="2743200" cy="365125"/>
          </a:xfrm>
        </p:spPr>
        <p:txBody>
          <a:bodyPr/>
          <a:lstStyle/>
          <a:p>
            <a:fld id="{6765868F-DCBE-4BB0-8407-592C7B1DB029}" type="slidenum">
              <a:rPr lang="es-PE" smtClean="0"/>
              <a:t>7</a:t>
            </a:fld>
            <a:endParaRPr lang="es-PE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90BCA87-B2B6-49CF-A774-88C24B37EDF1}"/>
              </a:ext>
            </a:extLst>
          </p:cNvPr>
          <p:cNvSpPr txBox="1"/>
          <p:nvPr/>
        </p:nvSpPr>
        <p:spPr>
          <a:xfrm>
            <a:off x="1315454" y="2567792"/>
            <a:ext cx="920816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ggplot(data=&lt;</a:t>
            </a:r>
            <a:r>
              <a:rPr lang="es-ES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DATOS</a:t>
            </a:r>
            <a:r>
              <a:rPr lang="es-ES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&gt;) +</a:t>
            </a:r>
          </a:p>
          <a:p>
            <a:r>
              <a:rPr lang="es-ES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&lt;</a:t>
            </a:r>
            <a:r>
              <a:rPr lang="es-ES" sz="2400" b="1" dirty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FUNCIÓN_GEOM</a:t>
            </a:r>
            <a:r>
              <a:rPr lang="es-ES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&gt;(mapping = aes(&lt;</a:t>
            </a:r>
            <a:r>
              <a:rPr lang="es-ES" sz="2400" b="1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ESTÉTICAS</a:t>
            </a:r>
            <a:r>
              <a:rPr lang="es-ES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&gt;)) +</a:t>
            </a:r>
          </a:p>
          <a:p>
            <a:r>
              <a:rPr lang="es-ES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&lt;</a:t>
            </a:r>
            <a:r>
              <a:rPr lang="es-ES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FUNCIÓN_COORDENADAS</a:t>
            </a:r>
            <a:r>
              <a:rPr lang="es-ES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&gt; +</a:t>
            </a:r>
          </a:p>
          <a:p>
            <a:r>
              <a:rPr lang="es-ES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&lt;</a:t>
            </a:r>
            <a:r>
              <a:rPr lang="es-ES" sz="2400" b="1" dirty="0">
                <a:solidFill>
                  <a:schemeClr val="accent3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FUNCIÓN_FACETA</a:t>
            </a:r>
            <a:r>
              <a:rPr lang="es-ES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&gt; +</a:t>
            </a:r>
          </a:p>
          <a:p>
            <a:r>
              <a:rPr lang="es-ES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&lt;</a:t>
            </a:r>
            <a:r>
              <a:rPr lang="es-ES" sz="2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FUNCIÓN_ESCALA</a:t>
            </a:r>
            <a:r>
              <a:rPr lang="es-ES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&gt; +</a:t>
            </a:r>
          </a:p>
          <a:p>
            <a:r>
              <a:rPr lang="es-ES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&lt;</a:t>
            </a:r>
            <a:r>
              <a:rPr lang="es-ES" sz="2400" b="1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FUNCIÓN_TEMA</a:t>
            </a:r>
            <a:r>
              <a:rPr lang="es-ES" sz="24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&gt;</a:t>
            </a:r>
          </a:p>
          <a:p>
            <a:endParaRPr lang="es-PE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 descr="Instalando paquetes en RStudio | Instituto CIO">
            <a:extLst>
              <a:ext uri="{FF2B5EF4-FFF2-40B4-BE49-F238E27FC236}">
                <a16:creationId xmlns:a16="http://schemas.microsoft.com/office/drawing/2014/main" id="{6449838E-77A0-48A1-AB1C-A5DC8FAAD4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6445" y="0"/>
            <a:ext cx="1990725" cy="2305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Cerrar llave 46">
            <a:extLst>
              <a:ext uri="{FF2B5EF4-FFF2-40B4-BE49-F238E27FC236}">
                <a16:creationId xmlns:a16="http://schemas.microsoft.com/office/drawing/2014/main" id="{79E21E12-143A-4F38-91BF-C52D54DE4AF9}"/>
              </a:ext>
            </a:extLst>
          </p:cNvPr>
          <p:cNvSpPr/>
          <p:nvPr/>
        </p:nvSpPr>
        <p:spPr>
          <a:xfrm>
            <a:off x="9980613" y="2567792"/>
            <a:ext cx="895934" cy="97144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8" name="Cerrar llave 47">
            <a:extLst>
              <a:ext uri="{FF2B5EF4-FFF2-40B4-BE49-F238E27FC236}">
                <a16:creationId xmlns:a16="http://schemas.microsoft.com/office/drawing/2014/main" id="{7866295C-7654-49F3-ADF5-14482D96EB73}"/>
              </a:ext>
            </a:extLst>
          </p:cNvPr>
          <p:cNvSpPr/>
          <p:nvPr/>
        </p:nvSpPr>
        <p:spPr>
          <a:xfrm>
            <a:off x="9980613" y="3539238"/>
            <a:ext cx="895934" cy="1582926"/>
          </a:xfrm>
          <a:prstGeom prst="rightBrace">
            <a:avLst>
              <a:gd name="adj1" fmla="val 8333"/>
              <a:gd name="adj2" fmla="val 5175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344F4451-B7BA-41CB-B9D4-B5E4C361F541}"/>
              </a:ext>
            </a:extLst>
          </p:cNvPr>
          <p:cNvSpPr txBox="1"/>
          <p:nvPr/>
        </p:nvSpPr>
        <p:spPr>
          <a:xfrm>
            <a:off x="10813130" y="3000219"/>
            <a:ext cx="1443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Obligatorio</a:t>
            </a:r>
            <a:endParaRPr lang="es-PE" b="1" dirty="0"/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6F721820-1A79-4894-8C5E-BB4043B0D48E}"/>
              </a:ext>
            </a:extLst>
          </p:cNvPr>
          <p:cNvSpPr txBox="1"/>
          <p:nvPr/>
        </p:nvSpPr>
        <p:spPr>
          <a:xfrm>
            <a:off x="10748976" y="3707932"/>
            <a:ext cx="14430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dirty="0"/>
              <a:t>No es obligatorio </a:t>
            </a:r>
            <a:r>
              <a:rPr lang="es-ES" dirty="0"/>
              <a:t>pero ayudan a generar mejores gráficas.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125315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6856283D-D8EA-4478-A5C5-66AC9527CEA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R in a Nutshell a desktop quick reference. Joseph Adler  2012.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ERA5-Land: data documentation.</a:t>
            </a:r>
          </a:p>
          <a:p>
            <a:endParaRPr lang="es-PE" dirty="0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11412024-3027-4377-9683-802B28F39A7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PE" dirty="0"/>
              <a:t>Bibliografía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52D5977-843C-469E-9609-678BBF8272DA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4114800" cy="365125"/>
          </a:xfrm>
        </p:spPr>
        <p:txBody>
          <a:bodyPr/>
          <a:lstStyle/>
          <a:p>
            <a:r>
              <a:rPr lang="es-ES"/>
              <a:t>Curso Taller básico de Clima y Salud - Modulo I</a:t>
            </a:r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DAD043B-16D1-4FAE-A09C-3CAF883F381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356350"/>
            <a:ext cx="2743200" cy="365125"/>
          </a:xfrm>
        </p:spPr>
        <p:txBody>
          <a:bodyPr/>
          <a:lstStyle/>
          <a:p>
            <a:fld id="{6765868F-DCBE-4BB0-8407-592C7B1DB029}" type="slidenum">
              <a:rPr lang="es-PE" smtClean="0"/>
              <a:t>8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97732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texto 3">
            <a:extLst>
              <a:ext uri="{FF2B5EF4-FFF2-40B4-BE49-F238E27FC236}">
                <a16:creationId xmlns:a16="http://schemas.microsoft.com/office/drawing/2014/main" id="{170EDB97-E827-449B-9DFB-7B84ACD43AF9}"/>
              </a:ext>
            </a:extLst>
          </p:cNvPr>
          <p:cNvSpPr txBox="1">
            <a:spLocks/>
          </p:cNvSpPr>
          <p:nvPr/>
        </p:nvSpPr>
        <p:spPr>
          <a:xfrm>
            <a:off x="3119669" y="3957059"/>
            <a:ext cx="7488832" cy="1776197"/>
          </a:xfrm>
          <a:prstGeom prst="rect">
            <a:avLst/>
          </a:prstGeom>
        </p:spPr>
        <p:txBody>
          <a:bodyPr/>
          <a:lstStyle>
            <a:lvl1pPr marL="288036" indent="-288036" algn="l" defTabSz="685800" rtl="0" eaLnBrk="1" latinLnBrk="0" hangingPunct="1">
              <a:lnSpc>
                <a:spcPct val="94000"/>
              </a:lnSpc>
              <a:spcBef>
                <a:spcPts val="750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5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5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287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35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35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7145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0574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2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4003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05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7432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–"/>
              <a:defRPr sz="105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086100" indent="-288036" algn="l" defTabSz="685800" rtl="0" eaLnBrk="1" latinLnBrk="0" hangingPunct="1">
              <a:lnSpc>
                <a:spcPct val="94000"/>
              </a:lnSpc>
              <a:spcBef>
                <a:spcPts val="375"/>
              </a:spcBef>
              <a:spcAft>
                <a:spcPts val="150"/>
              </a:spcAft>
              <a:buFont typeface="Franklin Gothic Book" panose="020B0503020102020204" pitchFamily="34" charset="0"/>
              <a:buChar char="■"/>
              <a:defRPr sz="105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1420"/>
              </a:spcBef>
              <a:buNone/>
            </a:pPr>
            <a:r>
              <a:rPr lang="es-ES" sz="3200" b="1" dirty="0">
                <a:solidFill>
                  <a:srgbClr val="00499A"/>
                </a:solidFill>
                <a:latin typeface="adineue PRO Black" panose="020B0A03040702080504" pitchFamily="34" charset="0"/>
              </a:rPr>
              <a:t>¡Muchas Gracias!</a:t>
            </a:r>
          </a:p>
          <a:p>
            <a:pPr marL="0" indent="0" algn="r">
              <a:spcBef>
                <a:spcPts val="1420"/>
              </a:spcBef>
              <a:buNone/>
            </a:pPr>
            <a:endParaRPr lang="es-PE" sz="4800" b="1" spc="-1" dirty="0">
              <a:solidFill>
                <a:srgbClr val="00499A"/>
              </a:solidFill>
              <a:latin typeface="adineue PRO Black" panose="020B0A030407020805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1791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8408</TotalTime>
  <Words>426</Words>
  <Application>Microsoft Office PowerPoint</Application>
  <PresentationFormat>Panorámica</PresentationFormat>
  <Paragraphs>62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20" baseType="lpstr">
      <vt:lpstr>adineue PRO Black</vt:lpstr>
      <vt:lpstr>Arial</vt:lpstr>
      <vt:lpstr>Calibri</vt:lpstr>
      <vt:lpstr>Calibri Light</vt:lpstr>
      <vt:lpstr>Franklin Gothic Book</vt:lpstr>
      <vt:lpstr>Myriad Pro</vt:lpstr>
      <vt:lpstr>Times New Roman</vt:lpstr>
      <vt:lpstr>Verdana</vt:lpstr>
      <vt:lpstr>Verdana Pro</vt:lpstr>
      <vt:lpstr>Wingdings 3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taller básico de clima y salud</dc:title>
  <dc:creator>Usuario</dc:creator>
  <cp:lastModifiedBy>Usuario</cp:lastModifiedBy>
  <cp:revision>76</cp:revision>
  <dcterms:created xsi:type="dcterms:W3CDTF">2021-05-24T18:51:48Z</dcterms:created>
  <dcterms:modified xsi:type="dcterms:W3CDTF">2021-07-07T13:55:03Z</dcterms:modified>
</cp:coreProperties>
</file>