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</p:sldMasterIdLst>
  <p:notesMasterIdLst>
    <p:notesMasterId r:id="rId46"/>
  </p:notesMasterIdLst>
  <p:sldIdLst>
    <p:sldId id="262" r:id="rId3"/>
    <p:sldId id="339" r:id="rId4"/>
    <p:sldId id="340" r:id="rId5"/>
    <p:sldId id="341" r:id="rId6"/>
    <p:sldId id="342" r:id="rId7"/>
    <p:sldId id="347" r:id="rId8"/>
    <p:sldId id="346" r:id="rId9"/>
    <p:sldId id="325" r:id="rId10"/>
    <p:sldId id="328" r:id="rId11"/>
    <p:sldId id="320" r:id="rId12"/>
    <p:sldId id="321" r:id="rId13"/>
    <p:sldId id="329" r:id="rId14"/>
    <p:sldId id="349" r:id="rId15"/>
    <p:sldId id="348" r:id="rId16"/>
    <p:sldId id="312" r:id="rId17"/>
    <p:sldId id="324" r:id="rId18"/>
    <p:sldId id="350" r:id="rId19"/>
    <p:sldId id="351" r:id="rId20"/>
    <p:sldId id="352" r:id="rId21"/>
    <p:sldId id="317" r:id="rId22"/>
    <p:sldId id="331" r:id="rId23"/>
    <p:sldId id="330" r:id="rId24"/>
    <p:sldId id="288" r:id="rId25"/>
    <p:sldId id="268" r:id="rId26"/>
    <p:sldId id="300" r:id="rId27"/>
    <p:sldId id="305" r:id="rId28"/>
    <p:sldId id="269" r:id="rId29"/>
    <p:sldId id="303" r:id="rId30"/>
    <p:sldId id="304" r:id="rId31"/>
    <p:sldId id="309" r:id="rId32"/>
    <p:sldId id="335" r:id="rId33"/>
    <p:sldId id="336" r:id="rId34"/>
    <p:sldId id="306" r:id="rId35"/>
    <p:sldId id="337" r:id="rId36"/>
    <p:sldId id="276" r:id="rId37"/>
    <p:sldId id="301" r:id="rId38"/>
    <p:sldId id="283" r:id="rId39"/>
    <p:sldId id="332" r:id="rId40"/>
    <p:sldId id="338" r:id="rId41"/>
    <p:sldId id="302" r:id="rId42"/>
    <p:sldId id="286" r:id="rId43"/>
    <p:sldId id="333" r:id="rId44"/>
    <p:sldId id="287" r:id="rId45"/>
  </p:sldIdLst>
  <p:sldSz cx="9144000" cy="6858000" type="screen4x3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664" y="-8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B13AFD-3768-4A47-A08F-8ABDBCD090D8}" type="doc">
      <dgm:prSet loTypeId="urn:microsoft.com/office/officeart/2005/8/layout/hList1" loCatId="list" qsTypeId="urn:microsoft.com/office/officeart/2005/8/quickstyle/simple4" qsCatId="simple" csTypeId="urn:microsoft.com/office/officeart/2005/8/colors/colorful1#3" csCatId="colorful" phldr="1"/>
      <dgm:spPr/>
      <dgm:t>
        <a:bodyPr/>
        <a:lstStyle/>
        <a:p>
          <a:endParaRPr lang="es-PE"/>
        </a:p>
      </dgm:t>
    </dgm:pt>
    <dgm:pt modelId="{B938B397-7FF8-4231-9C84-B62DB1AA3BE8}">
      <dgm:prSet phldrT="[Texto]" custT="1"/>
      <dgm:spPr/>
      <dgm:t>
        <a:bodyPr/>
        <a:lstStyle/>
        <a:p>
          <a:r>
            <a:rPr lang="es-MX" sz="1050" b="1" smtClean="0"/>
            <a:t>1. TIEMPO Y CLIMA</a:t>
          </a:r>
          <a:endParaRPr lang="es-PE" sz="1050" b="1" dirty="0"/>
        </a:p>
      </dgm:t>
    </dgm:pt>
    <dgm:pt modelId="{6F73FC8C-36AE-4716-BE30-07AFD2BD12CA}" type="parTrans" cxnId="{A3BB32B6-135F-4A3B-A783-6EFCB1ADBD19}">
      <dgm:prSet/>
      <dgm:spPr/>
      <dgm:t>
        <a:bodyPr/>
        <a:lstStyle/>
        <a:p>
          <a:endParaRPr lang="es-PE" sz="2000"/>
        </a:p>
      </dgm:t>
    </dgm:pt>
    <dgm:pt modelId="{B6299E0C-4160-4B7A-A723-0F2D99A3D435}" type="sibTrans" cxnId="{A3BB32B6-135F-4A3B-A783-6EFCB1ADBD19}">
      <dgm:prSet/>
      <dgm:spPr/>
      <dgm:t>
        <a:bodyPr/>
        <a:lstStyle/>
        <a:p>
          <a:endParaRPr lang="es-PE" sz="2000"/>
        </a:p>
      </dgm:t>
    </dgm:pt>
    <dgm:pt modelId="{294D7830-A5D7-49F2-8640-BB771F9A82D1}">
      <dgm:prSet phldrT="[Texto]" custT="1"/>
      <dgm:spPr/>
      <dgm:t>
        <a:bodyPr/>
        <a:lstStyle/>
        <a:p>
          <a:r>
            <a:rPr lang="es-MX" sz="1200" dirty="0" smtClean="0"/>
            <a:t>Percepción remota</a:t>
          </a:r>
          <a:endParaRPr lang="es-PE" sz="1200" dirty="0"/>
        </a:p>
      </dgm:t>
    </dgm:pt>
    <dgm:pt modelId="{E4581560-6082-40D2-9743-C64D02AB2955}" type="parTrans" cxnId="{0494BD15-E061-4E86-AE55-2D2ABF9ADFFD}">
      <dgm:prSet/>
      <dgm:spPr/>
      <dgm:t>
        <a:bodyPr/>
        <a:lstStyle/>
        <a:p>
          <a:endParaRPr lang="es-PE" sz="2000"/>
        </a:p>
      </dgm:t>
    </dgm:pt>
    <dgm:pt modelId="{321745D3-C7FD-4D0E-887F-7482CA5AA460}" type="sibTrans" cxnId="{0494BD15-E061-4E86-AE55-2D2ABF9ADFFD}">
      <dgm:prSet/>
      <dgm:spPr/>
      <dgm:t>
        <a:bodyPr/>
        <a:lstStyle/>
        <a:p>
          <a:endParaRPr lang="es-PE" sz="2000"/>
        </a:p>
      </dgm:t>
    </dgm:pt>
    <dgm:pt modelId="{AE579507-3607-4DEA-A85B-C3FD118BD9DD}">
      <dgm:prSet phldrT="[Texto]" custT="1"/>
      <dgm:spPr/>
      <dgm:t>
        <a:bodyPr/>
        <a:lstStyle/>
        <a:p>
          <a:r>
            <a:rPr lang="es-MX" sz="1050" b="1" dirty="0" smtClean="0"/>
            <a:t>2. SEGURIDAD ALIMENTARIA</a:t>
          </a:r>
          <a:endParaRPr lang="es-PE" sz="1050" b="1" dirty="0"/>
        </a:p>
      </dgm:t>
    </dgm:pt>
    <dgm:pt modelId="{B2846DC4-0D23-42A2-AF9D-AAF5A3882098}" type="parTrans" cxnId="{05D5CC24-7729-4F9A-B1C8-D34AFDAF1EF7}">
      <dgm:prSet/>
      <dgm:spPr/>
      <dgm:t>
        <a:bodyPr/>
        <a:lstStyle/>
        <a:p>
          <a:endParaRPr lang="es-PE" sz="2000"/>
        </a:p>
      </dgm:t>
    </dgm:pt>
    <dgm:pt modelId="{0CB49FB8-1B1A-4C8C-BABA-C37B28F3626F}" type="sibTrans" cxnId="{05D5CC24-7729-4F9A-B1C8-D34AFDAF1EF7}">
      <dgm:prSet/>
      <dgm:spPr/>
      <dgm:t>
        <a:bodyPr/>
        <a:lstStyle/>
        <a:p>
          <a:endParaRPr lang="es-PE" sz="2000"/>
        </a:p>
      </dgm:t>
    </dgm:pt>
    <dgm:pt modelId="{F51D2F24-CA7E-4926-ABA1-FFC64D29AD6A}">
      <dgm:prSet phldrT="[Texto]" custT="1"/>
      <dgm:spPr/>
      <dgm:t>
        <a:bodyPr/>
        <a:lstStyle/>
        <a:p>
          <a:r>
            <a:rPr lang="es-MX" sz="1050" b="1" dirty="0" smtClean="0"/>
            <a:t>3. RECURSOS HÍDRICOS</a:t>
          </a:r>
          <a:endParaRPr lang="es-PE" sz="1050" b="1" dirty="0"/>
        </a:p>
      </dgm:t>
    </dgm:pt>
    <dgm:pt modelId="{0158787B-2147-46E1-9438-E0FD19EAA125}" type="parTrans" cxnId="{886D0DC6-8018-4A4C-98E3-CFF8740DAC00}">
      <dgm:prSet/>
      <dgm:spPr/>
      <dgm:t>
        <a:bodyPr/>
        <a:lstStyle/>
        <a:p>
          <a:endParaRPr lang="es-PE" sz="2000"/>
        </a:p>
      </dgm:t>
    </dgm:pt>
    <dgm:pt modelId="{54A1E2C8-0514-46A7-A24D-EEE1AB371921}" type="sibTrans" cxnId="{886D0DC6-8018-4A4C-98E3-CFF8740DAC00}">
      <dgm:prSet/>
      <dgm:spPr/>
      <dgm:t>
        <a:bodyPr/>
        <a:lstStyle/>
        <a:p>
          <a:endParaRPr lang="es-PE" sz="2000"/>
        </a:p>
      </dgm:t>
    </dgm:pt>
    <dgm:pt modelId="{97DD8A30-3F7A-4B1C-B33A-8727E7AC783E}">
      <dgm:prSet phldrT="[Texto]" custT="1"/>
      <dgm:spPr/>
      <dgm:t>
        <a:bodyPr/>
        <a:lstStyle/>
        <a:p>
          <a:r>
            <a:rPr lang="es-MX" sz="1200" dirty="0" smtClean="0"/>
            <a:t>Sistemas de observación (en superficie y altura)</a:t>
          </a:r>
          <a:endParaRPr lang="es-PE" sz="1200" dirty="0"/>
        </a:p>
      </dgm:t>
    </dgm:pt>
    <dgm:pt modelId="{5C851E94-3314-4A4C-AC95-A32F328B9567}" type="parTrans" cxnId="{95F78AB6-3BB2-4885-816F-4AB4C6354966}">
      <dgm:prSet/>
      <dgm:spPr/>
      <dgm:t>
        <a:bodyPr/>
        <a:lstStyle/>
        <a:p>
          <a:endParaRPr lang="es-PE" sz="2000"/>
        </a:p>
      </dgm:t>
    </dgm:pt>
    <dgm:pt modelId="{B887AC81-143B-4331-A11B-773EEBF293E7}" type="sibTrans" cxnId="{95F78AB6-3BB2-4885-816F-4AB4C6354966}">
      <dgm:prSet/>
      <dgm:spPr/>
      <dgm:t>
        <a:bodyPr/>
        <a:lstStyle/>
        <a:p>
          <a:endParaRPr lang="es-PE" sz="2000"/>
        </a:p>
      </dgm:t>
    </dgm:pt>
    <dgm:pt modelId="{6CD368CB-4BF6-4605-8B8C-6D4F1FD7140B}">
      <dgm:prSet phldrT="[Texto]" custT="1"/>
      <dgm:spPr/>
      <dgm:t>
        <a:bodyPr/>
        <a:lstStyle/>
        <a:p>
          <a:r>
            <a:rPr lang="es-MX" sz="1050" b="1" dirty="0" smtClean="0"/>
            <a:t>5. SISTEMAS DE OBSERVACIÓN E INFORMACIÓN ATMOSFÉRICA</a:t>
          </a:r>
          <a:endParaRPr lang="es-PE" sz="1050" b="1" dirty="0"/>
        </a:p>
      </dgm:t>
    </dgm:pt>
    <dgm:pt modelId="{A7D9200C-2587-46D4-B570-B8E02E0D5228}" type="parTrans" cxnId="{0B90B998-9118-4817-82EF-454D6D559306}">
      <dgm:prSet/>
      <dgm:spPr/>
      <dgm:t>
        <a:bodyPr/>
        <a:lstStyle/>
        <a:p>
          <a:endParaRPr lang="es-PE" sz="2000"/>
        </a:p>
      </dgm:t>
    </dgm:pt>
    <dgm:pt modelId="{83DF8A77-58BD-4B3E-9B31-083FC594A348}" type="sibTrans" cxnId="{0B90B998-9118-4817-82EF-454D6D559306}">
      <dgm:prSet/>
      <dgm:spPr/>
      <dgm:t>
        <a:bodyPr/>
        <a:lstStyle/>
        <a:p>
          <a:endParaRPr lang="es-PE" sz="2000"/>
        </a:p>
      </dgm:t>
    </dgm:pt>
    <dgm:pt modelId="{45AE9FF0-1F54-46CD-B7AD-04548066DD90}">
      <dgm:prSet phldrT="[Texto]" custT="1"/>
      <dgm:spPr/>
      <dgm:t>
        <a:bodyPr/>
        <a:lstStyle/>
        <a:p>
          <a:r>
            <a:rPr lang="es-MX" sz="1050" b="1" dirty="0" smtClean="0"/>
            <a:t>4. CALIDAD AMBIENTAL Y ENERGÍAS RENOVABLES</a:t>
          </a:r>
          <a:endParaRPr lang="es-PE" sz="1050" b="1" dirty="0"/>
        </a:p>
      </dgm:t>
    </dgm:pt>
    <dgm:pt modelId="{65BD54E1-D4EA-4078-B563-C03DD2661E33}" type="parTrans" cxnId="{5CBCC6AB-9EA4-48FF-8D77-C2677BFD1B13}">
      <dgm:prSet/>
      <dgm:spPr/>
      <dgm:t>
        <a:bodyPr/>
        <a:lstStyle/>
        <a:p>
          <a:endParaRPr lang="es-PE" sz="2000"/>
        </a:p>
      </dgm:t>
    </dgm:pt>
    <dgm:pt modelId="{0DFA98D3-C45A-4AD3-AD14-0B0F0B0D1F51}" type="sibTrans" cxnId="{5CBCC6AB-9EA4-48FF-8D77-C2677BFD1B13}">
      <dgm:prSet/>
      <dgm:spPr/>
      <dgm:t>
        <a:bodyPr/>
        <a:lstStyle/>
        <a:p>
          <a:endParaRPr lang="es-PE" sz="2000"/>
        </a:p>
      </dgm:t>
    </dgm:pt>
    <dgm:pt modelId="{ADE55786-BDF2-4431-A257-71D480C80A9E}">
      <dgm:prSet phldrT="[Texto]" custT="1"/>
      <dgm:spPr/>
      <dgm:t>
        <a:bodyPr/>
        <a:lstStyle/>
        <a:p>
          <a:r>
            <a:rPr lang="es-MX" sz="1200" dirty="0" smtClean="0"/>
            <a:t>Modelamiento atmosférico</a:t>
          </a:r>
          <a:endParaRPr lang="es-PE" sz="1200" dirty="0"/>
        </a:p>
      </dgm:t>
    </dgm:pt>
    <dgm:pt modelId="{56E7346B-6F70-4250-8CA2-47E9192CE659}" type="parTrans" cxnId="{D327EEC3-5015-4B6E-9E0F-6480165CE253}">
      <dgm:prSet/>
      <dgm:spPr/>
      <dgm:t>
        <a:bodyPr/>
        <a:lstStyle/>
        <a:p>
          <a:endParaRPr lang="es-PE" sz="2000"/>
        </a:p>
      </dgm:t>
    </dgm:pt>
    <dgm:pt modelId="{D9DB3D92-95DC-43A2-B87A-336553591E5B}" type="sibTrans" cxnId="{D327EEC3-5015-4B6E-9E0F-6480165CE253}">
      <dgm:prSet/>
      <dgm:spPr/>
      <dgm:t>
        <a:bodyPr/>
        <a:lstStyle/>
        <a:p>
          <a:endParaRPr lang="es-PE" sz="2000"/>
        </a:p>
      </dgm:t>
    </dgm:pt>
    <dgm:pt modelId="{2F0E6AE3-1DE1-4593-BF15-5217E52C7AD0}">
      <dgm:prSet custT="1"/>
      <dgm:spPr/>
      <dgm:t>
        <a:bodyPr/>
        <a:lstStyle/>
        <a:p>
          <a:r>
            <a:rPr lang="es-MX" sz="1200" dirty="0" smtClean="0"/>
            <a:t>Pronóstico de tiempo y clima</a:t>
          </a:r>
          <a:endParaRPr lang="es-PE" sz="1200" dirty="0"/>
        </a:p>
      </dgm:t>
    </dgm:pt>
    <dgm:pt modelId="{8309C451-A7C9-409F-B9A4-F59DB6032E5B}" type="parTrans" cxnId="{036CCE88-6B57-410B-8987-D711AFF564FF}">
      <dgm:prSet/>
      <dgm:spPr/>
      <dgm:t>
        <a:bodyPr/>
        <a:lstStyle/>
        <a:p>
          <a:endParaRPr lang="es-PE" sz="2000"/>
        </a:p>
      </dgm:t>
    </dgm:pt>
    <dgm:pt modelId="{33D91D9F-BA1B-4AED-85F2-838E5F93FC99}" type="sibTrans" cxnId="{036CCE88-6B57-410B-8987-D711AFF564FF}">
      <dgm:prSet/>
      <dgm:spPr/>
      <dgm:t>
        <a:bodyPr/>
        <a:lstStyle/>
        <a:p>
          <a:endParaRPr lang="es-PE" sz="2000"/>
        </a:p>
      </dgm:t>
    </dgm:pt>
    <dgm:pt modelId="{8BF4A945-5CD0-4A00-BA97-D41046F10FB7}">
      <dgm:prSet custT="1"/>
      <dgm:spPr/>
      <dgm:t>
        <a:bodyPr/>
        <a:lstStyle/>
        <a:p>
          <a:r>
            <a:rPr lang="es-MX" sz="1200" dirty="0" smtClean="0"/>
            <a:t>Eventos extremos</a:t>
          </a:r>
          <a:endParaRPr lang="es-PE" sz="1200" dirty="0"/>
        </a:p>
      </dgm:t>
    </dgm:pt>
    <dgm:pt modelId="{DCE4E865-18AA-4C15-8608-096613C3A9E3}" type="parTrans" cxnId="{AED21A0C-6E18-4899-BF38-CCFBDE46B2E5}">
      <dgm:prSet/>
      <dgm:spPr/>
      <dgm:t>
        <a:bodyPr/>
        <a:lstStyle/>
        <a:p>
          <a:endParaRPr lang="es-PE" sz="2000"/>
        </a:p>
      </dgm:t>
    </dgm:pt>
    <dgm:pt modelId="{96296CE3-BA53-4F2D-B917-AC4A73DA4850}" type="sibTrans" cxnId="{AED21A0C-6E18-4899-BF38-CCFBDE46B2E5}">
      <dgm:prSet/>
      <dgm:spPr/>
      <dgm:t>
        <a:bodyPr/>
        <a:lstStyle/>
        <a:p>
          <a:endParaRPr lang="es-PE" sz="2000"/>
        </a:p>
      </dgm:t>
    </dgm:pt>
    <dgm:pt modelId="{7B9B6760-87D9-42B2-84E2-BB93FD09B857}">
      <dgm:prSet custT="1"/>
      <dgm:spPr/>
      <dgm:t>
        <a:bodyPr/>
        <a:lstStyle/>
        <a:p>
          <a:r>
            <a:rPr lang="es-MX" sz="1200" dirty="0" smtClean="0"/>
            <a:t>Variabilidad climática</a:t>
          </a:r>
          <a:endParaRPr lang="es-PE" sz="1200" dirty="0"/>
        </a:p>
      </dgm:t>
    </dgm:pt>
    <dgm:pt modelId="{5A7A32F1-2999-48E1-8825-CCBA67D5D3DA}" type="parTrans" cxnId="{0AB4225C-2D46-4A13-B806-EE01AB204B78}">
      <dgm:prSet/>
      <dgm:spPr/>
      <dgm:t>
        <a:bodyPr/>
        <a:lstStyle/>
        <a:p>
          <a:endParaRPr lang="es-PE" sz="2000"/>
        </a:p>
      </dgm:t>
    </dgm:pt>
    <dgm:pt modelId="{5628608F-4A9E-4E16-AF9B-A3A0FFC254B4}" type="sibTrans" cxnId="{0AB4225C-2D46-4A13-B806-EE01AB204B78}">
      <dgm:prSet/>
      <dgm:spPr/>
      <dgm:t>
        <a:bodyPr/>
        <a:lstStyle/>
        <a:p>
          <a:endParaRPr lang="es-PE" sz="2000"/>
        </a:p>
      </dgm:t>
    </dgm:pt>
    <dgm:pt modelId="{728A71E9-4405-4A3A-B33A-67C5CD66A8E4}">
      <dgm:prSet custT="1"/>
      <dgm:spPr/>
      <dgm:t>
        <a:bodyPr/>
        <a:lstStyle/>
        <a:p>
          <a:r>
            <a:rPr lang="es-MX" sz="1200" dirty="0" smtClean="0"/>
            <a:t>El Niño/La Niña</a:t>
          </a:r>
          <a:endParaRPr lang="es-PE" sz="1200" dirty="0"/>
        </a:p>
      </dgm:t>
    </dgm:pt>
    <dgm:pt modelId="{D4670682-BC51-40D3-B5FF-4AB01EDC65FF}" type="parTrans" cxnId="{F5F0841B-3675-4706-85B7-5599C2CAE98A}">
      <dgm:prSet/>
      <dgm:spPr/>
      <dgm:t>
        <a:bodyPr/>
        <a:lstStyle/>
        <a:p>
          <a:endParaRPr lang="es-PE" sz="2000"/>
        </a:p>
      </dgm:t>
    </dgm:pt>
    <dgm:pt modelId="{160DE373-764A-497D-BFAB-6A97E96F8A77}" type="sibTrans" cxnId="{F5F0841B-3675-4706-85B7-5599C2CAE98A}">
      <dgm:prSet/>
      <dgm:spPr/>
      <dgm:t>
        <a:bodyPr/>
        <a:lstStyle/>
        <a:p>
          <a:endParaRPr lang="es-PE" sz="2000"/>
        </a:p>
      </dgm:t>
    </dgm:pt>
    <dgm:pt modelId="{03DE4F4A-D041-4590-AB8B-0C49BDF8BFEC}">
      <dgm:prSet custT="1"/>
      <dgm:spPr/>
      <dgm:t>
        <a:bodyPr/>
        <a:lstStyle/>
        <a:p>
          <a:r>
            <a:rPr lang="es-MX" sz="1200" dirty="0" smtClean="0"/>
            <a:t>Meteorología de alta montaña</a:t>
          </a:r>
          <a:endParaRPr lang="es-PE" sz="1200" dirty="0"/>
        </a:p>
      </dgm:t>
    </dgm:pt>
    <dgm:pt modelId="{5EFCCBD2-785E-4A76-B093-FC0B9C2DA5DE}" type="parTrans" cxnId="{54B0998D-8C2D-4134-88B5-45CCA569ED1D}">
      <dgm:prSet/>
      <dgm:spPr/>
      <dgm:t>
        <a:bodyPr/>
        <a:lstStyle/>
        <a:p>
          <a:endParaRPr lang="es-PE" sz="2000"/>
        </a:p>
      </dgm:t>
    </dgm:pt>
    <dgm:pt modelId="{266D82F1-D826-47FA-9160-59ED13A3375E}" type="sibTrans" cxnId="{54B0998D-8C2D-4134-88B5-45CCA569ED1D}">
      <dgm:prSet/>
      <dgm:spPr/>
      <dgm:t>
        <a:bodyPr/>
        <a:lstStyle/>
        <a:p>
          <a:endParaRPr lang="es-PE" sz="2000"/>
        </a:p>
      </dgm:t>
    </dgm:pt>
    <dgm:pt modelId="{A6BE0DF6-9105-4470-8707-906FD31A72F1}">
      <dgm:prSet custT="1"/>
      <dgm:spPr/>
      <dgm:t>
        <a:bodyPr/>
        <a:lstStyle/>
        <a:p>
          <a:r>
            <a:rPr lang="es-MX" sz="1200" dirty="0" smtClean="0"/>
            <a:t>Pronósticos de tiempo y clima</a:t>
          </a:r>
          <a:endParaRPr lang="es-PE" sz="1200" dirty="0"/>
        </a:p>
      </dgm:t>
    </dgm:pt>
    <dgm:pt modelId="{71DED6DE-735F-41DE-87AD-EBAA7D0C72E8}" type="parTrans" cxnId="{8AFF03C5-E4B4-483C-87CD-A00D06FAFD03}">
      <dgm:prSet/>
      <dgm:spPr/>
      <dgm:t>
        <a:bodyPr/>
        <a:lstStyle/>
        <a:p>
          <a:endParaRPr lang="es-PE" sz="2000"/>
        </a:p>
      </dgm:t>
    </dgm:pt>
    <dgm:pt modelId="{725CB2EF-F600-4620-AD2D-3E70D8C63D20}" type="sibTrans" cxnId="{8AFF03C5-E4B4-483C-87CD-A00D06FAFD03}">
      <dgm:prSet/>
      <dgm:spPr/>
      <dgm:t>
        <a:bodyPr/>
        <a:lstStyle/>
        <a:p>
          <a:endParaRPr lang="es-PE" sz="2000"/>
        </a:p>
      </dgm:t>
    </dgm:pt>
    <dgm:pt modelId="{9F8CEFEE-589B-47D3-A404-71700CDCC1C1}">
      <dgm:prSet custT="1"/>
      <dgm:spPr/>
      <dgm:t>
        <a:bodyPr/>
        <a:lstStyle/>
        <a:p>
          <a:r>
            <a:rPr lang="es-MX" sz="1200" dirty="0" smtClean="0"/>
            <a:t>Modelización numérica (tiempo y clima)</a:t>
          </a:r>
          <a:endParaRPr lang="es-PE" sz="1200" dirty="0"/>
        </a:p>
      </dgm:t>
    </dgm:pt>
    <dgm:pt modelId="{7210DD41-E5C3-42C1-8816-CC37F2B054A5}" type="parTrans" cxnId="{C4206CC5-7DDF-4B97-86E2-4525ACBA7191}">
      <dgm:prSet/>
      <dgm:spPr/>
      <dgm:t>
        <a:bodyPr/>
        <a:lstStyle/>
        <a:p>
          <a:endParaRPr lang="es-PE" sz="2000"/>
        </a:p>
      </dgm:t>
    </dgm:pt>
    <dgm:pt modelId="{DBED9DC8-5399-49FB-AAF0-FF6000BC2EBD}" type="sibTrans" cxnId="{C4206CC5-7DDF-4B97-86E2-4525ACBA7191}">
      <dgm:prSet/>
      <dgm:spPr/>
      <dgm:t>
        <a:bodyPr/>
        <a:lstStyle/>
        <a:p>
          <a:endParaRPr lang="es-PE" sz="2000"/>
        </a:p>
      </dgm:t>
    </dgm:pt>
    <dgm:pt modelId="{47B0C0F2-D378-4693-8327-4773865EA8CB}">
      <dgm:prSet custT="1"/>
      <dgm:spPr/>
      <dgm:t>
        <a:bodyPr/>
        <a:lstStyle/>
        <a:p>
          <a:r>
            <a:rPr lang="es-MX" sz="1200" dirty="0" smtClean="0"/>
            <a:t>Cambio climático</a:t>
          </a:r>
          <a:endParaRPr lang="es-PE" sz="1200" dirty="0"/>
        </a:p>
      </dgm:t>
    </dgm:pt>
    <dgm:pt modelId="{4025CA1A-11E7-46EF-BCEE-3C6770F8BF84}" type="parTrans" cxnId="{6AF628B4-9163-42B4-BAF7-9B76A85D0EBF}">
      <dgm:prSet/>
      <dgm:spPr/>
      <dgm:t>
        <a:bodyPr/>
        <a:lstStyle/>
        <a:p>
          <a:endParaRPr lang="es-PE" sz="2000"/>
        </a:p>
      </dgm:t>
    </dgm:pt>
    <dgm:pt modelId="{86C88DFC-0A1A-46D3-A009-87C44CF3F01B}" type="sibTrans" cxnId="{6AF628B4-9163-42B4-BAF7-9B76A85D0EBF}">
      <dgm:prSet/>
      <dgm:spPr/>
      <dgm:t>
        <a:bodyPr/>
        <a:lstStyle/>
        <a:p>
          <a:endParaRPr lang="es-PE" sz="2000"/>
        </a:p>
      </dgm:t>
    </dgm:pt>
    <dgm:pt modelId="{523E92F3-62AD-4EE6-8D4C-4A7F8DC366B3}">
      <dgm:prSet custT="1"/>
      <dgm:spPr/>
      <dgm:t>
        <a:bodyPr/>
        <a:lstStyle/>
        <a:p>
          <a:r>
            <a:rPr lang="es-MX" sz="1200" dirty="0" smtClean="0"/>
            <a:t>Clima y vegetación</a:t>
          </a:r>
          <a:endParaRPr lang="es-PE" sz="1200" dirty="0"/>
        </a:p>
      </dgm:t>
    </dgm:pt>
    <dgm:pt modelId="{C4E16843-8912-4933-AF10-EB7617FD0A6B}" type="parTrans" cxnId="{3CD3B5CB-E200-4627-B43E-A68FD0325929}">
      <dgm:prSet/>
      <dgm:spPr/>
      <dgm:t>
        <a:bodyPr/>
        <a:lstStyle/>
        <a:p>
          <a:endParaRPr lang="es-PE" sz="2000"/>
        </a:p>
      </dgm:t>
    </dgm:pt>
    <dgm:pt modelId="{90DE188B-A893-40FB-A6AB-4914AAAA30EC}" type="sibTrans" cxnId="{3CD3B5CB-E200-4627-B43E-A68FD0325929}">
      <dgm:prSet/>
      <dgm:spPr/>
      <dgm:t>
        <a:bodyPr/>
        <a:lstStyle/>
        <a:p>
          <a:endParaRPr lang="es-PE" sz="2000"/>
        </a:p>
      </dgm:t>
    </dgm:pt>
    <dgm:pt modelId="{34E423FA-193D-4AA6-A969-A584601196EF}">
      <dgm:prSet phldrT="[Texto]" custT="1"/>
      <dgm:spPr/>
      <dgm:t>
        <a:bodyPr/>
        <a:lstStyle/>
        <a:p>
          <a:r>
            <a:rPr lang="es-MX" sz="1200" dirty="0" smtClean="0"/>
            <a:t>Caracterización y aptitud agroclimática</a:t>
          </a:r>
          <a:endParaRPr lang="es-PE" sz="1200" dirty="0"/>
        </a:p>
      </dgm:t>
    </dgm:pt>
    <dgm:pt modelId="{DDA9A9D5-DA1A-4DA7-9B87-21F4D4E4EB28}" type="parTrans" cxnId="{65EC2F4E-EC68-47E2-9368-B16FFCB36547}">
      <dgm:prSet/>
      <dgm:spPr/>
      <dgm:t>
        <a:bodyPr/>
        <a:lstStyle/>
        <a:p>
          <a:endParaRPr lang="es-PE" sz="2000"/>
        </a:p>
      </dgm:t>
    </dgm:pt>
    <dgm:pt modelId="{6DED5FBF-EFF3-45E1-87FF-C55FEA6D8402}" type="sibTrans" cxnId="{65EC2F4E-EC68-47E2-9368-B16FFCB36547}">
      <dgm:prSet/>
      <dgm:spPr/>
      <dgm:t>
        <a:bodyPr/>
        <a:lstStyle/>
        <a:p>
          <a:endParaRPr lang="es-PE" sz="2000"/>
        </a:p>
      </dgm:t>
    </dgm:pt>
    <dgm:pt modelId="{84D71D6E-BD21-4D54-90C1-415CBA9DE00F}">
      <dgm:prSet custT="1"/>
      <dgm:spPr/>
      <dgm:t>
        <a:bodyPr/>
        <a:lstStyle/>
        <a:p>
          <a:r>
            <a:rPr lang="es-MX" sz="1200" dirty="0" smtClean="0"/>
            <a:t>Zonificación agrícola de riesgos climáticos</a:t>
          </a:r>
          <a:endParaRPr lang="es-PE" sz="1200" dirty="0"/>
        </a:p>
      </dgm:t>
    </dgm:pt>
    <dgm:pt modelId="{2DE27759-8856-4555-92D0-A841C6F91773}" type="parTrans" cxnId="{EFE58FFE-F58B-4A34-A2FC-8025235F79A1}">
      <dgm:prSet/>
      <dgm:spPr/>
      <dgm:t>
        <a:bodyPr/>
        <a:lstStyle/>
        <a:p>
          <a:endParaRPr lang="es-PE" sz="2000"/>
        </a:p>
      </dgm:t>
    </dgm:pt>
    <dgm:pt modelId="{D3C95C33-230E-4B2A-9B7F-5300D28A961D}" type="sibTrans" cxnId="{EFE58FFE-F58B-4A34-A2FC-8025235F79A1}">
      <dgm:prSet/>
      <dgm:spPr/>
      <dgm:t>
        <a:bodyPr/>
        <a:lstStyle/>
        <a:p>
          <a:endParaRPr lang="es-PE" sz="2000"/>
        </a:p>
      </dgm:t>
    </dgm:pt>
    <dgm:pt modelId="{CEE810DC-AF63-4E85-8869-DB4C1D5A1EB3}">
      <dgm:prSet custT="1"/>
      <dgm:spPr/>
      <dgm:t>
        <a:bodyPr/>
        <a:lstStyle/>
        <a:p>
          <a:r>
            <a:rPr lang="es-MX" sz="1200" dirty="0" smtClean="0"/>
            <a:t>Modelamientos de cultivos</a:t>
          </a:r>
          <a:endParaRPr lang="es-PE" sz="1200" dirty="0"/>
        </a:p>
      </dgm:t>
    </dgm:pt>
    <dgm:pt modelId="{AAD1A630-B937-444D-BAA5-0ED474123B50}" type="parTrans" cxnId="{92BAD968-2BD1-4D80-8C71-54EB860A1868}">
      <dgm:prSet/>
      <dgm:spPr/>
      <dgm:t>
        <a:bodyPr/>
        <a:lstStyle/>
        <a:p>
          <a:endParaRPr lang="es-PE" sz="2000"/>
        </a:p>
      </dgm:t>
    </dgm:pt>
    <dgm:pt modelId="{683E1594-5024-4B12-BA85-B9CDB8741777}" type="sibTrans" cxnId="{92BAD968-2BD1-4D80-8C71-54EB860A1868}">
      <dgm:prSet/>
      <dgm:spPr/>
      <dgm:t>
        <a:bodyPr/>
        <a:lstStyle/>
        <a:p>
          <a:endParaRPr lang="es-PE" sz="2000"/>
        </a:p>
      </dgm:t>
    </dgm:pt>
    <dgm:pt modelId="{D8F0362D-D30B-4F41-9810-74776B73A6D5}">
      <dgm:prSet custT="1"/>
      <dgm:spPr/>
      <dgm:t>
        <a:bodyPr/>
        <a:lstStyle/>
        <a:p>
          <a:r>
            <a:rPr lang="es-MX" sz="1200" dirty="0" smtClean="0"/>
            <a:t>Balances hídricos agroclimáticos</a:t>
          </a:r>
          <a:endParaRPr lang="es-PE" sz="1200" dirty="0"/>
        </a:p>
      </dgm:t>
    </dgm:pt>
    <dgm:pt modelId="{2AB0478E-5CFC-42C5-89C2-BB6F9472E48C}" type="parTrans" cxnId="{54C5E10A-F994-4B71-A026-73390E9B7ABD}">
      <dgm:prSet/>
      <dgm:spPr/>
      <dgm:t>
        <a:bodyPr/>
        <a:lstStyle/>
        <a:p>
          <a:endParaRPr lang="es-PE" sz="2000"/>
        </a:p>
      </dgm:t>
    </dgm:pt>
    <dgm:pt modelId="{F72FFF0F-7BC7-41FC-B4CC-862D92FDDA03}" type="sibTrans" cxnId="{54C5E10A-F994-4B71-A026-73390E9B7ABD}">
      <dgm:prSet/>
      <dgm:spPr/>
      <dgm:t>
        <a:bodyPr/>
        <a:lstStyle/>
        <a:p>
          <a:endParaRPr lang="es-PE" sz="2000"/>
        </a:p>
      </dgm:t>
    </dgm:pt>
    <dgm:pt modelId="{68BB6050-69E1-42ED-929C-0A189B1E4073}">
      <dgm:prSet custT="1"/>
      <dgm:spPr/>
      <dgm:t>
        <a:bodyPr/>
        <a:lstStyle/>
        <a:p>
          <a:r>
            <a:rPr lang="es-MX" sz="1200" dirty="0" smtClean="0"/>
            <a:t>Impacto de la variabilidad y cambio climático en agro ecosistemas</a:t>
          </a:r>
          <a:endParaRPr lang="es-PE" sz="1200" dirty="0"/>
        </a:p>
      </dgm:t>
    </dgm:pt>
    <dgm:pt modelId="{DB4951D5-824E-4708-84E1-A57B8C85ABFC}" type="parTrans" cxnId="{BE4CA5DB-C350-4205-A3AA-50D7A3A4F1E4}">
      <dgm:prSet/>
      <dgm:spPr/>
      <dgm:t>
        <a:bodyPr/>
        <a:lstStyle/>
        <a:p>
          <a:endParaRPr lang="es-PE" sz="2000"/>
        </a:p>
      </dgm:t>
    </dgm:pt>
    <dgm:pt modelId="{CD0716CD-2096-4FC8-A4C7-064CF4B83DBC}" type="sibTrans" cxnId="{BE4CA5DB-C350-4205-A3AA-50D7A3A4F1E4}">
      <dgm:prSet/>
      <dgm:spPr/>
      <dgm:t>
        <a:bodyPr/>
        <a:lstStyle/>
        <a:p>
          <a:endParaRPr lang="es-PE" sz="2000"/>
        </a:p>
      </dgm:t>
    </dgm:pt>
    <dgm:pt modelId="{B763349B-692B-4646-8BBC-C58980ED75DF}">
      <dgm:prSet custT="1"/>
      <dgm:spPr/>
      <dgm:t>
        <a:bodyPr/>
        <a:lstStyle/>
        <a:p>
          <a:r>
            <a:rPr lang="es-MX" sz="1200" dirty="0" smtClean="0"/>
            <a:t>Dinámica agroclimática en plagas y enfermedades</a:t>
          </a:r>
          <a:endParaRPr lang="es-PE" sz="1200" dirty="0"/>
        </a:p>
      </dgm:t>
    </dgm:pt>
    <dgm:pt modelId="{6843AC1A-00DE-47F0-A710-8A47979AFF14}" type="parTrans" cxnId="{3B530A3F-F363-4F59-9A18-0C94F6D85CFC}">
      <dgm:prSet/>
      <dgm:spPr/>
      <dgm:t>
        <a:bodyPr/>
        <a:lstStyle/>
        <a:p>
          <a:endParaRPr lang="es-PE" sz="2000"/>
        </a:p>
      </dgm:t>
    </dgm:pt>
    <dgm:pt modelId="{E6CA9E24-368F-422C-BB95-CD0D8505D1F5}" type="sibTrans" cxnId="{3B530A3F-F363-4F59-9A18-0C94F6D85CFC}">
      <dgm:prSet/>
      <dgm:spPr/>
      <dgm:t>
        <a:bodyPr/>
        <a:lstStyle/>
        <a:p>
          <a:endParaRPr lang="es-PE" sz="2000"/>
        </a:p>
      </dgm:t>
    </dgm:pt>
    <dgm:pt modelId="{28AD6703-BED4-48E0-AC03-6721214A8628}">
      <dgm:prSet custT="1"/>
      <dgm:spPr/>
      <dgm:t>
        <a:bodyPr/>
        <a:lstStyle/>
        <a:p>
          <a:r>
            <a:rPr lang="es-MX" sz="1200" dirty="0" smtClean="0"/>
            <a:t>Servicios </a:t>
          </a:r>
          <a:r>
            <a:rPr lang="es-MX" sz="1200" dirty="0" err="1" smtClean="0"/>
            <a:t>agroecosistemas</a:t>
          </a:r>
          <a:endParaRPr lang="es-PE" sz="1200" dirty="0"/>
        </a:p>
      </dgm:t>
    </dgm:pt>
    <dgm:pt modelId="{A1D8B541-B906-4FAE-8D8E-E93E02F30764}" type="parTrans" cxnId="{8EB004A5-A3C8-4872-BDC3-2CFF5231B392}">
      <dgm:prSet/>
      <dgm:spPr/>
      <dgm:t>
        <a:bodyPr/>
        <a:lstStyle/>
        <a:p>
          <a:endParaRPr lang="es-PE" sz="2000"/>
        </a:p>
      </dgm:t>
    </dgm:pt>
    <dgm:pt modelId="{87FC8ECC-818B-4B78-A29F-40E91CBCBFC8}" type="sibTrans" cxnId="{8EB004A5-A3C8-4872-BDC3-2CFF5231B392}">
      <dgm:prSet/>
      <dgm:spPr/>
      <dgm:t>
        <a:bodyPr/>
        <a:lstStyle/>
        <a:p>
          <a:endParaRPr lang="es-PE" sz="2000"/>
        </a:p>
      </dgm:t>
    </dgm:pt>
    <dgm:pt modelId="{359DBD54-50A4-488B-A67C-2FA297810BD3}">
      <dgm:prSet phldrT="[Texto]" custT="1"/>
      <dgm:spPr/>
      <dgm:t>
        <a:bodyPr/>
        <a:lstStyle/>
        <a:p>
          <a:r>
            <a:rPr lang="es-MX" sz="1200" dirty="0" smtClean="0"/>
            <a:t>Erosión del suelo y transporte de sedimentos</a:t>
          </a:r>
          <a:endParaRPr lang="es-PE" sz="1200" dirty="0"/>
        </a:p>
      </dgm:t>
    </dgm:pt>
    <dgm:pt modelId="{3583A132-9BE0-4F07-95BB-1616A0A7412D}" type="sibTrans" cxnId="{B4E06D34-4C06-41E3-8385-39D709E9F5C8}">
      <dgm:prSet/>
      <dgm:spPr/>
      <dgm:t>
        <a:bodyPr/>
        <a:lstStyle/>
        <a:p>
          <a:endParaRPr lang="es-PE"/>
        </a:p>
      </dgm:t>
    </dgm:pt>
    <dgm:pt modelId="{58F4924B-1C81-4489-83DC-AC4DBDE7147F}" type="parTrans" cxnId="{B4E06D34-4C06-41E3-8385-39D709E9F5C8}">
      <dgm:prSet/>
      <dgm:spPr/>
      <dgm:t>
        <a:bodyPr/>
        <a:lstStyle/>
        <a:p>
          <a:endParaRPr lang="es-PE"/>
        </a:p>
      </dgm:t>
    </dgm:pt>
    <dgm:pt modelId="{0D83BF77-108B-4D25-96FA-CA522FC583A3}">
      <dgm:prSet phldrT="[Texto]" custT="1"/>
      <dgm:spPr/>
      <dgm:t>
        <a:bodyPr/>
        <a:lstStyle/>
        <a:p>
          <a:r>
            <a:rPr lang="es-MX" sz="1200" dirty="0" err="1" smtClean="0"/>
            <a:t>Sensoramiento</a:t>
          </a:r>
          <a:r>
            <a:rPr lang="es-MX" sz="1200" dirty="0" smtClean="0"/>
            <a:t> remoto en hidrología</a:t>
          </a:r>
          <a:endParaRPr lang="es-PE" sz="1200" dirty="0"/>
        </a:p>
      </dgm:t>
    </dgm:pt>
    <dgm:pt modelId="{D426439E-E378-410E-9C1C-7AF022BD2F41}" type="sibTrans" cxnId="{34DDEC38-7669-4282-9BBD-694D2A0184B5}">
      <dgm:prSet/>
      <dgm:spPr/>
      <dgm:t>
        <a:bodyPr/>
        <a:lstStyle/>
        <a:p>
          <a:endParaRPr lang="es-PE"/>
        </a:p>
      </dgm:t>
    </dgm:pt>
    <dgm:pt modelId="{67D33233-0D95-46C1-AD21-9462BC88C980}" type="parTrans" cxnId="{34DDEC38-7669-4282-9BBD-694D2A0184B5}">
      <dgm:prSet/>
      <dgm:spPr/>
      <dgm:t>
        <a:bodyPr/>
        <a:lstStyle/>
        <a:p>
          <a:endParaRPr lang="es-PE"/>
        </a:p>
      </dgm:t>
    </dgm:pt>
    <dgm:pt modelId="{AA51FAD0-9C73-4F12-88D4-C484B5EDEAD2}">
      <dgm:prSet phldrT="[Texto]" custT="1"/>
      <dgm:spPr/>
      <dgm:t>
        <a:bodyPr/>
        <a:lstStyle/>
        <a:p>
          <a:r>
            <a:rPr lang="es-MX" sz="1200" dirty="0" smtClean="0"/>
            <a:t>Relación suelo-planta-agua</a:t>
          </a:r>
          <a:endParaRPr lang="es-PE" sz="1200" dirty="0"/>
        </a:p>
      </dgm:t>
    </dgm:pt>
    <dgm:pt modelId="{364322C0-DA55-4D3A-A221-333D83A24B5D}" type="sibTrans" cxnId="{8C6EBADE-DDC9-4367-B091-675DDF4B20D5}">
      <dgm:prSet/>
      <dgm:spPr/>
      <dgm:t>
        <a:bodyPr/>
        <a:lstStyle/>
        <a:p>
          <a:endParaRPr lang="es-PE"/>
        </a:p>
      </dgm:t>
    </dgm:pt>
    <dgm:pt modelId="{2FE8F3AF-EB29-4825-AFF9-46D716EBD579}" type="parTrans" cxnId="{8C6EBADE-DDC9-4367-B091-675DDF4B20D5}">
      <dgm:prSet/>
      <dgm:spPr/>
      <dgm:t>
        <a:bodyPr/>
        <a:lstStyle/>
        <a:p>
          <a:endParaRPr lang="es-PE"/>
        </a:p>
      </dgm:t>
    </dgm:pt>
    <dgm:pt modelId="{C63E4F3A-8DE1-48EB-8A83-422D96DF0B09}">
      <dgm:prSet phldrT="[Texto]" custT="1"/>
      <dgm:spPr/>
      <dgm:t>
        <a:bodyPr/>
        <a:lstStyle/>
        <a:p>
          <a:r>
            <a:rPr lang="es-MX" sz="1200" dirty="0" smtClean="0"/>
            <a:t>Modelos hidrológicos e hidráulicos</a:t>
          </a:r>
          <a:endParaRPr lang="es-PE" sz="1200" dirty="0"/>
        </a:p>
      </dgm:t>
    </dgm:pt>
    <dgm:pt modelId="{02298F2F-B0AB-4842-AF51-F89D8E362FC5}" type="sibTrans" cxnId="{C43CA12D-699A-4384-AD37-FF99E688C233}">
      <dgm:prSet/>
      <dgm:spPr/>
      <dgm:t>
        <a:bodyPr/>
        <a:lstStyle/>
        <a:p>
          <a:endParaRPr lang="es-PE"/>
        </a:p>
      </dgm:t>
    </dgm:pt>
    <dgm:pt modelId="{E9F3A5E5-1E0E-4453-9801-23B64989FD57}" type="parTrans" cxnId="{C43CA12D-699A-4384-AD37-FF99E688C233}">
      <dgm:prSet/>
      <dgm:spPr/>
      <dgm:t>
        <a:bodyPr/>
        <a:lstStyle/>
        <a:p>
          <a:endParaRPr lang="es-PE"/>
        </a:p>
      </dgm:t>
    </dgm:pt>
    <dgm:pt modelId="{55221906-16E7-4615-B66E-9E7A9D7E2E0C}">
      <dgm:prSet phldrT="[Texto]" custT="1"/>
      <dgm:spPr/>
      <dgm:t>
        <a:bodyPr/>
        <a:lstStyle/>
        <a:p>
          <a:r>
            <a:rPr lang="es-MX" sz="1200" dirty="0" smtClean="0"/>
            <a:t>Hidrometría</a:t>
          </a:r>
          <a:endParaRPr lang="es-PE" sz="1200" dirty="0"/>
        </a:p>
      </dgm:t>
    </dgm:pt>
    <dgm:pt modelId="{40DD7C90-8DBD-4CC7-B1E8-16359B9FB088}" type="sibTrans" cxnId="{24DC5ED0-A94D-41D2-AFC3-95EDD26571C6}">
      <dgm:prSet/>
      <dgm:spPr/>
      <dgm:t>
        <a:bodyPr/>
        <a:lstStyle/>
        <a:p>
          <a:endParaRPr lang="es-PE"/>
        </a:p>
      </dgm:t>
    </dgm:pt>
    <dgm:pt modelId="{87549C1F-12A2-466D-8B53-1F04D8E843C9}" type="parTrans" cxnId="{24DC5ED0-A94D-41D2-AFC3-95EDD26571C6}">
      <dgm:prSet/>
      <dgm:spPr/>
      <dgm:t>
        <a:bodyPr/>
        <a:lstStyle/>
        <a:p>
          <a:endParaRPr lang="es-PE"/>
        </a:p>
      </dgm:t>
    </dgm:pt>
    <dgm:pt modelId="{C50FE6A6-3820-4759-86C7-F401F3EF2B82}">
      <dgm:prSet phldrT="[Texto]" custT="1"/>
      <dgm:spPr/>
      <dgm:t>
        <a:bodyPr/>
        <a:lstStyle/>
        <a:p>
          <a:r>
            <a:rPr lang="es-MX" sz="1200" dirty="0" err="1" smtClean="0"/>
            <a:t>Hidroclimatología</a:t>
          </a:r>
          <a:endParaRPr lang="es-PE" sz="1200" dirty="0"/>
        </a:p>
      </dgm:t>
    </dgm:pt>
    <dgm:pt modelId="{E116D393-FADC-49BB-BB0F-66E3C4831623}" type="sibTrans" cxnId="{74890690-7DEC-429B-85C9-5AF3E21D679F}">
      <dgm:prSet/>
      <dgm:spPr/>
      <dgm:t>
        <a:bodyPr/>
        <a:lstStyle/>
        <a:p>
          <a:endParaRPr lang="es-PE" sz="2000"/>
        </a:p>
      </dgm:t>
    </dgm:pt>
    <dgm:pt modelId="{8B0EBFBB-F1BA-48B3-9C75-28D3DE9D4CD7}" type="parTrans" cxnId="{74890690-7DEC-429B-85C9-5AF3E21D679F}">
      <dgm:prSet/>
      <dgm:spPr/>
      <dgm:t>
        <a:bodyPr/>
        <a:lstStyle/>
        <a:p>
          <a:endParaRPr lang="es-PE" sz="2000"/>
        </a:p>
      </dgm:t>
    </dgm:pt>
    <dgm:pt modelId="{9629FFEF-572D-4C18-A3DE-C625FBB4ED5B}">
      <dgm:prSet custT="1"/>
      <dgm:spPr/>
      <dgm:t>
        <a:bodyPr/>
        <a:lstStyle/>
        <a:p>
          <a:r>
            <a:rPr lang="es-MX" sz="1200" dirty="0" smtClean="0"/>
            <a:t>Química atmosférica</a:t>
          </a:r>
          <a:endParaRPr lang="es-PE" sz="1200" dirty="0"/>
        </a:p>
      </dgm:t>
    </dgm:pt>
    <dgm:pt modelId="{26672D21-BC52-4B67-A906-C1AAA2E97644}" type="parTrans" cxnId="{A543A8B5-012F-4A41-82CA-74187F100C32}">
      <dgm:prSet/>
      <dgm:spPr/>
      <dgm:t>
        <a:bodyPr/>
        <a:lstStyle/>
        <a:p>
          <a:endParaRPr lang="es-PE"/>
        </a:p>
      </dgm:t>
    </dgm:pt>
    <dgm:pt modelId="{97EA076F-A25F-4A97-9873-07800E587C4A}" type="sibTrans" cxnId="{A543A8B5-012F-4A41-82CA-74187F100C32}">
      <dgm:prSet/>
      <dgm:spPr/>
      <dgm:t>
        <a:bodyPr/>
        <a:lstStyle/>
        <a:p>
          <a:endParaRPr lang="es-PE"/>
        </a:p>
      </dgm:t>
    </dgm:pt>
    <dgm:pt modelId="{B74CFEAE-0BAF-43D8-AC7B-C4826F49575C}">
      <dgm:prSet custT="1"/>
      <dgm:spPr/>
      <dgm:t>
        <a:bodyPr/>
        <a:lstStyle/>
        <a:p>
          <a:r>
            <a:rPr lang="es-MX" sz="1200" dirty="0" smtClean="0"/>
            <a:t>Radiación ultravioleta</a:t>
          </a:r>
          <a:endParaRPr lang="es-PE" sz="1200" dirty="0"/>
        </a:p>
      </dgm:t>
    </dgm:pt>
    <dgm:pt modelId="{CB1A196F-FE4F-4680-B884-3FF6DA63100B}" type="parTrans" cxnId="{725573D4-A994-4C64-AF66-E4DB625094E0}">
      <dgm:prSet/>
      <dgm:spPr/>
      <dgm:t>
        <a:bodyPr/>
        <a:lstStyle/>
        <a:p>
          <a:endParaRPr lang="es-PE"/>
        </a:p>
      </dgm:t>
    </dgm:pt>
    <dgm:pt modelId="{0ED2E32D-88DF-448C-A7DB-F4E190392FC6}" type="sibTrans" cxnId="{725573D4-A994-4C64-AF66-E4DB625094E0}">
      <dgm:prSet/>
      <dgm:spPr/>
      <dgm:t>
        <a:bodyPr/>
        <a:lstStyle/>
        <a:p>
          <a:endParaRPr lang="es-PE"/>
        </a:p>
      </dgm:t>
    </dgm:pt>
    <dgm:pt modelId="{63D75D8D-F1B0-43D9-8888-9ABFE09030A0}">
      <dgm:prSet custT="1"/>
      <dgm:spPr/>
      <dgm:t>
        <a:bodyPr/>
        <a:lstStyle/>
        <a:p>
          <a:r>
            <a:rPr lang="es-MX" sz="1200" dirty="0" smtClean="0"/>
            <a:t>Capa de ozono</a:t>
          </a:r>
          <a:endParaRPr lang="es-PE" sz="1200" dirty="0"/>
        </a:p>
      </dgm:t>
    </dgm:pt>
    <dgm:pt modelId="{37DB4D78-3AAE-40AD-A791-103DBC47D32C}" type="parTrans" cxnId="{EE84F61B-E6A1-4E0B-BFCC-B8FE3FB435DB}">
      <dgm:prSet/>
      <dgm:spPr/>
      <dgm:t>
        <a:bodyPr/>
        <a:lstStyle/>
        <a:p>
          <a:endParaRPr lang="es-PE"/>
        </a:p>
      </dgm:t>
    </dgm:pt>
    <dgm:pt modelId="{D71647A6-4649-4C45-ABF8-778A2B8C4E64}" type="sibTrans" cxnId="{EE84F61B-E6A1-4E0B-BFCC-B8FE3FB435DB}">
      <dgm:prSet/>
      <dgm:spPr/>
      <dgm:t>
        <a:bodyPr/>
        <a:lstStyle/>
        <a:p>
          <a:endParaRPr lang="es-PE"/>
        </a:p>
      </dgm:t>
    </dgm:pt>
    <dgm:pt modelId="{CA8128C3-D93B-46B0-BE36-0CFF1A71B7AF}">
      <dgm:prSet custT="1"/>
      <dgm:spPr/>
      <dgm:t>
        <a:bodyPr/>
        <a:lstStyle/>
        <a:p>
          <a:r>
            <a:rPr lang="es-PE" sz="1200" dirty="0" smtClean="0"/>
            <a:t>Salud ambiental</a:t>
          </a:r>
          <a:endParaRPr lang="es-PE" sz="1200" dirty="0"/>
        </a:p>
      </dgm:t>
    </dgm:pt>
    <dgm:pt modelId="{81C2B3A5-DEDA-4DBF-B820-F0CA1E8F8C31}" type="parTrans" cxnId="{1580F319-895E-402E-90D7-E3CF1B3E1F8D}">
      <dgm:prSet/>
      <dgm:spPr/>
      <dgm:t>
        <a:bodyPr/>
        <a:lstStyle/>
        <a:p>
          <a:endParaRPr lang="es-PE"/>
        </a:p>
      </dgm:t>
    </dgm:pt>
    <dgm:pt modelId="{8441CFC0-1960-4E23-AC55-36D316BF6FA8}" type="sibTrans" cxnId="{1580F319-895E-402E-90D7-E3CF1B3E1F8D}">
      <dgm:prSet/>
      <dgm:spPr/>
      <dgm:t>
        <a:bodyPr/>
        <a:lstStyle/>
        <a:p>
          <a:endParaRPr lang="es-PE"/>
        </a:p>
      </dgm:t>
    </dgm:pt>
    <dgm:pt modelId="{486B277D-EC4A-4D44-AE17-7A60C5D5D788}">
      <dgm:prSet custT="1"/>
      <dgm:spPr/>
      <dgm:t>
        <a:bodyPr/>
        <a:lstStyle/>
        <a:p>
          <a:r>
            <a:rPr lang="es-MX" sz="1200" dirty="0" smtClean="0"/>
            <a:t>Rescate de datos</a:t>
          </a:r>
          <a:endParaRPr lang="es-PE" sz="1200" dirty="0"/>
        </a:p>
      </dgm:t>
    </dgm:pt>
    <dgm:pt modelId="{E385ABD3-0484-48A1-93B9-8AEED0A17C71}" type="parTrans" cxnId="{00169A42-0B0F-46EB-BB2D-746E0555A7D8}">
      <dgm:prSet/>
      <dgm:spPr/>
      <dgm:t>
        <a:bodyPr/>
        <a:lstStyle/>
        <a:p>
          <a:endParaRPr lang="es-PE"/>
        </a:p>
      </dgm:t>
    </dgm:pt>
    <dgm:pt modelId="{D7BF6B5F-1738-481C-A711-74C474E2D4F3}" type="sibTrans" cxnId="{00169A42-0B0F-46EB-BB2D-746E0555A7D8}">
      <dgm:prSet/>
      <dgm:spPr/>
      <dgm:t>
        <a:bodyPr/>
        <a:lstStyle/>
        <a:p>
          <a:endParaRPr lang="es-PE"/>
        </a:p>
      </dgm:t>
    </dgm:pt>
    <dgm:pt modelId="{631BAD67-2800-40B4-A006-24FA3893A7CE}">
      <dgm:prSet custT="1"/>
      <dgm:spPr/>
      <dgm:t>
        <a:bodyPr/>
        <a:lstStyle/>
        <a:p>
          <a:r>
            <a:rPr lang="es-MX" sz="1200" dirty="0" smtClean="0"/>
            <a:t>Control de calidad de datos y homogeneización</a:t>
          </a:r>
          <a:endParaRPr lang="es-PE" sz="1200" dirty="0"/>
        </a:p>
      </dgm:t>
    </dgm:pt>
    <dgm:pt modelId="{444D4B5C-03B8-4913-AE2F-0CD32A206F3B}" type="parTrans" cxnId="{B718C4E1-0B04-4B62-B336-2B8757A0A968}">
      <dgm:prSet/>
      <dgm:spPr/>
      <dgm:t>
        <a:bodyPr/>
        <a:lstStyle/>
        <a:p>
          <a:endParaRPr lang="es-PE"/>
        </a:p>
      </dgm:t>
    </dgm:pt>
    <dgm:pt modelId="{19023AD9-A91F-41E1-B2AA-4333DE38A398}" type="sibTrans" cxnId="{B718C4E1-0B04-4B62-B336-2B8757A0A968}">
      <dgm:prSet/>
      <dgm:spPr/>
      <dgm:t>
        <a:bodyPr/>
        <a:lstStyle/>
        <a:p>
          <a:endParaRPr lang="es-PE"/>
        </a:p>
      </dgm:t>
    </dgm:pt>
    <dgm:pt modelId="{3780DD96-D327-4636-9C27-DA1991A747CB}">
      <dgm:prSet custT="1"/>
      <dgm:spPr/>
      <dgm:t>
        <a:bodyPr/>
        <a:lstStyle/>
        <a:p>
          <a:r>
            <a:rPr lang="es-MX" sz="1200" dirty="0" smtClean="0"/>
            <a:t>Sistema de alerta temprana</a:t>
          </a:r>
          <a:endParaRPr lang="es-PE" sz="1200" dirty="0"/>
        </a:p>
      </dgm:t>
    </dgm:pt>
    <dgm:pt modelId="{30BD791E-DD83-4E29-8602-BE67C3F5B638}" type="parTrans" cxnId="{4EF48E55-54F1-49CA-8082-B2F7F261A588}">
      <dgm:prSet/>
      <dgm:spPr/>
      <dgm:t>
        <a:bodyPr/>
        <a:lstStyle/>
        <a:p>
          <a:endParaRPr lang="es-PE"/>
        </a:p>
      </dgm:t>
    </dgm:pt>
    <dgm:pt modelId="{5B09FDD0-7029-478C-8AAE-CDB127B022AB}" type="sibTrans" cxnId="{4EF48E55-54F1-49CA-8082-B2F7F261A588}">
      <dgm:prSet/>
      <dgm:spPr/>
      <dgm:t>
        <a:bodyPr/>
        <a:lstStyle/>
        <a:p>
          <a:endParaRPr lang="es-PE"/>
        </a:p>
      </dgm:t>
    </dgm:pt>
    <dgm:pt modelId="{BEA050F7-F357-4EDD-BB41-C96DA218AA3B}">
      <dgm:prSet custT="1"/>
      <dgm:spPr/>
      <dgm:t>
        <a:bodyPr/>
        <a:lstStyle/>
        <a:p>
          <a:r>
            <a:rPr lang="es-MX" sz="1200" dirty="0" smtClean="0"/>
            <a:t>Desarrollo tecnológico de equipamiento </a:t>
          </a:r>
          <a:r>
            <a:rPr lang="es-MX" sz="1200" dirty="0" err="1" smtClean="0"/>
            <a:t>hidrometeorológico</a:t>
          </a:r>
          <a:endParaRPr lang="es-PE" sz="1200" dirty="0"/>
        </a:p>
      </dgm:t>
    </dgm:pt>
    <dgm:pt modelId="{700B32A6-8D57-4651-8C1E-62029C9781CB}" type="parTrans" cxnId="{D09A9357-6C20-4264-BEC6-5CC19D9F1E5A}">
      <dgm:prSet/>
      <dgm:spPr/>
      <dgm:t>
        <a:bodyPr/>
        <a:lstStyle/>
        <a:p>
          <a:endParaRPr lang="es-PE"/>
        </a:p>
      </dgm:t>
    </dgm:pt>
    <dgm:pt modelId="{768907E3-F6EC-4224-9BFB-7A34401091CA}" type="sibTrans" cxnId="{D09A9357-6C20-4264-BEC6-5CC19D9F1E5A}">
      <dgm:prSet/>
      <dgm:spPr/>
      <dgm:t>
        <a:bodyPr/>
        <a:lstStyle/>
        <a:p>
          <a:endParaRPr lang="es-PE"/>
        </a:p>
      </dgm:t>
    </dgm:pt>
    <dgm:pt modelId="{A349AE7C-EE54-49D4-A9DF-2F52A600AE2C}">
      <dgm:prSet custT="1"/>
      <dgm:spPr/>
      <dgm:t>
        <a:bodyPr/>
        <a:lstStyle/>
        <a:p>
          <a:r>
            <a:rPr lang="es-MX" sz="1200" dirty="0" smtClean="0"/>
            <a:t>Incendios forestales</a:t>
          </a:r>
          <a:endParaRPr lang="es-PE" sz="1200" dirty="0"/>
        </a:p>
      </dgm:t>
    </dgm:pt>
    <dgm:pt modelId="{DCAB6833-F0AD-4E31-B3C0-E98778B278D9}" type="parTrans" cxnId="{6D457058-5E0B-4418-82F3-A9F121EAAFD5}">
      <dgm:prSet/>
      <dgm:spPr/>
      <dgm:t>
        <a:bodyPr/>
        <a:lstStyle/>
        <a:p>
          <a:endParaRPr lang="es-PE"/>
        </a:p>
      </dgm:t>
    </dgm:pt>
    <dgm:pt modelId="{A81D7F1C-D2C0-44C8-91AA-5945296F0C5B}" type="sibTrans" cxnId="{6D457058-5E0B-4418-82F3-A9F121EAAFD5}">
      <dgm:prSet/>
      <dgm:spPr/>
      <dgm:t>
        <a:bodyPr/>
        <a:lstStyle/>
        <a:p>
          <a:endParaRPr lang="es-PE"/>
        </a:p>
      </dgm:t>
    </dgm:pt>
    <dgm:pt modelId="{09FDC87F-00C3-49D9-9250-CCBED8FFF4A1}">
      <dgm:prSet phldrT="[Texto]" custT="1"/>
      <dgm:spPr/>
      <dgm:t>
        <a:bodyPr/>
        <a:lstStyle/>
        <a:p>
          <a:r>
            <a:rPr lang="es-MX" sz="1200" dirty="0" smtClean="0"/>
            <a:t>Pronósticos hidrológicos</a:t>
          </a:r>
          <a:endParaRPr lang="es-PE" sz="1200" dirty="0"/>
        </a:p>
      </dgm:t>
    </dgm:pt>
    <dgm:pt modelId="{5E6D29B1-D69A-40B0-B45B-2AF645CC23B9}" type="parTrans" cxnId="{94AF7E00-89F5-4813-8653-5D78EE06B48E}">
      <dgm:prSet/>
      <dgm:spPr/>
      <dgm:t>
        <a:bodyPr/>
        <a:lstStyle/>
        <a:p>
          <a:endParaRPr lang="es-PE"/>
        </a:p>
      </dgm:t>
    </dgm:pt>
    <dgm:pt modelId="{06A6F5BC-2806-49DA-B355-B15EB08AF80D}" type="sibTrans" cxnId="{94AF7E00-89F5-4813-8653-5D78EE06B48E}">
      <dgm:prSet/>
      <dgm:spPr/>
      <dgm:t>
        <a:bodyPr/>
        <a:lstStyle/>
        <a:p>
          <a:endParaRPr lang="es-PE"/>
        </a:p>
      </dgm:t>
    </dgm:pt>
    <dgm:pt modelId="{8EB43B15-B0D7-473E-83ED-7D5F878E764D}">
      <dgm:prSet phldrT="[Texto]" custT="1"/>
      <dgm:spPr/>
      <dgm:t>
        <a:bodyPr/>
        <a:lstStyle/>
        <a:p>
          <a:r>
            <a:rPr lang="es-MX" sz="1200" dirty="0" smtClean="0"/>
            <a:t>Hidrología de Montaña</a:t>
          </a:r>
          <a:endParaRPr lang="es-PE" sz="1200" dirty="0"/>
        </a:p>
      </dgm:t>
    </dgm:pt>
    <dgm:pt modelId="{E299BCF0-E8BA-46AA-9568-65ADDF9380FD}" type="parTrans" cxnId="{507A00CD-8B4C-477C-9385-3D3B5AE8691A}">
      <dgm:prSet/>
      <dgm:spPr/>
      <dgm:t>
        <a:bodyPr/>
        <a:lstStyle/>
        <a:p>
          <a:endParaRPr lang="es-PE"/>
        </a:p>
      </dgm:t>
    </dgm:pt>
    <dgm:pt modelId="{1B97D183-7201-4E11-868F-589B5C3FD45F}" type="sibTrans" cxnId="{507A00CD-8B4C-477C-9385-3D3B5AE8691A}">
      <dgm:prSet/>
      <dgm:spPr/>
      <dgm:t>
        <a:bodyPr/>
        <a:lstStyle/>
        <a:p>
          <a:endParaRPr lang="es-PE"/>
        </a:p>
      </dgm:t>
    </dgm:pt>
    <dgm:pt modelId="{998303A9-CA75-4A2D-BF39-B994B8CA0B8A}">
      <dgm:prSet phldrT="[Texto]" custT="1"/>
      <dgm:spPr/>
      <dgm:t>
        <a:bodyPr/>
        <a:lstStyle/>
        <a:p>
          <a:r>
            <a:rPr lang="es-MX" sz="1200" dirty="0" smtClean="0"/>
            <a:t>Eventos Extremos Hidrológicos</a:t>
          </a:r>
          <a:endParaRPr lang="es-PE" sz="1200" dirty="0"/>
        </a:p>
      </dgm:t>
    </dgm:pt>
    <dgm:pt modelId="{9C87D9A1-82D5-4081-A377-54D8FF1EF0E4}" type="parTrans" cxnId="{11BA5075-A98C-47FD-AAB3-D178D4C0495F}">
      <dgm:prSet/>
      <dgm:spPr/>
      <dgm:t>
        <a:bodyPr/>
        <a:lstStyle/>
        <a:p>
          <a:endParaRPr lang="es-PE"/>
        </a:p>
      </dgm:t>
    </dgm:pt>
    <dgm:pt modelId="{C18FA2B0-6C00-4FF8-8990-6C86C78BE848}" type="sibTrans" cxnId="{11BA5075-A98C-47FD-AAB3-D178D4C0495F}">
      <dgm:prSet/>
      <dgm:spPr/>
      <dgm:t>
        <a:bodyPr/>
        <a:lstStyle/>
        <a:p>
          <a:endParaRPr lang="es-PE"/>
        </a:p>
      </dgm:t>
    </dgm:pt>
    <dgm:pt modelId="{B0A51BB0-B88C-4F56-9DE9-72B25FCBBF4E}">
      <dgm:prSet phldrT="[Texto]" custT="1"/>
      <dgm:spPr/>
      <dgm:t>
        <a:bodyPr/>
        <a:lstStyle/>
        <a:p>
          <a:r>
            <a:rPr lang="es-MX" sz="1200" dirty="0" smtClean="0"/>
            <a:t>Movimientos en masa por lluvias intensas</a:t>
          </a:r>
          <a:endParaRPr lang="es-PE" sz="1200" dirty="0"/>
        </a:p>
      </dgm:t>
    </dgm:pt>
    <dgm:pt modelId="{53254243-B8AB-4C65-AFFE-15419EF60998}" type="parTrans" cxnId="{2F78D285-637B-4859-B6EC-9435CA5147A8}">
      <dgm:prSet/>
      <dgm:spPr/>
      <dgm:t>
        <a:bodyPr/>
        <a:lstStyle/>
        <a:p>
          <a:endParaRPr lang="es-PE"/>
        </a:p>
      </dgm:t>
    </dgm:pt>
    <dgm:pt modelId="{44CA821D-BAC4-4BB6-864D-9C06EBBC1FC1}" type="sibTrans" cxnId="{2F78D285-637B-4859-B6EC-9435CA5147A8}">
      <dgm:prSet/>
      <dgm:spPr/>
      <dgm:t>
        <a:bodyPr/>
        <a:lstStyle/>
        <a:p>
          <a:endParaRPr lang="es-PE"/>
        </a:p>
      </dgm:t>
    </dgm:pt>
    <dgm:pt modelId="{21D99F8B-9373-45B8-BB75-3DF6B4D09BF5}">
      <dgm:prSet custT="1"/>
      <dgm:spPr/>
      <dgm:t>
        <a:bodyPr/>
        <a:lstStyle/>
        <a:p>
          <a:r>
            <a:rPr lang="es-MX" sz="1200" dirty="0" smtClean="0"/>
            <a:t>Energía solar</a:t>
          </a:r>
          <a:endParaRPr lang="es-PE" sz="1200" dirty="0"/>
        </a:p>
      </dgm:t>
    </dgm:pt>
    <dgm:pt modelId="{AFBDD778-D059-446D-8D32-43D931D9AF74}" type="parTrans" cxnId="{391BC95F-8594-42F0-B21F-8C0F91D01205}">
      <dgm:prSet/>
      <dgm:spPr/>
      <dgm:t>
        <a:bodyPr/>
        <a:lstStyle/>
        <a:p>
          <a:endParaRPr lang="es-PE"/>
        </a:p>
      </dgm:t>
    </dgm:pt>
    <dgm:pt modelId="{2248C894-91EE-4FF1-A007-A7A9833CCE5B}" type="sibTrans" cxnId="{391BC95F-8594-42F0-B21F-8C0F91D01205}">
      <dgm:prSet/>
      <dgm:spPr/>
      <dgm:t>
        <a:bodyPr/>
        <a:lstStyle/>
        <a:p>
          <a:endParaRPr lang="es-PE"/>
        </a:p>
      </dgm:t>
    </dgm:pt>
    <dgm:pt modelId="{77609211-5883-4DA9-8CDF-38B25C103DF5}">
      <dgm:prSet custT="1"/>
      <dgm:spPr/>
      <dgm:t>
        <a:bodyPr/>
        <a:lstStyle/>
        <a:p>
          <a:r>
            <a:rPr lang="es-MX" sz="1200" dirty="0" smtClean="0"/>
            <a:t>Energía Eólica</a:t>
          </a:r>
          <a:endParaRPr lang="es-PE" sz="1200" dirty="0"/>
        </a:p>
      </dgm:t>
    </dgm:pt>
    <dgm:pt modelId="{04193994-61D5-4E98-BD17-BB8D0B4ED966}" type="parTrans" cxnId="{58C350C7-EFAA-4A41-9385-28F7AE889DB2}">
      <dgm:prSet/>
      <dgm:spPr/>
      <dgm:t>
        <a:bodyPr/>
        <a:lstStyle/>
        <a:p>
          <a:endParaRPr lang="es-PE"/>
        </a:p>
      </dgm:t>
    </dgm:pt>
    <dgm:pt modelId="{071DDEDF-3FD4-4687-9C6D-5CE5AFDED4CE}" type="sibTrans" cxnId="{58C350C7-EFAA-4A41-9385-28F7AE889DB2}">
      <dgm:prSet/>
      <dgm:spPr/>
      <dgm:t>
        <a:bodyPr/>
        <a:lstStyle/>
        <a:p>
          <a:endParaRPr lang="es-PE"/>
        </a:p>
      </dgm:t>
    </dgm:pt>
    <dgm:pt modelId="{D6188808-B526-4462-8192-D1E6B7CC95CF}">
      <dgm:prSet custT="1"/>
      <dgm:spPr/>
      <dgm:t>
        <a:bodyPr/>
        <a:lstStyle/>
        <a:p>
          <a:r>
            <a:rPr lang="es-MX" sz="1200" dirty="0" smtClean="0"/>
            <a:t>Energía Hidráulica</a:t>
          </a:r>
          <a:endParaRPr lang="es-PE" sz="1200" dirty="0"/>
        </a:p>
      </dgm:t>
    </dgm:pt>
    <dgm:pt modelId="{0197ADA4-E903-4AF2-A4A4-E6C204FEFB77}" type="parTrans" cxnId="{E77D0AC1-2943-4CF5-95CF-99295E4FC298}">
      <dgm:prSet/>
      <dgm:spPr/>
      <dgm:t>
        <a:bodyPr/>
        <a:lstStyle/>
        <a:p>
          <a:endParaRPr lang="es-PE"/>
        </a:p>
      </dgm:t>
    </dgm:pt>
    <dgm:pt modelId="{2A5914BF-9113-48A1-89FC-59A20AFEF30B}" type="sibTrans" cxnId="{E77D0AC1-2943-4CF5-95CF-99295E4FC298}">
      <dgm:prSet/>
      <dgm:spPr/>
      <dgm:t>
        <a:bodyPr/>
        <a:lstStyle/>
        <a:p>
          <a:endParaRPr lang="es-PE"/>
        </a:p>
      </dgm:t>
    </dgm:pt>
    <dgm:pt modelId="{AB3845B8-FB29-4C85-90D6-051666D6A52B}" type="pres">
      <dgm:prSet presAssocID="{7DB13AFD-3768-4A47-A08F-8ABDBCD090D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D9334E0C-25DE-42AF-AACE-6BCCD17A076E}" type="pres">
      <dgm:prSet presAssocID="{B938B397-7FF8-4231-9C84-B62DB1AA3BE8}" presName="composite" presStyleCnt="0"/>
      <dgm:spPr/>
      <dgm:t>
        <a:bodyPr/>
        <a:lstStyle/>
        <a:p>
          <a:endParaRPr lang="es-PE"/>
        </a:p>
      </dgm:t>
    </dgm:pt>
    <dgm:pt modelId="{52467B2C-3A4C-406F-A6F6-D2167FF9BB76}" type="pres">
      <dgm:prSet presAssocID="{B938B397-7FF8-4231-9C84-B62DB1AA3BE8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E18E85F5-4AD2-437E-B039-8FD73E2D6F20}" type="pres">
      <dgm:prSet presAssocID="{B938B397-7FF8-4231-9C84-B62DB1AA3BE8}" presName="desTx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A1DF96E4-641A-4765-9615-FADE85C68987}" type="pres">
      <dgm:prSet presAssocID="{B6299E0C-4160-4B7A-A723-0F2D99A3D435}" presName="space" presStyleCnt="0"/>
      <dgm:spPr/>
      <dgm:t>
        <a:bodyPr/>
        <a:lstStyle/>
        <a:p>
          <a:endParaRPr lang="es-PE"/>
        </a:p>
      </dgm:t>
    </dgm:pt>
    <dgm:pt modelId="{1C3332B5-35F0-4BC5-A0AB-1916FBE5D775}" type="pres">
      <dgm:prSet presAssocID="{AE579507-3607-4DEA-A85B-C3FD118BD9DD}" presName="composite" presStyleCnt="0"/>
      <dgm:spPr/>
      <dgm:t>
        <a:bodyPr/>
        <a:lstStyle/>
        <a:p>
          <a:endParaRPr lang="es-PE"/>
        </a:p>
      </dgm:t>
    </dgm:pt>
    <dgm:pt modelId="{F35EA7C8-C104-4F0C-AEFF-3636DEBA0A01}" type="pres">
      <dgm:prSet presAssocID="{AE579507-3607-4DEA-A85B-C3FD118BD9DD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6C8CA620-B2A8-4669-94BA-4C3895B27435}" type="pres">
      <dgm:prSet presAssocID="{AE579507-3607-4DEA-A85B-C3FD118BD9DD}" presName="desTx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111A45E2-8B15-4E3A-A463-04D52EE29717}" type="pres">
      <dgm:prSet presAssocID="{0CB49FB8-1B1A-4C8C-BABA-C37B28F3626F}" presName="space" presStyleCnt="0"/>
      <dgm:spPr/>
      <dgm:t>
        <a:bodyPr/>
        <a:lstStyle/>
        <a:p>
          <a:endParaRPr lang="es-PE"/>
        </a:p>
      </dgm:t>
    </dgm:pt>
    <dgm:pt modelId="{50CB6778-610D-4180-9A92-614871553041}" type="pres">
      <dgm:prSet presAssocID="{F51D2F24-CA7E-4926-ABA1-FFC64D29AD6A}" presName="composite" presStyleCnt="0"/>
      <dgm:spPr/>
      <dgm:t>
        <a:bodyPr/>
        <a:lstStyle/>
        <a:p>
          <a:endParaRPr lang="es-PE"/>
        </a:p>
      </dgm:t>
    </dgm:pt>
    <dgm:pt modelId="{CC5CB33F-5CD9-4E24-A317-FE7E35426BD4}" type="pres">
      <dgm:prSet presAssocID="{F51D2F24-CA7E-4926-ABA1-FFC64D29AD6A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234E7F10-B6ED-4601-9376-5B5A8BE240FB}" type="pres">
      <dgm:prSet presAssocID="{F51D2F24-CA7E-4926-ABA1-FFC64D29AD6A}" presName="desTx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1BD94CD4-AEA3-4095-B363-979C53AD1979}" type="pres">
      <dgm:prSet presAssocID="{54A1E2C8-0514-46A7-A24D-EEE1AB371921}" presName="space" presStyleCnt="0"/>
      <dgm:spPr/>
      <dgm:t>
        <a:bodyPr/>
        <a:lstStyle/>
        <a:p>
          <a:endParaRPr lang="es-PE"/>
        </a:p>
      </dgm:t>
    </dgm:pt>
    <dgm:pt modelId="{A74C807A-CF18-4AB3-BB46-19165A37FC05}" type="pres">
      <dgm:prSet presAssocID="{45AE9FF0-1F54-46CD-B7AD-04548066DD90}" presName="composite" presStyleCnt="0"/>
      <dgm:spPr/>
      <dgm:t>
        <a:bodyPr/>
        <a:lstStyle/>
        <a:p>
          <a:endParaRPr lang="es-PE"/>
        </a:p>
      </dgm:t>
    </dgm:pt>
    <dgm:pt modelId="{B607CAE7-D535-485C-A333-2A8F11AB31B0}" type="pres">
      <dgm:prSet presAssocID="{45AE9FF0-1F54-46CD-B7AD-04548066DD90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E29A9BDE-5DD6-4964-852D-78F010D4A6A3}" type="pres">
      <dgm:prSet presAssocID="{45AE9FF0-1F54-46CD-B7AD-04548066DD90}" presName="desTx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9C95919C-3E0E-432B-AB07-D8B7FCCD93A0}" type="pres">
      <dgm:prSet presAssocID="{0DFA98D3-C45A-4AD3-AD14-0B0F0B0D1F51}" presName="space" presStyleCnt="0"/>
      <dgm:spPr/>
      <dgm:t>
        <a:bodyPr/>
        <a:lstStyle/>
        <a:p>
          <a:endParaRPr lang="es-PE"/>
        </a:p>
      </dgm:t>
    </dgm:pt>
    <dgm:pt modelId="{31ACDAB5-676B-4D08-BD71-3208366893EC}" type="pres">
      <dgm:prSet presAssocID="{6CD368CB-4BF6-4605-8B8C-6D4F1FD7140B}" presName="composite" presStyleCnt="0"/>
      <dgm:spPr/>
      <dgm:t>
        <a:bodyPr/>
        <a:lstStyle/>
        <a:p>
          <a:endParaRPr lang="es-PE"/>
        </a:p>
      </dgm:t>
    </dgm:pt>
    <dgm:pt modelId="{A945C6D6-3399-4A15-9FFD-1AD8823699F5}" type="pres">
      <dgm:prSet presAssocID="{6CD368CB-4BF6-4605-8B8C-6D4F1FD7140B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9151BA31-FEF4-4A49-9338-6C96300F6659}" type="pres">
      <dgm:prSet presAssocID="{6CD368CB-4BF6-4605-8B8C-6D4F1FD7140B}" presName="desTx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298A7445-9CF9-474F-83ED-71E081871979}" type="presOf" srcId="{CEE810DC-AF63-4E85-8869-DB4C1D5A1EB3}" destId="{6C8CA620-B2A8-4669-94BA-4C3895B27435}" srcOrd="0" destOrd="2" presId="urn:microsoft.com/office/officeart/2005/8/layout/hList1"/>
    <dgm:cxn modelId="{8C6EBADE-DDC9-4367-B091-675DDF4B20D5}" srcId="{F51D2F24-CA7E-4926-ABA1-FFC64D29AD6A}" destId="{AA51FAD0-9C73-4F12-88D4-C484B5EDEAD2}" srcOrd="3" destOrd="0" parTransId="{2FE8F3AF-EB29-4825-AFF9-46D716EBD579}" sibTransId="{364322C0-DA55-4D3A-A221-333D83A24B5D}"/>
    <dgm:cxn modelId="{BEBB7A90-634A-46BA-92FF-A0A2CCCF9B82}" type="presOf" srcId="{28AD6703-BED4-48E0-AC03-6721214A8628}" destId="{6C8CA620-B2A8-4669-94BA-4C3895B27435}" srcOrd="0" destOrd="6" presId="urn:microsoft.com/office/officeart/2005/8/layout/hList1"/>
    <dgm:cxn modelId="{A2171864-B1BE-489F-8E03-6FCCD4BFB776}" type="presOf" srcId="{486B277D-EC4A-4D44-AE17-7A60C5D5D788}" destId="{9151BA31-FEF4-4A49-9338-6C96300F6659}" srcOrd="0" destOrd="1" presId="urn:microsoft.com/office/officeart/2005/8/layout/hList1"/>
    <dgm:cxn modelId="{3590D52C-9D39-48D4-A0EC-EA21414D67CB}" type="presOf" srcId="{A349AE7C-EE54-49D4-A9DF-2F52A600AE2C}" destId="{E18E85F5-4AD2-437E-B039-8FD73E2D6F20}" srcOrd="0" destOrd="10" presId="urn:microsoft.com/office/officeart/2005/8/layout/hList1"/>
    <dgm:cxn modelId="{65EC2F4E-EC68-47E2-9368-B16FFCB36547}" srcId="{AE579507-3607-4DEA-A85B-C3FD118BD9DD}" destId="{34E423FA-193D-4AA6-A969-A584601196EF}" srcOrd="0" destOrd="0" parTransId="{DDA9A9D5-DA1A-4DA7-9B87-21F4D4E4EB28}" sibTransId="{6DED5FBF-EFF3-45E1-87FF-C55FEA6D8402}"/>
    <dgm:cxn modelId="{94AF7E00-89F5-4813-8653-5D78EE06B48E}" srcId="{F51D2F24-CA7E-4926-ABA1-FFC64D29AD6A}" destId="{09FDC87F-00C3-49D9-9250-CCBED8FFF4A1}" srcOrd="6" destOrd="0" parTransId="{5E6D29B1-D69A-40B0-B45B-2AF645CC23B9}" sibTransId="{06A6F5BC-2806-49DA-B355-B15EB08AF80D}"/>
    <dgm:cxn modelId="{F5F0841B-3675-4706-85B7-5599C2CAE98A}" srcId="{B938B397-7FF8-4231-9C84-B62DB1AA3BE8}" destId="{728A71E9-4405-4A3A-B33A-67C5CD66A8E4}" srcOrd="4" destOrd="0" parTransId="{D4670682-BC51-40D3-B5FF-4AB01EDC65FF}" sibTransId="{160DE373-764A-497D-BFAB-6A97E96F8A77}"/>
    <dgm:cxn modelId="{EE9F1D8A-E053-415E-9777-7FB5F8AE932B}" type="presOf" srcId="{B938B397-7FF8-4231-9C84-B62DB1AA3BE8}" destId="{52467B2C-3A4C-406F-A6F6-D2167FF9BB76}" srcOrd="0" destOrd="0" presId="urn:microsoft.com/office/officeart/2005/8/layout/hList1"/>
    <dgm:cxn modelId="{0AB4225C-2D46-4A13-B806-EE01AB204B78}" srcId="{B938B397-7FF8-4231-9C84-B62DB1AA3BE8}" destId="{7B9B6760-87D9-42B2-84E2-BB93FD09B857}" srcOrd="3" destOrd="0" parTransId="{5A7A32F1-2999-48E1-8825-CCBA67D5D3DA}" sibTransId="{5628608F-4A9E-4E16-AF9B-A3A0FFC254B4}"/>
    <dgm:cxn modelId="{185BE1BF-E670-49B2-ADC7-A3A306AF3FE6}" type="presOf" srcId="{45AE9FF0-1F54-46CD-B7AD-04548066DD90}" destId="{B607CAE7-D535-485C-A333-2A8F11AB31B0}" srcOrd="0" destOrd="0" presId="urn:microsoft.com/office/officeart/2005/8/layout/hList1"/>
    <dgm:cxn modelId="{C4206CC5-7DDF-4B97-86E2-4525ACBA7191}" srcId="{B938B397-7FF8-4231-9C84-B62DB1AA3BE8}" destId="{9F8CEFEE-589B-47D3-A404-71700CDCC1C1}" srcOrd="7" destOrd="0" parTransId="{7210DD41-E5C3-42C1-8816-CC37F2B054A5}" sibTransId="{DBED9DC8-5399-49FB-AAF0-FF6000BC2EBD}"/>
    <dgm:cxn modelId="{0B90B998-9118-4817-82EF-454D6D559306}" srcId="{7DB13AFD-3768-4A47-A08F-8ABDBCD090D8}" destId="{6CD368CB-4BF6-4605-8B8C-6D4F1FD7140B}" srcOrd="4" destOrd="0" parTransId="{A7D9200C-2587-46D4-B570-B8E02E0D5228}" sibTransId="{83DF8A77-58BD-4B3E-9B31-083FC594A348}"/>
    <dgm:cxn modelId="{C43CA12D-699A-4384-AD37-FF99E688C233}" srcId="{F51D2F24-CA7E-4926-ABA1-FFC64D29AD6A}" destId="{C63E4F3A-8DE1-48EB-8A83-422D96DF0B09}" srcOrd="2" destOrd="0" parTransId="{E9F3A5E5-1E0E-4453-9801-23B64989FD57}" sibTransId="{02298F2F-B0AB-4842-AF51-F89D8E362FC5}"/>
    <dgm:cxn modelId="{E2113499-C85D-4060-B683-51DC42C87190}" type="presOf" srcId="{728A71E9-4405-4A3A-B33A-67C5CD66A8E4}" destId="{E18E85F5-4AD2-437E-B039-8FD73E2D6F20}" srcOrd="0" destOrd="4" presId="urn:microsoft.com/office/officeart/2005/8/layout/hList1"/>
    <dgm:cxn modelId="{036CCE88-6B57-410B-8987-D711AFF564FF}" srcId="{B938B397-7FF8-4231-9C84-B62DB1AA3BE8}" destId="{2F0E6AE3-1DE1-4593-BF15-5217E52C7AD0}" srcOrd="1" destOrd="0" parTransId="{8309C451-A7C9-409F-B9A4-F59DB6032E5B}" sibTransId="{33D91D9F-BA1B-4AED-85F2-838E5F93FC99}"/>
    <dgm:cxn modelId="{A3BB32B6-135F-4A3B-A783-6EFCB1ADBD19}" srcId="{7DB13AFD-3768-4A47-A08F-8ABDBCD090D8}" destId="{B938B397-7FF8-4231-9C84-B62DB1AA3BE8}" srcOrd="0" destOrd="0" parTransId="{6F73FC8C-36AE-4716-BE30-07AFD2BD12CA}" sibTransId="{B6299E0C-4160-4B7A-A723-0F2D99A3D435}"/>
    <dgm:cxn modelId="{95F78AB6-3BB2-4885-816F-4AB4C6354966}" srcId="{6CD368CB-4BF6-4605-8B8C-6D4F1FD7140B}" destId="{97DD8A30-3F7A-4B1C-B33A-8727E7AC783E}" srcOrd="0" destOrd="0" parTransId="{5C851E94-3314-4A4C-AC95-A32F328B9567}" sibTransId="{B887AC81-143B-4331-A11B-773EEBF293E7}"/>
    <dgm:cxn modelId="{391BC95F-8594-42F0-B21F-8C0F91D01205}" srcId="{45AE9FF0-1F54-46CD-B7AD-04548066DD90}" destId="{21D99F8B-9373-45B8-BB75-3DF6B4D09BF5}" srcOrd="5" destOrd="0" parTransId="{AFBDD778-D059-446D-8D32-43D931D9AF74}" sibTransId="{2248C894-91EE-4FF1-A007-A7A9833CCE5B}"/>
    <dgm:cxn modelId="{2F78D285-637B-4859-B6EC-9435CA5147A8}" srcId="{F51D2F24-CA7E-4926-ABA1-FFC64D29AD6A}" destId="{B0A51BB0-B88C-4F56-9DE9-72B25FCBBF4E}" srcOrd="9" destOrd="0" parTransId="{53254243-B8AB-4C65-AFFE-15419EF60998}" sibTransId="{44CA821D-BAC4-4BB6-864D-9C06EBBC1FC1}"/>
    <dgm:cxn modelId="{F00ACD2C-D9B7-4B82-9330-D8786F19F49D}" type="presOf" srcId="{9F8CEFEE-589B-47D3-A404-71700CDCC1C1}" destId="{E18E85F5-4AD2-437E-B039-8FD73E2D6F20}" srcOrd="0" destOrd="7" presId="urn:microsoft.com/office/officeart/2005/8/layout/hList1"/>
    <dgm:cxn modelId="{BF630D99-5177-46AC-9BA1-E02DFE7355D2}" type="presOf" srcId="{84D71D6E-BD21-4D54-90C1-415CBA9DE00F}" destId="{6C8CA620-B2A8-4669-94BA-4C3895B27435}" srcOrd="0" destOrd="1" presId="urn:microsoft.com/office/officeart/2005/8/layout/hList1"/>
    <dgm:cxn modelId="{507A00CD-8B4C-477C-9385-3D3B5AE8691A}" srcId="{F51D2F24-CA7E-4926-ABA1-FFC64D29AD6A}" destId="{8EB43B15-B0D7-473E-83ED-7D5F878E764D}" srcOrd="7" destOrd="0" parTransId="{E299BCF0-E8BA-46AA-9568-65ADDF9380FD}" sibTransId="{1B97D183-7201-4E11-868F-589B5C3FD45F}"/>
    <dgm:cxn modelId="{BE4CA5DB-C350-4205-A3AA-50D7A3A4F1E4}" srcId="{AE579507-3607-4DEA-A85B-C3FD118BD9DD}" destId="{68BB6050-69E1-42ED-929C-0A189B1E4073}" srcOrd="4" destOrd="0" parTransId="{DB4951D5-824E-4708-84E1-A57B8C85ABFC}" sibTransId="{CD0716CD-2096-4FC8-A4C7-064CF4B83DBC}"/>
    <dgm:cxn modelId="{698819F8-5007-438E-9352-DA7FB6E75FC1}" type="presOf" srcId="{AA51FAD0-9C73-4F12-88D4-C484B5EDEAD2}" destId="{234E7F10-B6ED-4601-9376-5B5A8BE240FB}" srcOrd="0" destOrd="3" presId="urn:microsoft.com/office/officeart/2005/8/layout/hList1"/>
    <dgm:cxn modelId="{05D5CC24-7729-4F9A-B1C8-D34AFDAF1EF7}" srcId="{7DB13AFD-3768-4A47-A08F-8ABDBCD090D8}" destId="{AE579507-3607-4DEA-A85B-C3FD118BD9DD}" srcOrd="1" destOrd="0" parTransId="{B2846DC4-0D23-42A2-AF9D-AAF5A3882098}" sibTransId="{0CB49FB8-1B1A-4C8C-BABA-C37B28F3626F}"/>
    <dgm:cxn modelId="{5747140B-91B2-4991-88DB-7F8D6CD6DC90}" type="presOf" srcId="{294D7830-A5D7-49F2-8640-BB771F9A82D1}" destId="{E18E85F5-4AD2-437E-B039-8FD73E2D6F20}" srcOrd="0" destOrd="0" presId="urn:microsoft.com/office/officeart/2005/8/layout/hList1"/>
    <dgm:cxn modelId="{92D9B194-94FA-476A-922A-8E764F24653B}" type="presOf" srcId="{B763349B-692B-4646-8BBC-C58980ED75DF}" destId="{6C8CA620-B2A8-4669-94BA-4C3895B27435}" srcOrd="0" destOrd="5" presId="urn:microsoft.com/office/officeart/2005/8/layout/hList1"/>
    <dgm:cxn modelId="{B5C50748-BC50-49E3-A358-7837A7B7B043}" type="presOf" srcId="{2F0E6AE3-1DE1-4593-BF15-5217E52C7AD0}" destId="{E18E85F5-4AD2-437E-B039-8FD73E2D6F20}" srcOrd="0" destOrd="1" presId="urn:microsoft.com/office/officeart/2005/8/layout/hList1"/>
    <dgm:cxn modelId="{54B0998D-8C2D-4134-88B5-45CCA569ED1D}" srcId="{B938B397-7FF8-4231-9C84-B62DB1AA3BE8}" destId="{03DE4F4A-D041-4590-AB8B-0C49BDF8BFEC}" srcOrd="5" destOrd="0" parTransId="{5EFCCBD2-785E-4A76-B093-FC0B9C2DA5DE}" sibTransId="{266D82F1-D826-47FA-9160-59ED13A3375E}"/>
    <dgm:cxn modelId="{34DDEC38-7669-4282-9BBD-694D2A0184B5}" srcId="{F51D2F24-CA7E-4926-ABA1-FFC64D29AD6A}" destId="{0D83BF77-108B-4D25-96FA-CA522FC583A3}" srcOrd="4" destOrd="0" parTransId="{67D33233-0D95-46C1-AD21-9462BC88C980}" sibTransId="{D426439E-E378-410E-9C1C-7AF022BD2F41}"/>
    <dgm:cxn modelId="{232AC2D1-6A02-48D3-BB91-90E2661488BB}" type="presOf" srcId="{0D83BF77-108B-4D25-96FA-CA522FC583A3}" destId="{234E7F10-B6ED-4601-9376-5B5A8BE240FB}" srcOrd="0" destOrd="4" presId="urn:microsoft.com/office/officeart/2005/8/layout/hList1"/>
    <dgm:cxn modelId="{B4E06D34-4C06-41E3-8385-39D709E9F5C8}" srcId="{F51D2F24-CA7E-4926-ABA1-FFC64D29AD6A}" destId="{359DBD54-50A4-488B-A67C-2FA297810BD3}" srcOrd="5" destOrd="0" parTransId="{58F4924B-1C81-4489-83DC-AC4DBDE7147F}" sibTransId="{3583A132-9BE0-4F07-95BB-1616A0A7412D}"/>
    <dgm:cxn modelId="{D327EEC3-5015-4B6E-9E0F-6480165CE253}" srcId="{45AE9FF0-1F54-46CD-B7AD-04548066DD90}" destId="{ADE55786-BDF2-4431-A257-71D480C80A9E}" srcOrd="0" destOrd="0" parTransId="{56E7346B-6F70-4250-8CA2-47E9192CE659}" sibTransId="{D9DB3D92-95DC-43A2-B87A-336553591E5B}"/>
    <dgm:cxn modelId="{15F9FF70-023F-496D-BB3B-37ADE0F1DB91}" type="presOf" srcId="{523E92F3-62AD-4EE6-8D4C-4A7F8DC366B3}" destId="{E18E85F5-4AD2-437E-B039-8FD73E2D6F20}" srcOrd="0" destOrd="9" presId="urn:microsoft.com/office/officeart/2005/8/layout/hList1"/>
    <dgm:cxn modelId="{886D0DC6-8018-4A4C-98E3-CFF8740DAC00}" srcId="{7DB13AFD-3768-4A47-A08F-8ABDBCD090D8}" destId="{F51D2F24-CA7E-4926-ABA1-FFC64D29AD6A}" srcOrd="2" destOrd="0" parTransId="{0158787B-2147-46E1-9438-E0FD19EAA125}" sibTransId="{54A1E2C8-0514-46A7-A24D-EEE1AB371921}"/>
    <dgm:cxn modelId="{12CAD89A-E5AC-49C4-803D-B5ECB4D9CE4B}" type="presOf" srcId="{998303A9-CA75-4A2D-BF39-B994B8CA0B8A}" destId="{234E7F10-B6ED-4601-9376-5B5A8BE240FB}" srcOrd="0" destOrd="8" presId="urn:microsoft.com/office/officeart/2005/8/layout/hList1"/>
    <dgm:cxn modelId="{8EB004A5-A3C8-4872-BDC3-2CFF5231B392}" srcId="{AE579507-3607-4DEA-A85B-C3FD118BD9DD}" destId="{28AD6703-BED4-48E0-AC03-6721214A8628}" srcOrd="6" destOrd="0" parTransId="{A1D8B541-B906-4FAE-8D8E-E93E02F30764}" sibTransId="{87FC8ECC-818B-4B78-A29F-40E91CBCBFC8}"/>
    <dgm:cxn modelId="{7C72B9CC-92D3-4170-9A6B-F54CEBE0F726}" type="presOf" srcId="{ADE55786-BDF2-4431-A257-71D480C80A9E}" destId="{E29A9BDE-5DD6-4964-852D-78F010D4A6A3}" srcOrd="0" destOrd="0" presId="urn:microsoft.com/office/officeart/2005/8/layout/hList1"/>
    <dgm:cxn modelId="{062790FE-E1CA-47F6-984D-7AC3A3977B77}" type="presOf" srcId="{BEA050F7-F357-4EDD-BB41-C96DA218AA3B}" destId="{9151BA31-FEF4-4A49-9338-6C96300F6659}" srcOrd="0" destOrd="4" presId="urn:microsoft.com/office/officeart/2005/8/layout/hList1"/>
    <dgm:cxn modelId="{49834877-E71A-4686-8E8F-9835AAF450AA}" type="presOf" srcId="{3780DD96-D327-4636-9C27-DA1991A747CB}" destId="{9151BA31-FEF4-4A49-9338-6C96300F6659}" srcOrd="0" destOrd="3" presId="urn:microsoft.com/office/officeart/2005/8/layout/hList1"/>
    <dgm:cxn modelId="{4EBEA7E2-014D-4698-9D75-1E91A0CA1BB4}" type="presOf" srcId="{21D99F8B-9373-45B8-BB75-3DF6B4D09BF5}" destId="{E29A9BDE-5DD6-4964-852D-78F010D4A6A3}" srcOrd="0" destOrd="5" presId="urn:microsoft.com/office/officeart/2005/8/layout/hList1"/>
    <dgm:cxn modelId="{F46FA2A1-FC39-450D-9629-F96368DABFA4}" type="presOf" srcId="{A6BE0DF6-9105-4470-8707-906FD31A72F1}" destId="{E18E85F5-4AD2-437E-B039-8FD73E2D6F20}" srcOrd="0" destOrd="6" presId="urn:microsoft.com/office/officeart/2005/8/layout/hList1"/>
    <dgm:cxn modelId="{D9CB01D5-CA0F-4D1B-A284-1319D07020C3}" type="presOf" srcId="{D6188808-B526-4462-8192-D1E6B7CC95CF}" destId="{E29A9BDE-5DD6-4964-852D-78F010D4A6A3}" srcOrd="0" destOrd="7" presId="urn:microsoft.com/office/officeart/2005/8/layout/hList1"/>
    <dgm:cxn modelId="{5CBCC6AB-9EA4-48FF-8D77-C2677BFD1B13}" srcId="{7DB13AFD-3768-4A47-A08F-8ABDBCD090D8}" destId="{45AE9FF0-1F54-46CD-B7AD-04548066DD90}" srcOrd="3" destOrd="0" parTransId="{65BD54E1-D4EA-4078-B563-C03DD2661E33}" sibTransId="{0DFA98D3-C45A-4AD3-AD14-0B0F0B0D1F51}"/>
    <dgm:cxn modelId="{1580F319-895E-402E-90D7-E3CF1B3E1F8D}" srcId="{45AE9FF0-1F54-46CD-B7AD-04548066DD90}" destId="{CA8128C3-D93B-46B0-BE36-0CFF1A71B7AF}" srcOrd="4" destOrd="0" parTransId="{81C2B3A5-DEDA-4DBF-B820-F0CA1E8F8C31}" sibTransId="{8441CFC0-1960-4E23-AC55-36D316BF6FA8}"/>
    <dgm:cxn modelId="{A543A8B5-012F-4A41-82CA-74187F100C32}" srcId="{45AE9FF0-1F54-46CD-B7AD-04548066DD90}" destId="{9629FFEF-572D-4C18-A3DE-C625FBB4ED5B}" srcOrd="1" destOrd="0" parTransId="{26672D21-BC52-4B67-A906-C1AAA2E97644}" sibTransId="{97EA076F-A25F-4A97-9873-07800E587C4A}"/>
    <dgm:cxn modelId="{D5940015-2B84-4CFC-B658-8B2A03FA13F4}" type="presOf" srcId="{631BAD67-2800-40B4-A006-24FA3893A7CE}" destId="{9151BA31-FEF4-4A49-9338-6C96300F6659}" srcOrd="0" destOrd="2" presId="urn:microsoft.com/office/officeart/2005/8/layout/hList1"/>
    <dgm:cxn modelId="{B02100D9-EF2F-4136-A83E-8461EBE476A7}" type="presOf" srcId="{359DBD54-50A4-488B-A67C-2FA297810BD3}" destId="{234E7F10-B6ED-4601-9376-5B5A8BE240FB}" srcOrd="0" destOrd="5" presId="urn:microsoft.com/office/officeart/2005/8/layout/hList1"/>
    <dgm:cxn modelId="{EE84F61B-E6A1-4E0B-BFCC-B8FE3FB435DB}" srcId="{45AE9FF0-1F54-46CD-B7AD-04548066DD90}" destId="{63D75D8D-F1B0-43D9-8888-9ABFE09030A0}" srcOrd="3" destOrd="0" parTransId="{37DB4D78-3AAE-40AD-A791-103DBC47D32C}" sibTransId="{D71647A6-4649-4C45-ABF8-778A2B8C4E64}"/>
    <dgm:cxn modelId="{E77D0AC1-2943-4CF5-95CF-99295E4FC298}" srcId="{45AE9FF0-1F54-46CD-B7AD-04548066DD90}" destId="{D6188808-B526-4462-8192-D1E6B7CC95CF}" srcOrd="7" destOrd="0" parTransId="{0197ADA4-E903-4AF2-A4A4-E6C204FEFB77}" sibTransId="{2A5914BF-9113-48A1-89FC-59A20AFEF30B}"/>
    <dgm:cxn modelId="{30466E65-C4DA-4CDB-9546-7A53295D1ECC}" type="presOf" srcId="{68BB6050-69E1-42ED-929C-0A189B1E4073}" destId="{6C8CA620-B2A8-4669-94BA-4C3895B27435}" srcOrd="0" destOrd="4" presId="urn:microsoft.com/office/officeart/2005/8/layout/hList1"/>
    <dgm:cxn modelId="{4EF48E55-54F1-49CA-8082-B2F7F261A588}" srcId="{6CD368CB-4BF6-4605-8B8C-6D4F1FD7140B}" destId="{3780DD96-D327-4636-9C27-DA1991A747CB}" srcOrd="3" destOrd="0" parTransId="{30BD791E-DD83-4E29-8602-BE67C3F5B638}" sibTransId="{5B09FDD0-7029-478C-8AAE-CDB127B022AB}"/>
    <dgm:cxn modelId="{AED21A0C-6E18-4899-BF38-CCFBDE46B2E5}" srcId="{B938B397-7FF8-4231-9C84-B62DB1AA3BE8}" destId="{8BF4A945-5CD0-4A00-BA97-D41046F10FB7}" srcOrd="2" destOrd="0" parTransId="{DCE4E865-18AA-4C15-8608-096613C3A9E3}" sibTransId="{96296CE3-BA53-4F2D-B917-AC4A73DA4850}"/>
    <dgm:cxn modelId="{74890690-7DEC-429B-85C9-5AF3E21D679F}" srcId="{F51D2F24-CA7E-4926-ABA1-FFC64D29AD6A}" destId="{C50FE6A6-3820-4759-86C7-F401F3EF2B82}" srcOrd="0" destOrd="0" parTransId="{8B0EBFBB-F1BA-48B3-9C75-28D3DE9D4CD7}" sibTransId="{E116D393-FADC-49BB-BB0F-66E3C4831623}"/>
    <dgm:cxn modelId="{725573D4-A994-4C64-AF66-E4DB625094E0}" srcId="{45AE9FF0-1F54-46CD-B7AD-04548066DD90}" destId="{B74CFEAE-0BAF-43D8-AC7B-C4826F49575C}" srcOrd="2" destOrd="0" parTransId="{CB1A196F-FE4F-4680-B884-3FF6DA63100B}" sibTransId="{0ED2E32D-88DF-448C-A7DB-F4E190392FC6}"/>
    <dgm:cxn modelId="{AC0EB283-025B-43DF-9D8A-F184B4BC1843}" type="presOf" srcId="{34E423FA-193D-4AA6-A969-A584601196EF}" destId="{6C8CA620-B2A8-4669-94BA-4C3895B27435}" srcOrd="0" destOrd="0" presId="urn:microsoft.com/office/officeart/2005/8/layout/hList1"/>
    <dgm:cxn modelId="{6D457058-5E0B-4418-82F3-A9F121EAAFD5}" srcId="{B938B397-7FF8-4231-9C84-B62DB1AA3BE8}" destId="{A349AE7C-EE54-49D4-A9DF-2F52A600AE2C}" srcOrd="10" destOrd="0" parTransId="{DCAB6833-F0AD-4E31-B3C0-E98778B278D9}" sibTransId="{A81D7F1C-D2C0-44C8-91AA-5945296F0C5B}"/>
    <dgm:cxn modelId="{BB0BD21B-0077-458C-8CB4-5059900A483D}" type="presOf" srcId="{B0A51BB0-B88C-4F56-9DE9-72B25FCBBF4E}" destId="{234E7F10-B6ED-4601-9376-5B5A8BE240FB}" srcOrd="0" destOrd="9" presId="urn:microsoft.com/office/officeart/2005/8/layout/hList1"/>
    <dgm:cxn modelId="{7675A3BE-062E-4114-8DF3-F6B2B35DD416}" type="presOf" srcId="{F51D2F24-CA7E-4926-ABA1-FFC64D29AD6A}" destId="{CC5CB33F-5CD9-4E24-A317-FE7E35426BD4}" srcOrd="0" destOrd="0" presId="urn:microsoft.com/office/officeart/2005/8/layout/hList1"/>
    <dgm:cxn modelId="{D09A9357-6C20-4264-BEC6-5CC19D9F1E5A}" srcId="{6CD368CB-4BF6-4605-8B8C-6D4F1FD7140B}" destId="{BEA050F7-F357-4EDD-BB41-C96DA218AA3B}" srcOrd="4" destOrd="0" parTransId="{700B32A6-8D57-4651-8C1E-62029C9781CB}" sibTransId="{768907E3-F6EC-4224-9BFB-7A34401091CA}"/>
    <dgm:cxn modelId="{801B2C58-AA20-4210-94BC-0044C8641819}" type="presOf" srcId="{AE579507-3607-4DEA-A85B-C3FD118BD9DD}" destId="{F35EA7C8-C104-4F0C-AEFF-3636DEBA0A01}" srcOrd="0" destOrd="0" presId="urn:microsoft.com/office/officeart/2005/8/layout/hList1"/>
    <dgm:cxn modelId="{00169A42-0B0F-46EB-BB2D-746E0555A7D8}" srcId="{6CD368CB-4BF6-4605-8B8C-6D4F1FD7140B}" destId="{486B277D-EC4A-4D44-AE17-7A60C5D5D788}" srcOrd="1" destOrd="0" parTransId="{E385ABD3-0484-48A1-93B9-8AEED0A17C71}" sibTransId="{D7BF6B5F-1738-481C-A711-74C474E2D4F3}"/>
    <dgm:cxn modelId="{EA92A87D-0D35-434F-BCE4-06132FFA11AF}" type="presOf" srcId="{09FDC87F-00C3-49D9-9250-CCBED8FFF4A1}" destId="{234E7F10-B6ED-4601-9376-5B5A8BE240FB}" srcOrd="0" destOrd="6" presId="urn:microsoft.com/office/officeart/2005/8/layout/hList1"/>
    <dgm:cxn modelId="{F39BD668-8859-4E02-B6AA-713E61FB9EA5}" type="presOf" srcId="{7B9B6760-87D9-42B2-84E2-BB93FD09B857}" destId="{E18E85F5-4AD2-437E-B039-8FD73E2D6F20}" srcOrd="0" destOrd="3" presId="urn:microsoft.com/office/officeart/2005/8/layout/hList1"/>
    <dgm:cxn modelId="{8B2679D2-6F91-4CA0-8B0F-9236EE6A9370}" type="presOf" srcId="{CA8128C3-D93B-46B0-BE36-0CFF1A71B7AF}" destId="{E29A9BDE-5DD6-4964-852D-78F010D4A6A3}" srcOrd="0" destOrd="4" presId="urn:microsoft.com/office/officeart/2005/8/layout/hList1"/>
    <dgm:cxn modelId="{2B4415C9-743A-4A14-BFA8-9334D886CABE}" type="presOf" srcId="{47B0C0F2-D378-4693-8327-4773865EA8CB}" destId="{E18E85F5-4AD2-437E-B039-8FD73E2D6F20}" srcOrd="0" destOrd="8" presId="urn:microsoft.com/office/officeart/2005/8/layout/hList1"/>
    <dgm:cxn modelId="{3655DA08-ECC1-44EB-B825-D7992A2271F8}" type="presOf" srcId="{63D75D8D-F1B0-43D9-8888-9ABFE09030A0}" destId="{E29A9BDE-5DD6-4964-852D-78F010D4A6A3}" srcOrd="0" destOrd="3" presId="urn:microsoft.com/office/officeart/2005/8/layout/hList1"/>
    <dgm:cxn modelId="{D110214E-B1D6-4486-A881-BF7091E00B5C}" type="presOf" srcId="{8BF4A945-5CD0-4A00-BA97-D41046F10FB7}" destId="{E18E85F5-4AD2-437E-B039-8FD73E2D6F20}" srcOrd="0" destOrd="2" presId="urn:microsoft.com/office/officeart/2005/8/layout/hList1"/>
    <dgm:cxn modelId="{11BA5075-A98C-47FD-AAB3-D178D4C0495F}" srcId="{F51D2F24-CA7E-4926-ABA1-FFC64D29AD6A}" destId="{998303A9-CA75-4A2D-BF39-B994B8CA0B8A}" srcOrd="8" destOrd="0" parTransId="{9C87D9A1-82D5-4081-A377-54D8FF1EF0E4}" sibTransId="{C18FA2B0-6C00-4FF8-8990-6C86C78BE848}"/>
    <dgm:cxn modelId="{43CCC41B-CACC-445B-B607-F5225509AF42}" type="presOf" srcId="{D8F0362D-D30B-4F41-9810-74776B73A6D5}" destId="{6C8CA620-B2A8-4669-94BA-4C3895B27435}" srcOrd="0" destOrd="3" presId="urn:microsoft.com/office/officeart/2005/8/layout/hList1"/>
    <dgm:cxn modelId="{4086AC2D-63C4-4F50-A75D-9E6B2FE64862}" type="presOf" srcId="{9629FFEF-572D-4C18-A3DE-C625FBB4ED5B}" destId="{E29A9BDE-5DD6-4964-852D-78F010D4A6A3}" srcOrd="0" destOrd="1" presId="urn:microsoft.com/office/officeart/2005/8/layout/hList1"/>
    <dgm:cxn modelId="{54C5E10A-F994-4B71-A026-73390E9B7ABD}" srcId="{AE579507-3607-4DEA-A85B-C3FD118BD9DD}" destId="{D8F0362D-D30B-4F41-9810-74776B73A6D5}" srcOrd="3" destOrd="0" parTransId="{2AB0478E-5CFC-42C5-89C2-BB6F9472E48C}" sibTransId="{F72FFF0F-7BC7-41FC-B4CC-862D92FDDA03}"/>
    <dgm:cxn modelId="{3CD3B5CB-E200-4627-B43E-A68FD0325929}" srcId="{B938B397-7FF8-4231-9C84-B62DB1AA3BE8}" destId="{523E92F3-62AD-4EE6-8D4C-4A7F8DC366B3}" srcOrd="9" destOrd="0" parTransId="{C4E16843-8912-4933-AF10-EB7617FD0A6B}" sibTransId="{90DE188B-A893-40FB-A6AB-4914AAAA30EC}"/>
    <dgm:cxn modelId="{B718C4E1-0B04-4B62-B336-2B8757A0A968}" srcId="{6CD368CB-4BF6-4605-8B8C-6D4F1FD7140B}" destId="{631BAD67-2800-40B4-A006-24FA3893A7CE}" srcOrd="2" destOrd="0" parTransId="{444D4B5C-03B8-4913-AE2F-0CD32A206F3B}" sibTransId="{19023AD9-A91F-41E1-B2AA-4333DE38A398}"/>
    <dgm:cxn modelId="{24DC5ED0-A94D-41D2-AFC3-95EDD26571C6}" srcId="{F51D2F24-CA7E-4926-ABA1-FFC64D29AD6A}" destId="{55221906-16E7-4615-B66E-9E7A9D7E2E0C}" srcOrd="1" destOrd="0" parTransId="{87549C1F-12A2-466D-8B53-1F04D8E843C9}" sibTransId="{40DD7C90-8DBD-4CC7-B1E8-16359B9FB088}"/>
    <dgm:cxn modelId="{6AF628B4-9163-42B4-BAF7-9B76A85D0EBF}" srcId="{B938B397-7FF8-4231-9C84-B62DB1AA3BE8}" destId="{47B0C0F2-D378-4693-8327-4773865EA8CB}" srcOrd="8" destOrd="0" parTransId="{4025CA1A-11E7-46EF-BCEE-3C6770F8BF84}" sibTransId="{86C88DFC-0A1A-46D3-A009-87C44CF3F01B}"/>
    <dgm:cxn modelId="{3B530A3F-F363-4F59-9A18-0C94F6D85CFC}" srcId="{AE579507-3607-4DEA-A85B-C3FD118BD9DD}" destId="{B763349B-692B-4646-8BBC-C58980ED75DF}" srcOrd="5" destOrd="0" parTransId="{6843AC1A-00DE-47F0-A710-8A47979AFF14}" sibTransId="{E6CA9E24-368F-422C-BB95-CD0D8505D1F5}"/>
    <dgm:cxn modelId="{54D87229-CB36-494E-946B-03A5CCC96B2D}" type="presOf" srcId="{55221906-16E7-4615-B66E-9E7A9D7E2E0C}" destId="{234E7F10-B6ED-4601-9376-5B5A8BE240FB}" srcOrd="0" destOrd="1" presId="urn:microsoft.com/office/officeart/2005/8/layout/hList1"/>
    <dgm:cxn modelId="{EFE58FFE-F58B-4A34-A2FC-8025235F79A1}" srcId="{AE579507-3607-4DEA-A85B-C3FD118BD9DD}" destId="{84D71D6E-BD21-4D54-90C1-415CBA9DE00F}" srcOrd="1" destOrd="0" parTransId="{2DE27759-8856-4555-92D0-A841C6F91773}" sibTransId="{D3C95C33-230E-4B2A-9B7F-5300D28A961D}"/>
    <dgm:cxn modelId="{1100BD03-A1A2-4304-AC6E-AF5B3962D327}" type="presOf" srcId="{7DB13AFD-3768-4A47-A08F-8ABDBCD090D8}" destId="{AB3845B8-FB29-4C85-90D6-051666D6A52B}" srcOrd="0" destOrd="0" presId="urn:microsoft.com/office/officeart/2005/8/layout/hList1"/>
    <dgm:cxn modelId="{92BAD968-2BD1-4D80-8C71-54EB860A1868}" srcId="{AE579507-3607-4DEA-A85B-C3FD118BD9DD}" destId="{CEE810DC-AF63-4E85-8869-DB4C1D5A1EB3}" srcOrd="2" destOrd="0" parTransId="{AAD1A630-B937-444D-BAA5-0ED474123B50}" sibTransId="{683E1594-5024-4B12-BA85-B9CDB8741777}"/>
    <dgm:cxn modelId="{0494BD15-E061-4E86-AE55-2D2ABF9ADFFD}" srcId="{B938B397-7FF8-4231-9C84-B62DB1AA3BE8}" destId="{294D7830-A5D7-49F2-8640-BB771F9A82D1}" srcOrd="0" destOrd="0" parTransId="{E4581560-6082-40D2-9743-C64D02AB2955}" sibTransId="{321745D3-C7FD-4D0E-887F-7482CA5AA460}"/>
    <dgm:cxn modelId="{248DFAC3-FC55-47A7-A976-84C028FB6329}" type="presOf" srcId="{97DD8A30-3F7A-4B1C-B33A-8727E7AC783E}" destId="{9151BA31-FEF4-4A49-9338-6C96300F6659}" srcOrd="0" destOrd="0" presId="urn:microsoft.com/office/officeart/2005/8/layout/hList1"/>
    <dgm:cxn modelId="{376ABE1D-A04E-4280-B810-5246F9B6215E}" type="presOf" srcId="{C63E4F3A-8DE1-48EB-8A83-422D96DF0B09}" destId="{234E7F10-B6ED-4601-9376-5B5A8BE240FB}" srcOrd="0" destOrd="2" presId="urn:microsoft.com/office/officeart/2005/8/layout/hList1"/>
    <dgm:cxn modelId="{AFD6B3C0-BF81-44CA-8812-AFDEF29D1901}" type="presOf" srcId="{C50FE6A6-3820-4759-86C7-F401F3EF2B82}" destId="{234E7F10-B6ED-4601-9376-5B5A8BE240FB}" srcOrd="0" destOrd="0" presId="urn:microsoft.com/office/officeart/2005/8/layout/hList1"/>
    <dgm:cxn modelId="{58C350C7-EFAA-4A41-9385-28F7AE889DB2}" srcId="{45AE9FF0-1F54-46CD-B7AD-04548066DD90}" destId="{77609211-5883-4DA9-8CDF-38B25C103DF5}" srcOrd="6" destOrd="0" parTransId="{04193994-61D5-4E98-BD17-BB8D0B4ED966}" sibTransId="{071DDEDF-3FD4-4687-9C6D-5CE5AFDED4CE}"/>
    <dgm:cxn modelId="{8AFF03C5-E4B4-483C-87CD-A00D06FAFD03}" srcId="{B938B397-7FF8-4231-9C84-B62DB1AA3BE8}" destId="{A6BE0DF6-9105-4470-8707-906FD31A72F1}" srcOrd="6" destOrd="0" parTransId="{71DED6DE-735F-41DE-87AD-EBAA7D0C72E8}" sibTransId="{725CB2EF-F600-4620-AD2D-3E70D8C63D20}"/>
    <dgm:cxn modelId="{46A99332-442B-4851-8E1B-9A9782CC342B}" type="presOf" srcId="{77609211-5883-4DA9-8CDF-38B25C103DF5}" destId="{E29A9BDE-5DD6-4964-852D-78F010D4A6A3}" srcOrd="0" destOrd="6" presId="urn:microsoft.com/office/officeart/2005/8/layout/hList1"/>
    <dgm:cxn modelId="{F1B9DE92-AEB2-4792-A20D-5A6DB82384B3}" type="presOf" srcId="{B74CFEAE-0BAF-43D8-AC7B-C4826F49575C}" destId="{E29A9BDE-5DD6-4964-852D-78F010D4A6A3}" srcOrd="0" destOrd="2" presId="urn:microsoft.com/office/officeart/2005/8/layout/hList1"/>
    <dgm:cxn modelId="{7EC1890A-C268-416A-AF38-54FEF74DA602}" type="presOf" srcId="{03DE4F4A-D041-4590-AB8B-0C49BDF8BFEC}" destId="{E18E85F5-4AD2-437E-B039-8FD73E2D6F20}" srcOrd="0" destOrd="5" presId="urn:microsoft.com/office/officeart/2005/8/layout/hList1"/>
    <dgm:cxn modelId="{4C6F7769-72B4-42B8-8A09-DBBBB4243E9E}" type="presOf" srcId="{8EB43B15-B0D7-473E-83ED-7D5F878E764D}" destId="{234E7F10-B6ED-4601-9376-5B5A8BE240FB}" srcOrd="0" destOrd="7" presId="urn:microsoft.com/office/officeart/2005/8/layout/hList1"/>
    <dgm:cxn modelId="{B2610E4C-02E4-413C-A939-A52398180239}" type="presOf" srcId="{6CD368CB-4BF6-4605-8B8C-6D4F1FD7140B}" destId="{A945C6D6-3399-4A15-9FFD-1AD8823699F5}" srcOrd="0" destOrd="0" presId="urn:microsoft.com/office/officeart/2005/8/layout/hList1"/>
    <dgm:cxn modelId="{B9224604-4805-4F17-9293-FE5407F39733}" type="presParOf" srcId="{AB3845B8-FB29-4C85-90D6-051666D6A52B}" destId="{D9334E0C-25DE-42AF-AACE-6BCCD17A076E}" srcOrd="0" destOrd="0" presId="urn:microsoft.com/office/officeart/2005/8/layout/hList1"/>
    <dgm:cxn modelId="{11F1BE3E-58BE-4A82-A79E-792CC3812D15}" type="presParOf" srcId="{D9334E0C-25DE-42AF-AACE-6BCCD17A076E}" destId="{52467B2C-3A4C-406F-A6F6-D2167FF9BB76}" srcOrd="0" destOrd="0" presId="urn:microsoft.com/office/officeart/2005/8/layout/hList1"/>
    <dgm:cxn modelId="{F8218ED3-758A-4D54-8DA7-3C00E1BFDA4A}" type="presParOf" srcId="{D9334E0C-25DE-42AF-AACE-6BCCD17A076E}" destId="{E18E85F5-4AD2-437E-B039-8FD73E2D6F20}" srcOrd="1" destOrd="0" presId="urn:microsoft.com/office/officeart/2005/8/layout/hList1"/>
    <dgm:cxn modelId="{F104A0D4-1572-43E5-B2C9-9C4CD1ED28A7}" type="presParOf" srcId="{AB3845B8-FB29-4C85-90D6-051666D6A52B}" destId="{A1DF96E4-641A-4765-9615-FADE85C68987}" srcOrd="1" destOrd="0" presId="urn:microsoft.com/office/officeart/2005/8/layout/hList1"/>
    <dgm:cxn modelId="{29392E46-40FE-47F1-AA10-50E087C58FD2}" type="presParOf" srcId="{AB3845B8-FB29-4C85-90D6-051666D6A52B}" destId="{1C3332B5-35F0-4BC5-A0AB-1916FBE5D775}" srcOrd="2" destOrd="0" presId="urn:microsoft.com/office/officeart/2005/8/layout/hList1"/>
    <dgm:cxn modelId="{29988A0F-9645-4D48-B63D-01040BA4F920}" type="presParOf" srcId="{1C3332B5-35F0-4BC5-A0AB-1916FBE5D775}" destId="{F35EA7C8-C104-4F0C-AEFF-3636DEBA0A01}" srcOrd="0" destOrd="0" presId="urn:microsoft.com/office/officeart/2005/8/layout/hList1"/>
    <dgm:cxn modelId="{EC73A0EA-DAE9-47AE-B325-CE687F68D87A}" type="presParOf" srcId="{1C3332B5-35F0-4BC5-A0AB-1916FBE5D775}" destId="{6C8CA620-B2A8-4669-94BA-4C3895B27435}" srcOrd="1" destOrd="0" presId="urn:microsoft.com/office/officeart/2005/8/layout/hList1"/>
    <dgm:cxn modelId="{8A8D1950-A8D1-4D59-9B59-AEB4D278669B}" type="presParOf" srcId="{AB3845B8-FB29-4C85-90D6-051666D6A52B}" destId="{111A45E2-8B15-4E3A-A463-04D52EE29717}" srcOrd="3" destOrd="0" presId="urn:microsoft.com/office/officeart/2005/8/layout/hList1"/>
    <dgm:cxn modelId="{1AD0C1BE-E79D-49C2-AFA2-91C616AE7B33}" type="presParOf" srcId="{AB3845B8-FB29-4C85-90D6-051666D6A52B}" destId="{50CB6778-610D-4180-9A92-614871553041}" srcOrd="4" destOrd="0" presId="urn:microsoft.com/office/officeart/2005/8/layout/hList1"/>
    <dgm:cxn modelId="{BB9F78A4-7478-4D2E-B7FA-B8B2489C92E1}" type="presParOf" srcId="{50CB6778-610D-4180-9A92-614871553041}" destId="{CC5CB33F-5CD9-4E24-A317-FE7E35426BD4}" srcOrd="0" destOrd="0" presId="urn:microsoft.com/office/officeart/2005/8/layout/hList1"/>
    <dgm:cxn modelId="{731FBACF-AD89-41ED-8668-D24B65C17633}" type="presParOf" srcId="{50CB6778-610D-4180-9A92-614871553041}" destId="{234E7F10-B6ED-4601-9376-5B5A8BE240FB}" srcOrd="1" destOrd="0" presId="urn:microsoft.com/office/officeart/2005/8/layout/hList1"/>
    <dgm:cxn modelId="{968ABA49-5706-4D12-BC60-0FCF5D3A5EE0}" type="presParOf" srcId="{AB3845B8-FB29-4C85-90D6-051666D6A52B}" destId="{1BD94CD4-AEA3-4095-B363-979C53AD1979}" srcOrd="5" destOrd="0" presId="urn:microsoft.com/office/officeart/2005/8/layout/hList1"/>
    <dgm:cxn modelId="{FDA88EAD-1CD0-41FB-B468-AEFBEEB8E73D}" type="presParOf" srcId="{AB3845B8-FB29-4C85-90D6-051666D6A52B}" destId="{A74C807A-CF18-4AB3-BB46-19165A37FC05}" srcOrd="6" destOrd="0" presId="urn:microsoft.com/office/officeart/2005/8/layout/hList1"/>
    <dgm:cxn modelId="{197FEF96-B612-4C9A-9572-C61BC0A2882B}" type="presParOf" srcId="{A74C807A-CF18-4AB3-BB46-19165A37FC05}" destId="{B607CAE7-D535-485C-A333-2A8F11AB31B0}" srcOrd="0" destOrd="0" presId="urn:microsoft.com/office/officeart/2005/8/layout/hList1"/>
    <dgm:cxn modelId="{A0457DD8-2501-4C95-8F1F-279BF1F38838}" type="presParOf" srcId="{A74C807A-CF18-4AB3-BB46-19165A37FC05}" destId="{E29A9BDE-5DD6-4964-852D-78F010D4A6A3}" srcOrd="1" destOrd="0" presId="urn:microsoft.com/office/officeart/2005/8/layout/hList1"/>
    <dgm:cxn modelId="{9B973CBE-B245-4A50-9501-9E24986B734E}" type="presParOf" srcId="{AB3845B8-FB29-4C85-90D6-051666D6A52B}" destId="{9C95919C-3E0E-432B-AB07-D8B7FCCD93A0}" srcOrd="7" destOrd="0" presId="urn:microsoft.com/office/officeart/2005/8/layout/hList1"/>
    <dgm:cxn modelId="{16D2D2B8-0E82-4423-8D96-20DF790A9D3D}" type="presParOf" srcId="{AB3845B8-FB29-4C85-90D6-051666D6A52B}" destId="{31ACDAB5-676B-4D08-BD71-3208366893EC}" srcOrd="8" destOrd="0" presId="urn:microsoft.com/office/officeart/2005/8/layout/hList1"/>
    <dgm:cxn modelId="{77A9A5E5-55AF-41D8-AF7D-1CDC44D70427}" type="presParOf" srcId="{31ACDAB5-676B-4D08-BD71-3208366893EC}" destId="{A945C6D6-3399-4A15-9FFD-1AD8823699F5}" srcOrd="0" destOrd="0" presId="urn:microsoft.com/office/officeart/2005/8/layout/hList1"/>
    <dgm:cxn modelId="{7D5B66DD-D4F3-442C-BF69-397B637B0A93}" type="presParOf" srcId="{31ACDAB5-676B-4D08-BD71-3208366893EC}" destId="{9151BA31-FEF4-4A49-9338-6C96300F665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467B2C-3A4C-406F-A6F6-D2167FF9BB76}">
      <dsp:nvSpPr>
        <dsp:cNvPr id="0" name=""/>
        <dsp:cNvSpPr/>
      </dsp:nvSpPr>
      <dsp:spPr>
        <a:xfrm>
          <a:off x="4100" y="354969"/>
          <a:ext cx="1571989" cy="62879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50" b="1" kern="1200" smtClean="0"/>
            <a:t>1. TIEMPO Y CLIMA</a:t>
          </a:r>
          <a:endParaRPr lang="es-PE" sz="1050" b="1" kern="1200" dirty="0"/>
        </a:p>
      </dsp:txBody>
      <dsp:txXfrm>
        <a:off x="4100" y="354969"/>
        <a:ext cx="1571989" cy="628795"/>
      </dsp:txXfrm>
    </dsp:sp>
    <dsp:sp modelId="{E18E85F5-4AD2-437E-B039-8FD73E2D6F20}">
      <dsp:nvSpPr>
        <dsp:cNvPr id="0" name=""/>
        <dsp:cNvSpPr/>
      </dsp:nvSpPr>
      <dsp:spPr>
        <a:xfrm>
          <a:off x="4100" y="983765"/>
          <a:ext cx="1571989" cy="398985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Percepción remota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Pronóstico de tiempo y clima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Eventos extremos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Variabilidad climática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El Niño/La Niña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Meteorología de alta montaña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Pronósticos de tiempo y clima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Modelización numérica (tiempo y clima)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Cambio climático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Clima y vegetación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Incendios forestales</a:t>
          </a:r>
          <a:endParaRPr lang="es-PE" sz="1200" kern="1200" dirty="0"/>
        </a:p>
      </dsp:txBody>
      <dsp:txXfrm>
        <a:off x="4100" y="983765"/>
        <a:ext cx="1571989" cy="3989857"/>
      </dsp:txXfrm>
    </dsp:sp>
    <dsp:sp modelId="{F35EA7C8-C104-4F0C-AEFF-3636DEBA0A01}">
      <dsp:nvSpPr>
        <dsp:cNvPr id="0" name=""/>
        <dsp:cNvSpPr/>
      </dsp:nvSpPr>
      <dsp:spPr>
        <a:xfrm>
          <a:off x="1796169" y="354969"/>
          <a:ext cx="1571989" cy="62879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50" b="1" kern="1200" dirty="0" smtClean="0"/>
            <a:t>2. SEGURIDAD ALIMENTARIA</a:t>
          </a:r>
          <a:endParaRPr lang="es-PE" sz="1050" b="1" kern="1200" dirty="0"/>
        </a:p>
      </dsp:txBody>
      <dsp:txXfrm>
        <a:off x="1796169" y="354969"/>
        <a:ext cx="1571989" cy="628795"/>
      </dsp:txXfrm>
    </dsp:sp>
    <dsp:sp modelId="{6C8CA620-B2A8-4669-94BA-4C3895B27435}">
      <dsp:nvSpPr>
        <dsp:cNvPr id="0" name=""/>
        <dsp:cNvSpPr/>
      </dsp:nvSpPr>
      <dsp:spPr>
        <a:xfrm>
          <a:off x="1796169" y="983765"/>
          <a:ext cx="1571989" cy="398985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Caracterización y aptitud agroclimática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Zonificación agrícola de riesgos climáticos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Modelamientos de cultivos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Balances hídricos agroclimáticos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Impacto de la variabilidad y cambio climático en agro ecosistemas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Dinámica agroclimática en plagas y enfermedades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Servicios </a:t>
          </a:r>
          <a:r>
            <a:rPr lang="es-MX" sz="1200" kern="1200" dirty="0" err="1" smtClean="0"/>
            <a:t>agroecosistemas</a:t>
          </a:r>
          <a:endParaRPr lang="es-PE" sz="1200" kern="1200" dirty="0"/>
        </a:p>
      </dsp:txBody>
      <dsp:txXfrm>
        <a:off x="1796169" y="983765"/>
        <a:ext cx="1571989" cy="3989857"/>
      </dsp:txXfrm>
    </dsp:sp>
    <dsp:sp modelId="{CC5CB33F-5CD9-4E24-A317-FE7E35426BD4}">
      <dsp:nvSpPr>
        <dsp:cNvPr id="0" name=""/>
        <dsp:cNvSpPr/>
      </dsp:nvSpPr>
      <dsp:spPr>
        <a:xfrm>
          <a:off x="3588237" y="354969"/>
          <a:ext cx="1571989" cy="62879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50" b="1" kern="1200" dirty="0" smtClean="0"/>
            <a:t>3. RECURSOS HÍDRICOS</a:t>
          </a:r>
          <a:endParaRPr lang="es-PE" sz="1050" b="1" kern="1200" dirty="0"/>
        </a:p>
      </dsp:txBody>
      <dsp:txXfrm>
        <a:off x="3588237" y="354969"/>
        <a:ext cx="1571989" cy="628795"/>
      </dsp:txXfrm>
    </dsp:sp>
    <dsp:sp modelId="{234E7F10-B6ED-4601-9376-5B5A8BE240FB}">
      <dsp:nvSpPr>
        <dsp:cNvPr id="0" name=""/>
        <dsp:cNvSpPr/>
      </dsp:nvSpPr>
      <dsp:spPr>
        <a:xfrm>
          <a:off x="3588237" y="983765"/>
          <a:ext cx="1571989" cy="398985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err="1" smtClean="0"/>
            <a:t>Hidroclimatología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Hidrometría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Modelos hidrológicos e hidráulicos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Relación suelo-planta-agua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err="1" smtClean="0"/>
            <a:t>Sensoramiento</a:t>
          </a:r>
          <a:r>
            <a:rPr lang="es-MX" sz="1200" kern="1200" dirty="0" smtClean="0"/>
            <a:t> remoto en hidrología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Erosión del suelo y transporte de sedimentos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Pronósticos hidrológicos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Hidrología de Montaña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Eventos Extremos Hidrológicos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Movimientos en masa por lluvias intensas</a:t>
          </a:r>
          <a:endParaRPr lang="es-PE" sz="1200" kern="1200" dirty="0"/>
        </a:p>
      </dsp:txBody>
      <dsp:txXfrm>
        <a:off x="3588237" y="983765"/>
        <a:ext cx="1571989" cy="3989857"/>
      </dsp:txXfrm>
    </dsp:sp>
    <dsp:sp modelId="{B607CAE7-D535-485C-A333-2A8F11AB31B0}">
      <dsp:nvSpPr>
        <dsp:cNvPr id="0" name=""/>
        <dsp:cNvSpPr/>
      </dsp:nvSpPr>
      <dsp:spPr>
        <a:xfrm>
          <a:off x="5380305" y="354969"/>
          <a:ext cx="1571989" cy="62879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50" b="1" kern="1200" dirty="0" smtClean="0"/>
            <a:t>4. CALIDAD AMBIENTAL Y ENERGÍAS RENOVABLES</a:t>
          </a:r>
          <a:endParaRPr lang="es-PE" sz="1050" b="1" kern="1200" dirty="0"/>
        </a:p>
      </dsp:txBody>
      <dsp:txXfrm>
        <a:off x="5380305" y="354969"/>
        <a:ext cx="1571989" cy="628795"/>
      </dsp:txXfrm>
    </dsp:sp>
    <dsp:sp modelId="{E29A9BDE-5DD6-4964-852D-78F010D4A6A3}">
      <dsp:nvSpPr>
        <dsp:cNvPr id="0" name=""/>
        <dsp:cNvSpPr/>
      </dsp:nvSpPr>
      <dsp:spPr>
        <a:xfrm>
          <a:off x="5380305" y="983765"/>
          <a:ext cx="1571989" cy="398985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Modelamiento atmosférico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Química atmosférica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Radiación ultravioleta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Capa de ozono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1200" kern="1200" dirty="0" smtClean="0"/>
            <a:t>Salud ambiental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Energía solar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Energía Eólica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Energía Hidráulica</a:t>
          </a:r>
          <a:endParaRPr lang="es-PE" sz="1200" kern="1200" dirty="0"/>
        </a:p>
      </dsp:txBody>
      <dsp:txXfrm>
        <a:off x="5380305" y="983765"/>
        <a:ext cx="1571989" cy="3989857"/>
      </dsp:txXfrm>
    </dsp:sp>
    <dsp:sp modelId="{A945C6D6-3399-4A15-9FFD-1AD8823699F5}">
      <dsp:nvSpPr>
        <dsp:cNvPr id="0" name=""/>
        <dsp:cNvSpPr/>
      </dsp:nvSpPr>
      <dsp:spPr>
        <a:xfrm>
          <a:off x="7172373" y="354969"/>
          <a:ext cx="1571989" cy="62879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50" b="1" kern="1200" dirty="0" smtClean="0"/>
            <a:t>5. SISTEMAS DE OBSERVACIÓN E INFORMACIÓN ATMOSFÉRICA</a:t>
          </a:r>
          <a:endParaRPr lang="es-PE" sz="1050" b="1" kern="1200" dirty="0"/>
        </a:p>
      </dsp:txBody>
      <dsp:txXfrm>
        <a:off x="7172373" y="354969"/>
        <a:ext cx="1571989" cy="628795"/>
      </dsp:txXfrm>
    </dsp:sp>
    <dsp:sp modelId="{9151BA31-FEF4-4A49-9338-6C96300F6659}">
      <dsp:nvSpPr>
        <dsp:cNvPr id="0" name=""/>
        <dsp:cNvSpPr/>
      </dsp:nvSpPr>
      <dsp:spPr>
        <a:xfrm>
          <a:off x="7172373" y="983765"/>
          <a:ext cx="1571989" cy="3989857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Sistemas de observación (en superficie y altura)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Rescate de datos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Control de calidad de datos y homogeneización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Sistema de alerta temprana</a:t>
          </a:r>
          <a:endParaRPr lang="es-PE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kern="1200" dirty="0" smtClean="0"/>
            <a:t>Desarrollo tecnológico de equipamiento </a:t>
          </a:r>
          <a:r>
            <a:rPr lang="es-MX" sz="1200" kern="1200" dirty="0" err="1" smtClean="0"/>
            <a:t>hidrometeorológico</a:t>
          </a:r>
          <a:endParaRPr lang="es-PE" sz="1200" kern="1200" dirty="0"/>
        </a:p>
      </dsp:txBody>
      <dsp:txXfrm>
        <a:off x="7172373" y="983765"/>
        <a:ext cx="1571989" cy="39898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A25DF-220B-4C30-891A-5F8299136F50}" type="datetimeFigureOut">
              <a:rPr lang="es-PE" smtClean="0"/>
              <a:pPr/>
              <a:t>22/03/2019</a:t>
            </a:fld>
            <a:endParaRPr lang="es-PE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28B962-2ABF-496C-B623-3EBD491FEBF2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60530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57676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44871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" Target="../slides/slide2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7C46B-1D42-410F-AD2A-71F801D68E1E}" type="datetimeFigureOut">
              <a:rPr lang="es-PE" smtClean="0"/>
              <a:pPr/>
              <a:t>22/03/2019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0A76-4E7F-47D6-83B5-1A3F4C450FAA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38637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7C46B-1D42-410F-AD2A-71F801D68E1E}" type="datetimeFigureOut">
              <a:rPr lang="es-PE" smtClean="0"/>
              <a:pPr/>
              <a:t>22/03/2019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0A76-4E7F-47D6-83B5-1A3F4C450FAA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19316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7C46B-1D42-410F-AD2A-71F801D68E1E}" type="datetimeFigureOut">
              <a:rPr lang="es-PE" smtClean="0"/>
              <a:pPr/>
              <a:t>22/03/2019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0A76-4E7F-47D6-83B5-1A3F4C450FAA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47335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Marcador de texto 6"/>
          <p:cNvSpPr>
            <a:spLocks noGrp="1"/>
          </p:cNvSpPr>
          <p:nvPr>
            <p:ph type="body" sz="quarter" idx="16"/>
          </p:nvPr>
        </p:nvSpPr>
        <p:spPr>
          <a:xfrm>
            <a:off x="3600089" y="3429001"/>
            <a:ext cx="3455987" cy="576262"/>
          </a:xfrm>
        </p:spPr>
        <p:txBody>
          <a:bodyPr>
            <a:noAutofit/>
          </a:bodyPr>
          <a:lstStyle>
            <a:lvl1pPr marL="0" indent="0" algn="ctr">
              <a:buNone/>
              <a:defRPr sz="2200" b="0">
                <a:solidFill>
                  <a:schemeClr val="tx1">
                    <a:lumMod val="50000"/>
                    <a:lumOff val="50000"/>
                  </a:schemeClr>
                </a:solidFill>
                <a:latin typeface="Khmer UI" panose="020B0502040204020203" pitchFamily="34" charset="0"/>
                <a:cs typeface="Khmer UI" panose="020B0502040204020203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7"/>
          </p:nvPr>
        </p:nvSpPr>
        <p:spPr>
          <a:xfrm>
            <a:off x="2123728" y="1556792"/>
            <a:ext cx="6408711" cy="1584325"/>
          </a:xfrm>
        </p:spPr>
        <p:txBody>
          <a:bodyPr>
            <a:noAutofit/>
          </a:bodyPr>
          <a:lstStyle>
            <a:lvl1pPr marL="0" indent="0" algn="ctr">
              <a:buNone/>
              <a:defRPr sz="2700" b="1">
                <a:solidFill>
                  <a:srgbClr val="005482"/>
                </a:solidFill>
                <a:latin typeface="Khmer UI" panose="020B0502040204020203" pitchFamily="34" charset="0"/>
                <a:cs typeface="Khmer UI" panose="020B0502040204020203" pitchFamily="34" charset="0"/>
              </a:defRPr>
            </a:lvl1pPr>
            <a:lvl2pPr marL="457200" indent="0" algn="ctr">
              <a:buNone/>
              <a:defRPr sz="3600"/>
            </a:lvl2pPr>
            <a:lvl3pPr marL="914400" indent="0" algn="ctr">
              <a:buNone/>
              <a:defRPr sz="3200"/>
            </a:lvl3pPr>
            <a:lvl4pPr marL="1371600" indent="0" algn="ctr">
              <a:buNone/>
              <a:defRPr sz="2800"/>
            </a:lvl4pPr>
            <a:lvl5pPr marL="1828800" indent="0" algn="ctr">
              <a:buNone/>
              <a:defRPr sz="2800"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5312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444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10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8100" y="1412875"/>
            <a:ext cx="622300" cy="7207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63000"/>
              </a:prstClr>
            </a:outerShdw>
          </a:effectLst>
        </p:spPr>
      </p:pic>
      <p:sp>
        <p:nvSpPr>
          <p:cNvPr id="7" name="2 Marcador de texto"/>
          <p:cNvSpPr>
            <a:spLocks noGrp="1"/>
          </p:cNvSpPr>
          <p:nvPr>
            <p:ph type="body" idx="1"/>
          </p:nvPr>
        </p:nvSpPr>
        <p:spPr>
          <a:xfrm>
            <a:off x="539552" y="1052736"/>
            <a:ext cx="8136903" cy="576064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000" b="1" cap="none" spc="0">
                <a:ln>
                  <a:noFill/>
                </a:ln>
                <a:solidFill>
                  <a:srgbClr val="00508F"/>
                </a:solidFill>
                <a:effectLst/>
                <a:latin typeface="Khmer UI" panose="020B0502040204020203" pitchFamily="34" charset="0"/>
                <a:cs typeface="Khmer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s-ES" dirty="0" smtClean="0"/>
          </a:p>
        </p:txBody>
      </p:sp>
      <p:sp>
        <p:nvSpPr>
          <p:cNvPr id="8" name="2 Marcador de texto"/>
          <p:cNvSpPr>
            <a:spLocks noGrp="1"/>
          </p:cNvSpPr>
          <p:nvPr>
            <p:ph type="body" idx="14"/>
          </p:nvPr>
        </p:nvSpPr>
        <p:spPr>
          <a:xfrm>
            <a:off x="5292080" y="104139"/>
            <a:ext cx="3046184" cy="288032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r">
              <a:buNone/>
              <a:defRPr sz="1100" b="1" cap="none" spc="0">
                <a:ln>
                  <a:noFill/>
                </a:ln>
                <a:solidFill>
                  <a:srgbClr val="025380"/>
                </a:solidFill>
                <a:effectLst/>
                <a:latin typeface="Khmer UI" panose="020B0502040204020203" pitchFamily="34" charset="0"/>
                <a:cs typeface="Khmer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s-ES" dirty="0" smtClean="0"/>
          </a:p>
        </p:txBody>
      </p:sp>
      <p:sp>
        <p:nvSpPr>
          <p:cNvPr id="10" name="5 Marcador de contenido"/>
          <p:cNvSpPr>
            <a:spLocks noGrp="1"/>
          </p:cNvSpPr>
          <p:nvPr>
            <p:ph sz="quarter" idx="4"/>
          </p:nvPr>
        </p:nvSpPr>
        <p:spPr>
          <a:xfrm>
            <a:off x="899591" y="1772816"/>
            <a:ext cx="7632848" cy="4536504"/>
          </a:xfrm>
        </p:spPr>
        <p:txBody>
          <a:bodyPr>
            <a:normAutofit/>
          </a:bodyPr>
          <a:lstStyle>
            <a:lvl1pPr marL="0" indent="0" algn="just">
              <a:buNone/>
              <a:defRPr sz="1200">
                <a:solidFill>
                  <a:schemeClr val="tx1"/>
                </a:solidFill>
                <a:latin typeface="Khmer UI" panose="020B0502040204020203" pitchFamily="34" charset="0"/>
                <a:cs typeface="Khmer UI" panose="020B0502040204020203" pitchFamily="34" charset="0"/>
              </a:defRPr>
            </a:lvl1pPr>
            <a:lvl2pPr marL="457200" indent="0" algn="just">
              <a:buNone/>
              <a:defRPr sz="1200">
                <a:solidFill>
                  <a:schemeClr val="tx1"/>
                </a:solidFill>
                <a:latin typeface="Khmer UI" panose="020B0502040204020203" pitchFamily="34" charset="0"/>
                <a:cs typeface="Khmer UI" panose="020B0502040204020203" pitchFamily="34" charset="0"/>
              </a:defRPr>
            </a:lvl2pPr>
            <a:lvl3pPr marL="914400" indent="0" algn="just">
              <a:buNone/>
              <a:defRPr sz="1200">
                <a:solidFill>
                  <a:schemeClr val="tx1"/>
                </a:solidFill>
                <a:latin typeface="Khmer UI" panose="020B0502040204020203" pitchFamily="34" charset="0"/>
                <a:cs typeface="Khmer UI" panose="020B0502040204020203" pitchFamily="34" charset="0"/>
              </a:defRPr>
            </a:lvl3pPr>
            <a:lvl4pPr marL="1371600" indent="0" algn="just">
              <a:buNone/>
              <a:defRPr sz="1200">
                <a:solidFill>
                  <a:schemeClr val="tx1"/>
                </a:solidFill>
                <a:latin typeface="Khmer UI" panose="020B0502040204020203" pitchFamily="34" charset="0"/>
                <a:cs typeface="Khmer UI" panose="020B0502040204020203" pitchFamily="34" charset="0"/>
              </a:defRPr>
            </a:lvl4pPr>
            <a:lvl5pPr marL="1828800" indent="0" algn="just">
              <a:buNone/>
              <a:defRPr sz="1200">
                <a:solidFill>
                  <a:schemeClr val="tx1"/>
                </a:solidFill>
                <a:latin typeface="Khmer UI" panose="020B0502040204020203" pitchFamily="34" charset="0"/>
                <a:cs typeface="Khmer UI" panose="020B050204020402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076111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3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8100" y="1412875"/>
            <a:ext cx="622300" cy="7207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63000"/>
              </a:prstClr>
            </a:outerShdw>
          </a:effectLst>
        </p:spPr>
      </p:pic>
      <p:pic>
        <p:nvPicPr>
          <p:cNvPr id="6" name="Imagen 11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502650" y="1341438"/>
            <a:ext cx="622300" cy="719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63000"/>
              </a:prstClr>
            </a:outerShdw>
          </a:effectLst>
        </p:spPr>
      </p:pic>
      <p:sp>
        <p:nvSpPr>
          <p:cNvPr id="8" name="2 Marcador de texto"/>
          <p:cNvSpPr>
            <a:spLocks noGrp="1"/>
          </p:cNvSpPr>
          <p:nvPr>
            <p:ph type="body" idx="1"/>
          </p:nvPr>
        </p:nvSpPr>
        <p:spPr>
          <a:xfrm>
            <a:off x="467544" y="1052736"/>
            <a:ext cx="8136903" cy="576064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000" b="1" cap="none" spc="0">
                <a:ln>
                  <a:noFill/>
                </a:ln>
                <a:solidFill>
                  <a:srgbClr val="00508F"/>
                </a:solidFill>
                <a:effectLst/>
                <a:latin typeface="Khmer UI" panose="020B0502040204020203" pitchFamily="34" charset="0"/>
                <a:cs typeface="Khmer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s-ES" dirty="0" smtClean="0"/>
          </a:p>
        </p:txBody>
      </p:sp>
      <p:sp>
        <p:nvSpPr>
          <p:cNvPr id="10" name="5 Marcador de contenido"/>
          <p:cNvSpPr>
            <a:spLocks noGrp="1"/>
          </p:cNvSpPr>
          <p:nvPr>
            <p:ph sz="quarter" idx="4"/>
          </p:nvPr>
        </p:nvSpPr>
        <p:spPr>
          <a:xfrm>
            <a:off x="755576" y="2492896"/>
            <a:ext cx="7632848" cy="2232248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Khmer UI" panose="020B0502040204020203" pitchFamily="34" charset="0"/>
                <a:cs typeface="Khmer UI" panose="020B0502040204020203" pitchFamily="34" charset="0"/>
              </a:defRPr>
            </a:lvl1pPr>
            <a:lvl2pPr marL="457200" indent="0" algn="ctr">
              <a:buNone/>
              <a:defRPr sz="1400">
                <a:solidFill>
                  <a:schemeClr val="tx1"/>
                </a:solidFill>
                <a:latin typeface="Khmer UI" panose="020B0502040204020203" pitchFamily="34" charset="0"/>
                <a:cs typeface="Khmer UI" panose="020B0502040204020203" pitchFamily="34" charset="0"/>
              </a:defRPr>
            </a:lvl2pPr>
            <a:lvl3pPr marL="914400" indent="0" algn="ctr">
              <a:buNone/>
              <a:defRPr sz="1400">
                <a:solidFill>
                  <a:schemeClr val="tx1"/>
                </a:solidFill>
                <a:latin typeface="Khmer UI" panose="020B0502040204020203" pitchFamily="34" charset="0"/>
                <a:cs typeface="Khmer UI" panose="020B0502040204020203" pitchFamily="34" charset="0"/>
              </a:defRPr>
            </a:lvl3pPr>
            <a:lvl4pPr marL="1371600" indent="0" algn="just">
              <a:buNone/>
              <a:defRPr sz="1200">
                <a:solidFill>
                  <a:schemeClr val="tx1"/>
                </a:solidFill>
                <a:latin typeface="Khmer UI" panose="020B0502040204020203" pitchFamily="34" charset="0"/>
                <a:cs typeface="Khmer UI" panose="020B0502040204020203" pitchFamily="34" charset="0"/>
              </a:defRPr>
            </a:lvl4pPr>
            <a:lvl5pPr marL="1828800" indent="0" algn="just">
              <a:buNone/>
              <a:defRPr sz="1200">
                <a:solidFill>
                  <a:schemeClr val="tx1"/>
                </a:solidFill>
                <a:latin typeface="Khmer UI" panose="020B0502040204020203" pitchFamily="34" charset="0"/>
                <a:cs typeface="Khmer UI" panose="020B050204020402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</p:txBody>
      </p:sp>
    </p:spTree>
    <p:extLst>
      <p:ext uri="{BB962C8B-B14F-4D97-AF65-F5344CB8AC3E}">
        <p14:creationId xmlns:p14="http://schemas.microsoft.com/office/powerpoint/2010/main" val="2572995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プレースホルダー 11"/>
          <p:cNvSpPr>
            <a:spLocks noGrp="1"/>
          </p:cNvSpPr>
          <p:nvPr>
            <p:ph type="body" sz="quarter" idx="14"/>
          </p:nvPr>
        </p:nvSpPr>
        <p:spPr>
          <a:xfrm>
            <a:off x="548203" y="1628800"/>
            <a:ext cx="8029589" cy="1175849"/>
          </a:xfrm>
        </p:spPr>
        <p:txBody>
          <a:bodyPr anchor="b">
            <a:noAutofit/>
          </a:bodyPr>
          <a:lstStyle>
            <a:lvl1pPr algn="ctr">
              <a:defRPr sz="3000" spc="84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s-ES" altLang="ja-JP" smtClean="0"/>
              <a:t>Haga clic para modificar el estilo de texto del patrón</a:t>
            </a:r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/>
          </p:nvPr>
        </p:nvSpPr>
        <p:spPr>
          <a:xfrm>
            <a:off x="548203" y="2948947"/>
            <a:ext cx="8029589" cy="2160240"/>
          </a:xfrm>
        </p:spPr>
        <p:txBody>
          <a:bodyPr>
            <a:noAutofit/>
          </a:bodyPr>
          <a:lstStyle>
            <a:lvl1pPr algn="ctr">
              <a:lnSpc>
                <a:spcPct val="120000"/>
              </a:lnSpc>
              <a:defRPr sz="13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s-ES" altLang="ja-JP" smtClean="0"/>
              <a:t>Haga clic para modificar el estilo de texto del patrón</a:t>
            </a:r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AD882-4937-4197-BC01-775BA43D176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411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" y="4281"/>
            <a:ext cx="9134623" cy="6841569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683568" y="1449939"/>
            <a:ext cx="7632848" cy="72008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5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171" indent="0" algn="ctr">
              <a:spcBef>
                <a:spcPts val="0"/>
              </a:spcBef>
              <a:buNone/>
              <a:defRPr sz="25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342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513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683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5" name="Marcador de texto 3"/>
          <p:cNvSpPr>
            <a:spLocks noGrp="1"/>
          </p:cNvSpPr>
          <p:nvPr>
            <p:ph type="body" sz="quarter" idx="12"/>
          </p:nvPr>
        </p:nvSpPr>
        <p:spPr>
          <a:xfrm>
            <a:off x="683568" y="4471971"/>
            <a:ext cx="7632848" cy="325181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171" indent="0" algn="ctr">
              <a:buNone/>
              <a:defRPr sz="12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342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513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683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7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683568" y="4725145"/>
            <a:ext cx="7632848" cy="504056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400" b="0">
                <a:solidFill>
                  <a:srgbClr val="025380"/>
                </a:solidFill>
                <a:latin typeface="Myriad Pro" panose="020B0503030403020204" pitchFamily="34" charset="0"/>
              </a:defRPr>
            </a:lvl1pPr>
            <a:lvl2pPr marL="457171" indent="0" algn="ctr">
              <a:spcBef>
                <a:spcPts val="0"/>
              </a:spcBef>
              <a:buNone/>
              <a:defRPr sz="1400" b="0">
                <a:solidFill>
                  <a:srgbClr val="025380"/>
                </a:solidFill>
                <a:latin typeface="Myriad Pro" panose="020B0503030403020204" pitchFamily="34" charset="0"/>
              </a:defRPr>
            </a:lvl2pPr>
            <a:lvl3pPr marL="914342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513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683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</p:txBody>
      </p:sp>
      <p:sp>
        <p:nvSpPr>
          <p:cNvPr id="8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683568" y="2636912"/>
            <a:ext cx="7632848" cy="1693346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500" b="1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457171" indent="0" algn="ctr">
              <a:lnSpc>
                <a:spcPct val="100000"/>
              </a:lnSpc>
              <a:spcBef>
                <a:spcPts val="0"/>
              </a:spcBef>
              <a:buNone/>
              <a:defRPr sz="2500" b="1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914342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513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683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</p:txBody>
      </p:sp>
      <p:sp>
        <p:nvSpPr>
          <p:cNvPr id="3" name="Rectángulo 2"/>
          <p:cNvSpPr/>
          <p:nvPr/>
        </p:nvSpPr>
        <p:spPr>
          <a:xfrm>
            <a:off x="3995936" y="548680"/>
            <a:ext cx="79208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s-PE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9" y="588449"/>
            <a:ext cx="1867304" cy="39898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640" y="5817498"/>
            <a:ext cx="1944216" cy="440055"/>
          </a:xfrm>
          <a:prstGeom prst="rect">
            <a:avLst/>
          </a:prstGeom>
        </p:spPr>
      </p:pic>
      <p:pic>
        <p:nvPicPr>
          <p:cNvPr id="12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143" y="455984"/>
            <a:ext cx="1453899" cy="66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61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" y="8931"/>
            <a:ext cx="9131459" cy="6840139"/>
          </a:xfrm>
          <a:prstGeom prst="rect">
            <a:avLst/>
          </a:prstGeom>
        </p:spPr>
      </p:pic>
      <p:sp>
        <p:nvSpPr>
          <p:cNvPr id="3" name="Marcador de texto 3"/>
          <p:cNvSpPr>
            <a:spLocks noGrp="1"/>
          </p:cNvSpPr>
          <p:nvPr>
            <p:ph type="body" sz="quarter" idx="12"/>
          </p:nvPr>
        </p:nvSpPr>
        <p:spPr>
          <a:xfrm>
            <a:off x="755573" y="1412777"/>
            <a:ext cx="7632848" cy="432048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171" indent="0" algn="ctr">
              <a:buNone/>
              <a:defRPr sz="12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342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513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683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755573" y="1852217"/>
            <a:ext cx="7632848" cy="4457103"/>
          </a:xfrm>
        </p:spPr>
        <p:txBody>
          <a:bodyPr>
            <a:noAutofit/>
          </a:bodyPr>
          <a:lstStyle>
            <a:lvl1pPr marL="0" indent="0" algn="just"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457171" indent="0" algn="ctr">
              <a:buNone/>
              <a:defRPr sz="12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342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513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683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7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395536" y="476672"/>
            <a:ext cx="8352928" cy="432048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171" indent="0" algn="ctr">
              <a:buNone/>
              <a:defRPr sz="12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342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513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683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10477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" y="7972"/>
            <a:ext cx="9134020" cy="6842057"/>
          </a:xfrm>
          <a:prstGeom prst="rect">
            <a:avLst/>
          </a:prstGeom>
        </p:spPr>
      </p:pic>
      <p:sp>
        <p:nvSpPr>
          <p:cNvPr id="10" name="5 Marcador de contenido"/>
          <p:cNvSpPr>
            <a:spLocks noGrp="1"/>
          </p:cNvSpPr>
          <p:nvPr>
            <p:ph sz="quarter" idx="4"/>
          </p:nvPr>
        </p:nvSpPr>
        <p:spPr>
          <a:xfrm>
            <a:off x="755576" y="1052737"/>
            <a:ext cx="7632848" cy="5256584"/>
          </a:xfrm>
        </p:spPr>
        <p:txBody>
          <a:bodyPr>
            <a:normAutofit/>
          </a:bodyPr>
          <a:lstStyle>
            <a:lvl1pPr marL="0" indent="0" algn="just"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1pPr>
            <a:lvl2pPr marL="457171" indent="0" algn="just"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2pPr>
            <a:lvl3pPr marL="914342" indent="0" algn="just"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3pPr>
            <a:lvl4pPr marL="1371513" indent="0" algn="just"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4pPr>
            <a:lvl5pPr marL="1828683" indent="0" algn="just"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PE" dirty="0"/>
          </a:p>
        </p:txBody>
      </p:sp>
      <p:sp>
        <p:nvSpPr>
          <p:cNvPr id="6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755573" y="508167"/>
            <a:ext cx="7632848" cy="432048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171" indent="0" algn="ctr">
              <a:buNone/>
              <a:defRPr sz="12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342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513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683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01209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7C46B-1D42-410F-AD2A-71F801D68E1E}" type="datetimeFigureOut">
              <a:rPr lang="es-PE" smtClean="0"/>
              <a:pPr/>
              <a:t>22/03/2019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0A76-4E7F-47D6-83B5-1A3F4C450FAA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53382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" y="3766"/>
            <a:ext cx="9138851" cy="6844736"/>
          </a:xfrm>
          <a:prstGeom prst="rect">
            <a:avLst/>
          </a:prstGeom>
        </p:spPr>
      </p:pic>
      <p:sp>
        <p:nvSpPr>
          <p:cNvPr id="10" name="5 Marcador de contenido"/>
          <p:cNvSpPr>
            <a:spLocks noGrp="1"/>
          </p:cNvSpPr>
          <p:nvPr>
            <p:ph sz="quarter" idx="4"/>
          </p:nvPr>
        </p:nvSpPr>
        <p:spPr>
          <a:xfrm>
            <a:off x="683568" y="3507039"/>
            <a:ext cx="7632848" cy="1800200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1pPr>
            <a:lvl2pPr marL="457171" indent="0" algn="ctr">
              <a:buNone/>
              <a:defRPr sz="1200" b="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2pPr>
            <a:lvl3pPr marL="914342" indent="0" algn="ctr">
              <a:buNone/>
              <a:defRPr sz="1200" b="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3pPr>
            <a:lvl4pPr marL="1371513" indent="0" algn="just">
              <a:buNone/>
              <a:defRPr sz="1200">
                <a:solidFill>
                  <a:schemeClr val="tx1"/>
                </a:solidFill>
                <a:latin typeface="Khmer UI" panose="020B0502040204020203" pitchFamily="34" charset="0"/>
                <a:cs typeface="Khmer UI" panose="020B0502040204020203" pitchFamily="34" charset="0"/>
              </a:defRPr>
            </a:lvl4pPr>
            <a:lvl5pPr marL="1828683" indent="0" algn="just">
              <a:buNone/>
              <a:defRPr sz="1200">
                <a:solidFill>
                  <a:schemeClr val="tx1"/>
                </a:solidFill>
                <a:latin typeface="Khmer UI" panose="020B0502040204020203" pitchFamily="34" charset="0"/>
                <a:cs typeface="Khmer UI" panose="020B050204020402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</p:txBody>
      </p:sp>
      <p:sp>
        <p:nvSpPr>
          <p:cNvPr id="7" name="Marcador de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683568" y="1844824"/>
            <a:ext cx="7632848" cy="72008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25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171" indent="0" algn="ctr">
              <a:spcBef>
                <a:spcPts val="0"/>
              </a:spcBef>
              <a:buNone/>
              <a:defRPr sz="25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342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513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683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5" name="Rectángulo 4"/>
          <p:cNvSpPr/>
          <p:nvPr/>
        </p:nvSpPr>
        <p:spPr>
          <a:xfrm>
            <a:off x="3995936" y="548680"/>
            <a:ext cx="79208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s-PE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9" y="588449"/>
            <a:ext cx="1867304" cy="39898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640" y="5817498"/>
            <a:ext cx="1944216" cy="440055"/>
          </a:xfrm>
          <a:prstGeom prst="rect">
            <a:avLst/>
          </a:prstGeom>
        </p:spPr>
      </p:pic>
      <p:pic>
        <p:nvPicPr>
          <p:cNvPr id="11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143" y="455984"/>
            <a:ext cx="1453899" cy="66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76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" y="8931"/>
            <a:ext cx="9131459" cy="6840139"/>
          </a:xfrm>
          <a:prstGeom prst="rect">
            <a:avLst/>
          </a:prstGeom>
        </p:spPr>
      </p:pic>
      <p:sp>
        <p:nvSpPr>
          <p:cNvPr id="3" name="Marcador de texto 3"/>
          <p:cNvSpPr>
            <a:spLocks noGrp="1"/>
          </p:cNvSpPr>
          <p:nvPr>
            <p:ph type="body" sz="quarter" idx="12"/>
          </p:nvPr>
        </p:nvSpPr>
        <p:spPr>
          <a:xfrm>
            <a:off x="755573" y="1412777"/>
            <a:ext cx="7632848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171" indent="0" algn="ctr">
              <a:buNone/>
              <a:defRPr sz="12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342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513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683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755573" y="1852217"/>
            <a:ext cx="7632848" cy="44571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457171" indent="0" algn="ctr">
              <a:buNone/>
              <a:defRPr sz="12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342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513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683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7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395536" y="476672"/>
            <a:ext cx="8352928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171" indent="0" algn="ctr">
              <a:buNone/>
              <a:defRPr sz="12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342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513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683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49319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Marcador de texto 6"/>
          <p:cNvSpPr>
            <a:spLocks noGrp="1"/>
          </p:cNvSpPr>
          <p:nvPr>
            <p:ph type="body" sz="quarter" idx="16"/>
          </p:nvPr>
        </p:nvSpPr>
        <p:spPr>
          <a:xfrm>
            <a:off x="3600089" y="3429001"/>
            <a:ext cx="3455987" cy="576262"/>
          </a:xfrm>
        </p:spPr>
        <p:txBody>
          <a:bodyPr>
            <a:noAutofit/>
          </a:bodyPr>
          <a:lstStyle>
            <a:lvl1pPr marL="0" indent="0" algn="ctr">
              <a:buNone/>
              <a:defRPr sz="2200" b="0">
                <a:solidFill>
                  <a:schemeClr val="tx1">
                    <a:lumMod val="50000"/>
                    <a:lumOff val="50000"/>
                  </a:schemeClr>
                </a:solidFill>
                <a:latin typeface="Khmer UI" panose="020B0502040204020203" pitchFamily="34" charset="0"/>
                <a:cs typeface="Khmer UI" panose="020B0502040204020203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7"/>
          </p:nvPr>
        </p:nvSpPr>
        <p:spPr>
          <a:xfrm>
            <a:off x="2123728" y="1556792"/>
            <a:ext cx="6408711" cy="1584325"/>
          </a:xfrm>
        </p:spPr>
        <p:txBody>
          <a:bodyPr>
            <a:noAutofit/>
          </a:bodyPr>
          <a:lstStyle>
            <a:lvl1pPr marL="0" indent="0" algn="ctr">
              <a:buNone/>
              <a:defRPr sz="2700" b="1">
                <a:solidFill>
                  <a:srgbClr val="005482"/>
                </a:solidFill>
                <a:latin typeface="Khmer UI" panose="020B0502040204020203" pitchFamily="34" charset="0"/>
                <a:cs typeface="Khmer UI" panose="020B0502040204020203" pitchFamily="34" charset="0"/>
              </a:defRPr>
            </a:lvl1pPr>
            <a:lvl2pPr marL="457200" indent="0" algn="ctr">
              <a:buNone/>
              <a:defRPr sz="3600"/>
            </a:lvl2pPr>
            <a:lvl3pPr marL="914400" indent="0" algn="ctr">
              <a:buNone/>
              <a:defRPr sz="3200"/>
            </a:lvl3pPr>
            <a:lvl4pPr marL="1371600" indent="0" algn="ctr">
              <a:buNone/>
              <a:defRPr sz="2800"/>
            </a:lvl4pPr>
            <a:lvl5pPr marL="1828800" indent="0" algn="ctr">
              <a:buNone/>
              <a:defRPr sz="2800"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5312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748AE-C400-4FD1-971D-52BE9680F7E7}" type="datetimeFigureOut">
              <a:rPr lang="es-MX" smtClean="0"/>
              <a:t>22/03/2019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F62A9-4F29-47F5-9286-244FD22F6B9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9823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7C46B-1D42-410F-AD2A-71F801D68E1E}" type="datetimeFigureOut">
              <a:rPr lang="es-PE" smtClean="0"/>
              <a:pPr/>
              <a:t>22/03/2019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0A76-4E7F-47D6-83B5-1A3F4C450FAA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77553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7C46B-1D42-410F-AD2A-71F801D68E1E}" type="datetimeFigureOut">
              <a:rPr lang="es-PE" smtClean="0"/>
              <a:pPr/>
              <a:t>22/03/2019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0A76-4E7F-47D6-83B5-1A3F4C450FAA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12439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7C46B-1D42-410F-AD2A-71F801D68E1E}" type="datetimeFigureOut">
              <a:rPr lang="es-PE" smtClean="0"/>
              <a:pPr/>
              <a:t>22/03/2019</a:t>
            </a:fld>
            <a:endParaRPr lang="es-PE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0A76-4E7F-47D6-83B5-1A3F4C450FAA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42307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7C46B-1D42-410F-AD2A-71F801D68E1E}" type="datetimeFigureOut">
              <a:rPr lang="es-PE" smtClean="0"/>
              <a:pPr/>
              <a:t>22/03/2019</a:t>
            </a:fld>
            <a:endParaRPr lang="es-P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0A76-4E7F-47D6-83B5-1A3F4C450FAA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6585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7C46B-1D42-410F-AD2A-71F801D68E1E}" type="datetimeFigureOut">
              <a:rPr lang="es-PE" smtClean="0"/>
              <a:pPr/>
              <a:t>22/03/2019</a:t>
            </a:fld>
            <a:endParaRPr lang="es-PE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0A76-4E7F-47D6-83B5-1A3F4C450FAA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91970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7C46B-1D42-410F-AD2A-71F801D68E1E}" type="datetimeFigureOut">
              <a:rPr lang="es-PE" smtClean="0"/>
              <a:pPr/>
              <a:t>22/03/2019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0A76-4E7F-47D6-83B5-1A3F4C450FAA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94374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7C46B-1D42-410F-AD2A-71F801D68E1E}" type="datetimeFigureOut">
              <a:rPr lang="es-PE" smtClean="0"/>
              <a:pPr/>
              <a:t>22/03/2019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10A76-4E7F-47D6-83B5-1A3F4C450FAA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3392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7C46B-1D42-410F-AD2A-71F801D68E1E}" type="datetimeFigureOut">
              <a:rPr lang="es-PE" smtClean="0"/>
              <a:pPr/>
              <a:t>22/03/2019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10A76-4E7F-47D6-83B5-1A3F4C450FAA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35031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7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3" tIns="45712" rIns="91423" bIns="45712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23" tIns="45712" rIns="91423" bIns="45712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7C46B-1D42-410F-AD2A-71F801D68E1E}" type="datetimeFigureOut">
              <a:rPr lang="es-PE" smtClean="0"/>
              <a:pPr/>
              <a:t>22/03/2019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23" tIns="45712" rIns="91423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10A76-4E7F-47D6-83B5-1A3F4C450FAA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97179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timing>
    <p:tnLst>
      <p:par>
        <p:cTn id="1" dur="indefinite" restart="never" nodeType="tmRoot"/>
      </p:par>
    </p:tnLst>
  </p:timing>
  <p:txStyles>
    <p:titleStyle>
      <a:lvl1pPr algn="ctr" defTabSz="91434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8" indent="-342878" algn="l" defTabSz="91434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03" indent="-285732" algn="l" defTabSz="91434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7" indent="-228585" algn="l" defTabSz="91434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98" indent="-228585" algn="l" defTabSz="91434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68" indent="-228585" algn="l" defTabSz="91434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39" indent="-228585" algn="l" defTabSz="9143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5" algn="l" defTabSz="9143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5" algn="l" defTabSz="9143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9143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2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3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3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wlavado@senamhi.gob.pe" TargetMode="External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6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hyperlink" Target="http://www.gloh2o.org/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hyperlink" Target="http://chg.geog.ucsb.edu/data/chirps/" TargetMode="External"/><Relationship Id="rId4" Type="http://schemas.openxmlformats.org/officeDocument/2006/relationships/hyperlink" Target="https://www.nasa.gov/mission_pages/GPM/main/index.htm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namhi.gob.pe/?p=sequias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www.senamhi.gob.pe/?p=observacion-de-inundacione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namhi.gob.pe/?p=sequias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hyperlink" Target="http://www.senamhi.gob.pe/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hyperlink" Target="ftp://ftp.senamhi.gob.pe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4 CuadroTexto"/>
          <p:cNvSpPr txBox="1">
            <a:spLocks noChangeArrowheads="1"/>
          </p:cNvSpPr>
          <p:nvPr/>
        </p:nvSpPr>
        <p:spPr bwMode="auto">
          <a:xfrm>
            <a:off x="971600" y="4437112"/>
            <a:ext cx="806608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PE" dirty="0"/>
              <a:t>Waldo Lavado </a:t>
            </a:r>
            <a:r>
              <a:rPr lang="es-PE" altLang="es-PE" dirty="0" smtClean="0"/>
              <a:t>Casimiro et al.</a:t>
            </a:r>
            <a:endParaRPr lang="es-PE" altLang="es-PE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PE" dirty="0">
                <a:hlinkClick r:id="rId3"/>
              </a:rPr>
              <a:t>wlavado@senamhi.gob.pe</a:t>
            </a:r>
            <a:r>
              <a:rPr lang="es-PE" altLang="es-PE" dirty="0"/>
              <a:t> </a:t>
            </a:r>
          </a:p>
        </p:txBody>
      </p:sp>
      <p:sp>
        <p:nvSpPr>
          <p:cNvPr id="2" name="1 Rectángulo"/>
          <p:cNvSpPr/>
          <p:nvPr/>
        </p:nvSpPr>
        <p:spPr>
          <a:xfrm>
            <a:off x="539552" y="1266197"/>
            <a:ext cx="764249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4800" b="1" dirty="0" smtClean="0"/>
              <a:t>“</a:t>
            </a:r>
            <a:r>
              <a:rPr lang="es-MX" sz="4800" b="1" dirty="0" smtClean="0"/>
              <a:t>Investigación para la gestión de riesgos de desastres (GRD) y gestión integrada de recursos hídricos (GIRH)</a:t>
            </a:r>
            <a:r>
              <a:rPr lang="es-PE" sz="4800" b="1" dirty="0" smtClean="0"/>
              <a:t>” </a:t>
            </a:r>
            <a:br>
              <a:rPr lang="es-PE" sz="4800" b="1" dirty="0" smtClean="0"/>
            </a:br>
            <a:endParaRPr lang="es-PE" sz="4800" b="1" dirty="0"/>
          </a:p>
        </p:txBody>
      </p:sp>
    </p:spTree>
    <p:extLst>
      <p:ext uri="{BB962C8B-B14F-4D97-AF65-F5344CB8AC3E}">
        <p14:creationId xmlns:p14="http://schemas.microsoft.com/office/powerpoint/2010/main" val="36068161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1 CuadroTexto"/>
          <p:cNvSpPr txBox="1">
            <a:spLocks noChangeArrowheads="1"/>
          </p:cNvSpPr>
          <p:nvPr/>
        </p:nvSpPr>
        <p:spPr bwMode="auto">
          <a:xfrm>
            <a:off x="730250" y="15875"/>
            <a:ext cx="75596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PE" sz="5400" b="1" dirty="0" smtClean="0">
                <a:latin typeface="Arial" charset="0"/>
              </a:rPr>
              <a:t>OBJETIVO (GRD)</a:t>
            </a:r>
            <a:endParaRPr lang="es-PE" altLang="es-PE" sz="5400" b="1" dirty="0">
              <a:latin typeface="Arial" charset="0"/>
            </a:endParaRPr>
          </a:p>
        </p:txBody>
      </p:sp>
      <p:sp>
        <p:nvSpPr>
          <p:cNvPr id="11267" name="3 CuadroTexto"/>
          <p:cNvSpPr txBox="1">
            <a:spLocks noChangeArrowheads="1"/>
          </p:cNvSpPr>
          <p:nvPr/>
        </p:nvSpPr>
        <p:spPr bwMode="auto">
          <a:xfrm>
            <a:off x="261938" y="836712"/>
            <a:ext cx="84963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PE" sz="4400" dirty="0">
                <a:latin typeface="Arial" charset="0"/>
              </a:rPr>
              <a:t>Determinar los peligros hidrológicos a diferentes escalas temporales y espaciales en el Perú: Sequías e Inundaciones </a:t>
            </a:r>
          </a:p>
        </p:txBody>
      </p:sp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882650" y="3450728"/>
            <a:ext cx="75596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PE" sz="5400" b="1" dirty="0" smtClean="0">
                <a:latin typeface="Arial" charset="0"/>
              </a:rPr>
              <a:t>OBJETIVO (GIRH)</a:t>
            </a:r>
            <a:endParaRPr lang="es-PE" altLang="es-PE" sz="5400" b="1" dirty="0">
              <a:latin typeface="Arial" charset="0"/>
            </a:endParaRPr>
          </a:p>
        </p:txBody>
      </p:sp>
      <p:sp>
        <p:nvSpPr>
          <p:cNvPr id="7" name="3 CuadroTexto"/>
          <p:cNvSpPr txBox="1">
            <a:spLocks noChangeArrowheads="1"/>
          </p:cNvSpPr>
          <p:nvPr/>
        </p:nvSpPr>
        <p:spPr bwMode="auto">
          <a:xfrm>
            <a:off x="414338" y="4373066"/>
            <a:ext cx="84963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PE" sz="4000" dirty="0">
                <a:latin typeface="Arial" charset="0"/>
              </a:rPr>
              <a:t>Determinar los </a:t>
            </a:r>
            <a:r>
              <a:rPr lang="es-PE" altLang="es-PE" sz="4000" dirty="0" smtClean="0">
                <a:latin typeface="Arial" charset="0"/>
              </a:rPr>
              <a:t>balances hidrológicos a escala de cuencas hidrográficas: Variabilidad espacio-temporal </a:t>
            </a:r>
            <a:endParaRPr lang="es-PE" altLang="es-PE" sz="4000" dirty="0">
              <a:latin typeface="Arial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251520" y="1412776"/>
            <a:ext cx="8280920" cy="1656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200" b="1" dirty="0" smtClean="0"/>
              <a:t>Datos en tiempo real </a:t>
            </a:r>
            <a:endParaRPr lang="es-MX" sz="7200" b="1" dirty="0"/>
          </a:p>
        </p:txBody>
      </p:sp>
      <p:sp>
        <p:nvSpPr>
          <p:cNvPr id="9" name="8 Rectángulo redondeado"/>
          <p:cNvSpPr/>
          <p:nvPr/>
        </p:nvSpPr>
        <p:spPr>
          <a:xfrm>
            <a:off x="395536" y="4437112"/>
            <a:ext cx="8280920" cy="19442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7200" b="1" dirty="0" smtClean="0"/>
              <a:t>Climatologías Históricas</a:t>
            </a:r>
            <a:endParaRPr lang="es-MX" sz="7200" b="1" dirty="0"/>
          </a:p>
        </p:txBody>
      </p:sp>
    </p:spTree>
    <p:extLst>
      <p:ext uri="{BB962C8B-B14F-4D97-AF65-F5344CB8AC3E}">
        <p14:creationId xmlns:p14="http://schemas.microsoft.com/office/powerpoint/2010/main" val="83881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ec.europa.eu/jrc/sites/default/files/16050_norm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75" y="1300163"/>
            <a:ext cx="7551738" cy="496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187450" y="1125538"/>
            <a:ext cx="2376488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b="1" dirty="0"/>
              <a:t>ADQUISICION DE DATOS</a:t>
            </a:r>
          </a:p>
        </p:txBody>
      </p:sp>
      <p:sp>
        <p:nvSpPr>
          <p:cNvPr id="4" name="3 Rectángulo"/>
          <p:cNvSpPr/>
          <p:nvPr/>
        </p:nvSpPr>
        <p:spPr>
          <a:xfrm>
            <a:off x="4067175" y="765175"/>
            <a:ext cx="2376488" cy="57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b="1" dirty="0"/>
              <a:t>MODELO HIDROLOGICO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476375" y="5805488"/>
            <a:ext cx="2374900" cy="576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b="1" dirty="0"/>
              <a:t>MODELO METEOROLOGICO</a:t>
            </a:r>
          </a:p>
        </p:txBody>
      </p:sp>
      <p:sp>
        <p:nvSpPr>
          <p:cNvPr id="6" name="5 Rectángulo"/>
          <p:cNvSpPr/>
          <p:nvPr/>
        </p:nvSpPr>
        <p:spPr>
          <a:xfrm>
            <a:off x="6516688" y="5805488"/>
            <a:ext cx="2376487" cy="576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b="1" dirty="0"/>
              <a:t>MODELO HIDRAULICO</a:t>
            </a:r>
          </a:p>
        </p:txBody>
      </p:sp>
      <p:sp>
        <p:nvSpPr>
          <p:cNvPr id="38919" name="6 CuadroTexto"/>
          <p:cNvSpPr txBox="1">
            <a:spLocks noChangeArrowheads="1"/>
          </p:cNvSpPr>
          <p:nvPr/>
        </p:nvSpPr>
        <p:spPr bwMode="auto">
          <a:xfrm>
            <a:off x="3851275" y="5386388"/>
            <a:ext cx="26654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PE" sz="2800" b="1" i="1" dirty="0"/>
              <a:t>INUNDACIONES Y SEQUIAS</a:t>
            </a:r>
          </a:p>
        </p:txBody>
      </p:sp>
      <p:sp>
        <p:nvSpPr>
          <p:cNvPr id="38920" name="1 CuadroTexto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PE" sz="4400" b="1" dirty="0" smtClean="0"/>
              <a:t>NUESTRA HOJA DE RUTA</a:t>
            </a:r>
            <a:endParaRPr lang="es-PE" altLang="es-PE" sz="4400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0" y="0"/>
            <a:ext cx="1152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 smtClean="0"/>
              <a:t>GRD</a:t>
            </a:r>
            <a:endParaRPr lang="es-MX" sz="4000" b="1" dirty="0"/>
          </a:p>
        </p:txBody>
      </p:sp>
    </p:spTree>
    <p:extLst>
      <p:ext uri="{BB962C8B-B14F-4D97-AF65-F5344CB8AC3E}">
        <p14:creationId xmlns:p14="http://schemas.microsoft.com/office/powerpoint/2010/main" val="399754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467544" y="908720"/>
            <a:ext cx="2376488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b="1" dirty="0"/>
              <a:t>ADQUISICION DE DATOS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491880" y="908720"/>
            <a:ext cx="2376488" cy="57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b="1" dirty="0"/>
              <a:t>MODELO HIDROLOGICO</a:t>
            </a:r>
          </a:p>
        </p:txBody>
      </p:sp>
      <p:sp>
        <p:nvSpPr>
          <p:cNvPr id="38920" name="1 CuadroTexto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PE" sz="4400" b="1" dirty="0" smtClean="0"/>
              <a:t>NUESTRA HOJA DE RUTA</a:t>
            </a:r>
            <a:endParaRPr lang="es-PE" altLang="es-PE" sz="4400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0" y="0"/>
            <a:ext cx="1547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 smtClean="0"/>
              <a:t>GIRH</a:t>
            </a:r>
            <a:endParaRPr lang="es-MX" sz="4000" b="1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1271475" cy="181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00" y="3004601"/>
            <a:ext cx="1282053" cy="1834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002" y="4430691"/>
            <a:ext cx="1259840" cy="180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https://ec.europa.eu/jrc/sites/default/files/16050_norm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89" t="13873" r="33151" b="16499"/>
          <a:stretch>
            <a:fillRect/>
          </a:stretch>
        </p:blipFill>
        <p:spPr bwMode="auto">
          <a:xfrm>
            <a:off x="3491880" y="1844824"/>
            <a:ext cx="2232248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Rectángulo"/>
          <p:cNvSpPr/>
          <p:nvPr/>
        </p:nvSpPr>
        <p:spPr>
          <a:xfrm>
            <a:off x="6156176" y="908720"/>
            <a:ext cx="2376488" cy="57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b="1" dirty="0" smtClean="0"/>
              <a:t>DISPONIBILIDAD HIDRICA </a:t>
            </a:r>
            <a:endParaRPr lang="es-PE" b="1" dirty="0"/>
          </a:p>
        </p:txBody>
      </p:sp>
      <p:pic>
        <p:nvPicPr>
          <p:cNvPr id="16" name="Picture 1" descr="C:\Users\wlavado\Downloads\Huallag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8" y="1700808"/>
            <a:ext cx="2891314" cy="3600400"/>
          </a:xfrm>
          <a:prstGeom prst="rect">
            <a:avLst/>
          </a:prstGeom>
          <a:noFill/>
        </p:spPr>
      </p:pic>
      <p:sp>
        <p:nvSpPr>
          <p:cNvPr id="17" name="16 Rectángulo"/>
          <p:cNvSpPr/>
          <p:nvPr/>
        </p:nvSpPr>
        <p:spPr>
          <a:xfrm>
            <a:off x="5615608" y="5373216"/>
            <a:ext cx="3528392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/>
              <a:t>SERVICIOS ECOSISTEMICOS (RECURSO HIDRICO)</a:t>
            </a:r>
            <a:endParaRPr lang="es-MX" b="1" dirty="0"/>
          </a:p>
        </p:txBody>
      </p:sp>
      <p:sp>
        <p:nvSpPr>
          <p:cNvPr id="18" name="17 Rectángulo"/>
          <p:cNvSpPr/>
          <p:nvPr/>
        </p:nvSpPr>
        <p:spPr>
          <a:xfrm>
            <a:off x="1835696" y="6237312"/>
            <a:ext cx="7308304" cy="620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 smtClean="0"/>
              <a:t>CAMBIO CLIMATICO Y OTROS SOBRE LOS RECURSOS HIDRICOS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399754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>
            <a:spLocks noChangeArrowheads="1"/>
          </p:cNvSpPr>
          <p:nvPr/>
        </p:nvSpPr>
        <p:spPr bwMode="auto">
          <a:xfrm>
            <a:off x="730250" y="15875"/>
            <a:ext cx="75596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PE" sz="5400" b="1" dirty="0">
                <a:latin typeface="Arial" charset="0"/>
              </a:rPr>
              <a:t>OBJETIVO</a:t>
            </a:r>
          </a:p>
        </p:txBody>
      </p:sp>
      <p:sp>
        <p:nvSpPr>
          <p:cNvPr id="3" name="3 CuadroTexto"/>
          <p:cNvSpPr txBox="1">
            <a:spLocks noChangeArrowheads="1"/>
          </p:cNvSpPr>
          <p:nvPr/>
        </p:nvSpPr>
        <p:spPr bwMode="auto">
          <a:xfrm>
            <a:off x="261938" y="836712"/>
            <a:ext cx="84963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PE" sz="4400" dirty="0">
                <a:latin typeface="Arial" charset="0"/>
              </a:rPr>
              <a:t>Determinar </a:t>
            </a:r>
            <a:r>
              <a:rPr lang="es-PE" altLang="es-PE" sz="4400" dirty="0" smtClean="0">
                <a:latin typeface="Arial" charset="0"/>
              </a:rPr>
              <a:t>la regulación hídrica de los biomas de las cuencas hidrográficas y su relación con la variabilidad y cambio climático.</a:t>
            </a:r>
            <a:endParaRPr lang="es-PE" altLang="es-PE" sz="4400" dirty="0">
              <a:latin typeface="Arial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23850" y="3621823"/>
            <a:ext cx="84963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SERVICIOS ECOSISTEMICOS: Son los beneficios económicos, sociales y ambientales, directos e indirectos, que las personas obtienen como resultado del buen funcionamiento de los ecosistemas. Entre ellos tenemos la </a:t>
            </a:r>
            <a:r>
              <a:rPr lang="es-PE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REGULACIÓN HÍDRICA EN CUENCAS</a:t>
            </a:r>
            <a:r>
              <a:rPr lang="es-PE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el mantenimiento de la biodiversidad, el secuestro del carbono, la formación de suelos, la belleza paisajística y la provisión de recursos genéticos. (SERNANP)</a:t>
            </a:r>
            <a:endParaRPr lang="es-PE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57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3" y="1589062"/>
            <a:ext cx="9143929" cy="4504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272608" y="642197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dirty="0" err="1" smtClean="0"/>
              <a:t>Garcia-Leoz</a:t>
            </a:r>
            <a:r>
              <a:rPr lang="es-PE" dirty="0" smtClean="0"/>
              <a:t>, 2017</a:t>
            </a:r>
            <a:endParaRPr lang="es-PE" dirty="0"/>
          </a:p>
        </p:txBody>
      </p:sp>
      <p:sp>
        <p:nvSpPr>
          <p:cNvPr id="3" name="2 CuadroTexto"/>
          <p:cNvSpPr txBox="1"/>
          <p:nvPr/>
        </p:nvSpPr>
        <p:spPr>
          <a:xfrm>
            <a:off x="899592" y="1196752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 smtClean="0"/>
              <a:t>BIOMAS</a:t>
            </a:r>
            <a:endParaRPr lang="es-PE" sz="2800" b="1" dirty="0"/>
          </a:p>
        </p:txBody>
      </p:sp>
      <p:sp>
        <p:nvSpPr>
          <p:cNvPr id="5" name="4 Rectángulo"/>
          <p:cNvSpPr/>
          <p:nvPr/>
        </p:nvSpPr>
        <p:spPr>
          <a:xfrm>
            <a:off x="35496" y="2924944"/>
            <a:ext cx="93610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900" dirty="0" smtClean="0"/>
              <a:t>Intervención Antropogénica</a:t>
            </a:r>
            <a:endParaRPr lang="es-PE" sz="900" dirty="0"/>
          </a:p>
        </p:txBody>
      </p:sp>
      <p:sp>
        <p:nvSpPr>
          <p:cNvPr id="7" name="6 Rectángulo"/>
          <p:cNvSpPr/>
          <p:nvPr/>
        </p:nvSpPr>
        <p:spPr>
          <a:xfrm>
            <a:off x="35496" y="3284984"/>
            <a:ext cx="86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900" dirty="0" smtClean="0"/>
              <a:t>Capacidad de regulación</a:t>
            </a:r>
            <a:endParaRPr lang="es-PE" sz="900" dirty="0"/>
          </a:p>
        </p:txBody>
      </p:sp>
      <p:sp>
        <p:nvSpPr>
          <p:cNvPr id="8" name="7 Rectángulo"/>
          <p:cNvSpPr/>
          <p:nvPr/>
        </p:nvSpPr>
        <p:spPr>
          <a:xfrm>
            <a:off x="35496" y="3645024"/>
            <a:ext cx="863009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00" dirty="0" smtClean="0"/>
              <a:t>Intercepción</a:t>
            </a:r>
            <a:endParaRPr lang="es-PE" sz="1000" dirty="0"/>
          </a:p>
        </p:txBody>
      </p:sp>
      <p:sp>
        <p:nvSpPr>
          <p:cNvPr id="6" name="5 CuadroTexto"/>
          <p:cNvSpPr txBox="1"/>
          <p:nvPr/>
        </p:nvSpPr>
        <p:spPr>
          <a:xfrm>
            <a:off x="2771800" y="748193"/>
            <a:ext cx="61012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4400" b="1" dirty="0" smtClean="0"/>
              <a:t>Efectos de la vegetación sobre el Balance hídrico</a:t>
            </a:r>
            <a:endParaRPr lang="es-PE" sz="4400" b="1" dirty="0"/>
          </a:p>
        </p:txBody>
      </p:sp>
      <p:sp>
        <p:nvSpPr>
          <p:cNvPr id="9" name="8 Rectángulo redondeado"/>
          <p:cNvSpPr/>
          <p:nvPr/>
        </p:nvSpPr>
        <p:spPr>
          <a:xfrm>
            <a:off x="971600" y="5661248"/>
            <a:ext cx="1080120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 smtClean="0"/>
              <a:t>Bosque</a:t>
            </a:r>
            <a:endParaRPr lang="es-PE" b="1" dirty="0"/>
          </a:p>
        </p:txBody>
      </p:sp>
      <p:sp>
        <p:nvSpPr>
          <p:cNvPr id="11" name="10 Rectángulo redondeado"/>
          <p:cNvSpPr/>
          <p:nvPr/>
        </p:nvSpPr>
        <p:spPr>
          <a:xfrm>
            <a:off x="2051720" y="5661248"/>
            <a:ext cx="122413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 smtClean="0"/>
              <a:t>Arbustos Altos</a:t>
            </a:r>
            <a:endParaRPr lang="es-PE" b="1" dirty="0"/>
          </a:p>
        </p:txBody>
      </p:sp>
      <p:sp>
        <p:nvSpPr>
          <p:cNvPr id="12" name="11 Rectángulo redondeado"/>
          <p:cNvSpPr/>
          <p:nvPr/>
        </p:nvSpPr>
        <p:spPr>
          <a:xfrm>
            <a:off x="3275856" y="5661248"/>
            <a:ext cx="122413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 smtClean="0"/>
              <a:t>Arbustos Bajos</a:t>
            </a:r>
            <a:endParaRPr lang="es-PE" b="1" dirty="0"/>
          </a:p>
        </p:txBody>
      </p:sp>
      <p:sp>
        <p:nvSpPr>
          <p:cNvPr id="13" name="12 Rectángulo redondeado"/>
          <p:cNvSpPr/>
          <p:nvPr/>
        </p:nvSpPr>
        <p:spPr>
          <a:xfrm>
            <a:off x="4499992" y="5661248"/>
            <a:ext cx="122413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/>
              <a:t>B</a:t>
            </a:r>
            <a:r>
              <a:rPr lang="es-PE" b="1" dirty="0" smtClean="0"/>
              <a:t>arbecho</a:t>
            </a:r>
            <a:endParaRPr lang="es-PE" b="1" dirty="0"/>
          </a:p>
        </p:txBody>
      </p:sp>
      <p:sp>
        <p:nvSpPr>
          <p:cNvPr id="14" name="13 Rectángulo redondeado"/>
          <p:cNvSpPr/>
          <p:nvPr/>
        </p:nvSpPr>
        <p:spPr>
          <a:xfrm>
            <a:off x="5724128" y="5661248"/>
            <a:ext cx="108012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 smtClean="0"/>
              <a:t>Pastizal</a:t>
            </a:r>
            <a:endParaRPr lang="es-PE" b="1" dirty="0"/>
          </a:p>
        </p:txBody>
      </p:sp>
      <p:sp>
        <p:nvSpPr>
          <p:cNvPr id="15" name="14 Rectángulo redondeado"/>
          <p:cNvSpPr/>
          <p:nvPr/>
        </p:nvSpPr>
        <p:spPr>
          <a:xfrm>
            <a:off x="6804248" y="5661248"/>
            <a:ext cx="1152128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 smtClean="0"/>
              <a:t>Cultivo </a:t>
            </a:r>
            <a:r>
              <a:rPr lang="es-PE" b="1" dirty="0" err="1" smtClean="0"/>
              <a:t>perm</a:t>
            </a:r>
            <a:r>
              <a:rPr lang="es-PE" b="1" dirty="0" smtClean="0"/>
              <a:t>.</a:t>
            </a:r>
            <a:endParaRPr lang="es-PE" b="1" dirty="0"/>
          </a:p>
        </p:txBody>
      </p:sp>
      <p:sp>
        <p:nvSpPr>
          <p:cNvPr id="16" name="15 Rectángulo redondeado"/>
          <p:cNvSpPr/>
          <p:nvPr/>
        </p:nvSpPr>
        <p:spPr>
          <a:xfrm>
            <a:off x="7956376" y="5661248"/>
            <a:ext cx="1152128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 smtClean="0"/>
              <a:t>Cultivo no </a:t>
            </a:r>
            <a:r>
              <a:rPr lang="es-PE" b="1" dirty="0" err="1" smtClean="0"/>
              <a:t>perm</a:t>
            </a:r>
            <a:r>
              <a:rPr lang="es-PE" b="1" dirty="0" smtClean="0"/>
              <a:t>.</a:t>
            </a:r>
            <a:endParaRPr lang="es-PE" b="1" dirty="0"/>
          </a:p>
        </p:txBody>
      </p:sp>
      <p:sp>
        <p:nvSpPr>
          <p:cNvPr id="17" name="16 Rectángulo"/>
          <p:cNvSpPr/>
          <p:nvPr/>
        </p:nvSpPr>
        <p:spPr>
          <a:xfrm>
            <a:off x="-36512" y="4005064"/>
            <a:ext cx="93610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00" dirty="0" smtClean="0"/>
              <a:t>Escurrimiento</a:t>
            </a:r>
            <a:endParaRPr lang="es-PE" sz="1000" dirty="0"/>
          </a:p>
        </p:txBody>
      </p:sp>
      <p:sp>
        <p:nvSpPr>
          <p:cNvPr id="18" name="17 Rectángulo"/>
          <p:cNvSpPr/>
          <p:nvPr/>
        </p:nvSpPr>
        <p:spPr>
          <a:xfrm>
            <a:off x="-36512" y="4365104"/>
            <a:ext cx="93610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00" dirty="0" smtClean="0"/>
              <a:t>EVT</a:t>
            </a:r>
            <a:endParaRPr lang="es-PE" sz="1000" dirty="0"/>
          </a:p>
        </p:txBody>
      </p:sp>
      <p:sp>
        <p:nvSpPr>
          <p:cNvPr id="19" name="18 Rectángulo"/>
          <p:cNvSpPr/>
          <p:nvPr/>
        </p:nvSpPr>
        <p:spPr>
          <a:xfrm>
            <a:off x="-36512" y="4725144"/>
            <a:ext cx="93610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00" dirty="0" smtClean="0"/>
              <a:t>Drenaje </a:t>
            </a:r>
            <a:r>
              <a:rPr lang="es-PE" sz="1000" dirty="0" err="1" smtClean="0"/>
              <a:t>Subsuperfical</a:t>
            </a:r>
            <a:endParaRPr lang="es-PE" sz="1000" dirty="0"/>
          </a:p>
        </p:txBody>
      </p:sp>
      <p:sp>
        <p:nvSpPr>
          <p:cNvPr id="20" name="19 Rectángulo"/>
          <p:cNvSpPr/>
          <p:nvPr/>
        </p:nvSpPr>
        <p:spPr>
          <a:xfrm>
            <a:off x="-36512" y="5085184"/>
            <a:ext cx="93610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00" dirty="0" smtClean="0"/>
              <a:t>Humedad del suelo</a:t>
            </a:r>
            <a:endParaRPr lang="es-PE" sz="1000" dirty="0"/>
          </a:p>
        </p:txBody>
      </p:sp>
    </p:spTree>
    <p:extLst>
      <p:ext uri="{BB962C8B-B14F-4D97-AF65-F5344CB8AC3E}">
        <p14:creationId xmlns:p14="http://schemas.microsoft.com/office/powerpoint/2010/main" val="115099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1 CuadroTexto"/>
          <p:cNvSpPr txBox="1">
            <a:spLocks noChangeArrowheads="1"/>
          </p:cNvSpPr>
          <p:nvPr/>
        </p:nvSpPr>
        <p:spPr bwMode="auto">
          <a:xfrm>
            <a:off x="179389" y="1484313"/>
            <a:ext cx="4608512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PE" sz="2400" b="1" dirty="0">
                <a:latin typeface="Arial" charset="0"/>
              </a:rPr>
              <a:t>ESTACIÓN CONVENCIONAL</a:t>
            </a:r>
          </a:p>
        </p:txBody>
      </p:sp>
      <p:pic>
        <p:nvPicPr>
          <p:cNvPr id="11267" name="Picture 3" descr="E:\FOTOS ESTACION PUNO\Capachico seleccion\IMG_82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6" y="2060576"/>
            <a:ext cx="4554538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3 CuadroTexto"/>
          <p:cNvSpPr txBox="1">
            <a:spLocks noChangeArrowheads="1"/>
          </p:cNvSpPr>
          <p:nvPr/>
        </p:nvSpPr>
        <p:spPr bwMode="auto">
          <a:xfrm>
            <a:off x="468314" y="6237288"/>
            <a:ext cx="4319587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PE" sz="1800" dirty="0">
                <a:latin typeface="Arial" charset="0"/>
              </a:rPr>
              <a:t>Estación </a:t>
            </a:r>
            <a:r>
              <a:rPr lang="es-MX" altLang="es-PE" sz="1800" dirty="0" err="1">
                <a:latin typeface="Arial" charset="0"/>
              </a:rPr>
              <a:t>Capachica</a:t>
            </a:r>
            <a:endParaRPr lang="es-MX" altLang="es-PE" sz="1800" dirty="0">
              <a:latin typeface="Arial" charset="0"/>
            </a:endParaRPr>
          </a:p>
        </p:txBody>
      </p:sp>
      <p:sp>
        <p:nvSpPr>
          <p:cNvPr id="11269" name="4 CuadroTexto"/>
          <p:cNvSpPr txBox="1">
            <a:spLocks noChangeArrowheads="1"/>
          </p:cNvSpPr>
          <p:nvPr/>
        </p:nvSpPr>
        <p:spPr bwMode="auto">
          <a:xfrm>
            <a:off x="5076825" y="1484313"/>
            <a:ext cx="4032250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PE" sz="2400" b="1" dirty="0">
                <a:latin typeface="Arial" charset="0"/>
              </a:rPr>
              <a:t>ESTACIÓN AUTOMATICA</a:t>
            </a:r>
          </a:p>
        </p:txBody>
      </p:sp>
      <p:sp>
        <p:nvSpPr>
          <p:cNvPr id="11272" name="8 CuadroTexto"/>
          <p:cNvSpPr txBox="1">
            <a:spLocks noChangeArrowheads="1"/>
          </p:cNvSpPr>
          <p:nvPr/>
        </p:nvSpPr>
        <p:spPr bwMode="auto">
          <a:xfrm>
            <a:off x="2051050" y="188914"/>
            <a:ext cx="6408738" cy="107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PE" b="1">
                <a:latin typeface="Arial" charset="0"/>
              </a:rPr>
              <a:t>ESTACIONES CLIMATOLOGICAS</a:t>
            </a:r>
          </a:p>
        </p:txBody>
      </p:sp>
      <p:pic>
        <p:nvPicPr>
          <p:cNvPr id="11273" name="Picture 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7" r="5635" b="13543"/>
          <a:stretch/>
        </p:blipFill>
        <p:spPr bwMode="auto">
          <a:xfrm>
            <a:off x="5697069" y="1975012"/>
            <a:ext cx="2791763" cy="4701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 descr="https://mail.senamhi.gob.pe/service/home/~/?auth=co&amp;loc=es&amp;id=24321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 l="6672" t="2751" r="8689" b="8001"/>
          <a:stretch>
            <a:fillRect/>
          </a:stretch>
        </p:blipFill>
        <p:spPr bwMode="auto">
          <a:xfrm>
            <a:off x="35496" y="692696"/>
            <a:ext cx="4104456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6" t="13612" r="22578" b="9722"/>
          <a:stretch/>
        </p:blipFill>
        <p:spPr bwMode="auto">
          <a:xfrm>
            <a:off x="4271461" y="980728"/>
            <a:ext cx="4872540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115616" y="0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/>
              <a:t>EQUIPOS HIDROLOGICOS</a:t>
            </a:r>
            <a:endParaRPr lang="es-MX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2 CuadroTexto"/>
          <p:cNvSpPr txBox="1">
            <a:spLocks noChangeArrowheads="1"/>
          </p:cNvSpPr>
          <p:nvPr/>
        </p:nvSpPr>
        <p:spPr bwMode="auto">
          <a:xfrm>
            <a:off x="1475656" y="204141"/>
            <a:ext cx="5761037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PE" sz="4000" b="1" dirty="0" smtClean="0">
                <a:latin typeface="Arial" charset="0"/>
              </a:rPr>
              <a:t>HIDROMETRIA</a:t>
            </a:r>
            <a:endParaRPr lang="es-MX" altLang="es-PE" sz="4000" b="1" dirty="0">
              <a:latin typeface="Arial" charset="0"/>
            </a:endParaRP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48880"/>
            <a:ext cx="7386108" cy="388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5 CuadroTexto"/>
          <p:cNvSpPr txBox="1">
            <a:spLocks noChangeArrowheads="1"/>
          </p:cNvSpPr>
          <p:nvPr/>
        </p:nvSpPr>
        <p:spPr bwMode="auto">
          <a:xfrm>
            <a:off x="827584" y="1124744"/>
            <a:ext cx="79200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PE" dirty="0">
                <a:latin typeface="Arial" charset="0"/>
              </a:rPr>
              <a:t>ESTACION </a:t>
            </a:r>
            <a:r>
              <a:rPr lang="es-MX" altLang="es-PE" dirty="0" smtClean="0">
                <a:latin typeface="Arial" charset="0"/>
              </a:rPr>
              <a:t>HIDROLOGICA</a:t>
            </a:r>
            <a:endParaRPr lang="es-MX" altLang="es-PE" dirty="0">
              <a:latin typeface="Arial" charset="0"/>
            </a:endParaRPr>
          </a:p>
        </p:txBody>
      </p:sp>
      <p:sp>
        <p:nvSpPr>
          <p:cNvPr id="4" name="3 Forma libre"/>
          <p:cNvSpPr/>
          <p:nvPr/>
        </p:nvSpPr>
        <p:spPr>
          <a:xfrm>
            <a:off x="3098307" y="2183907"/>
            <a:ext cx="4270159" cy="4323425"/>
          </a:xfrm>
          <a:custGeom>
            <a:avLst/>
            <a:gdLst>
              <a:gd name="connsiteX0" fmla="*/ 2974019 w 4270159"/>
              <a:gd name="connsiteY0" fmla="*/ 0 h 4323425"/>
              <a:gd name="connsiteX1" fmla="*/ 0 w 4270159"/>
              <a:gd name="connsiteY1" fmla="*/ 4323425 h 4323425"/>
              <a:gd name="connsiteX2" fmla="*/ 4270159 w 4270159"/>
              <a:gd name="connsiteY2" fmla="*/ 4243526 h 4323425"/>
              <a:gd name="connsiteX3" fmla="*/ 4208015 w 4270159"/>
              <a:gd name="connsiteY3" fmla="*/ 0 h 4323425"/>
              <a:gd name="connsiteX4" fmla="*/ 2974019 w 4270159"/>
              <a:gd name="connsiteY4" fmla="*/ 0 h 432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0159" h="4323425">
                <a:moveTo>
                  <a:pt x="2974019" y="0"/>
                </a:moveTo>
                <a:lnTo>
                  <a:pt x="0" y="4323425"/>
                </a:lnTo>
                <a:lnTo>
                  <a:pt x="4270159" y="4243526"/>
                </a:lnTo>
                <a:lnTo>
                  <a:pt x="4208015" y="0"/>
                </a:lnTo>
                <a:lnTo>
                  <a:pt x="2974019" y="0"/>
                </a:lnTo>
                <a:close/>
              </a:path>
            </a:pathLst>
          </a:cu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" name="4 Rectángulo redondeado"/>
          <p:cNvSpPr/>
          <p:nvPr/>
        </p:nvSpPr>
        <p:spPr>
          <a:xfrm>
            <a:off x="1691680" y="2564904"/>
            <a:ext cx="1512168" cy="2592288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" name="5 CuadroTexto"/>
          <p:cNvSpPr txBox="1"/>
          <p:nvPr/>
        </p:nvSpPr>
        <p:spPr>
          <a:xfrm>
            <a:off x="7493612" y="2852936"/>
            <a:ext cx="1542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dirty="0" smtClean="0"/>
              <a:t>Alturas de</a:t>
            </a:r>
          </a:p>
          <a:p>
            <a:r>
              <a:rPr lang="es-PE" sz="3200" dirty="0" smtClean="0"/>
              <a:t>Agua</a:t>
            </a:r>
            <a:endParaRPr lang="es-PE" sz="32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107504" y="2644170"/>
            <a:ext cx="154288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PE" sz="3200" dirty="0" smtClean="0"/>
              <a:t>Aforos</a:t>
            </a:r>
          </a:p>
          <a:p>
            <a:r>
              <a:rPr lang="es-PE" sz="3200" dirty="0" smtClean="0"/>
              <a:t>Caudal</a:t>
            </a:r>
            <a:endParaRPr lang="es-PE" sz="3200" dirty="0"/>
          </a:p>
        </p:txBody>
      </p:sp>
      <p:sp>
        <p:nvSpPr>
          <p:cNvPr id="2" name="1 Flecha izquierda y derecha"/>
          <p:cNvSpPr/>
          <p:nvPr/>
        </p:nvSpPr>
        <p:spPr>
          <a:xfrm rot="1387543">
            <a:off x="3138561" y="3969865"/>
            <a:ext cx="1329451" cy="79215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00" dirty="0" smtClean="0"/>
              <a:t>Incertidumbre</a:t>
            </a:r>
            <a:endParaRPr lang="es-PE" sz="1000" dirty="0"/>
          </a:p>
        </p:txBody>
      </p:sp>
      <p:sp>
        <p:nvSpPr>
          <p:cNvPr id="3" name="2 CuadroTexto"/>
          <p:cNvSpPr txBox="1"/>
          <p:nvPr/>
        </p:nvSpPr>
        <p:spPr>
          <a:xfrm>
            <a:off x="107503" y="6237461"/>
            <a:ext cx="2928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 smtClean="0"/>
              <a:t>Sección de control</a:t>
            </a:r>
            <a:endParaRPr lang="es-PE" sz="28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7493612" y="4422596"/>
            <a:ext cx="1542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u="sng" dirty="0" smtClean="0"/>
              <a:t>Medición continua</a:t>
            </a:r>
            <a:endParaRPr lang="es-PE" sz="2400" b="1" u="sng" dirty="0"/>
          </a:p>
        </p:txBody>
      </p:sp>
      <p:sp>
        <p:nvSpPr>
          <p:cNvPr id="14" name="13 CuadroTexto"/>
          <p:cNvSpPr txBox="1"/>
          <p:nvPr/>
        </p:nvSpPr>
        <p:spPr>
          <a:xfrm>
            <a:off x="-67228" y="1692037"/>
            <a:ext cx="1758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u="sng" dirty="0" smtClean="0"/>
              <a:t>Medición discontinua</a:t>
            </a:r>
            <a:endParaRPr lang="es-PE" sz="2400" b="1" u="sng" dirty="0"/>
          </a:p>
        </p:txBody>
      </p:sp>
    </p:spTree>
    <p:extLst>
      <p:ext uri="{BB962C8B-B14F-4D97-AF65-F5344CB8AC3E}">
        <p14:creationId xmlns:p14="http://schemas.microsoft.com/office/powerpoint/2010/main" val="268789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0" grpId="0" animBg="1"/>
      <p:bldP spid="2" grpId="0" animBg="1"/>
      <p:bldP spid="7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107505" y="1124744"/>
            <a:ext cx="8806344" cy="5688632"/>
            <a:chOff x="107505" y="1124744"/>
            <a:chExt cx="8806344" cy="5688632"/>
          </a:xfrm>
        </p:grpSpPr>
        <p:pic>
          <p:nvPicPr>
            <p:cNvPr id="2150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188" y="1124744"/>
              <a:ext cx="8429661" cy="5516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1 Rectángulo redondeado"/>
            <p:cNvSpPr/>
            <p:nvPr/>
          </p:nvSpPr>
          <p:spPr>
            <a:xfrm>
              <a:off x="3851920" y="6453336"/>
              <a:ext cx="2520280" cy="3600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dirty="0" smtClean="0"/>
                <a:t>Altura de Agua</a:t>
              </a:r>
              <a:endParaRPr lang="es-PE" dirty="0"/>
            </a:p>
          </p:txBody>
        </p:sp>
        <p:sp>
          <p:nvSpPr>
            <p:cNvPr id="3" name="2 Rectángulo redondeado"/>
            <p:cNvSpPr/>
            <p:nvPr/>
          </p:nvSpPr>
          <p:spPr>
            <a:xfrm rot="16200000">
              <a:off x="-540567" y="3789040"/>
              <a:ext cx="1800200" cy="50405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dirty="0" smtClean="0"/>
                <a:t>Caudal</a:t>
              </a:r>
              <a:endParaRPr lang="es-PE" dirty="0"/>
            </a:p>
          </p:txBody>
        </p:sp>
      </p:grpSp>
      <p:sp>
        <p:nvSpPr>
          <p:cNvPr id="21506" name="1 CuadroTexto"/>
          <p:cNvSpPr txBox="1">
            <a:spLocks noChangeArrowheads="1"/>
          </p:cNvSpPr>
          <p:nvPr/>
        </p:nvSpPr>
        <p:spPr bwMode="auto">
          <a:xfrm>
            <a:off x="1619672" y="260350"/>
            <a:ext cx="65166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MX" altLang="es-PE" sz="3200" b="1" dirty="0"/>
              <a:t>CURVA </a:t>
            </a:r>
            <a:r>
              <a:rPr lang="es-MX" altLang="es-PE" sz="3200" b="1" dirty="0" smtClean="0"/>
              <a:t>DE GASTO</a:t>
            </a:r>
            <a:endParaRPr lang="es-MX" altLang="es-PE" sz="3200" b="1" dirty="0"/>
          </a:p>
        </p:txBody>
      </p:sp>
      <p:sp>
        <p:nvSpPr>
          <p:cNvPr id="6" name="5 Forma libre"/>
          <p:cNvSpPr/>
          <p:nvPr/>
        </p:nvSpPr>
        <p:spPr>
          <a:xfrm>
            <a:off x="1961965" y="2205996"/>
            <a:ext cx="6071214" cy="3360303"/>
          </a:xfrm>
          <a:custGeom>
            <a:avLst/>
            <a:gdLst>
              <a:gd name="connsiteX0" fmla="*/ 0 w 6071214"/>
              <a:gd name="connsiteY0" fmla="*/ 3360303 h 3360303"/>
              <a:gd name="connsiteX1" fmla="*/ 1571348 w 6071214"/>
              <a:gd name="connsiteY1" fmla="*/ 2951930 h 3360303"/>
              <a:gd name="connsiteX2" fmla="*/ 2698812 w 6071214"/>
              <a:gd name="connsiteY2" fmla="*/ 2490291 h 3360303"/>
              <a:gd name="connsiteX3" fmla="*/ 3781887 w 6071214"/>
              <a:gd name="connsiteY3" fmla="*/ 1806711 h 3360303"/>
              <a:gd name="connsiteX4" fmla="*/ 4181383 w 6071214"/>
              <a:gd name="connsiteY4" fmla="*/ 1336194 h 3360303"/>
              <a:gd name="connsiteX5" fmla="*/ 5042517 w 6071214"/>
              <a:gd name="connsiteY5" fmla="*/ 652614 h 3360303"/>
              <a:gd name="connsiteX6" fmla="*/ 5921406 w 6071214"/>
              <a:gd name="connsiteY6" fmla="*/ 84443 h 3360303"/>
              <a:gd name="connsiteX7" fmla="*/ 6063449 w 6071214"/>
              <a:gd name="connsiteY7" fmla="*/ 13421 h 336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71214" h="3360303">
                <a:moveTo>
                  <a:pt x="0" y="3360303"/>
                </a:moveTo>
                <a:cubicBezTo>
                  <a:pt x="560773" y="3228617"/>
                  <a:pt x="1121546" y="3096932"/>
                  <a:pt x="1571348" y="2951930"/>
                </a:cubicBezTo>
                <a:cubicBezTo>
                  <a:pt x="2021150" y="2806928"/>
                  <a:pt x="2330389" y="2681161"/>
                  <a:pt x="2698812" y="2490291"/>
                </a:cubicBezTo>
                <a:cubicBezTo>
                  <a:pt x="3067235" y="2299421"/>
                  <a:pt x="3534792" y="1999060"/>
                  <a:pt x="3781887" y="1806711"/>
                </a:cubicBezTo>
                <a:cubicBezTo>
                  <a:pt x="4028982" y="1614362"/>
                  <a:pt x="3971278" y="1528543"/>
                  <a:pt x="4181383" y="1336194"/>
                </a:cubicBezTo>
                <a:cubicBezTo>
                  <a:pt x="4391488" y="1143844"/>
                  <a:pt x="4752513" y="861239"/>
                  <a:pt x="5042517" y="652614"/>
                </a:cubicBezTo>
                <a:cubicBezTo>
                  <a:pt x="5332521" y="443989"/>
                  <a:pt x="5751251" y="190975"/>
                  <a:pt x="5921406" y="84443"/>
                </a:cubicBezTo>
                <a:cubicBezTo>
                  <a:pt x="6091561" y="-22089"/>
                  <a:pt x="6077505" y="-4334"/>
                  <a:pt x="6063449" y="13421"/>
                </a:cubicBezTo>
              </a:path>
            </a:pathLst>
          </a:cu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6 Forma libre"/>
          <p:cNvSpPr/>
          <p:nvPr/>
        </p:nvSpPr>
        <p:spPr>
          <a:xfrm>
            <a:off x="2130641" y="2982897"/>
            <a:ext cx="6329778" cy="2831977"/>
          </a:xfrm>
          <a:custGeom>
            <a:avLst/>
            <a:gdLst>
              <a:gd name="connsiteX0" fmla="*/ 0 w 6329778"/>
              <a:gd name="connsiteY0" fmla="*/ 2831977 h 2831977"/>
              <a:gd name="connsiteX1" fmla="*/ 3000652 w 6329778"/>
              <a:gd name="connsiteY1" fmla="*/ 1935332 h 2831977"/>
              <a:gd name="connsiteX2" fmla="*/ 3000652 w 6329778"/>
              <a:gd name="connsiteY2" fmla="*/ 1935332 h 2831977"/>
              <a:gd name="connsiteX3" fmla="*/ 4492101 w 6329778"/>
              <a:gd name="connsiteY3" fmla="*/ 1296140 h 2831977"/>
              <a:gd name="connsiteX4" fmla="*/ 5521910 w 6329778"/>
              <a:gd name="connsiteY4" fmla="*/ 754602 h 2831977"/>
              <a:gd name="connsiteX5" fmla="*/ 6090081 w 6329778"/>
              <a:gd name="connsiteY5" fmla="*/ 168676 h 2831977"/>
              <a:gd name="connsiteX6" fmla="*/ 6329778 w 6329778"/>
              <a:gd name="connsiteY6" fmla="*/ 0 h 2831977"/>
              <a:gd name="connsiteX7" fmla="*/ 6329778 w 6329778"/>
              <a:gd name="connsiteY7" fmla="*/ 0 h 2831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29778" h="2831977">
                <a:moveTo>
                  <a:pt x="0" y="2831977"/>
                </a:moveTo>
                <a:lnTo>
                  <a:pt x="3000652" y="1935332"/>
                </a:lnTo>
                <a:lnTo>
                  <a:pt x="3000652" y="1935332"/>
                </a:lnTo>
                <a:cubicBezTo>
                  <a:pt x="3249227" y="1828800"/>
                  <a:pt x="4071891" y="1492928"/>
                  <a:pt x="4492101" y="1296140"/>
                </a:cubicBezTo>
                <a:cubicBezTo>
                  <a:pt x="4912311" y="1099352"/>
                  <a:pt x="5255580" y="942513"/>
                  <a:pt x="5521910" y="754602"/>
                </a:cubicBezTo>
                <a:cubicBezTo>
                  <a:pt x="5788240" y="566691"/>
                  <a:pt x="5955436" y="294443"/>
                  <a:pt x="6090081" y="168676"/>
                </a:cubicBezTo>
                <a:cubicBezTo>
                  <a:pt x="6224726" y="42909"/>
                  <a:pt x="6329778" y="0"/>
                  <a:pt x="6329778" y="0"/>
                </a:cubicBezTo>
                <a:lnTo>
                  <a:pt x="6329778" y="0"/>
                </a:lnTo>
              </a:path>
            </a:pathLst>
          </a:cu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cxnSp>
        <p:nvCxnSpPr>
          <p:cNvPr id="9" name="8 Conector recto de flecha"/>
          <p:cNvCxnSpPr/>
          <p:nvPr/>
        </p:nvCxnSpPr>
        <p:spPr>
          <a:xfrm>
            <a:off x="8033179" y="2205996"/>
            <a:ext cx="0" cy="1006980"/>
          </a:xfrm>
          <a:prstGeom prst="straightConnector1">
            <a:avLst/>
          </a:prstGeom>
          <a:ln w="3492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Rectángulo redondeado"/>
          <p:cNvSpPr/>
          <p:nvPr/>
        </p:nvSpPr>
        <p:spPr>
          <a:xfrm>
            <a:off x="6156176" y="2492896"/>
            <a:ext cx="1728192" cy="4900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/>
              <a:t>Incertidumbre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64295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226219"/>
            <a:ext cx="4320480" cy="6227117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-6627" y="743404"/>
            <a:ext cx="47946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 smtClean="0"/>
              <a:t>Estimación de las curvas de gasto considerando variabilidad temporal y por métodos bayesianos</a:t>
            </a:r>
            <a:endParaRPr lang="es-PE" sz="3200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16768" y="6379456"/>
            <a:ext cx="3288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dirty="0" err="1" smtClean="0"/>
              <a:t>Asencios</a:t>
            </a:r>
            <a:r>
              <a:rPr lang="es-PE" sz="2400" dirty="0" smtClean="0"/>
              <a:t> et al. (in </a:t>
            </a:r>
            <a:r>
              <a:rPr lang="es-PE" sz="2400" dirty="0" err="1" smtClean="0"/>
              <a:t>prep</a:t>
            </a:r>
            <a:r>
              <a:rPr lang="es-PE" sz="2400" dirty="0" smtClean="0"/>
              <a:t>)</a:t>
            </a:r>
            <a:endParaRPr lang="es-PE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Marcador de contenido 2"/>
              <p:cNvSpPr txBox="1">
                <a:spLocks/>
              </p:cNvSpPr>
              <p:nvPr/>
            </p:nvSpPr>
            <p:spPr>
              <a:xfrm>
                <a:off x="179512" y="2692870"/>
                <a:ext cx="4608512" cy="2824362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r>
                      <a:rPr lang="es-PE" sz="240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s-PE" sz="240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s-PE" sz="24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s-PE" sz="24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s-PE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PE" sz="24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s-PE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s-PE" sz="24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s-PE" sz="24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PE" sz="24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  <m:r>
                                        <a:rPr lang="es-PE" sz="2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s-PE" sz="2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PE" sz="2400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s-PE" sz="24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sSub>
                                    <m:sSubPr>
                                      <m:ctrlPr>
                                        <a:rPr lang="es-PE" sz="2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PE" sz="24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s-PE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sup>
                              </m:sSup>
                              <m:r>
                                <m:rPr>
                                  <m:brk m:alnAt="7"/>
                                </m:rPr>
                                <a:rPr lang="es-PE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PE" sz="2400" i="1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es-PE" sz="2400" i="1">
                                  <a:latin typeface="Cambria Math" panose="02040503050406030204" pitchFamily="18" charset="0"/>
                                </a:rPr>
                                <m:t>𝑠𝑖</m:t>
                              </m:r>
                              <m:r>
                                <a:rPr lang="es-PE" sz="2400" i="1">
                                  <a:latin typeface="Cambria Math" panose="02040503050406030204" pitchFamily="18" charset="0"/>
                                </a:rPr>
                                <m:t>       </m:t>
                              </m:r>
                              <m:r>
                                <a:rPr lang="es-PE" sz="2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s-P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sSub>
                                <m:sSubPr>
                                  <m:ctrlPr>
                                    <a:rPr lang="es-PE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PE" sz="24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s-PE" sz="2400" i="1">
                                      <a:latin typeface="Cambria Math" panose="02040503050406030204" pitchFamily="18" charset="0"/>
                                    </a:rPr>
                                    <m:t>𝑐𝑟𝑖𝑡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s-PE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PE" sz="24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s-PE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s-PE" sz="24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s-PE" sz="24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PE" sz="2400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  <m:r>
                                        <a:rPr lang="es-PE" sz="2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s-PE" sz="2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PE" sz="2400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s-PE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sSub>
                                    <m:sSubPr>
                                      <m:ctrlPr>
                                        <a:rPr lang="es-PE" sz="2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PE" sz="24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s-PE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sup>
                              </m:sSup>
                              <m:r>
                                <m:rPr>
                                  <m:brk m:alnAt="7"/>
                                </m:rPr>
                                <a:rPr lang="es-PE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PE" sz="2400" i="1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es-PE" sz="2400" i="1">
                                  <a:latin typeface="Cambria Math" panose="02040503050406030204" pitchFamily="18" charset="0"/>
                                </a:rPr>
                                <m:t>𝑠𝑖</m:t>
                              </m:r>
                              <m:r>
                                <a:rPr lang="es-PE" sz="2400" i="1">
                                  <a:latin typeface="Cambria Math" panose="02040503050406030204" pitchFamily="18" charset="0"/>
                                </a:rPr>
                                <m:t>       </m:t>
                              </m:r>
                              <m:r>
                                <a:rPr lang="es-PE" sz="2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s-P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&gt;</m:t>
                              </m:r>
                              <m:sSub>
                                <m:sSubPr>
                                  <m:ctrlPr>
                                    <a:rPr lang="es-PE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PE" sz="24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s-PE" sz="2400" i="1">
                                      <a:latin typeface="Cambria Math" panose="02040503050406030204" pitchFamily="18" charset="0"/>
                                    </a:rPr>
                                    <m:t>𝑐𝑟𝑖𝑡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s-PE" sz="2400" dirty="0"/>
                  <a:t>         Ec. 1 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s-PE" sz="2400" dirty="0"/>
                  <a:t>Donde: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PE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s-PE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s-PE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s-PE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PE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s-PE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s-PE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p>
                      <m:sSupPr>
                        <m:ctrlPr>
                          <a:rPr lang="es-PE" sz="2400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s-PE" sz="2400" i="1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s-PE" sz="24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s-PE" sz="24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s-PE" sz="2400" i="1">
                                    <a:latin typeface="Cambria Math" panose="02040503050406030204" pitchFamily="18" charset="0"/>
                                  </a:rPr>
                                  <m:t>𝑐𝑟𝑖𝑡</m:t>
                                </m:r>
                              </m:sub>
                            </m:sSub>
                            <m:r>
                              <a:rPr lang="es-PE" sz="2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s-PE" sz="24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s-PE" sz="24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s-PE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  <m:sup>
                        <m:sSub>
                          <m:sSubPr>
                            <m:ctrlPr>
                              <a:rPr lang="es-PE" sz="2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s-PE" sz="2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s-PE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s-PE" sz="2400" dirty="0"/>
                  <a:t>;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PE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s-PE" sz="24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s-PE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s-PE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s-PE" sz="2400" i="1">
                        <a:latin typeface="Cambria Math" panose="02040503050406030204" pitchFamily="18" charset="0"/>
                      </a:rPr>
                      <m:t>h</m:t>
                    </m:r>
                    <m:f>
                      <m:fPr>
                        <m:ctrlPr>
                          <a:rPr lang="es-PE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s-PE" sz="2400" i="1"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s-PE" sz="2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s-PE" sz="24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s-PE" sz="2400" i="1">
                                <a:latin typeface="Cambria Math" panose="02040503050406030204" pitchFamily="18" charset="0"/>
                              </a:rPr>
                              <m:t>𝑐𝑟𝑖𝑡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s-PE" sz="2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s-PE" sz="24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s-PE" sz="2400" i="1">
                                <a:latin typeface="Cambria Math" panose="02040503050406030204" pitchFamily="18" charset="0"/>
                              </a:rPr>
                              <m:t>𝑐𝑟𝑖𝑡</m:t>
                            </m:r>
                          </m:sub>
                        </m:sSub>
                      </m:den>
                    </m:f>
                  </m:oMath>
                </a14:m>
                <a:r>
                  <a:rPr lang="es-PE" sz="2400" dirty="0"/>
                  <a:t>; </a:t>
                </a:r>
              </a:p>
            </p:txBody>
          </p:sp>
        </mc:Choice>
        <mc:Fallback xmlns="">
          <p:sp>
            <p:nvSpPr>
              <p:cNvPr id="7" name="Marcador de conteni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2692870"/>
                <a:ext cx="4608512" cy="2824362"/>
              </a:xfrm>
              <a:prstGeom prst="rect">
                <a:avLst/>
              </a:prstGeom>
              <a:blipFill rotWithShape="1">
                <a:blip r:embed="rId4"/>
                <a:stretch>
                  <a:fillRect l="-1984" b="-14255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57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-1620688" y="9087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PE" dirty="0"/>
          </a:p>
        </p:txBody>
      </p:sp>
      <p:sp>
        <p:nvSpPr>
          <p:cNvPr id="11" name="10 Rectángulo"/>
          <p:cNvSpPr/>
          <p:nvPr/>
        </p:nvSpPr>
        <p:spPr>
          <a:xfrm>
            <a:off x="142364" y="692696"/>
            <a:ext cx="8856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buNone/>
            </a:pPr>
            <a:r>
              <a:rPr lang="es-PE" altLang="es-PE" sz="2000" b="1" dirty="0"/>
              <a:t>GENERAR Y PROVEER INFORMACIÓN Y CONOCIMIENTO METEOROLÓGICO, HIDROLÓGICO Y CLIMÁTICO PARA LA SOCIEDAD PERUANA DE MANERA OPORTUNA Y CONFIABLE</a:t>
            </a:r>
            <a:r>
              <a:rPr lang="es-PE" altLang="es-PE" sz="2000" b="1" dirty="0" smtClean="0"/>
              <a:t>.</a:t>
            </a:r>
            <a:endParaRPr lang="es-PE" altLang="es-PE" sz="2000" b="1" dirty="0"/>
          </a:p>
        </p:txBody>
      </p:sp>
      <p:sp>
        <p:nvSpPr>
          <p:cNvPr id="9" name="8 Flecha abajo"/>
          <p:cNvSpPr/>
          <p:nvPr/>
        </p:nvSpPr>
        <p:spPr>
          <a:xfrm>
            <a:off x="4202190" y="1845238"/>
            <a:ext cx="657842" cy="483257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2" name="11 Elipse"/>
          <p:cNvSpPr/>
          <p:nvPr/>
        </p:nvSpPr>
        <p:spPr>
          <a:xfrm>
            <a:off x="3216215" y="2394150"/>
            <a:ext cx="2629792" cy="117886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 smtClean="0"/>
              <a:t>ESTUDIOS E INVESTIGACIÓN</a:t>
            </a:r>
            <a:endParaRPr lang="es-ES" sz="2000" dirty="0"/>
          </a:p>
        </p:txBody>
      </p:sp>
      <p:sp>
        <p:nvSpPr>
          <p:cNvPr id="13" name="Marcador de texto 11"/>
          <p:cNvSpPr>
            <a:spLocks noGrp="1"/>
          </p:cNvSpPr>
          <p:nvPr>
            <p:ph type="body" sz="quarter" idx="14"/>
          </p:nvPr>
        </p:nvSpPr>
        <p:spPr>
          <a:xfrm>
            <a:off x="1" y="188640"/>
            <a:ext cx="9144000" cy="431800"/>
          </a:xfrm>
          <a:solidFill>
            <a:srgbClr val="04004C"/>
          </a:solidFill>
        </p:spPr>
        <p:txBody>
          <a:bodyPr/>
          <a:lstStyle/>
          <a:p>
            <a:pPr>
              <a:spcBef>
                <a:spcPct val="0"/>
              </a:spcBef>
            </a:pPr>
            <a:r>
              <a:rPr lang="es-PE" dirty="0" smtClean="0">
                <a:solidFill>
                  <a:schemeClr val="bg1"/>
                </a:solidFill>
                <a:latin typeface="Myriad Pro"/>
              </a:rPr>
              <a:t>Misión </a:t>
            </a:r>
            <a:r>
              <a:rPr lang="es-PE" dirty="0">
                <a:solidFill>
                  <a:schemeClr val="bg1"/>
                </a:solidFill>
                <a:latin typeface="Myriad Pro"/>
              </a:rPr>
              <a:t>del </a:t>
            </a:r>
            <a:r>
              <a:rPr lang="es-PE" dirty="0" smtClean="0">
                <a:solidFill>
                  <a:schemeClr val="bg1"/>
                </a:solidFill>
                <a:latin typeface="Myriad Pro"/>
              </a:rPr>
              <a:t>SENAMHI</a:t>
            </a:r>
            <a:endParaRPr lang="es-PE" dirty="0">
              <a:solidFill>
                <a:schemeClr val="bg1"/>
              </a:solidFill>
              <a:latin typeface="Myriad Pro"/>
            </a:endParaRPr>
          </a:p>
          <a:p>
            <a:pPr>
              <a:spcBef>
                <a:spcPct val="0"/>
              </a:spcBef>
            </a:pPr>
            <a:endParaRPr lang="es-PE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0" y="6212929"/>
            <a:ext cx="9144000" cy="646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lIns="91423" tIns="45712" rIns="91423" bIns="45712">
            <a:spAutoFit/>
          </a:bodyPr>
          <a:lstStyle/>
          <a:p>
            <a:pPr algn="just"/>
            <a:r>
              <a:rPr lang="es-PE" sz="1200" b="1" dirty="0" smtClean="0">
                <a:solidFill>
                  <a:srgbClr val="1D12F4"/>
                </a:solidFill>
                <a:latin typeface="Arial" pitchFamily="34" charset="0"/>
                <a:cs typeface="Arial" pitchFamily="34" charset="0"/>
              </a:rPr>
              <a:t>ESTUDIO: </a:t>
            </a:r>
            <a:r>
              <a:rPr lang="es-PE" sz="1200" b="1" dirty="0" smtClean="0">
                <a:latin typeface="Arial" pitchFamily="34" charset="0"/>
                <a:cs typeface="Arial" pitchFamily="34" charset="0"/>
              </a:rPr>
              <a:t>Documento </a:t>
            </a:r>
            <a:r>
              <a:rPr lang="es-PE" sz="1200" b="1" dirty="0">
                <a:latin typeface="Arial" pitchFamily="34" charset="0"/>
                <a:cs typeface="Arial" pitchFamily="34" charset="0"/>
              </a:rPr>
              <a:t>técnico que puede llegar a ser una investigación o puede quedar como un reporte técnico.</a:t>
            </a:r>
          </a:p>
          <a:p>
            <a:pPr algn="just"/>
            <a:r>
              <a:rPr lang="es-PE" sz="1200" b="1" dirty="0" smtClean="0">
                <a:solidFill>
                  <a:srgbClr val="1D12F4"/>
                </a:solidFill>
                <a:latin typeface="Arial" pitchFamily="34" charset="0"/>
                <a:cs typeface="Arial" pitchFamily="34" charset="0"/>
              </a:rPr>
              <a:t>INVESTIGACIÓN: </a:t>
            </a:r>
            <a:r>
              <a:rPr lang="es-PE" sz="1200" b="1" dirty="0" smtClean="0">
                <a:latin typeface="Arial" pitchFamily="34" charset="0"/>
                <a:cs typeface="Arial" pitchFamily="34" charset="0"/>
              </a:rPr>
              <a:t>Documento </a:t>
            </a:r>
            <a:r>
              <a:rPr lang="es-PE" sz="1200" b="1" dirty="0">
                <a:latin typeface="Arial" pitchFamily="34" charset="0"/>
                <a:cs typeface="Arial" pitchFamily="34" charset="0"/>
              </a:rPr>
              <a:t>que ha sido revisado por pares (revisores externos); en SENAMHI lo consideramos las publicaciones científicas en revistas indexadas y TESIS</a:t>
            </a:r>
            <a:r>
              <a:rPr lang="es-PE" sz="1200" b="1" dirty="0" smtClean="0">
                <a:latin typeface="Arial" pitchFamily="34" charset="0"/>
                <a:cs typeface="Arial" pitchFamily="34" charset="0"/>
              </a:rPr>
              <a:t>.</a:t>
            </a:r>
            <a:endParaRPr lang="es-PE" sz="12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" name="15 Grupo"/>
          <p:cNvGrpSpPr/>
          <p:nvPr/>
        </p:nvGrpSpPr>
        <p:grpSpPr>
          <a:xfrm>
            <a:off x="142364" y="3682767"/>
            <a:ext cx="8856984" cy="2554545"/>
            <a:chOff x="422154" y="4509120"/>
            <a:chExt cx="8429944" cy="2554545"/>
          </a:xfrm>
        </p:grpSpPr>
        <p:sp>
          <p:nvSpPr>
            <p:cNvPr id="17" name="16 Rectángulo"/>
            <p:cNvSpPr/>
            <p:nvPr/>
          </p:nvSpPr>
          <p:spPr>
            <a:xfrm>
              <a:off x="755576" y="4509120"/>
              <a:ext cx="8096522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PE" sz="2000" b="1" dirty="0"/>
                <a:t>Investigación aplicada: </a:t>
              </a:r>
              <a:r>
                <a:rPr lang="es-PE" sz="2000" dirty="0"/>
                <a:t>Está dirigida a determinar, a través del conocimiento científico, los medios (metodologías, protocolos y/o tecnologías) por los cuales se puede cubrir una necesidad reconocida y específica (Resolución de Presidencia Nº 198-2017-CONCYTEC-P</a:t>
              </a:r>
              <a:r>
                <a:rPr lang="es-PE" sz="2000" dirty="0" smtClean="0"/>
                <a:t>).</a:t>
              </a:r>
            </a:p>
            <a:p>
              <a:pPr algn="just"/>
              <a:r>
                <a:rPr lang="es-PE" sz="2000" b="1" dirty="0" smtClean="0"/>
                <a:t>Investigación básica: </a:t>
              </a:r>
              <a:r>
                <a:rPr lang="es-PE" sz="2000" dirty="0" smtClean="0"/>
                <a:t>Esta dirigida a un conocimiento más completo a través de la comprensión de los aspectos fundamentales de los fenómenos, de los hechos observables o de las relaciones que establecen los </a:t>
              </a:r>
              <a:r>
                <a:rPr lang="es-PE" sz="2000" dirty="0"/>
                <a:t>entes (Resolución de Presidencia Nº 198-2017-CONCYTEC-P).</a:t>
              </a:r>
            </a:p>
          </p:txBody>
        </p:sp>
        <p:pic>
          <p:nvPicPr>
            <p:cNvPr id="18" name="17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154" y="4636325"/>
              <a:ext cx="333422" cy="3048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469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2 Grupo"/>
          <p:cNvGrpSpPr>
            <a:grpSpLocks/>
          </p:cNvGrpSpPr>
          <p:nvPr/>
        </p:nvGrpSpPr>
        <p:grpSpPr bwMode="auto">
          <a:xfrm>
            <a:off x="4271963" y="528639"/>
            <a:ext cx="4760912" cy="6140450"/>
            <a:chOff x="4272344" y="529195"/>
            <a:chExt cx="4761108" cy="6140165"/>
          </a:xfrm>
        </p:grpSpPr>
        <p:pic>
          <p:nvPicPr>
            <p:cNvPr id="1843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344" y="529195"/>
              <a:ext cx="4761108" cy="6140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0" name="3 CuadroTexto"/>
            <p:cNvSpPr txBox="1">
              <a:spLocks noChangeArrowheads="1"/>
            </p:cNvSpPr>
            <p:nvPr/>
          </p:nvSpPr>
          <p:spPr bwMode="auto">
            <a:xfrm>
              <a:off x="4355976" y="3693756"/>
              <a:ext cx="2617764" cy="70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PE" altLang="es-PE" sz="2000" b="1" dirty="0"/>
                <a:t>Estaciones Convencionales</a:t>
              </a:r>
            </a:p>
          </p:txBody>
        </p:sp>
        <p:sp>
          <p:nvSpPr>
            <p:cNvPr id="18441" name="4 CuadroTexto"/>
            <p:cNvSpPr txBox="1">
              <a:spLocks noChangeArrowheads="1"/>
            </p:cNvSpPr>
            <p:nvPr/>
          </p:nvSpPr>
          <p:spPr bwMode="auto">
            <a:xfrm>
              <a:off x="4716016" y="4509120"/>
              <a:ext cx="2426220" cy="923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PE" altLang="es-PE" sz="1800" dirty="0"/>
                <a:t>689 Estaciones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PE" altLang="es-PE" sz="1800" dirty="0"/>
                <a:t>255 AUTOMATICAS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PE" altLang="es-PE" sz="1800" dirty="0"/>
            </a:p>
          </p:txBody>
        </p:sp>
      </p:grp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482600"/>
            <a:ext cx="4210050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1 CuadroTexto"/>
          <p:cNvSpPr txBox="1">
            <a:spLocks noChangeArrowheads="1"/>
          </p:cNvSpPr>
          <p:nvPr/>
        </p:nvSpPr>
        <p:spPr bwMode="auto">
          <a:xfrm>
            <a:off x="1295400" y="0"/>
            <a:ext cx="6553200" cy="5232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PE" sz="2800" b="1" dirty="0"/>
              <a:t>ESTACIONES CONVENCIONALES - SENAMHI</a:t>
            </a:r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1043226" y="692150"/>
            <a:ext cx="2920525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1" tIns="45715" rIns="91431" bIns="45715">
            <a:spAutoFit/>
          </a:bodyPr>
          <a:lstStyle/>
          <a:p>
            <a:pPr algn="ctr">
              <a:defRPr/>
            </a:pPr>
            <a:r>
              <a:rPr lang="fr-FR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Datos</a:t>
            </a:r>
            <a:r>
              <a:rPr lang="fr-FR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 (1970-1999)</a:t>
            </a:r>
          </a:p>
        </p:txBody>
      </p:sp>
      <p:sp>
        <p:nvSpPr>
          <p:cNvPr id="18438" name="3 Rectángulo"/>
          <p:cNvSpPr>
            <a:spLocks noChangeArrowheads="1"/>
          </p:cNvSpPr>
          <p:nvPr/>
        </p:nvSpPr>
        <p:spPr bwMode="auto">
          <a:xfrm>
            <a:off x="2771775" y="2671763"/>
            <a:ext cx="1079500" cy="6463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PE" sz="1800" b="1" dirty="0">
                <a:solidFill>
                  <a:srgbClr val="FF0000"/>
                </a:solidFill>
              </a:rPr>
              <a:t>155 PR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PE" sz="1800" b="1" dirty="0">
                <a:solidFill>
                  <a:srgbClr val="FF0000"/>
                </a:solidFill>
              </a:rPr>
              <a:t>112 TM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052736"/>
            <a:ext cx="5329983" cy="528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95536" y="630932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b="1" dirty="0" smtClean="0"/>
              <a:t>ITALIA (</a:t>
            </a:r>
            <a:r>
              <a:rPr lang="es-PE" b="1" dirty="0" err="1" smtClean="0"/>
              <a:t>Crespi</a:t>
            </a:r>
            <a:r>
              <a:rPr lang="es-PE" b="1" dirty="0" smtClean="0"/>
              <a:t> et al., 2017)</a:t>
            </a:r>
            <a:endParaRPr lang="es-PE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35496" y="116632"/>
            <a:ext cx="6840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3200" b="1" dirty="0" smtClean="0"/>
              <a:t>REDES DE OBSERVACION</a:t>
            </a:r>
          </a:p>
          <a:p>
            <a:pPr algn="ctr"/>
            <a:r>
              <a:rPr lang="es-PE" sz="3200" b="1" dirty="0" err="1" smtClean="0"/>
              <a:t>Ejm</a:t>
            </a:r>
            <a:r>
              <a:rPr lang="es-PE" sz="3200" b="1" dirty="0" smtClean="0"/>
              <a:t>. </a:t>
            </a:r>
            <a:r>
              <a:rPr lang="es-PE" sz="3200" b="1" dirty="0" err="1" smtClean="0"/>
              <a:t>Prec</a:t>
            </a:r>
            <a:r>
              <a:rPr lang="es-PE" sz="3200" b="1" dirty="0" smtClean="0"/>
              <a:t>.</a:t>
            </a:r>
            <a:endParaRPr lang="es-PE" sz="3200" b="1" dirty="0"/>
          </a:p>
        </p:txBody>
      </p:sp>
      <p:pic>
        <p:nvPicPr>
          <p:cNvPr id="6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009811"/>
            <a:ext cx="3792371" cy="5162518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5652120" y="630932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 err="1" smtClean="0"/>
              <a:t>Aybar</a:t>
            </a:r>
            <a:r>
              <a:rPr lang="es-PE" dirty="0" smtClean="0"/>
              <a:t> et al. (in </a:t>
            </a:r>
            <a:r>
              <a:rPr lang="es-PE" dirty="0" err="1" smtClean="0"/>
              <a:t>prep</a:t>
            </a:r>
            <a:r>
              <a:rPr lang="es-PE" dirty="0" smtClean="0"/>
              <a:t>.)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83646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>
            <a:spLocks noChangeArrowheads="1"/>
          </p:cNvSpPr>
          <p:nvPr/>
        </p:nvSpPr>
        <p:spPr bwMode="auto">
          <a:xfrm>
            <a:off x="0" y="0"/>
            <a:ext cx="9144000" cy="5232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PE" sz="2800" b="1" dirty="0"/>
              <a:t>ESTACIONES </a:t>
            </a:r>
            <a:r>
              <a:rPr lang="es-PE" altLang="es-PE" sz="2800" b="1" dirty="0" smtClean="0"/>
              <a:t>HIDROLOGICAS CONVENCIONALES </a:t>
            </a:r>
            <a:r>
              <a:rPr lang="es-PE" altLang="es-PE" sz="2800" b="1" dirty="0"/>
              <a:t>- SENAMHI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6841" r="26665"/>
          <a:stretch>
            <a:fillRect/>
          </a:stretch>
        </p:blipFill>
        <p:spPr bwMode="auto">
          <a:xfrm>
            <a:off x="0" y="632108"/>
            <a:ext cx="4695298" cy="567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xmlns="" id="{A0573014-FF63-433E-A49E-BC32E86637C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283968" y="1052736"/>
          <a:ext cx="4558724" cy="16459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96015">
                  <a:extLst>
                    <a:ext uri="{9D8B030D-6E8A-4147-A177-3AD203B41FA5}">
                      <a16:colId xmlns:a16="http://schemas.microsoft.com/office/drawing/2014/main" xmlns="" val="1244033977"/>
                    </a:ext>
                  </a:extLst>
                </a:gridCol>
                <a:gridCol w="1283347">
                  <a:extLst>
                    <a:ext uri="{9D8B030D-6E8A-4147-A177-3AD203B41FA5}">
                      <a16:colId xmlns:a16="http://schemas.microsoft.com/office/drawing/2014/main" xmlns="" val="3746834862"/>
                    </a:ext>
                  </a:extLst>
                </a:gridCol>
                <a:gridCol w="1139681">
                  <a:extLst>
                    <a:ext uri="{9D8B030D-6E8A-4147-A177-3AD203B41FA5}">
                      <a16:colId xmlns:a16="http://schemas.microsoft.com/office/drawing/2014/main" xmlns="" val="1010022378"/>
                    </a:ext>
                  </a:extLst>
                </a:gridCol>
                <a:gridCol w="1139681">
                  <a:extLst>
                    <a:ext uri="{9D8B030D-6E8A-4147-A177-3AD203B41FA5}">
                      <a16:colId xmlns:a16="http://schemas.microsoft.com/office/drawing/2014/main" xmlns="" val="733909113"/>
                    </a:ext>
                  </a:extLst>
                </a:gridCol>
              </a:tblGrid>
              <a:tr h="449161">
                <a:tc>
                  <a:txBody>
                    <a:bodyPr/>
                    <a:lstStyle/>
                    <a:p>
                      <a:pPr algn="ctr"/>
                      <a:r>
                        <a:rPr lang="es-PE" sz="1300" dirty="0"/>
                        <a:t>Vertiente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300" dirty="0"/>
                        <a:t>Estaciones Convencionales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300" dirty="0"/>
                        <a:t>Estaciones Automáticas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300" dirty="0"/>
                        <a:t>Estaciones por Vertiente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63233364"/>
                  </a:ext>
                </a:extLst>
              </a:tr>
              <a:tr h="282594">
                <a:tc>
                  <a:txBody>
                    <a:bodyPr/>
                    <a:lstStyle/>
                    <a:p>
                      <a:pPr algn="ctr"/>
                      <a:r>
                        <a:rPr lang="es-PE" sz="1300" dirty="0"/>
                        <a:t>Pacífico</a:t>
                      </a:r>
                      <a:endParaRPr lang="es-PE" sz="13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300" dirty="0"/>
                        <a:t>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300" dirty="0"/>
                        <a:t>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300" dirty="0"/>
                        <a:t>100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000647853"/>
                  </a:ext>
                </a:extLst>
              </a:tr>
              <a:tr h="282594">
                <a:tc>
                  <a:txBody>
                    <a:bodyPr/>
                    <a:lstStyle/>
                    <a:p>
                      <a:pPr algn="ctr"/>
                      <a:r>
                        <a:rPr lang="es-PE" sz="1300" dirty="0"/>
                        <a:t>Amazonas</a:t>
                      </a:r>
                      <a:endParaRPr lang="es-PE" sz="13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300" dirty="0"/>
                        <a:t>72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300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300" dirty="0"/>
                        <a:t>96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61207787"/>
                  </a:ext>
                </a:extLst>
              </a:tr>
              <a:tr h="282594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300" dirty="0"/>
                        <a:t>Titicaca</a:t>
                      </a:r>
                      <a:endParaRPr lang="es-PE" sz="13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300" dirty="0"/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3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300" dirty="0"/>
                        <a:t>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937944487"/>
                  </a:ext>
                </a:extLst>
              </a:tr>
              <a:tr h="282594">
                <a:tc>
                  <a:txBody>
                    <a:bodyPr/>
                    <a:lstStyle/>
                    <a:p>
                      <a:pPr algn="ctr"/>
                      <a:r>
                        <a:rPr lang="es-PE" sz="1300" dirty="0"/>
                        <a:t>Total</a:t>
                      </a:r>
                      <a:endParaRPr lang="es-PE" sz="13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300" dirty="0"/>
                        <a:t>135</a:t>
                      </a:r>
                      <a:endParaRPr lang="es-PE" sz="13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300" dirty="0"/>
                        <a:t>81</a:t>
                      </a:r>
                      <a:endParaRPr lang="es-PE" sz="13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300" dirty="0"/>
                        <a:t>216</a:t>
                      </a:r>
                      <a:endParaRPr lang="es-PE" sz="13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15386157"/>
                  </a:ext>
                </a:extLst>
              </a:tr>
            </a:tbl>
          </a:graphicData>
        </a:graphic>
      </p:graphicFrame>
      <p:graphicFrame>
        <p:nvGraphicFramePr>
          <p:cNvPr id="6" name="Tabla 4">
            <a:extLst>
              <a:ext uri="{FF2B5EF4-FFF2-40B4-BE49-F238E27FC236}">
                <a16:creationId xmlns:a16="http://schemas.microsoft.com/office/drawing/2014/main" xmlns="" id="{981F25FA-303E-4CC1-B1B0-B50ABC78BE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633916"/>
              </p:ext>
            </p:extLst>
          </p:nvPr>
        </p:nvGraphicFramePr>
        <p:xfrm>
          <a:off x="5252386" y="4181482"/>
          <a:ext cx="3136038" cy="205583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79716">
                  <a:extLst>
                    <a:ext uri="{9D8B030D-6E8A-4147-A177-3AD203B41FA5}">
                      <a16:colId xmlns:a16="http://schemas.microsoft.com/office/drawing/2014/main" xmlns="" val="1244033977"/>
                    </a:ext>
                  </a:extLst>
                </a:gridCol>
                <a:gridCol w="1256322">
                  <a:extLst>
                    <a:ext uri="{9D8B030D-6E8A-4147-A177-3AD203B41FA5}">
                      <a16:colId xmlns:a16="http://schemas.microsoft.com/office/drawing/2014/main" xmlns="" val="3746834862"/>
                    </a:ext>
                  </a:extLst>
                </a:gridCol>
              </a:tblGrid>
              <a:tr h="318470">
                <a:tc>
                  <a:txBody>
                    <a:bodyPr/>
                    <a:lstStyle/>
                    <a:p>
                      <a:pPr algn="ctr"/>
                      <a:r>
                        <a:rPr lang="es-PE" sz="1300" dirty="0"/>
                        <a:t>Unidad Fisiográfica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300" dirty="0" err="1"/>
                        <a:t>Est</a:t>
                      </a:r>
                      <a:r>
                        <a:rPr lang="es-PE" sz="1300" dirty="0"/>
                        <a:t>*Km2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63233364"/>
                  </a:ext>
                </a:extLst>
              </a:tr>
              <a:tr h="237300">
                <a:tc>
                  <a:txBody>
                    <a:bodyPr/>
                    <a:lstStyle/>
                    <a:p>
                      <a:pPr algn="ctr"/>
                      <a:r>
                        <a:rPr lang="es-PE" sz="1300" dirty="0"/>
                        <a:t>Costa</a:t>
                      </a:r>
                      <a:endParaRPr lang="es-PE" sz="13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300" dirty="0"/>
                        <a:t>2 750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000647853"/>
                  </a:ext>
                </a:extLst>
              </a:tr>
              <a:tr h="237300">
                <a:tc>
                  <a:txBody>
                    <a:bodyPr/>
                    <a:lstStyle/>
                    <a:p>
                      <a:pPr algn="ctr"/>
                      <a:r>
                        <a:rPr lang="es-PE" sz="1300" dirty="0"/>
                        <a:t>Montaña</a:t>
                      </a:r>
                      <a:endParaRPr lang="es-PE" sz="13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300" dirty="0"/>
                        <a:t>1 000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61207787"/>
                  </a:ext>
                </a:extLst>
              </a:tr>
              <a:tr h="23730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300" dirty="0"/>
                        <a:t>Planicie interior</a:t>
                      </a:r>
                      <a:endParaRPr lang="es-PE" sz="13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300" dirty="0"/>
                        <a:t>1 875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937944487"/>
                  </a:ext>
                </a:extLst>
              </a:tr>
              <a:tr h="237300">
                <a:tc>
                  <a:txBody>
                    <a:bodyPr/>
                    <a:lstStyle/>
                    <a:p>
                      <a:pPr algn="ctr"/>
                      <a:r>
                        <a:rPr lang="es-PE" sz="1300" dirty="0"/>
                        <a:t>Montes / ondulaciones</a:t>
                      </a:r>
                      <a:endParaRPr lang="es-PE" sz="13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300" dirty="0"/>
                        <a:t>1 875</a:t>
                      </a:r>
                      <a:endParaRPr lang="es-PE" sz="13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15386157"/>
                  </a:ext>
                </a:extLst>
              </a:tr>
              <a:tr h="237300">
                <a:tc>
                  <a:txBody>
                    <a:bodyPr/>
                    <a:lstStyle/>
                    <a:p>
                      <a:pPr algn="ctr"/>
                      <a:r>
                        <a:rPr lang="es-PE" sz="1300" dirty="0"/>
                        <a:t>Áreas urbanas</a:t>
                      </a:r>
                      <a:endParaRPr lang="es-PE" sz="13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300" dirty="0"/>
                        <a:t>-</a:t>
                      </a:r>
                      <a:endParaRPr lang="es-PE" sz="13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45491703"/>
                  </a:ext>
                </a:extLst>
              </a:tr>
              <a:tr h="237300">
                <a:tc>
                  <a:txBody>
                    <a:bodyPr/>
                    <a:lstStyle/>
                    <a:p>
                      <a:pPr algn="ctr"/>
                      <a:r>
                        <a:rPr lang="es-PE" sz="1300" dirty="0"/>
                        <a:t>Polos / tierras áridas</a:t>
                      </a:r>
                      <a:endParaRPr lang="es-PE" sz="13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300" dirty="0"/>
                        <a:t>20 000</a:t>
                      </a:r>
                      <a:endParaRPr lang="es-PE" sz="13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212926994"/>
                  </a:ext>
                </a:extLst>
              </a:tr>
            </a:tbl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5796136" y="3429000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/>
              <a:t>OMM</a:t>
            </a:r>
            <a:endParaRPr lang="es-MX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7504" y="116632"/>
            <a:ext cx="8640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sz="2800" b="1" dirty="0" smtClean="0"/>
              <a:t>DATOS GRILLADOS CLIMATOLOGICOS A NIVEL GLOBAL                                                         (COVARIABLES)</a:t>
            </a:r>
            <a:endParaRPr lang="es-PE" sz="2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4" y="578297"/>
            <a:ext cx="5088880" cy="2862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t="40380" r="65827" b="19240"/>
          <a:stretch/>
        </p:blipFill>
        <p:spPr bwMode="auto">
          <a:xfrm>
            <a:off x="251520" y="3861048"/>
            <a:ext cx="2667001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585020" y="6093296"/>
            <a:ext cx="2698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 smtClean="0"/>
              <a:t>CHIRP, CHIRPS</a:t>
            </a:r>
            <a:endParaRPr lang="es-PE" sz="2400" b="1" dirty="0"/>
          </a:p>
        </p:txBody>
      </p:sp>
      <p:sp>
        <p:nvSpPr>
          <p:cNvPr id="4" name="3 Rectángulo"/>
          <p:cNvSpPr/>
          <p:nvPr/>
        </p:nvSpPr>
        <p:spPr>
          <a:xfrm>
            <a:off x="59184" y="3440792"/>
            <a:ext cx="53769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600" dirty="0" smtClean="0">
                <a:hlinkClick r:id="rId4"/>
              </a:rPr>
              <a:t>https://www.nasa.gov/mission_pages/GPM/main/index.html</a:t>
            </a:r>
            <a:r>
              <a:rPr lang="es-PE" sz="1600" dirty="0" smtClean="0"/>
              <a:t> </a:t>
            </a:r>
            <a:endParaRPr lang="es-PE" sz="1600" dirty="0"/>
          </a:p>
        </p:txBody>
      </p:sp>
      <p:sp>
        <p:nvSpPr>
          <p:cNvPr id="5" name="4 Rectángulo"/>
          <p:cNvSpPr/>
          <p:nvPr/>
        </p:nvSpPr>
        <p:spPr>
          <a:xfrm>
            <a:off x="251520" y="6475759"/>
            <a:ext cx="30389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400" dirty="0" smtClean="0">
                <a:hlinkClick r:id="rId5"/>
              </a:rPr>
              <a:t>http://chg.geog.ucsb.edu/data/chirps/</a:t>
            </a:r>
            <a:r>
              <a:rPr lang="es-PE" sz="1400" dirty="0" smtClean="0"/>
              <a:t> </a:t>
            </a:r>
            <a:endParaRPr lang="es-PE" sz="14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61048"/>
            <a:ext cx="5138936" cy="255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3913367" y="6370295"/>
            <a:ext cx="2522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>
                <a:hlinkClick r:id="rId7"/>
              </a:rPr>
              <a:t>http://www.gloh2o.org/</a:t>
            </a:r>
            <a:r>
              <a:rPr lang="es-PE" dirty="0" smtClean="0"/>
              <a:t> </a:t>
            </a:r>
            <a:endParaRPr lang="es-PE" dirty="0"/>
          </a:p>
        </p:txBody>
      </p:sp>
      <p:sp>
        <p:nvSpPr>
          <p:cNvPr id="7" name="6 CuadroTexto"/>
          <p:cNvSpPr txBox="1"/>
          <p:nvPr/>
        </p:nvSpPr>
        <p:spPr>
          <a:xfrm>
            <a:off x="5445720" y="855382"/>
            <a:ext cx="2952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 smtClean="0"/>
              <a:t>CRU</a:t>
            </a:r>
          </a:p>
          <a:p>
            <a:r>
              <a:rPr lang="es-PE" sz="2400" b="1" dirty="0" smtClean="0"/>
              <a:t>CMORPH</a:t>
            </a:r>
          </a:p>
          <a:p>
            <a:r>
              <a:rPr lang="es-PE" sz="2400" b="1" dirty="0" smtClean="0"/>
              <a:t>PERSIANN</a:t>
            </a:r>
          </a:p>
          <a:p>
            <a:r>
              <a:rPr lang="es-PE" sz="2400" b="1" dirty="0" smtClean="0"/>
              <a:t>MODIS (LST)</a:t>
            </a:r>
          </a:p>
          <a:p>
            <a:r>
              <a:rPr lang="es-PE" sz="2400" b="1" dirty="0" smtClean="0"/>
              <a:t>GPCC</a:t>
            </a:r>
          </a:p>
          <a:p>
            <a:r>
              <a:rPr lang="es-PE" sz="2400" b="1" dirty="0" smtClean="0"/>
              <a:t>ETC.</a:t>
            </a:r>
            <a:endParaRPr lang="es-PE" sz="24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5401444" y="5919663"/>
            <a:ext cx="2698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 smtClean="0"/>
              <a:t>MSWEP</a:t>
            </a:r>
            <a:endParaRPr lang="es-PE" sz="2400" b="1" dirty="0"/>
          </a:p>
        </p:txBody>
      </p:sp>
    </p:spTree>
    <p:extLst>
      <p:ext uri="{BB962C8B-B14F-4D97-AF65-F5344CB8AC3E}">
        <p14:creationId xmlns:p14="http://schemas.microsoft.com/office/powerpoint/2010/main" val="110823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30213"/>
            <a:ext cx="1908175" cy="272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2 Rectángulo"/>
          <p:cNvSpPr>
            <a:spLocks noChangeArrowheads="1"/>
          </p:cNvSpPr>
          <p:nvPr/>
        </p:nvSpPr>
        <p:spPr bwMode="auto">
          <a:xfrm>
            <a:off x="738188" y="674688"/>
            <a:ext cx="457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s-PE" sz="1800" b="1"/>
              <a:t>Datos interpolados de las estaciones climatológicas e hidrológicas del SENAMHI</a:t>
            </a:r>
            <a:endParaRPr lang="es-PE" altLang="es-PE" sz="1800" b="1"/>
          </a:p>
        </p:txBody>
      </p:sp>
      <p:sp>
        <p:nvSpPr>
          <p:cNvPr id="4" name="3 Flecha abajo"/>
          <p:cNvSpPr/>
          <p:nvPr/>
        </p:nvSpPr>
        <p:spPr>
          <a:xfrm>
            <a:off x="1258888" y="1430338"/>
            <a:ext cx="2665412" cy="215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E"/>
          </a:p>
        </p:txBody>
      </p:sp>
      <p:sp>
        <p:nvSpPr>
          <p:cNvPr id="24581" name="4 Rectángulo"/>
          <p:cNvSpPr>
            <a:spLocks noChangeArrowheads="1"/>
          </p:cNvSpPr>
          <p:nvPr/>
        </p:nvSpPr>
        <p:spPr bwMode="auto">
          <a:xfrm>
            <a:off x="360363" y="1757363"/>
            <a:ext cx="44275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PE" sz="1800" b="1"/>
              <a:t>PISCO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PE" sz="1800" b="1">
                <a:solidFill>
                  <a:srgbClr val="FF0000"/>
                </a:solidFill>
              </a:rPr>
              <a:t>P</a:t>
            </a:r>
            <a:r>
              <a:rPr lang="es-PE" altLang="es-PE" sz="1800" b="1"/>
              <a:t>eruvian </a:t>
            </a:r>
            <a:r>
              <a:rPr lang="es-PE" altLang="es-PE" sz="1800" b="1">
                <a:solidFill>
                  <a:srgbClr val="FF0000"/>
                </a:solidFill>
              </a:rPr>
              <a:t>I</a:t>
            </a:r>
            <a:r>
              <a:rPr lang="es-PE" altLang="es-PE" sz="1800" b="1"/>
              <a:t>nterpolated data of </a:t>
            </a:r>
            <a:r>
              <a:rPr lang="es-PE" altLang="es-PE" sz="1800" b="1">
                <a:solidFill>
                  <a:srgbClr val="FF0000"/>
                </a:solidFill>
              </a:rPr>
              <a:t>S</a:t>
            </a:r>
            <a:r>
              <a:rPr lang="es-PE" altLang="es-PE" sz="1800" b="1"/>
              <a:t>ENAMHI’s </a:t>
            </a:r>
            <a:r>
              <a:rPr lang="es-PE" altLang="es-PE" sz="1800" b="1">
                <a:solidFill>
                  <a:srgbClr val="FF0000"/>
                </a:solidFill>
              </a:rPr>
              <a:t>C</a:t>
            </a:r>
            <a:r>
              <a:rPr lang="es-PE" altLang="es-PE" sz="1800" b="1"/>
              <a:t>limatological and Hydrological </a:t>
            </a:r>
            <a:r>
              <a:rPr lang="es-PE" altLang="es-PE" sz="1800" b="1">
                <a:solidFill>
                  <a:srgbClr val="FF0000"/>
                </a:solidFill>
              </a:rPr>
              <a:t>O</a:t>
            </a:r>
            <a:r>
              <a:rPr lang="es-PE" altLang="es-PE" sz="1800" b="1"/>
              <a:t>bservations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PE" altLang="es-PE" sz="1800" b="1"/>
          </a:p>
        </p:txBody>
      </p:sp>
      <p:pic>
        <p:nvPicPr>
          <p:cNvPr id="20486" name="8 Imagen" descr="chirps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r="31888" b="6635"/>
          <a:stretch>
            <a:fillRect/>
          </a:stretch>
        </p:blipFill>
        <p:spPr bwMode="auto">
          <a:xfrm>
            <a:off x="34925" y="3082925"/>
            <a:ext cx="2105025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298825"/>
            <a:ext cx="165576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Flecha izquierda y derecha"/>
          <p:cNvSpPr/>
          <p:nvPr/>
        </p:nvSpPr>
        <p:spPr>
          <a:xfrm>
            <a:off x="2195513" y="3875088"/>
            <a:ext cx="1655762" cy="100806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dirty="0"/>
              <a:t>MERGING</a:t>
            </a:r>
          </a:p>
        </p:txBody>
      </p:sp>
      <p:sp>
        <p:nvSpPr>
          <p:cNvPr id="10" name="9 Flecha derecha"/>
          <p:cNvSpPr/>
          <p:nvPr/>
        </p:nvSpPr>
        <p:spPr>
          <a:xfrm>
            <a:off x="5580063" y="3516313"/>
            <a:ext cx="431800" cy="1943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E"/>
          </a:p>
        </p:txBody>
      </p:sp>
      <p:pic>
        <p:nvPicPr>
          <p:cNvPr id="2049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870075"/>
            <a:ext cx="192405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3309938"/>
            <a:ext cx="1890713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2" name="16 Rectángulo"/>
          <p:cNvSpPr>
            <a:spLocks noChangeArrowheads="1"/>
          </p:cNvSpPr>
          <p:nvPr/>
        </p:nvSpPr>
        <p:spPr bwMode="auto">
          <a:xfrm>
            <a:off x="34925" y="5695213"/>
            <a:ext cx="6392863" cy="117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s-PE" altLang="es-PE" sz="1800" dirty="0" smtClean="0">
                <a:solidFill>
                  <a:srgbClr val="000000"/>
                </a:solidFill>
                <a:latin typeface="Times New Roman" pitchFamily="18" charset="0"/>
              </a:rPr>
              <a:t>Precipitación </a:t>
            </a:r>
            <a:r>
              <a:rPr lang="es-PE" altLang="es-PE" sz="1800" dirty="0">
                <a:solidFill>
                  <a:srgbClr val="000000"/>
                </a:solidFill>
                <a:latin typeface="Times New Roman" pitchFamily="18" charset="0"/>
              </a:rPr>
              <a:t>interpolada PISCO-</a:t>
            </a:r>
            <a:r>
              <a:rPr lang="es-PE" altLang="es-PE" sz="1800" dirty="0" err="1">
                <a:solidFill>
                  <a:srgbClr val="000000"/>
                </a:solidFill>
                <a:latin typeface="Times New Roman" pitchFamily="18" charset="0"/>
              </a:rPr>
              <a:t>prec</a:t>
            </a:r>
            <a:r>
              <a:rPr lang="es-PE" altLang="es-PE" sz="1800" dirty="0">
                <a:solidFill>
                  <a:srgbClr val="000000"/>
                </a:solidFill>
                <a:latin typeface="Times New Roman" pitchFamily="18" charset="0"/>
              </a:rPr>
              <a:t> á paso de tiempo </a:t>
            </a:r>
            <a:r>
              <a:rPr lang="es-PE" altLang="es-PE" sz="1800" dirty="0" smtClean="0">
                <a:solidFill>
                  <a:srgbClr val="000000"/>
                </a:solidFill>
                <a:latin typeface="Times New Roman" pitchFamily="18" charset="0"/>
              </a:rPr>
              <a:t>DIARIO</a:t>
            </a:r>
          </a:p>
          <a:p>
            <a:pPr algn="ctr" eaLnBrk="1" hangingPunct="1">
              <a:spcBef>
                <a:spcPct val="0"/>
              </a:spcBef>
              <a:spcAft>
                <a:spcPts val="1000"/>
              </a:spcAft>
              <a:buNone/>
            </a:pPr>
            <a:r>
              <a:rPr lang="es-PE" altLang="es-PE" sz="1800" dirty="0" err="1" smtClean="0">
                <a:solidFill>
                  <a:srgbClr val="000000"/>
                </a:solidFill>
                <a:latin typeface="Times New Roman" pitchFamily="18" charset="0"/>
              </a:rPr>
              <a:t>Tmax</a:t>
            </a:r>
            <a:r>
              <a:rPr lang="es-PE" altLang="es-PE" sz="1800" dirty="0" smtClean="0">
                <a:solidFill>
                  <a:srgbClr val="000000"/>
                </a:solidFill>
                <a:latin typeface="Times New Roman" pitchFamily="18" charset="0"/>
              </a:rPr>
              <a:t> y </a:t>
            </a:r>
            <a:r>
              <a:rPr lang="es-PE" altLang="es-PE" sz="1800" dirty="0" err="1" smtClean="0">
                <a:solidFill>
                  <a:srgbClr val="000000"/>
                </a:solidFill>
                <a:latin typeface="Times New Roman" pitchFamily="18" charset="0"/>
              </a:rPr>
              <a:t>Tmin</a:t>
            </a:r>
            <a:r>
              <a:rPr lang="es-PE" altLang="es-PE" sz="1800" dirty="0" smtClean="0">
                <a:solidFill>
                  <a:srgbClr val="000000"/>
                </a:solidFill>
                <a:latin typeface="Times New Roman" pitchFamily="18" charset="0"/>
              </a:rPr>
              <a:t> PISCO-</a:t>
            </a:r>
            <a:r>
              <a:rPr lang="es-PE" altLang="es-PE" sz="1800" dirty="0" err="1" smtClean="0">
                <a:solidFill>
                  <a:srgbClr val="000000"/>
                </a:solidFill>
                <a:latin typeface="Times New Roman" pitchFamily="18" charset="0"/>
              </a:rPr>
              <a:t>tmp</a:t>
            </a:r>
            <a:r>
              <a:rPr lang="es-PE" altLang="es-PE" sz="1800" dirty="0" smtClean="0">
                <a:solidFill>
                  <a:srgbClr val="000000"/>
                </a:solidFill>
                <a:latin typeface="Times New Roman" pitchFamily="18" charset="0"/>
              </a:rPr>
              <a:t> á paso de tiempo DIARIO</a:t>
            </a:r>
          </a:p>
          <a:p>
            <a:pPr algn="ctr" eaLnBrk="1" hangingPunct="1">
              <a:spcBef>
                <a:spcPct val="0"/>
              </a:spcBef>
              <a:spcAft>
                <a:spcPts val="1000"/>
              </a:spcAft>
              <a:buNone/>
            </a:pPr>
            <a:r>
              <a:rPr lang="es-PE" altLang="es-PE" sz="1800" dirty="0" smtClean="0">
                <a:solidFill>
                  <a:srgbClr val="000000"/>
                </a:solidFill>
                <a:latin typeface="Times New Roman" pitchFamily="18" charset="0"/>
              </a:rPr>
              <a:t>Enero/1981 </a:t>
            </a:r>
            <a:r>
              <a:rPr lang="es-PE" altLang="es-PE" sz="1800" dirty="0">
                <a:solidFill>
                  <a:srgbClr val="000000"/>
                </a:solidFill>
                <a:latin typeface="Times New Roman" pitchFamily="18" charset="0"/>
              </a:rPr>
              <a:t>HASTA LA ACTUALIDAD</a:t>
            </a:r>
            <a:endParaRPr lang="es-PE" altLang="es-PE" sz="1800" dirty="0"/>
          </a:p>
        </p:txBody>
      </p:sp>
      <p:sp>
        <p:nvSpPr>
          <p:cNvPr id="24589" name="1 Rectángulo"/>
          <p:cNvSpPr>
            <a:spLocks noChangeArrowheads="1"/>
          </p:cNvSpPr>
          <p:nvPr/>
        </p:nvSpPr>
        <p:spPr bwMode="auto">
          <a:xfrm>
            <a:off x="0" y="0"/>
            <a:ext cx="9036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PE" sz="2400" u="sng" dirty="0"/>
              <a:t> </a:t>
            </a:r>
            <a:r>
              <a:rPr lang="es-PE" altLang="es-PE" u="sng" dirty="0"/>
              <a:t>Adquisición de datos </a:t>
            </a:r>
            <a:r>
              <a:rPr lang="es-PE" altLang="es-PE" u="sng" dirty="0" err="1" smtClean="0"/>
              <a:t>hidroclimatológicos</a:t>
            </a:r>
            <a:endParaRPr lang="es-PE" altLang="es-PE" sz="2400" u="sng" dirty="0"/>
          </a:p>
        </p:txBody>
      </p:sp>
      <p:sp>
        <p:nvSpPr>
          <p:cNvPr id="20494" name="13 CuadroTexto"/>
          <p:cNvSpPr txBox="1">
            <a:spLocks noChangeArrowheads="1"/>
          </p:cNvSpPr>
          <p:nvPr/>
        </p:nvSpPr>
        <p:spPr bwMode="auto">
          <a:xfrm>
            <a:off x="6633270" y="6093296"/>
            <a:ext cx="24032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PE" sz="1600" b="1" dirty="0" err="1">
                <a:latin typeface="Arial" charset="0"/>
              </a:rPr>
              <a:t>Aybar</a:t>
            </a:r>
            <a:r>
              <a:rPr lang="es-MX" altLang="es-PE" sz="1600" b="1" dirty="0">
                <a:latin typeface="Arial" charset="0"/>
              </a:rPr>
              <a:t> et al.  (in </a:t>
            </a:r>
            <a:r>
              <a:rPr lang="es-MX" altLang="es-PE" sz="1600" b="1" dirty="0" err="1">
                <a:latin typeface="Arial" charset="0"/>
              </a:rPr>
              <a:t>prep</a:t>
            </a:r>
            <a:r>
              <a:rPr lang="es-MX" altLang="es-PE" sz="1600" b="1" dirty="0" smtClean="0">
                <a:latin typeface="Arial" charset="0"/>
              </a:rPr>
              <a:t>.)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PE" sz="1600" b="1" dirty="0" smtClean="0">
                <a:latin typeface="Arial" charset="0"/>
              </a:rPr>
              <a:t>Huerta et al.  (in </a:t>
            </a:r>
            <a:r>
              <a:rPr lang="es-MX" altLang="es-PE" sz="1600" b="1" dirty="0" err="1" smtClean="0">
                <a:latin typeface="Arial" charset="0"/>
              </a:rPr>
              <a:t>prep</a:t>
            </a:r>
            <a:r>
              <a:rPr lang="es-MX" altLang="es-PE" sz="1600" b="1" dirty="0" smtClean="0">
                <a:latin typeface="Arial" charset="0"/>
              </a:rPr>
              <a:t>.)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PE" sz="1600" b="1" dirty="0" smtClean="0">
                <a:latin typeface="Arial" charset="0"/>
              </a:rPr>
              <a:t>Risco (Q)</a:t>
            </a:r>
            <a:endParaRPr lang="es-MX" altLang="es-PE" sz="1600" b="1" dirty="0">
              <a:latin typeface="Arial" charset="0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7524328" y="1228725"/>
            <a:ext cx="1459335" cy="7223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2800" b="1" dirty="0"/>
              <a:t>~ </a:t>
            </a:r>
            <a:r>
              <a:rPr lang="es-MX" sz="2800" b="1" dirty="0" smtClean="0"/>
              <a:t>10 </a:t>
            </a:r>
            <a:r>
              <a:rPr lang="es-MX" sz="2800" b="1" dirty="0"/>
              <a:t>Km</a:t>
            </a:r>
          </a:p>
        </p:txBody>
      </p:sp>
      <p:sp>
        <p:nvSpPr>
          <p:cNvPr id="2" name="1 Flecha derecha"/>
          <p:cNvSpPr/>
          <p:nvPr/>
        </p:nvSpPr>
        <p:spPr>
          <a:xfrm>
            <a:off x="6227862" y="6093297"/>
            <a:ext cx="360362" cy="6480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6515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0492" grpId="0"/>
      <p:bldP spid="20494" grpId="0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タイトル 22"/>
          <p:cNvSpPr txBox="1">
            <a:spLocks/>
          </p:cNvSpPr>
          <p:nvPr/>
        </p:nvSpPr>
        <p:spPr bwMode="auto">
          <a:xfrm>
            <a:off x="0" y="0"/>
            <a:ext cx="8371614" cy="750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206" tIns="25603" rIns="51206" bIns="25603"/>
          <a:lstStyle>
            <a:lvl1pPr>
              <a:defRPr sz="3200">
                <a:solidFill>
                  <a:schemeClr val="tx1"/>
                </a:solidFill>
                <a:latin typeface="Roboto Light"/>
                <a:ea typeface="Spica Neue Light"/>
                <a:cs typeface="Spica Neue Light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Roboto Light"/>
                <a:ea typeface="Spica Neue Light"/>
                <a:cs typeface="Spica Neue Light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Roboto Light"/>
                <a:ea typeface="Spica Neue Light"/>
                <a:cs typeface="Spica Neue Light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Roboto Light"/>
                <a:ea typeface="Spica Neue Light"/>
                <a:cs typeface="Spica Neue Light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Roboto Light"/>
                <a:ea typeface="Spica Neue Light"/>
                <a:cs typeface="Spica Neue Light"/>
              </a:defRPr>
            </a:lvl5pPr>
            <a:lvl6pPr marL="2514600" indent="-228600" defTabSz="163195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boto Light"/>
                <a:ea typeface="Spica Neue Light"/>
                <a:cs typeface="Spica Neue Light"/>
              </a:defRPr>
            </a:lvl6pPr>
            <a:lvl7pPr marL="2971800" indent="-228600" defTabSz="163195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boto Light"/>
                <a:ea typeface="Spica Neue Light"/>
                <a:cs typeface="Spica Neue Light"/>
              </a:defRPr>
            </a:lvl7pPr>
            <a:lvl8pPr marL="3429000" indent="-228600" defTabSz="163195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boto Light"/>
                <a:ea typeface="Spica Neue Light"/>
                <a:cs typeface="Spica Neue Light"/>
              </a:defRPr>
            </a:lvl8pPr>
            <a:lvl9pPr marL="3886200" indent="-228600" defTabSz="163195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boto Light"/>
                <a:ea typeface="Spica Neue Light"/>
                <a:cs typeface="Spica Neue Light"/>
              </a:defRPr>
            </a:lvl9pPr>
          </a:lstStyle>
          <a:p>
            <a:r>
              <a:rPr kumimoji="1" lang="en-US" altLang="ja-JP" sz="3700">
                <a:solidFill>
                  <a:schemeClr val="accent1"/>
                </a:solidFill>
                <a:latin typeface="Roboto Condensed Light"/>
                <a:ea typeface="Spica Neue"/>
                <a:cs typeface="Spica Neue"/>
              </a:rPr>
              <a:t>PISCOp – Linea de Tiempo</a:t>
            </a:r>
            <a:endParaRPr kumimoji="1" lang="ja-JP" altLang="en-US" sz="3700">
              <a:solidFill>
                <a:schemeClr val="accent1"/>
              </a:solidFill>
              <a:latin typeface="Roboto Condensed Light"/>
              <a:ea typeface="Spica Neue"/>
              <a:cs typeface="Spica Neue"/>
            </a:endParaRPr>
          </a:p>
        </p:txBody>
      </p:sp>
      <p:sp>
        <p:nvSpPr>
          <p:cNvPr id="108548" name="テキスト プレースホルダー 23"/>
          <p:cNvSpPr>
            <a:spLocks noGrp="1"/>
          </p:cNvSpPr>
          <p:nvPr>
            <p:ph type="body" sz="quarter" idx="15"/>
          </p:nvPr>
        </p:nvSpPr>
        <p:spPr>
          <a:xfrm>
            <a:off x="115898" y="1394884"/>
            <a:ext cx="1272492" cy="824442"/>
          </a:xfrm>
        </p:spPr>
        <p:txBody>
          <a:bodyPr/>
          <a:lstStyle/>
          <a:p>
            <a:r>
              <a:rPr kumimoji="1" lang="en-US" altLang="ja-JP" sz="1200" b="1" dirty="0">
                <a:solidFill>
                  <a:schemeClr val="accent1"/>
                </a:solidFill>
              </a:rPr>
              <a:t>V.1.0 (2014)</a:t>
            </a:r>
            <a:endParaRPr kumimoji="1" lang="ja-JP" altLang="en-US" sz="1200" b="1" dirty="0">
              <a:solidFill>
                <a:schemeClr val="accent1"/>
              </a:solidFill>
            </a:endParaRPr>
          </a:p>
        </p:txBody>
      </p:sp>
      <p:sp>
        <p:nvSpPr>
          <p:cNvPr id="21" name="テキスト プレースホルダー 35"/>
          <p:cNvSpPr>
            <a:spLocks noGrp="1"/>
          </p:cNvSpPr>
          <p:nvPr>
            <p:ph type="body" sz="quarter" idx="4294967295"/>
          </p:nvPr>
        </p:nvSpPr>
        <p:spPr>
          <a:xfrm>
            <a:off x="154795" y="2225675"/>
            <a:ext cx="1290750" cy="2115608"/>
          </a:xfrm>
        </p:spPr>
        <p:txBody>
          <a:bodyPr rtlCol="0">
            <a:noAutofit/>
          </a:bodyPr>
          <a:lstStyle/>
          <a:p>
            <a:pPr marL="192024" indent="-192024" defTabSz="914342">
              <a:buFontTx/>
              <a:buChar char="-"/>
              <a:defRPr/>
            </a:pPr>
            <a:r>
              <a:rPr kumimoji="1" lang="es-PE" altLang="ja-JP" sz="2000" b="1" dirty="0"/>
              <a:t>QC básico.</a:t>
            </a:r>
          </a:p>
          <a:p>
            <a:pPr marL="192024" indent="-192024" defTabSz="914342">
              <a:buFontTx/>
              <a:buChar char="-"/>
              <a:defRPr/>
            </a:pPr>
            <a:r>
              <a:rPr kumimoji="1" lang="es-PE" altLang="ja-JP" sz="2000" b="1" dirty="0"/>
              <a:t>CV: CHIRPS</a:t>
            </a:r>
          </a:p>
          <a:p>
            <a:pPr marL="192024" indent="-192024" defTabSz="914342">
              <a:buFontTx/>
              <a:buChar char="-"/>
              <a:defRPr/>
            </a:pPr>
            <a:r>
              <a:rPr kumimoji="1" lang="es-PE" altLang="ja-JP" sz="2000" b="1" dirty="0"/>
              <a:t>KED.</a:t>
            </a:r>
          </a:p>
          <a:p>
            <a:pPr marL="192024" indent="-192024" defTabSz="914342">
              <a:buFontTx/>
              <a:buChar char="-"/>
              <a:defRPr/>
            </a:pPr>
            <a:r>
              <a:rPr kumimoji="1" lang="es-PE" altLang="ja-JP" sz="2000" b="1" dirty="0"/>
              <a:t>Sin CD</a:t>
            </a:r>
          </a:p>
          <a:p>
            <a:pPr marL="192024" indent="-192024" defTabSz="914342">
              <a:buFontTx/>
              <a:buChar char="-"/>
              <a:defRPr/>
            </a:pPr>
            <a:endParaRPr kumimoji="1" lang="ja-JP" altLang="en-US" sz="2000" b="1" dirty="0"/>
          </a:p>
          <a:p>
            <a:pPr defTabSz="914342">
              <a:defRPr/>
            </a:pPr>
            <a:endParaRPr kumimoji="1" lang="ja-JP" altLang="en-US" sz="2000" b="1" dirty="0"/>
          </a:p>
        </p:txBody>
      </p:sp>
      <p:sp>
        <p:nvSpPr>
          <p:cNvPr id="22" name="テキスト プレースホルダー 37"/>
          <p:cNvSpPr>
            <a:spLocks noGrp="1"/>
          </p:cNvSpPr>
          <p:nvPr>
            <p:ph type="body" sz="quarter" idx="4294967295"/>
          </p:nvPr>
        </p:nvSpPr>
        <p:spPr>
          <a:xfrm>
            <a:off x="1436812" y="2243667"/>
            <a:ext cx="1290750" cy="2325159"/>
          </a:xfrm>
        </p:spPr>
        <p:txBody>
          <a:bodyPr rtlCol="0">
            <a:normAutofit/>
          </a:bodyPr>
          <a:lstStyle/>
          <a:p>
            <a:pPr marL="192024" indent="-192024" defTabSz="914342">
              <a:defRPr/>
            </a:pPr>
            <a:r>
              <a:rPr kumimoji="1" lang="es-PE" altLang="ja-JP" sz="1600" b="1" dirty="0">
                <a:solidFill>
                  <a:srgbClr val="C00000"/>
                </a:solidFill>
              </a:rPr>
              <a:t>Algoritmo</a:t>
            </a:r>
          </a:p>
          <a:p>
            <a:pPr marL="0" indent="0" defTabSz="914342">
              <a:buNone/>
              <a:defRPr/>
            </a:pPr>
            <a:r>
              <a:rPr kumimoji="1" lang="es-PE" altLang="ja-JP" sz="1600" b="1" dirty="0">
                <a:solidFill>
                  <a:srgbClr val="C00000"/>
                </a:solidFill>
              </a:rPr>
              <a:t>condicional.</a:t>
            </a:r>
          </a:p>
          <a:p>
            <a:pPr defTabSz="914342">
              <a:defRPr/>
            </a:pPr>
            <a:endParaRPr kumimoji="1" lang="ja-JP" altLang="en-US" sz="1600" dirty="0"/>
          </a:p>
        </p:txBody>
      </p:sp>
      <p:sp>
        <p:nvSpPr>
          <p:cNvPr id="23" name="テキスト プレースホルダー 37"/>
          <p:cNvSpPr>
            <a:spLocks noGrp="1"/>
          </p:cNvSpPr>
          <p:nvPr>
            <p:ph type="body" sz="quarter" idx="4294967295"/>
          </p:nvPr>
        </p:nvSpPr>
        <p:spPr>
          <a:xfrm>
            <a:off x="2693428" y="2261659"/>
            <a:ext cx="1410616" cy="2326217"/>
          </a:xfrm>
        </p:spPr>
        <p:txBody>
          <a:bodyPr rtlCol="0">
            <a:normAutofit/>
          </a:bodyPr>
          <a:lstStyle/>
          <a:p>
            <a:pPr marL="192024" indent="-192024" defTabSz="914342">
              <a:defRPr/>
            </a:pPr>
            <a:r>
              <a:rPr kumimoji="1" lang="es-PE" altLang="ja-JP" sz="1800" b="1" dirty="0">
                <a:solidFill>
                  <a:srgbClr val="C00000"/>
                </a:solidFill>
              </a:rPr>
              <a:t>QC mejorado.</a:t>
            </a:r>
          </a:p>
          <a:p>
            <a:pPr marL="192024" indent="-192024" defTabSz="914342">
              <a:defRPr/>
            </a:pPr>
            <a:r>
              <a:rPr kumimoji="1" lang="es-PE" altLang="ja-JP" sz="1800" b="1" dirty="0">
                <a:solidFill>
                  <a:srgbClr val="C00000"/>
                </a:solidFill>
              </a:rPr>
              <a:t>CV: CHIRP</a:t>
            </a:r>
          </a:p>
          <a:p>
            <a:pPr marL="192024" indent="-192024" defTabSz="914342">
              <a:defRPr/>
            </a:pPr>
            <a:r>
              <a:rPr kumimoji="1" lang="es-PE" altLang="ja-JP" sz="1800" b="1" dirty="0">
                <a:solidFill>
                  <a:srgbClr val="C00000"/>
                </a:solidFill>
              </a:rPr>
              <a:t>KED y RIDW.</a:t>
            </a:r>
          </a:p>
          <a:p>
            <a:pPr marL="192024" indent="-192024" defTabSz="914342">
              <a:defRPr/>
            </a:pPr>
            <a:r>
              <a:rPr kumimoji="1" lang="es-PE" altLang="ja-JP" sz="1800" b="1" dirty="0">
                <a:solidFill>
                  <a:srgbClr val="C00000"/>
                </a:solidFill>
              </a:rPr>
              <a:t>CD </a:t>
            </a:r>
            <a:r>
              <a:rPr kumimoji="1" lang="es-PE" altLang="ja-JP" sz="1800" b="1" dirty="0" err="1">
                <a:solidFill>
                  <a:srgbClr val="C00000"/>
                </a:solidFill>
              </a:rPr>
              <a:t>Cutoff</a:t>
            </a:r>
            <a:r>
              <a:rPr kumimoji="1" lang="es-PE" altLang="ja-JP" sz="1800" b="1" dirty="0">
                <a:solidFill>
                  <a:srgbClr val="C00000"/>
                </a:solidFill>
              </a:rPr>
              <a:t> e IDW.</a:t>
            </a:r>
          </a:p>
          <a:p>
            <a:pPr defTabSz="914342">
              <a:defRPr/>
            </a:pPr>
            <a:endParaRPr kumimoji="1" lang="ja-JP" altLang="en-US" sz="1800" dirty="0"/>
          </a:p>
        </p:txBody>
      </p:sp>
      <p:sp>
        <p:nvSpPr>
          <p:cNvPr id="24" name="テキスト プレースホルダー 37"/>
          <p:cNvSpPr>
            <a:spLocks noGrp="1"/>
          </p:cNvSpPr>
          <p:nvPr>
            <p:ph type="body" sz="quarter" idx="4294967295"/>
          </p:nvPr>
        </p:nvSpPr>
        <p:spPr>
          <a:xfrm>
            <a:off x="4086580" y="2219326"/>
            <a:ext cx="1409822" cy="2325158"/>
          </a:xfrm>
        </p:spPr>
        <p:txBody>
          <a:bodyPr rtlCol="0">
            <a:normAutofit/>
          </a:bodyPr>
          <a:lstStyle/>
          <a:p>
            <a:pPr marL="192024" indent="-192024" defTabSz="914342">
              <a:buFontTx/>
              <a:buChar char="-"/>
              <a:defRPr/>
            </a:pPr>
            <a:r>
              <a:rPr kumimoji="1" lang="es-PE" altLang="ja-JP" sz="1800" b="1" dirty="0">
                <a:solidFill>
                  <a:srgbClr val="C00000"/>
                </a:solidFill>
              </a:rPr>
              <a:t>CHIRPM como covariable.</a:t>
            </a:r>
            <a:endParaRPr kumimoji="1" lang="es-PE" altLang="ja-JP" sz="1800" dirty="0"/>
          </a:p>
          <a:p>
            <a:pPr marL="192024" indent="-192024" defTabSz="914342">
              <a:buFontTx/>
              <a:buChar char="-"/>
              <a:defRPr/>
            </a:pPr>
            <a:r>
              <a:rPr kumimoji="1" lang="es-PE" altLang="ja-JP" sz="1800" b="1" dirty="0">
                <a:solidFill>
                  <a:srgbClr val="C00000"/>
                </a:solidFill>
              </a:rPr>
              <a:t>CD con </a:t>
            </a:r>
            <a:r>
              <a:rPr kumimoji="1" lang="es-PE" altLang="ja-JP" sz="1800" b="1" dirty="0" err="1">
                <a:solidFill>
                  <a:srgbClr val="C00000"/>
                </a:solidFill>
              </a:rPr>
              <a:t>Cutoff</a:t>
            </a:r>
            <a:r>
              <a:rPr kumimoji="1" lang="es-PE" altLang="ja-JP" sz="1800" b="1" dirty="0">
                <a:solidFill>
                  <a:srgbClr val="C00000"/>
                </a:solidFill>
              </a:rPr>
              <a:t>, IDW y QM.</a:t>
            </a:r>
          </a:p>
          <a:p>
            <a:pPr marL="192024" indent="-192024" defTabSz="914342">
              <a:buFontTx/>
              <a:buChar char="-"/>
              <a:defRPr/>
            </a:pPr>
            <a:endParaRPr kumimoji="1" lang="es-PE" altLang="ja-JP" sz="1800" dirty="0"/>
          </a:p>
          <a:p>
            <a:pPr defTabSz="914342">
              <a:defRPr/>
            </a:pPr>
            <a:endParaRPr kumimoji="1" lang="ja-JP" altLang="en-US" sz="1800" dirty="0"/>
          </a:p>
        </p:txBody>
      </p:sp>
      <p:sp>
        <p:nvSpPr>
          <p:cNvPr id="25" name="テキスト プレースホルダー 37"/>
          <p:cNvSpPr>
            <a:spLocks noGrp="1"/>
          </p:cNvSpPr>
          <p:nvPr>
            <p:ph type="body" sz="quarter" idx="4294967295"/>
          </p:nvPr>
        </p:nvSpPr>
        <p:spPr>
          <a:xfrm>
            <a:off x="5591660" y="2287058"/>
            <a:ext cx="1410616" cy="3086157"/>
          </a:xfrm>
        </p:spPr>
        <p:txBody>
          <a:bodyPr rtlCol="0">
            <a:normAutofit/>
          </a:bodyPr>
          <a:lstStyle/>
          <a:p>
            <a:pPr marL="192024" indent="-192024" defTabSz="914342">
              <a:defRPr/>
            </a:pPr>
            <a:r>
              <a:rPr kumimoji="1" lang="es-PE" altLang="ja-JP" sz="2000" b="1" dirty="0" smtClean="0">
                <a:solidFill>
                  <a:srgbClr val="C00000"/>
                </a:solidFill>
              </a:rPr>
              <a:t>Climatología corregida CH</a:t>
            </a:r>
          </a:p>
          <a:p>
            <a:pPr marL="192024" indent="-192024" defTabSz="914342">
              <a:defRPr/>
            </a:pPr>
            <a:r>
              <a:rPr kumimoji="1" lang="es-PE" altLang="ja-JP" sz="2000" b="1" dirty="0">
                <a:solidFill>
                  <a:srgbClr val="C00000"/>
                </a:solidFill>
              </a:rPr>
              <a:t>CD con </a:t>
            </a:r>
            <a:r>
              <a:rPr kumimoji="1" lang="es-PE" altLang="ja-JP" sz="2000" b="1" dirty="0" err="1">
                <a:solidFill>
                  <a:srgbClr val="C00000"/>
                </a:solidFill>
              </a:rPr>
              <a:t>Cutoff</a:t>
            </a:r>
            <a:r>
              <a:rPr kumimoji="1" lang="es-PE" altLang="ja-JP" sz="2000" b="1" dirty="0">
                <a:solidFill>
                  <a:srgbClr val="C00000"/>
                </a:solidFill>
              </a:rPr>
              <a:t>, IDW y QM.</a:t>
            </a:r>
          </a:p>
          <a:p>
            <a:pPr marL="192024" indent="-192024" defTabSz="914342">
              <a:defRPr/>
            </a:pPr>
            <a:endParaRPr kumimoji="1" lang="es-PE" altLang="ja-JP" sz="2000" b="1" dirty="0" smtClean="0">
              <a:solidFill>
                <a:srgbClr val="C00000"/>
              </a:solidFill>
            </a:endParaRPr>
          </a:p>
          <a:p>
            <a:pPr marL="192024" indent="-192024" defTabSz="914342">
              <a:defRPr/>
            </a:pPr>
            <a:endParaRPr kumimoji="1" lang="es-PE" altLang="ja-JP" sz="2000" dirty="0"/>
          </a:p>
          <a:p>
            <a:pPr defTabSz="914342">
              <a:defRPr/>
            </a:pPr>
            <a:endParaRPr kumimoji="1" lang="ja-JP" altLang="en-US" sz="2000" dirty="0"/>
          </a:p>
        </p:txBody>
      </p:sp>
      <p:sp>
        <p:nvSpPr>
          <p:cNvPr id="26" name="テキスト プレースホルダー 37"/>
          <p:cNvSpPr>
            <a:spLocks noGrp="1"/>
          </p:cNvSpPr>
          <p:nvPr>
            <p:ph type="body" sz="quarter" idx="4294967295"/>
          </p:nvPr>
        </p:nvSpPr>
        <p:spPr>
          <a:xfrm>
            <a:off x="7062607" y="2269066"/>
            <a:ext cx="1523338" cy="2655359"/>
          </a:xfrm>
        </p:spPr>
        <p:txBody>
          <a:bodyPr rtlCol="0">
            <a:normAutofit/>
          </a:bodyPr>
          <a:lstStyle/>
          <a:p>
            <a:pPr marL="192024" indent="-192024" defTabSz="914342">
              <a:defRPr/>
            </a:pPr>
            <a:r>
              <a:rPr kumimoji="1" lang="es-PE" altLang="ja-JP" sz="2000" b="1" dirty="0">
                <a:solidFill>
                  <a:srgbClr val="C00000"/>
                </a:solidFill>
              </a:rPr>
              <a:t>Aumentar la cantidad de estaciones.</a:t>
            </a:r>
          </a:p>
          <a:p>
            <a:pPr marL="192024" indent="-192024" defTabSz="914342">
              <a:buFontTx/>
              <a:buChar char="-"/>
              <a:defRPr/>
            </a:pPr>
            <a:endParaRPr kumimoji="1" lang="es-PE" altLang="ja-JP" sz="2000" dirty="0"/>
          </a:p>
          <a:p>
            <a:pPr defTabSz="914342">
              <a:defRPr/>
            </a:pPr>
            <a:endParaRPr kumimoji="1" lang="ja-JP" altLang="en-US" sz="2000" dirty="0"/>
          </a:p>
        </p:txBody>
      </p:sp>
      <p:sp>
        <p:nvSpPr>
          <p:cNvPr id="3" name="Flecha derecha 2"/>
          <p:cNvSpPr/>
          <p:nvPr/>
        </p:nvSpPr>
        <p:spPr>
          <a:xfrm>
            <a:off x="0" y="1736726"/>
            <a:ext cx="9140031" cy="690033"/>
          </a:xfrm>
          <a:prstGeom prst="rightArrow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914342">
              <a:defRPr/>
            </a:pPr>
            <a:endParaRPr kumimoji="1" lang="es-PE"/>
          </a:p>
        </p:txBody>
      </p:sp>
      <p:cxnSp>
        <p:nvCxnSpPr>
          <p:cNvPr id="6" name="Conector recto 5"/>
          <p:cNvCxnSpPr/>
          <p:nvPr/>
        </p:nvCxnSpPr>
        <p:spPr>
          <a:xfrm>
            <a:off x="1406647" y="1426634"/>
            <a:ext cx="0" cy="3795183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557" name="テキスト プレースホルダー 23"/>
          <p:cNvSpPr>
            <a:spLocks noGrp="1"/>
          </p:cNvSpPr>
          <p:nvPr>
            <p:ph type="body" sz="quarter" idx="15"/>
          </p:nvPr>
        </p:nvSpPr>
        <p:spPr>
          <a:xfrm>
            <a:off x="1406647" y="1422400"/>
            <a:ext cx="1263760" cy="824442"/>
          </a:xfrm>
        </p:spPr>
        <p:txBody>
          <a:bodyPr/>
          <a:lstStyle/>
          <a:p>
            <a:r>
              <a:rPr kumimoji="1" lang="en-US" altLang="ja-JP" sz="1200" b="1" dirty="0">
                <a:solidFill>
                  <a:schemeClr val="accent1"/>
                </a:solidFill>
              </a:rPr>
              <a:t>V.1.1 (2015)</a:t>
            </a:r>
            <a:endParaRPr kumimoji="1" lang="ja-JP" altLang="en-US" sz="1200" b="1" dirty="0">
              <a:solidFill>
                <a:schemeClr val="accent1"/>
              </a:solidFill>
            </a:endParaRPr>
          </a:p>
        </p:txBody>
      </p:sp>
      <p:cxnSp>
        <p:nvCxnSpPr>
          <p:cNvPr id="28" name="Conector recto 27"/>
          <p:cNvCxnSpPr/>
          <p:nvPr/>
        </p:nvCxnSpPr>
        <p:spPr>
          <a:xfrm>
            <a:off x="2670407" y="1426634"/>
            <a:ext cx="0" cy="3795183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559" name="テキスト プレースホルダー 23"/>
          <p:cNvSpPr>
            <a:spLocks noGrp="1"/>
          </p:cNvSpPr>
          <p:nvPr>
            <p:ph type="body" sz="quarter" idx="15"/>
          </p:nvPr>
        </p:nvSpPr>
        <p:spPr>
          <a:xfrm>
            <a:off x="2670407" y="1426633"/>
            <a:ext cx="1410616" cy="808567"/>
          </a:xfrm>
        </p:spPr>
        <p:txBody>
          <a:bodyPr/>
          <a:lstStyle/>
          <a:p>
            <a:r>
              <a:rPr kumimoji="1" lang="en-US" altLang="ja-JP" sz="1400" b="1" dirty="0">
                <a:solidFill>
                  <a:schemeClr val="accent1"/>
                </a:solidFill>
              </a:rPr>
              <a:t>V.1.2 (2016)</a:t>
            </a:r>
            <a:endParaRPr kumimoji="1" lang="ja-JP" altLang="en-US" sz="1400" b="1" dirty="0">
              <a:solidFill>
                <a:schemeClr val="accent1"/>
              </a:solidFill>
            </a:endParaRPr>
          </a:p>
        </p:txBody>
      </p:sp>
      <p:cxnSp>
        <p:nvCxnSpPr>
          <p:cNvPr id="30" name="Conector recto 29"/>
          <p:cNvCxnSpPr/>
          <p:nvPr/>
        </p:nvCxnSpPr>
        <p:spPr>
          <a:xfrm>
            <a:off x="4086580" y="1426634"/>
            <a:ext cx="0" cy="3795183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561" name="テキスト プレースホルダー 23"/>
          <p:cNvSpPr>
            <a:spLocks noGrp="1"/>
          </p:cNvSpPr>
          <p:nvPr>
            <p:ph type="body" sz="quarter" idx="15"/>
          </p:nvPr>
        </p:nvSpPr>
        <p:spPr>
          <a:xfrm>
            <a:off x="4086580" y="1439333"/>
            <a:ext cx="1409822" cy="795867"/>
          </a:xfrm>
        </p:spPr>
        <p:txBody>
          <a:bodyPr/>
          <a:lstStyle/>
          <a:p>
            <a:r>
              <a:rPr kumimoji="1" lang="en-US" altLang="ja-JP" sz="1400" b="1" dirty="0">
                <a:solidFill>
                  <a:schemeClr val="accent1"/>
                </a:solidFill>
              </a:rPr>
              <a:t>V.2.0 (2017)</a:t>
            </a:r>
            <a:endParaRPr kumimoji="1" lang="ja-JP" altLang="en-US" sz="1400" b="1" dirty="0">
              <a:solidFill>
                <a:schemeClr val="accent1"/>
              </a:solidFill>
            </a:endParaRPr>
          </a:p>
        </p:txBody>
      </p:sp>
      <p:cxnSp>
        <p:nvCxnSpPr>
          <p:cNvPr id="32" name="Conector recto 31"/>
          <p:cNvCxnSpPr/>
          <p:nvPr/>
        </p:nvCxnSpPr>
        <p:spPr>
          <a:xfrm>
            <a:off x="5496402" y="1409701"/>
            <a:ext cx="0" cy="3795183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563" name="テキスト プレースホルダー 23"/>
          <p:cNvSpPr>
            <a:spLocks noGrp="1"/>
          </p:cNvSpPr>
          <p:nvPr>
            <p:ph type="body" sz="quarter" idx="15"/>
          </p:nvPr>
        </p:nvSpPr>
        <p:spPr>
          <a:xfrm>
            <a:off x="5512279" y="1394884"/>
            <a:ext cx="1409822" cy="824442"/>
          </a:xfrm>
        </p:spPr>
        <p:txBody>
          <a:bodyPr/>
          <a:lstStyle/>
          <a:p>
            <a:r>
              <a:rPr kumimoji="1" lang="en-US" altLang="ja-JP" sz="1800" b="1" dirty="0" smtClean="0">
                <a:solidFill>
                  <a:schemeClr val="accent1"/>
                </a:solidFill>
              </a:rPr>
              <a:t>V.2.1</a:t>
            </a:r>
            <a:endParaRPr kumimoji="1" lang="ja-JP" altLang="en-US" sz="1800" b="1" dirty="0">
              <a:solidFill>
                <a:schemeClr val="accent1"/>
              </a:solidFill>
            </a:endParaRPr>
          </a:p>
        </p:txBody>
      </p:sp>
      <p:cxnSp>
        <p:nvCxnSpPr>
          <p:cNvPr id="34" name="Conector recto 33"/>
          <p:cNvCxnSpPr/>
          <p:nvPr/>
        </p:nvCxnSpPr>
        <p:spPr>
          <a:xfrm>
            <a:off x="7002277" y="1422400"/>
            <a:ext cx="0" cy="3794125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565" name="テキスト プレースホルダー 23"/>
          <p:cNvSpPr>
            <a:spLocks noGrp="1"/>
          </p:cNvSpPr>
          <p:nvPr>
            <p:ph type="body" sz="quarter" idx="15"/>
          </p:nvPr>
        </p:nvSpPr>
        <p:spPr>
          <a:xfrm>
            <a:off x="7003864" y="1439334"/>
            <a:ext cx="1409822" cy="804333"/>
          </a:xfrm>
        </p:spPr>
        <p:txBody>
          <a:bodyPr/>
          <a:lstStyle/>
          <a:p>
            <a:r>
              <a:rPr kumimoji="1" lang="en-US" altLang="ja-JP" sz="1800" b="1">
                <a:solidFill>
                  <a:schemeClr val="accent1"/>
                </a:solidFill>
              </a:rPr>
              <a:t>V.3.0</a:t>
            </a:r>
            <a:endParaRPr kumimoji="1" lang="ja-JP" altLang="en-US" sz="1800" b="1">
              <a:solidFill>
                <a:schemeClr val="accent1"/>
              </a:solidFill>
            </a:endParaRPr>
          </a:p>
        </p:txBody>
      </p:sp>
      <p:sp>
        <p:nvSpPr>
          <p:cNvPr id="108566" name="タイトル 22"/>
          <p:cNvSpPr txBox="1">
            <a:spLocks/>
          </p:cNvSpPr>
          <p:nvPr/>
        </p:nvSpPr>
        <p:spPr bwMode="auto">
          <a:xfrm>
            <a:off x="138919" y="5373216"/>
            <a:ext cx="8371614" cy="750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>
              <a:defRPr sz="3200">
                <a:solidFill>
                  <a:schemeClr val="tx1"/>
                </a:solidFill>
                <a:latin typeface="Roboto Light"/>
                <a:ea typeface="Spica Neue Light"/>
                <a:cs typeface="Spica Neue Light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Roboto Light"/>
                <a:ea typeface="Spica Neue Light"/>
                <a:cs typeface="Spica Neue Light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Roboto Light"/>
                <a:ea typeface="Spica Neue Light"/>
                <a:cs typeface="Spica Neue Light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Roboto Light"/>
                <a:ea typeface="Spica Neue Light"/>
                <a:cs typeface="Spica Neue Light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Roboto Light"/>
                <a:ea typeface="Spica Neue Light"/>
                <a:cs typeface="Spica Neue Light"/>
              </a:defRPr>
            </a:lvl5pPr>
            <a:lvl6pPr marL="2514600" indent="-228600" defTabSz="163195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boto Light"/>
                <a:ea typeface="Spica Neue Light"/>
                <a:cs typeface="Spica Neue Light"/>
              </a:defRPr>
            </a:lvl6pPr>
            <a:lvl7pPr marL="2971800" indent="-228600" defTabSz="163195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boto Light"/>
                <a:ea typeface="Spica Neue Light"/>
                <a:cs typeface="Spica Neue Light"/>
              </a:defRPr>
            </a:lvl7pPr>
            <a:lvl8pPr marL="3429000" indent="-228600" defTabSz="163195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boto Light"/>
                <a:ea typeface="Spica Neue Light"/>
                <a:cs typeface="Spica Neue Light"/>
              </a:defRPr>
            </a:lvl8pPr>
            <a:lvl9pPr marL="3886200" indent="-228600" defTabSz="163195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boto Light"/>
                <a:ea typeface="Spica Neue Light"/>
                <a:cs typeface="Spica Neue Light"/>
              </a:defRPr>
            </a:lvl9pPr>
          </a:lstStyle>
          <a:p>
            <a:pPr algn="ctr"/>
            <a:r>
              <a:rPr kumimoji="1" lang="es-MX" altLang="ja-JP" sz="3400" b="1" smtClean="0">
                <a:solidFill>
                  <a:schemeClr val="tx2"/>
                </a:solidFill>
                <a:latin typeface="Calibri" pitchFamily="34" charset="0"/>
                <a:ea typeface="Spica Neue"/>
                <a:cs typeface="Calibri" pitchFamily="34" charset="0"/>
              </a:rPr>
              <a:t>“PISCO es un proyecto dinámico que mejorará con el paso de los años”</a:t>
            </a:r>
            <a:endParaRPr kumimoji="1" lang="es-MX" altLang="ja-JP" sz="3400" b="1">
              <a:solidFill>
                <a:schemeClr val="tx2"/>
              </a:solidFill>
              <a:latin typeface="Calibri" pitchFamily="34" charset="0"/>
              <a:ea typeface="Spica Neue"/>
              <a:cs typeface="Calibri" pitchFamily="34" charset="0"/>
            </a:endParaRPr>
          </a:p>
        </p:txBody>
      </p:sp>
      <p:sp>
        <p:nvSpPr>
          <p:cNvPr id="37" name="Flecha derecha 36"/>
          <p:cNvSpPr/>
          <p:nvPr/>
        </p:nvSpPr>
        <p:spPr>
          <a:xfrm>
            <a:off x="5496402" y="1736726"/>
            <a:ext cx="3647598" cy="690033"/>
          </a:xfrm>
          <a:prstGeom prst="rightArrow">
            <a:avLst/>
          </a:prstGeom>
          <a:solidFill>
            <a:srgbClr val="7030A0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 defTabSz="914342">
              <a:defRPr/>
            </a:pPr>
            <a:r>
              <a:rPr kumimoji="1" lang="es-PE" dirty="0"/>
              <a:t>Futuro</a:t>
            </a:r>
          </a:p>
        </p:txBody>
      </p:sp>
      <p:sp>
        <p:nvSpPr>
          <p:cNvPr id="108568" name="37 CuadroTexto"/>
          <p:cNvSpPr txBox="1">
            <a:spLocks noChangeArrowheads="1"/>
          </p:cNvSpPr>
          <p:nvPr/>
        </p:nvSpPr>
        <p:spPr bwMode="auto">
          <a:xfrm>
            <a:off x="138919" y="1058334"/>
            <a:ext cx="1170089" cy="35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206" tIns="25603" rIns="51206" bIns="25603">
            <a:spAutoFit/>
          </a:bodyPr>
          <a:lstStyle>
            <a:lvl1pPr>
              <a:defRPr sz="3200">
                <a:solidFill>
                  <a:schemeClr val="tx1"/>
                </a:solidFill>
                <a:latin typeface="Roboto Light"/>
                <a:ea typeface="Spica Neue Light"/>
                <a:cs typeface="Spica Neue Light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Roboto Light"/>
                <a:ea typeface="Spica Neue Light"/>
                <a:cs typeface="Spica Neue Light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Roboto Light"/>
                <a:ea typeface="Spica Neue Light"/>
                <a:cs typeface="Spica Neue Light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Roboto Light"/>
                <a:ea typeface="Spica Neue Light"/>
                <a:cs typeface="Spica Neue Light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Roboto Light"/>
                <a:ea typeface="Spica Neue Light"/>
                <a:cs typeface="Spica Neue Light"/>
              </a:defRPr>
            </a:lvl5pPr>
            <a:lvl6pPr marL="2514600" indent="-228600" defTabSz="163195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boto Light"/>
                <a:ea typeface="Spica Neue Light"/>
                <a:cs typeface="Spica Neue Light"/>
              </a:defRPr>
            </a:lvl6pPr>
            <a:lvl7pPr marL="2971800" indent="-228600" defTabSz="163195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boto Light"/>
                <a:ea typeface="Spica Neue Light"/>
                <a:cs typeface="Spica Neue Light"/>
              </a:defRPr>
            </a:lvl7pPr>
            <a:lvl8pPr marL="3429000" indent="-228600" defTabSz="163195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boto Light"/>
                <a:ea typeface="Spica Neue Light"/>
                <a:cs typeface="Spica Neue Light"/>
              </a:defRPr>
            </a:lvl8pPr>
            <a:lvl9pPr marL="3886200" indent="-228600" defTabSz="163195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boto Light"/>
                <a:ea typeface="Spica Neue Light"/>
                <a:cs typeface="Spica Neue Light"/>
              </a:defRPr>
            </a:lvl9pPr>
          </a:lstStyle>
          <a:p>
            <a:r>
              <a:rPr lang="es-MX" altLang="es-PE" sz="2000" dirty="0"/>
              <a:t>Mensual</a:t>
            </a:r>
          </a:p>
        </p:txBody>
      </p:sp>
      <p:sp>
        <p:nvSpPr>
          <p:cNvPr id="108569" name="38 CuadroTexto"/>
          <p:cNvSpPr txBox="1">
            <a:spLocks noChangeArrowheads="1"/>
          </p:cNvSpPr>
          <p:nvPr/>
        </p:nvSpPr>
        <p:spPr bwMode="auto">
          <a:xfrm>
            <a:off x="1826578" y="1089025"/>
            <a:ext cx="832716" cy="35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206" tIns="25603" rIns="51206" bIns="25603">
            <a:spAutoFit/>
          </a:bodyPr>
          <a:lstStyle>
            <a:lvl1pPr>
              <a:defRPr sz="3200">
                <a:solidFill>
                  <a:schemeClr val="tx1"/>
                </a:solidFill>
                <a:latin typeface="Roboto Light"/>
                <a:ea typeface="Spica Neue Light"/>
                <a:cs typeface="Spica Neue Light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Roboto Light"/>
                <a:ea typeface="Spica Neue Light"/>
                <a:cs typeface="Spica Neue Light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Roboto Light"/>
                <a:ea typeface="Spica Neue Light"/>
                <a:cs typeface="Spica Neue Light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Roboto Light"/>
                <a:ea typeface="Spica Neue Light"/>
                <a:cs typeface="Spica Neue Light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Roboto Light"/>
                <a:ea typeface="Spica Neue Light"/>
                <a:cs typeface="Spica Neue Light"/>
              </a:defRPr>
            </a:lvl5pPr>
            <a:lvl6pPr marL="2514600" indent="-228600" defTabSz="163195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boto Light"/>
                <a:ea typeface="Spica Neue Light"/>
                <a:cs typeface="Spica Neue Light"/>
              </a:defRPr>
            </a:lvl6pPr>
            <a:lvl7pPr marL="2971800" indent="-228600" defTabSz="163195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boto Light"/>
                <a:ea typeface="Spica Neue Light"/>
                <a:cs typeface="Spica Neue Light"/>
              </a:defRPr>
            </a:lvl7pPr>
            <a:lvl8pPr marL="3429000" indent="-228600" defTabSz="163195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boto Light"/>
                <a:ea typeface="Spica Neue Light"/>
                <a:cs typeface="Spica Neue Light"/>
              </a:defRPr>
            </a:lvl8pPr>
            <a:lvl9pPr marL="3886200" indent="-228600" defTabSz="163195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Roboto Light"/>
                <a:ea typeface="Spica Neue Light"/>
                <a:cs typeface="Spica Neue Light"/>
              </a:defRPr>
            </a:lvl9pPr>
          </a:lstStyle>
          <a:p>
            <a:r>
              <a:rPr lang="es-MX" altLang="es-PE" sz="2000" dirty="0"/>
              <a:t>Diario</a:t>
            </a:r>
          </a:p>
        </p:txBody>
      </p:sp>
      <p:sp>
        <p:nvSpPr>
          <p:cNvPr id="27" name="26 Rectángulo redondeado"/>
          <p:cNvSpPr/>
          <p:nvPr/>
        </p:nvSpPr>
        <p:spPr>
          <a:xfrm>
            <a:off x="5759624" y="4797152"/>
            <a:ext cx="338437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Versión operativa</a:t>
            </a:r>
            <a:endParaRPr lang="es-MX" dirty="0"/>
          </a:p>
        </p:txBody>
      </p:sp>
      <p:sp>
        <p:nvSpPr>
          <p:cNvPr id="29" name="28 CuadroTexto"/>
          <p:cNvSpPr txBox="1"/>
          <p:nvPr/>
        </p:nvSpPr>
        <p:spPr>
          <a:xfrm>
            <a:off x="0" y="548680"/>
            <a:ext cx="5940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Precipitación</a:t>
            </a:r>
            <a:endParaRPr lang="es-MX" sz="2400" dirty="0"/>
          </a:p>
        </p:txBody>
      </p:sp>
      <p:sp>
        <p:nvSpPr>
          <p:cNvPr id="31" name="30 CuadroTexto"/>
          <p:cNvSpPr txBox="1"/>
          <p:nvPr/>
        </p:nvSpPr>
        <p:spPr>
          <a:xfrm>
            <a:off x="5400600" y="620688"/>
            <a:ext cx="5940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Temperatura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160500457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wlavado\Downloads\PDFtoJPG.me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050"/>
            <a:ext cx="3906398" cy="595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5 CuadroTexto"/>
          <p:cNvSpPr txBox="1">
            <a:spLocks noChangeArrowheads="1"/>
          </p:cNvSpPr>
          <p:nvPr/>
        </p:nvSpPr>
        <p:spPr bwMode="auto">
          <a:xfrm>
            <a:off x="0" y="0"/>
            <a:ext cx="9144000" cy="8309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PE" sz="2400" b="1">
                <a:latin typeface="Arial" charset="0"/>
              </a:rPr>
              <a:t>M</a:t>
            </a:r>
            <a:r>
              <a:rPr lang="es-PE" altLang="es-PE" sz="2400">
                <a:latin typeface="Arial" charset="0"/>
              </a:rPr>
              <a:t>onitoreo de Sequías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PE" sz="2400" i="1">
                <a:latin typeface="Arial" charset="0"/>
                <a:hlinkClick r:id="rId3"/>
              </a:rPr>
              <a:t>http://www.senamhi.gob.pe/?p=sequias</a:t>
            </a:r>
            <a:r>
              <a:rPr lang="es-PE" altLang="es-PE" sz="2400" i="1">
                <a:latin typeface="Arial" charset="0"/>
              </a:rPr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b="6641"/>
          <a:stretch>
            <a:fillRect/>
          </a:stretch>
        </p:blipFill>
        <p:spPr bwMode="auto">
          <a:xfrm>
            <a:off x="4283967" y="764704"/>
            <a:ext cx="4435858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0" y="0"/>
            <a:ext cx="1547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 smtClean="0"/>
              <a:t>GRD</a:t>
            </a:r>
            <a:endParaRPr lang="es-MX" sz="4400" b="1" dirty="0"/>
          </a:p>
        </p:txBody>
      </p:sp>
    </p:spTree>
    <p:extLst>
      <p:ext uri="{BB962C8B-B14F-4D97-AF65-F5344CB8AC3E}">
        <p14:creationId xmlns:p14="http://schemas.microsoft.com/office/powerpoint/2010/main" val="233366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4" t="17162" r="20528" b="10188"/>
          <a:stretch>
            <a:fillRect/>
          </a:stretch>
        </p:blipFill>
        <p:spPr bwMode="auto">
          <a:xfrm>
            <a:off x="179388" y="1196975"/>
            <a:ext cx="39846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825"/>
            <a:ext cx="914400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>
            <a:spLocks noChangeArrowheads="1"/>
          </p:cNvSpPr>
          <p:nvPr/>
        </p:nvSpPr>
        <p:spPr bwMode="auto">
          <a:xfrm>
            <a:off x="4284663" y="979488"/>
            <a:ext cx="4751387" cy="33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PE" dirty="0"/>
              <a:t>Datos diarios: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PE" dirty="0"/>
              <a:t>Desde el 1 de Enero de 1981 hasta la actualidad: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PE" dirty="0"/>
              <a:t>Un total de </a:t>
            </a:r>
            <a:r>
              <a:rPr lang="es-PE" altLang="es-PE" sz="5400" b="1" dirty="0" smtClean="0"/>
              <a:t>13629</a:t>
            </a:r>
            <a:r>
              <a:rPr lang="es-PE" altLang="es-PE" dirty="0" smtClean="0"/>
              <a:t> </a:t>
            </a:r>
            <a:r>
              <a:rPr lang="es-PE" altLang="es-PE" dirty="0"/>
              <a:t>datos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PE" altLang="es-PE" dirty="0"/>
          </a:p>
        </p:txBody>
      </p:sp>
      <p:cxnSp>
        <p:nvCxnSpPr>
          <p:cNvPr id="5" name="4 Conector recto de flecha"/>
          <p:cNvCxnSpPr/>
          <p:nvPr/>
        </p:nvCxnSpPr>
        <p:spPr>
          <a:xfrm>
            <a:off x="2171700" y="2708275"/>
            <a:ext cx="1536700" cy="1512888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Estrella de 5 puntas"/>
          <p:cNvSpPr/>
          <p:nvPr/>
        </p:nvSpPr>
        <p:spPr>
          <a:xfrm>
            <a:off x="2087563" y="2565400"/>
            <a:ext cx="168275" cy="1428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E"/>
          </a:p>
        </p:txBody>
      </p:sp>
      <p:sp>
        <p:nvSpPr>
          <p:cNvPr id="7" name="6 Estrella de 5 puntas"/>
          <p:cNvSpPr/>
          <p:nvPr/>
        </p:nvSpPr>
        <p:spPr>
          <a:xfrm>
            <a:off x="611188" y="4365625"/>
            <a:ext cx="215900" cy="2159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E"/>
          </a:p>
        </p:txBody>
      </p:sp>
      <p:sp>
        <p:nvSpPr>
          <p:cNvPr id="9" name="8 Estrella de 5 puntas"/>
          <p:cNvSpPr/>
          <p:nvPr/>
        </p:nvSpPr>
        <p:spPr>
          <a:xfrm>
            <a:off x="7956550" y="4365625"/>
            <a:ext cx="215900" cy="2159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E"/>
          </a:p>
        </p:txBody>
      </p:sp>
      <p:sp>
        <p:nvSpPr>
          <p:cNvPr id="10" name="9 Estrella de 5 puntas"/>
          <p:cNvSpPr/>
          <p:nvPr/>
        </p:nvSpPr>
        <p:spPr>
          <a:xfrm>
            <a:off x="7451725" y="4365625"/>
            <a:ext cx="215900" cy="2159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E"/>
          </a:p>
        </p:txBody>
      </p:sp>
      <p:sp>
        <p:nvSpPr>
          <p:cNvPr id="11" name="10 Estrella de 5 puntas"/>
          <p:cNvSpPr/>
          <p:nvPr/>
        </p:nvSpPr>
        <p:spPr>
          <a:xfrm>
            <a:off x="4356100" y="4365625"/>
            <a:ext cx="215900" cy="2159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E"/>
          </a:p>
        </p:txBody>
      </p:sp>
      <p:sp>
        <p:nvSpPr>
          <p:cNvPr id="12" name="11 Estrella de 5 puntas"/>
          <p:cNvSpPr/>
          <p:nvPr/>
        </p:nvSpPr>
        <p:spPr>
          <a:xfrm>
            <a:off x="3348038" y="4513263"/>
            <a:ext cx="215900" cy="2159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E"/>
          </a:p>
        </p:txBody>
      </p:sp>
      <p:sp>
        <p:nvSpPr>
          <p:cNvPr id="13" name="12 Estrella de 5 puntas"/>
          <p:cNvSpPr/>
          <p:nvPr/>
        </p:nvSpPr>
        <p:spPr>
          <a:xfrm>
            <a:off x="1860550" y="4365625"/>
            <a:ext cx="215900" cy="2159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PE"/>
          </a:p>
        </p:txBody>
      </p:sp>
      <p:sp>
        <p:nvSpPr>
          <p:cNvPr id="26637" name="7 CuadroTexto"/>
          <p:cNvSpPr txBox="1">
            <a:spLocks noChangeArrowheads="1"/>
          </p:cNvSpPr>
          <p:nvPr/>
        </p:nvSpPr>
        <p:spPr bwMode="auto">
          <a:xfrm>
            <a:off x="179388" y="115888"/>
            <a:ext cx="87137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PE" b="1"/>
              <a:t>PISCO DATOS DE PRECIPITACION DIARIA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0" y="0"/>
            <a:ext cx="1547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 smtClean="0"/>
              <a:t>GRD</a:t>
            </a:r>
            <a:endParaRPr lang="es-MX" sz="4400" b="1" dirty="0"/>
          </a:p>
        </p:txBody>
      </p:sp>
    </p:spTree>
    <p:extLst>
      <p:ext uri="{BB962C8B-B14F-4D97-AF65-F5344CB8AC3E}">
        <p14:creationId xmlns:p14="http://schemas.microsoft.com/office/powerpoint/2010/main" val="3249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u="sng" dirty="0" smtClean="0"/>
              <a:t>S</a:t>
            </a:r>
            <a:r>
              <a:rPr lang="es-MX" sz="2800" b="1" dirty="0" smtClean="0"/>
              <a:t>istema de Mon</a:t>
            </a:r>
            <a:r>
              <a:rPr lang="es-MX" sz="2800" b="1" u="sng" dirty="0" smtClean="0"/>
              <a:t>i</a:t>
            </a:r>
            <a:r>
              <a:rPr lang="es-MX" sz="2800" b="1" dirty="0" smtClean="0"/>
              <a:t>toreo y Pronóstico de Movimientos en Masa generados por </a:t>
            </a:r>
            <a:r>
              <a:rPr lang="es-MX" sz="2800" b="1" u="sng" dirty="0" smtClean="0"/>
              <a:t>L</a:t>
            </a:r>
            <a:r>
              <a:rPr lang="es-MX" sz="2800" b="1" dirty="0" smtClean="0"/>
              <a:t>lu</a:t>
            </a:r>
            <a:r>
              <a:rPr lang="es-MX" sz="2800" b="1" u="sng" dirty="0" smtClean="0"/>
              <a:t>vi</a:t>
            </a:r>
            <a:r>
              <a:rPr lang="es-MX" sz="2800" b="1" dirty="0" smtClean="0"/>
              <a:t>as Intens</a:t>
            </a:r>
            <a:r>
              <a:rPr lang="es-MX" sz="2800" b="1" u="sng" dirty="0" smtClean="0"/>
              <a:t>a</a:t>
            </a:r>
            <a:r>
              <a:rPr lang="es-MX" sz="2800" b="1" dirty="0" smtClean="0"/>
              <a:t>s (SILVIA)</a:t>
            </a:r>
            <a:endParaRPr lang="es-MX" sz="2800" b="1" dirty="0"/>
          </a:p>
        </p:txBody>
      </p:sp>
      <p:pic>
        <p:nvPicPr>
          <p:cNvPr id="1026" name="Picture 2" descr="https://www.senamhi.gob.pe/public/images/Esquema_SILVI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80728"/>
            <a:ext cx="8034939" cy="5733256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0" y="908720"/>
            <a:ext cx="1547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 smtClean="0"/>
              <a:t>GRD</a:t>
            </a:r>
            <a:endParaRPr lang="es-MX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u="sng" dirty="0" smtClean="0"/>
              <a:t>S</a:t>
            </a:r>
            <a:r>
              <a:rPr lang="es-MX" sz="2800" b="1" dirty="0" smtClean="0"/>
              <a:t>istema de Mon</a:t>
            </a:r>
            <a:r>
              <a:rPr lang="es-MX" sz="2800" b="1" u="sng" dirty="0" smtClean="0"/>
              <a:t>i</a:t>
            </a:r>
            <a:r>
              <a:rPr lang="es-MX" sz="2800" b="1" dirty="0" smtClean="0"/>
              <a:t>toreo y Pronóstico de Movimientos en Masa generados por </a:t>
            </a:r>
            <a:r>
              <a:rPr lang="es-MX" sz="2800" b="1" u="sng" dirty="0" smtClean="0"/>
              <a:t>L</a:t>
            </a:r>
            <a:r>
              <a:rPr lang="es-MX" sz="2800" b="1" dirty="0" smtClean="0"/>
              <a:t>lu</a:t>
            </a:r>
            <a:r>
              <a:rPr lang="es-MX" sz="2800" b="1" u="sng" dirty="0" smtClean="0"/>
              <a:t>vi</a:t>
            </a:r>
            <a:r>
              <a:rPr lang="es-MX" sz="2800" b="1" dirty="0" smtClean="0"/>
              <a:t>as Intens</a:t>
            </a:r>
            <a:r>
              <a:rPr lang="es-MX" sz="2800" b="1" u="sng" dirty="0" smtClean="0"/>
              <a:t>a</a:t>
            </a:r>
            <a:r>
              <a:rPr lang="es-MX" sz="2800" b="1" dirty="0" smtClean="0"/>
              <a:t>s (SILVIA)</a:t>
            </a:r>
            <a:endParaRPr lang="es-MX" sz="2800" b="1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7"/>
            <a:ext cx="4104064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4" descr="https://www.senamhi.gob.pe/usr/dgh/SILVIA/peligros_m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900365"/>
            <a:ext cx="4211960" cy="5957636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0" y="404664"/>
            <a:ext cx="1547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 smtClean="0"/>
              <a:t>GRD</a:t>
            </a:r>
            <a:endParaRPr lang="es-MX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11"/>
          <p:cNvSpPr>
            <a:spLocks noGrp="1"/>
          </p:cNvSpPr>
          <p:nvPr>
            <p:ph type="body" sz="quarter" idx="14"/>
          </p:nvPr>
        </p:nvSpPr>
        <p:spPr>
          <a:xfrm>
            <a:off x="1" y="188640"/>
            <a:ext cx="9144000" cy="431800"/>
          </a:xfrm>
          <a:solidFill>
            <a:srgbClr val="04004C"/>
          </a:solidFill>
        </p:spPr>
        <p:txBody>
          <a:bodyPr/>
          <a:lstStyle/>
          <a:p>
            <a:pPr>
              <a:spcBef>
                <a:spcPct val="0"/>
              </a:spcBef>
            </a:pPr>
            <a:r>
              <a:rPr lang="es-MX" dirty="0" smtClean="0">
                <a:solidFill>
                  <a:schemeClr val="bg1"/>
                </a:solidFill>
                <a:latin typeface="Myriad Pro"/>
              </a:rPr>
              <a:t>Producción científica del SENAMHI</a:t>
            </a:r>
          </a:p>
          <a:p>
            <a:pPr>
              <a:spcBef>
                <a:spcPct val="0"/>
              </a:spcBef>
            </a:pPr>
            <a:endParaRPr lang="es-PE" dirty="0">
              <a:solidFill>
                <a:schemeClr val="bg1"/>
              </a:solidFill>
              <a:latin typeface="Myriad Pro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816205"/>
              </p:ext>
            </p:extLst>
          </p:nvPr>
        </p:nvGraphicFramePr>
        <p:xfrm>
          <a:off x="899592" y="1988840"/>
          <a:ext cx="7200800" cy="2952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34938"/>
                <a:gridCol w="1865662"/>
                <a:gridCol w="1800200"/>
              </a:tblGrid>
              <a:tr h="774889">
                <a:tc>
                  <a:txBody>
                    <a:bodyPr/>
                    <a:lstStyle/>
                    <a:p>
                      <a:pPr algn="ctr" fontAlgn="b"/>
                      <a:endParaRPr lang="es-PE" sz="3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3200" u="none" strike="noStrike" dirty="0">
                          <a:effectLst/>
                          <a:latin typeface="+mn-lt"/>
                        </a:rPr>
                        <a:t>2017</a:t>
                      </a:r>
                      <a:endParaRPr lang="es-PE" sz="3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3200" u="none" strike="noStrike" dirty="0">
                          <a:effectLst/>
                          <a:latin typeface="+mn-lt"/>
                        </a:rPr>
                        <a:t>2018</a:t>
                      </a:r>
                      <a:endParaRPr lang="es-PE" sz="3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402550">
                <a:tc>
                  <a:txBody>
                    <a:bodyPr/>
                    <a:lstStyle/>
                    <a:p>
                      <a:pPr algn="ctr" fontAlgn="b"/>
                      <a:r>
                        <a:rPr lang="es-PE" sz="3200" u="none" strike="noStrike" dirty="0" smtClean="0">
                          <a:effectLst/>
                          <a:latin typeface="+mn-lt"/>
                        </a:rPr>
                        <a:t>Artículos Científicos </a:t>
                      </a:r>
                      <a:endParaRPr lang="es-PE" sz="3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3200" u="none" strike="noStrike" dirty="0">
                          <a:effectLst/>
                          <a:latin typeface="+mn-lt"/>
                        </a:rPr>
                        <a:t>9</a:t>
                      </a:r>
                      <a:endParaRPr lang="es-PE" sz="3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3200" u="none" strike="noStrike" dirty="0">
                          <a:effectLst/>
                          <a:latin typeface="+mn-lt"/>
                        </a:rPr>
                        <a:t>9</a:t>
                      </a:r>
                      <a:endParaRPr lang="es-PE" sz="3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774889">
                <a:tc>
                  <a:txBody>
                    <a:bodyPr/>
                    <a:lstStyle/>
                    <a:p>
                      <a:pPr algn="ctr" fontAlgn="b"/>
                      <a:r>
                        <a:rPr lang="es-PE" sz="3200" u="none" strike="noStrike" dirty="0">
                          <a:effectLst/>
                          <a:latin typeface="+mn-lt"/>
                        </a:rPr>
                        <a:t>Estudios</a:t>
                      </a:r>
                      <a:endParaRPr lang="es-PE" sz="3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3200" u="none" strike="noStrike" dirty="0">
                          <a:effectLst/>
                          <a:latin typeface="+mn-lt"/>
                        </a:rPr>
                        <a:t>15</a:t>
                      </a:r>
                      <a:endParaRPr lang="es-PE" sz="3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3200" u="none" strike="noStrike" dirty="0">
                          <a:effectLst/>
                          <a:latin typeface="+mn-lt"/>
                        </a:rPr>
                        <a:t>20</a:t>
                      </a:r>
                      <a:endParaRPr lang="es-PE" sz="3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058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3"/>
            <a:ext cx="3771228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3275856" y="2708920"/>
            <a:ext cx="15841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 smtClean="0"/>
              <a:t>+FD =</a:t>
            </a:r>
            <a:endParaRPr lang="es-MX" sz="4400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FLOW ACCUMULATION WEIGHTED (FAW)</a:t>
            </a:r>
          </a:p>
          <a:p>
            <a:pPr algn="ctr"/>
            <a:r>
              <a:rPr lang="en-US" sz="3200" b="1" dirty="0" smtClean="0"/>
              <a:t>1981- </a:t>
            </a:r>
            <a:r>
              <a:rPr lang="en-US" sz="3200" b="1" dirty="0" err="1" smtClean="0"/>
              <a:t>hasta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ahora</a:t>
            </a:r>
            <a:r>
              <a:rPr lang="en-US" sz="3200" b="1" dirty="0" smtClean="0"/>
              <a:t> (</a:t>
            </a:r>
            <a:r>
              <a:rPr lang="en-US" sz="3200" b="1" dirty="0" err="1" smtClean="0"/>
              <a:t>Monitoreo</a:t>
            </a:r>
            <a:r>
              <a:rPr lang="en-US" sz="3200" b="1" dirty="0" smtClean="0"/>
              <a:t> de </a:t>
            </a:r>
            <a:r>
              <a:rPr lang="en-US" sz="3200" b="1" dirty="0" err="1" smtClean="0"/>
              <a:t>sequías</a:t>
            </a:r>
            <a:r>
              <a:rPr lang="en-US" sz="3200" b="1" dirty="0" smtClean="0"/>
              <a:t>)</a:t>
            </a:r>
            <a:endParaRPr lang="en-US" sz="3200" b="1" dirty="0"/>
          </a:p>
        </p:txBody>
      </p:sp>
      <p:sp>
        <p:nvSpPr>
          <p:cNvPr id="11" name="10 Rectángulo"/>
          <p:cNvSpPr/>
          <p:nvPr/>
        </p:nvSpPr>
        <p:spPr>
          <a:xfrm>
            <a:off x="323528" y="1196752"/>
            <a:ext cx="974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WEIGHT</a:t>
            </a:r>
            <a:endParaRPr lang="es-MX" dirty="0"/>
          </a:p>
        </p:txBody>
      </p:sp>
      <p:pic>
        <p:nvPicPr>
          <p:cNvPr id="3074" name="Picture 2" descr="C:\Users\wlavado\Downloads\mapa_anomalias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3183" y="980728"/>
            <a:ext cx="4025645" cy="5688632"/>
          </a:xfrm>
          <a:prstGeom prst="rect">
            <a:avLst/>
          </a:prstGeom>
          <a:noFill/>
        </p:spPr>
      </p:pic>
      <p:pic>
        <p:nvPicPr>
          <p:cNvPr id="14" name="Picture 2" descr="C:\Users\wlavado\Downloads\mapa_anomalias.bmp"/>
          <p:cNvPicPr>
            <a:picLocks noChangeAspect="1" noChangeArrowheads="1"/>
          </p:cNvPicPr>
          <p:nvPr/>
        </p:nvPicPr>
        <p:blipFill>
          <a:blip r:embed="rId3" cstate="print"/>
          <a:srcRect l="30409" t="58228" r="3408"/>
          <a:stretch>
            <a:fillRect/>
          </a:stretch>
        </p:blipFill>
        <p:spPr bwMode="auto">
          <a:xfrm>
            <a:off x="-1" y="1052736"/>
            <a:ext cx="5005647" cy="5805264"/>
          </a:xfrm>
          <a:prstGeom prst="rect">
            <a:avLst/>
          </a:prstGeom>
          <a:noFill/>
        </p:spPr>
      </p:pic>
      <p:sp>
        <p:nvSpPr>
          <p:cNvPr id="12" name="11 CuadroTexto"/>
          <p:cNvSpPr txBox="1"/>
          <p:nvPr/>
        </p:nvSpPr>
        <p:spPr>
          <a:xfrm>
            <a:off x="0" y="0"/>
            <a:ext cx="1547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 smtClean="0"/>
              <a:t>GRD</a:t>
            </a:r>
            <a:endParaRPr lang="es-MX" sz="4400" b="1" dirty="0"/>
          </a:p>
        </p:txBody>
      </p:sp>
    </p:spTree>
    <p:extLst>
      <p:ext uri="{BB962C8B-B14F-4D97-AF65-F5344CB8AC3E}">
        <p14:creationId xmlns:p14="http://schemas.microsoft.com/office/powerpoint/2010/main" val="31912677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30 Rectángulo"/>
          <p:cNvSpPr/>
          <p:nvPr/>
        </p:nvSpPr>
        <p:spPr>
          <a:xfrm>
            <a:off x="3340087" y="764232"/>
            <a:ext cx="17588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200" b="1" dirty="0" smtClean="0">
                <a:latin typeface="Arial" pitchFamily="34" charset="0"/>
                <a:cs typeface="Arial" pitchFamily="34" charset="0"/>
              </a:rPr>
              <a:t>SONICS</a:t>
            </a:r>
            <a:endParaRPr lang="es-PE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31 Rectángulo redondeado"/>
          <p:cNvSpPr/>
          <p:nvPr/>
        </p:nvSpPr>
        <p:spPr>
          <a:xfrm>
            <a:off x="2679331" y="1386769"/>
            <a:ext cx="3063628" cy="815943"/>
          </a:xfrm>
          <a:prstGeom prst="roundRect">
            <a:avLst/>
          </a:prstGeom>
          <a:ln w="1905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Índice de Lluvia Antecedente de 5 días (A5)</a:t>
            </a:r>
            <a:endParaRPr lang="es-MX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32 Flecha abajo"/>
          <p:cNvSpPr/>
          <p:nvPr/>
        </p:nvSpPr>
        <p:spPr>
          <a:xfrm rot="5400000">
            <a:off x="5681380" y="1689695"/>
            <a:ext cx="799373" cy="226793"/>
          </a:xfrm>
          <a:prstGeom prst="downArrow">
            <a:avLst/>
          </a:prstGeom>
          <a:ln w="1905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33 Conector"/>
          <p:cNvSpPr/>
          <p:nvPr/>
        </p:nvSpPr>
        <p:spPr>
          <a:xfrm>
            <a:off x="6384631" y="1204169"/>
            <a:ext cx="1828800" cy="1319605"/>
          </a:xfrm>
          <a:prstGeom prst="flowChartConnector">
            <a:avLst/>
          </a:prstGeom>
          <a:ln w="1905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PISCO Versión Operativa</a:t>
            </a:r>
          </a:p>
        </p:txBody>
      </p:sp>
      <p:sp>
        <p:nvSpPr>
          <p:cNvPr id="38" name="37 Rectángulo redondeado"/>
          <p:cNvSpPr/>
          <p:nvPr/>
        </p:nvSpPr>
        <p:spPr>
          <a:xfrm>
            <a:off x="1056609" y="5971575"/>
            <a:ext cx="1512168" cy="588502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NORMAL</a:t>
            </a:r>
            <a:endParaRPr lang="es-MX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38 Rectángulo redondeado"/>
          <p:cNvSpPr/>
          <p:nvPr/>
        </p:nvSpPr>
        <p:spPr>
          <a:xfrm>
            <a:off x="2734943" y="5967717"/>
            <a:ext cx="1512168" cy="592360"/>
          </a:xfrm>
          <a:prstGeom prst="roundRect">
            <a:avLst/>
          </a:prstGeom>
          <a:solidFill>
            <a:srgbClr val="FFFF66"/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 smtClean="0">
                <a:solidFill>
                  <a:srgbClr val="262626"/>
                </a:solidFill>
                <a:latin typeface="Arial" pitchFamily="34" charset="0"/>
                <a:cs typeface="Arial" pitchFamily="34" charset="0"/>
              </a:rPr>
              <a:t>PELIGRO LEVE</a:t>
            </a:r>
            <a:endParaRPr lang="es-MX" sz="1600" dirty="0">
              <a:solidFill>
                <a:srgbClr val="26262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39 Rectángulo redondeado"/>
          <p:cNvSpPr/>
          <p:nvPr/>
        </p:nvSpPr>
        <p:spPr>
          <a:xfrm>
            <a:off x="4382878" y="5985617"/>
            <a:ext cx="1662073" cy="574460"/>
          </a:xfrm>
          <a:prstGeom prst="roundRect">
            <a:avLst/>
          </a:prstGeom>
          <a:solidFill>
            <a:srgbClr val="FFC000"/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PELIGRO MODERADO</a:t>
            </a: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40 Rectángulo redondeado"/>
          <p:cNvSpPr/>
          <p:nvPr/>
        </p:nvSpPr>
        <p:spPr>
          <a:xfrm>
            <a:off x="6159964" y="5967717"/>
            <a:ext cx="1512168" cy="592360"/>
          </a:xfrm>
          <a:prstGeom prst="roundRect">
            <a:avLst/>
          </a:prstGeom>
          <a:solidFill>
            <a:srgbClr val="FF3300"/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PELIGRO FUERTE</a:t>
            </a:r>
            <a:endParaRPr lang="es-MX" sz="16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42 CuadroTexto"/>
          <p:cNvSpPr txBox="1"/>
          <p:nvPr/>
        </p:nvSpPr>
        <p:spPr>
          <a:xfrm>
            <a:off x="3698802" y="5489297"/>
            <a:ext cx="1341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sz="1600">
                <a:latin typeface="Arial" pitchFamily="34" charset="0"/>
                <a:cs typeface="Arial" pitchFamily="34" charset="0"/>
              </a:defRPr>
            </a:lvl1pPr>
          </a:lstStyle>
          <a:p>
            <a:pPr algn="ctr"/>
            <a:r>
              <a:rPr lang="es-MX" sz="1200" dirty="0"/>
              <a:t>Condiciones actuales</a:t>
            </a:r>
          </a:p>
        </p:txBody>
      </p:sp>
      <p:sp>
        <p:nvSpPr>
          <p:cNvPr id="46" name="45 Flecha abajo"/>
          <p:cNvSpPr/>
          <p:nvPr/>
        </p:nvSpPr>
        <p:spPr>
          <a:xfrm>
            <a:off x="1678921" y="5497228"/>
            <a:ext cx="267544" cy="381000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7" name="46 Flecha abajo"/>
          <p:cNvSpPr/>
          <p:nvPr/>
        </p:nvSpPr>
        <p:spPr>
          <a:xfrm>
            <a:off x="3394478" y="5513177"/>
            <a:ext cx="267544" cy="381000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8" name="47 Flecha abajo"/>
          <p:cNvSpPr/>
          <p:nvPr/>
        </p:nvSpPr>
        <p:spPr>
          <a:xfrm>
            <a:off x="5080142" y="5525336"/>
            <a:ext cx="267544" cy="381000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9" name="48 Flecha abajo"/>
          <p:cNvSpPr/>
          <p:nvPr/>
        </p:nvSpPr>
        <p:spPr>
          <a:xfrm>
            <a:off x="6782276" y="5525336"/>
            <a:ext cx="267544" cy="381000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1" name="50 CuadroTexto"/>
          <p:cNvSpPr txBox="1"/>
          <p:nvPr/>
        </p:nvSpPr>
        <p:spPr>
          <a:xfrm>
            <a:off x="5704666" y="4622712"/>
            <a:ext cx="910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latin typeface="Arial" pitchFamily="34" charset="0"/>
                <a:cs typeface="Arial" pitchFamily="34" charset="0"/>
              </a:rPr>
              <a:t>Paso 2</a:t>
            </a:r>
            <a:endParaRPr lang="es-MX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53 Rectángulo"/>
          <p:cNvSpPr/>
          <p:nvPr/>
        </p:nvSpPr>
        <p:spPr>
          <a:xfrm>
            <a:off x="56256" y="0"/>
            <a:ext cx="89353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u="sng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es-MX" sz="2400" b="1" dirty="0" smtClean="0">
                <a:latin typeface="Arial" pitchFamily="34" charset="0"/>
                <a:cs typeface="Arial" pitchFamily="34" charset="0"/>
              </a:rPr>
              <a:t>istema de </a:t>
            </a:r>
            <a:r>
              <a:rPr lang="es-MX" sz="2400" b="1" u="sng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s-MX" sz="2400" b="1" dirty="0" smtClean="0">
                <a:latin typeface="Arial" pitchFamily="34" charset="0"/>
                <a:cs typeface="Arial" pitchFamily="34" charset="0"/>
              </a:rPr>
              <a:t>bservació</a:t>
            </a:r>
            <a:r>
              <a:rPr lang="es-MX" sz="2400" b="1" u="sng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s-MX" sz="2400" b="1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s-MX" sz="2400" b="1" u="sng" dirty="0" err="1" smtClean="0">
                <a:latin typeface="Arial" pitchFamily="34" charset="0"/>
                <a:cs typeface="Arial" pitchFamily="34" charset="0"/>
              </a:rPr>
              <a:t>I</a:t>
            </a:r>
            <a:r>
              <a:rPr lang="es-MX" sz="2400" b="1" dirty="0" err="1" smtClean="0">
                <a:latin typeface="Arial" pitchFamily="34" charset="0"/>
                <a:cs typeface="Arial" pitchFamily="34" charset="0"/>
              </a:rPr>
              <a:t>nunda</a:t>
            </a:r>
            <a:r>
              <a:rPr lang="es-MX" sz="2400" b="1" u="sng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es-MX" sz="2400" b="1" dirty="0" err="1" smtClean="0">
                <a:latin typeface="Arial" pitchFamily="34" charset="0"/>
                <a:cs typeface="Arial" pitchFamily="34" charset="0"/>
              </a:rPr>
              <a:t>iones</a:t>
            </a:r>
            <a:r>
              <a:rPr lang="es-MX" sz="2400" b="1" dirty="0" smtClean="0">
                <a:latin typeface="Arial" pitchFamily="34" charset="0"/>
                <a:cs typeface="Arial" pitchFamily="34" charset="0"/>
              </a:rPr>
              <a:t> potenciales  del </a:t>
            </a:r>
            <a:r>
              <a:rPr lang="es-MX" sz="2400" b="1" u="sng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es-MX" sz="2400" b="1" dirty="0" smtClean="0">
                <a:latin typeface="Arial" pitchFamily="34" charset="0"/>
                <a:cs typeface="Arial" pitchFamily="34" charset="0"/>
              </a:rPr>
              <a:t>ENAMHI</a:t>
            </a:r>
            <a:endParaRPr lang="es-PE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1160293" y="2121259"/>
            <a:ext cx="6028287" cy="3221590"/>
            <a:chOff x="1160293" y="2121259"/>
            <a:chExt cx="6028287" cy="3221590"/>
          </a:xfrm>
        </p:grpSpPr>
        <p:sp>
          <p:nvSpPr>
            <p:cNvPr id="35" name="34 Rectángulo redondeado"/>
            <p:cNvSpPr/>
            <p:nvPr/>
          </p:nvSpPr>
          <p:spPr>
            <a:xfrm>
              <a:off x="1177116" y="2552527"/>
              <a:ext cx="1329200" cy="323619"/>
            </a:xfrm>
            <a:prstGeom prst="roundRect">
              <a:avLst/>
            </a:prstGeom>
            <a:ln w="19050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MX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P 90%</a:t>
              </a:r>
              <a:endParaRPr lang="es-MX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35 Rectángulo redondeado"/>
            <p:cNvSpPr/>
            <p:nvPr/>
          </p:nvSpPr>
          <p:spPr>
            <a:xfrm>
              <a:off x="1177117" y="3018075"/>
              <a:ext cx="1329200" cy="284532"/>
            </a:xfrm>
            <a:prstGeom prst="roundRect">
              <a:avLst/>
            </a:prstGeom>
            <a:ln w="19050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MX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P 95%</a:t>
              </a:r>
              <a:endParaRPr lang="es-MX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36 Rectángulo redondeado"/>
            <p:cNvSpPr/>
            <p:nvPr/>
          </p:nvSpPr>
          <p:spPr>
            <a:xfrm>
              <a:off x="1160293" y="3437020"/>
              <a:ext cx="1346024" cy="303161"/>
            </a:xfrm>
            <a:prstGeom prst="roundRect">
              <a:avLst/>
            </a:prstGeom>
            <a:ln w="19050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MX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P 99%</a:t>
              </a:r>
              <a:endParaRPr lang="es-MX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41 CuadroTexto"/>
            <p:cNvSpPr txBox="1"/>
            <p:nvPr/>
          </p:nvSpPr>
          <p:spPr>
            <a:xfrm>
              <a:off x="5577540" y="2819160"/>
              <a:ext cx="16110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MX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Percentiles estimados para la climatología 1981-2010 de Octubre a Mayo.</a:t>
              </a:r>
              <a:endParaRPr lang="es-MX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4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9221" y="2636852"/>
              <a:ext cx="2079107" cy="113405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5" name="44 Cerrar llave"/>
            <p:cNvSpPr/>
            <p:nvPr/>
          </p:nvSpPr>
          <p:spPr>
            <a:xfrm rot="10800000">
              <a:off x="2627548" y="2547427"/>
              <a:ext cx="214787" cy="1237659"/>
            </a:xfrm>
            <a:prstGeom prst="rightBrac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50" name="49 CuadroTexto"/>
            <p:cNvSpPr txBox="1"/>
            <p:nvPr/>
          </p:nvSpPr>
          <p:spPr>
            <a:xfrm>
              <a:off x="1372370" y="2121259"/>
              <a:ext cx="8806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600" b="1" dirty="0" smtClean="0">
                  <a:latin typeface="Arial" pitchFamily="34" charset="0"/>
                  <a:cs typeface="Arial" pitchFamily="34" charset="0"/>
                </a:rPr>
                <a:t>Paso 1</a:t>
              </a:r>
              <a:endParaRPr lang="es-MX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51 Flecha abajo"/>
            <p:cNvSpPr/>
            <p:nvPr/>
          </p:nvSpPr>
          <p:spPr>
            <a:xfrm>
              <a:off x="3909088" y="3865918"/>
              <a:ext cx="586714" cy="226793"/>
            </a:xfrm>
            <a:prstGeom prst="downArrow">
              <a:avLst/>
            </a:prstGeom>
            <a:ln w="19050"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52 Flecha abajo"/>
            <p:cNvSpPr/>
            <p:nvPr/>
          </p:nvSpPr>
          <p:spPr>
            <a:xfrm>
              <a:off x="3909087" y="2311755"/>
              <a:ext cx="586714" cy="226793"/>
            </a:xfrm>
            <a:prstGeom prst="downArrow">
              <a:avLst/>
            </a:prstGeom>
            <a:ln w="19050"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5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67" b="6902"/>
            <a:stretch/>
          </p:blipFill>
          <p:spPr bwMode="auto">
            <a:xfrm>
              <a:off x="3260147" y="4161421"/>
              <a:ext cx="2097254" cy="1153379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4824" y="2603712"/>
              <a:ext cx="315569" cy="1181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0934" y="4133371"/>
              <a:ext cx="344867" cy="12094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0" name="29 CuadroTexto"/>
          <p:cNvSpPr txBox="1"/>
          <p:nvPr/>
        </p:nvSpPr>
        <p:spPr>
          <a:xfrm>
            <a:off x="124064" y="558432"/>
            <a:ext cx="1547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 smtClean="0"/>
              <a:t>GRD</a:t>
            </a:r>
            <a:endParaRPr lang="es-MX" sz="4400" b="1" dirty="0"/>
          </a:p>
        </p:txBody>
      </p:sp>
    </p:spTree>
    <p:extLst>
      <p:ext uri="{BB962C8B-B14F-4D97-AF65-F5344CB8AC3E}">
        <p14:creationId xmlns:p14="http://schemas.microsoft.com/office/powerpoint/2010/main" val="137598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3" grpId="0"/>
      <p:bldP spid="46" grpId="0" animBg="1"/>
      <p:bldP spid="47" grpId="0" animBg="1"/>
      <p:bldP spid="48" grpId="0" animBg="1"/>
      <p:bldP spid="49" grpId="0" animBg="1"/>
      <p:bldP spid="5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9100" y="0"/>
            <a:ext cx="8229600" cy="1143000"/>
          </a:xfrm>
        </p:spPr>
        <p:txBody>
          <a:bodyPr>
            <a:normAutofit/>
          </a:bodyPr>
          <a:lstStyle/>
          <a:p>
            <a:r>
              <a:rPr lang="es-PE" dirty="0" smtClean="0"/>
              <a:t>SONICS </a:t>
            </a:r>
            <a:br>
              <a:rPr lang="es-PE" dirty="0" smtClean="0"/>
            </a:br>
            <a:r>
              <a:rPr lang="es-PE" sz="2400" dirty="0" smtClean="0">
                <a:hlinkClick r:id="rId2"/>
              </a:rPr>
              <a:t>https://www.senamhi.gob.pe/?p=observacion-de-inundaciones</a:t>
            </a:r>
            <a:r>
              <a:rPr lang="es-PE" sz="2400" dirty="0" smtClean="0"/>
              <a:t> </a:t>
            </a:r>
            <a:endParaRPr lang="es-PE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38822"/>
            <a:ext cx="6705600" cy="562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wlavado\Downloads\SONICS_5D.12019-02-11.png"/>
          <p:cNvPicPr>
            <a:picLocks noChangeAspect="1" noChangeArrowheads="1"/>
          </p:cNvPicPr>
          <p:nvPr/>
        </p:nvPicPr>
        <p:blipFill>
          <a:blip r:embed="rId4" cstate="print"/>
          <a:srcRect t="13702"/>
          <a:stretch>
            <a:fillRect/>
          </a:stretch>
        </p:blipFill>
        <p:spPr bwMode="auto">
          <a:xfrm>
            <a:off x="3213810" y="0"/>
            <a:ext cx="5618075" cy="685800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99392"/>
            <a:ext cx="179228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569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268760"/>
            <a:ext cx="5829329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4" name="34 Rectángulo"/>
          <p:cNvSpPr>
            <a:spLocks noChangeArrowheads="1"/>
          </p:cNvSpPr>
          <p:nvPr/>
        </p:nvSpPr>
        <p:spPr bwMode="auto">
          <a:xfrm>
            <a:off x="2357438" y="71438"/>
            <a:ext cx="5937633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PE" altLang="es-PE" sz="3200" b="1" dirty="0"/>
              <a:t>Resultados del modelo SWAT</a:t>
            </a:r>
          </a:p>
        </p:txBody>
      </p:sp>
      <p:pic>
        <p:nvPicPr>
          <p:cNvPr id="29697" name="Picture 1" descr="C:\Users\wlavado\Downloads\Huallag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980728"/>
            <a:ext cx="4488459" cy="5589240"/>
          </a:xfrm>
          <a:prstGeom prst="rect">
            <a:avLst/>
          </a:prstGeom>
          <a:noFill/>
        </p:spPr>
      </p:pic>
      <p:sp>
        <p:nvSpPr>
          <p:cNvPr id="17" name="16 CuadroTexto"/>
          <p:cNvSpPr txBox="1"/>
          <p:nvPr/>
        </p:nvSpPr>
        <p:spPr>
          <a:xfrm>
            <a:off x="0" y="1124744"/>
            <a:ext cx="1691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HUALLAGA</a:t>
            </a:r>
            <a:endParaRPr lang="es-MX" sz="2400" b="1" dirty="0"/>
          </a:p>
        </p:txBody>
      </p:sp>
      <p:sp>
        <p:nvSpPr>
          <p:cNvPr id="18" name="17 CuadroTexto"/>
          <p:cNvSpPr txBox="1"/>
          <p:nvPr/>
        </p:nvSpPr>
        <p:spPr>
          <a:xfrm>
            <a:off x="7020272" y="1340768"/>
            <a:ext cx="1691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MANTARO</a:t>
            </a:r>
            <a:endParaRPr lang="es-MX" sz="24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0" y="0"/>
            <a:ext cx="1547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 smtClean="0"/>
              <a:t>GIRH</a:t>
            </a:r>
            <a:endParaRPr lang="es-MX" sz="4400" b="1" dirty="0"/>
          </a:p>
        </p:txBody>
      </p:sp>
      <p:pic>
        <p:nvPicPr>
          <p:cNvPr id="8" name="Picture 2" descr="C:\Users\wlavado\Downloads\mapa_anomalias.bmp"/>
          <p:cNvPicPr>
            <a:picLocks noChangeAspect="1" noChangeArrowheads="1"/>
          </p:cNvPicPr>
          <p:nvPr/>
        </p:nvPicPr>
        <p:blipFill>
          <a:blip r:embed="rId4" cstate="print"/>
          <a:srcRect l="30409" t="58228" r="3408"/>
          <a:stretch>
            <a:fillRect/>
          </a:stretch>
        </p:blipFill>
        <p:spPr bwMode="auto">
          <a:xfrm>
            <a:off x="-1" y="1052736"/>
            <a:ext cx="5005647" cy="5805264"/>
          </a:xfrm>
          <a:prstGeom prst="rect">
            <a:avLst/>
          </a:prstGeom>
          <a:noFill/>
        </p:spPr>
      </p:pic>
      <p:sp>
        <p:nvSpPr>
          <p:cNvPr id="9" name="8 CuadroTexto"/>
          <p:cNvSpPr txBox="1"/>
          <p:nvPr/>
        </p:nvSpPr>
        <p:spPr>
          <a:xfrm>
            <a:off x="5076056" y="5661248"/>
            <a:ext cx="4067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/>
              <a:t>BALANCES HIDRICOS ESPACIO TEMPORALES</a:t>
            </a:r>
            <a:endParaRPr lang="es-MX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3962400" cy="5599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0" y="0"/>
            <a:ext cx="1547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 smtClean="0"/>
              <a:t>GIRH</a:t>
            </a:r>
          </a:p>
          <a:p>
            <a:r>
              <a:rPr lang="es-MX" sz="4400" b="1" dirty="0" smtClean="0"/>
              <a:t>GRD</a:t>
            </a:r>
            <a:endParaRPr lang="es-MX" sz="4400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649104" y="5960477"/>
            <a:ext cx="19080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b="1" dirty="0" smtClean="0"/>
              <a:t>3803 sub-cuencas</a:t>
            </a:r>
            <a:endParaRPr lang="es-PE" sz="1600" b="1" dirty="0"/>
          </a:p>
        </p:txBody>
      </p:sp>
      <p:pic>
        <p:nvPicPr>
          <p:cNvPr id="2050" name="Picture 2" descr="C:\Users\wlavado\Downloads\mapa_regiones_hidrologicas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70872"/>
            <a:ext cx="4131931" cy="583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259632" y="39875"/>
            <a:ext cx="7884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" pitchFamily="34" charset="0"/>
                <a:cs typeface="Arial" pitchFamily="34" charset="0"/>
              </a:rPr>
              <a:t>Modelamiento Hidrológico a nivel nacional</a:t>
            </a:r>
            <a:endParaRPr lang="es-PE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01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4 Rectángulo"/>
          <p:cNvSpPr>
            <a:spLocks noChangeArrowheads="1"/>
          </p:cNvSpPr>
          <p:nvPr/>
        </p:nvSpPr>
        <p:spPr bwMode="auto">
          <a:xfrm>
            <a:off x="3328988" y="0"/>
            <a:ext cx="2757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PE" sz="2800" u="sng"/>
              <a:t>Hidroclimatologia</a:t>
            </a:r>
          </a:p>
        </p:txBody>
      </p:sp>
      <p:sp>
        <p:nvSpPr>
          <p:cNvPr id="27651" name="16 CuadroTexto"/>
          <p:cNvSpPr txBox="1">
            <a:spLocks noChangeArrowheads="1"/>
          </p:cNvSpPr>
          <p:nvPr/>
        </p:nvSpPr>
        <p:spPr bwMode="auto">
          <a:xfrm>
            <a:off x="1905000" y="533400"/>
            <a:ext cx="6991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s-PE" sz="2400"/>
              <a:t>Perdidas de suelo por erosión hídrica (RUSLE)</a:t>
            </a:r>
          </a:p>
        </p:txBody>
      </p:sp>
      <p:pic>
        <p:nvPicPr>
          <p:cNvPr id="27652" name="Picture 2" descr="H:\imagenes\R198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0138"/>
            <a:ext cx="4057650" cy="447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13400"/>
            <a:ext cx="39782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CustomShape 17"/>
          <p:cNvSpPr>
            <a:spLocks noChangeArrowheads="1"/>
          </p:cNvSpPr>
          <p:nvPr/>
        </p:nvSpPr>
        <p:spPr bwMode="auto">
          <a:xfrm>
            <a:off x="0" y="6219825"/>
            <a:ext cx="2895600" cy="390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PE" sz="1800">
                <a:solidFill>
                  <a:srgbClr val="000000"/>
                </a:solidFill>
                <a:latin typeface="Arial" charset="0"/>
              </a:rPr>
              <a:t>Wischmeier y Smith, 1978</a:t>
            </a:r>
            <a:endParaRPr lang="es-MX" altLang="es-PE" sz="1800"/>
          </a:p>
        </p:txBody>
      </p:sp>
      <p:pic>
        <p:nvPicPr>
          <p:cNvPr id="27655" name="Picture 2" descr="H:\imágen erosión\para la diapo\198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093788"/>
            <a:ext cx="3781425" cy="53276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22 Imag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7" t="14227" r="13248" b="8577"/>
          <a:stretch>
            <a:fillRect/>
          </a:stretch>
        </p:blipFill>
        <p:spPr bwMode="auto">
          <a:xfrm>
            <a:off x="7086600" y="2514600"/>
            <a:ext cx="16573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8 CuadroTexto"/>
          <p:cNvSpPr txBox="1">
            <a:spLocks noChangeArrowheads="1"/>
          </p:cNvSpPr>
          <p:nvPr/>
        </p:nvSpPr>
        <p:spPr bwMode="auto">
          <a:xfrm>
            <a:off x="3587750" y="6494463"/>
            <a:ext cx="2078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PE" sz="1400">
                <a:latin typeface="Arial" charset="0"/>
              </a:rPr>
              <a:t>Sabino et al.  (in prep.)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0" y="0"/>
            <a:ext cx="1547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 smtClean="0"/>
              <a:t>GIRH</a:t>
            </a:r>
            <a:endParaRPr lang="es-MX" sz="4400" b="1" dirty="0"/>
          </a:p>
        </p:txBody>
      </p:sp>
    </p:spTree>
    <p:extLst>
      <p:ext uri="{BB962C8B-B14F-4D97-AF65-F5344CB8AC3E}">
        <p14:creationId xmlns:p14="http://schemas.microsoft.com/office/powerpoint/2010/main" val="29724192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001" y="4937"/>
            <a:ext cx="466740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79512" y="404664"/>
            <a:ext cx="36724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600" dirty="0" smtClean="0"/>
              <a:t>Incertidumbre por la cercanía a las estaciones</a:t>
            </a:r>
          </a:p>
          <a:p>
            <a:r>
              <a:rPr lang="es-PE" sz="2800" dirty="0" err="1" smtClean="0"/>
              <a:t>Ejm</a:t>
            </a:r>
            <a:r>
              <a:rPr lang="es-PE" sz="2800" dirty="0" smtClean="0"/>
              <a:t>. Boletín de sequías</a:t>
            </a:r>
          </a:p>
          <a:p>
            <a:r>
              <a:rPr lang="es-PE" sz="2800" dirty="0">
                <a:hlinkClick r:id="rId3"/>
              </a:rPr>
              <a:t>http://www.senamhi.gob.pe/?</a:t>
            </a:r>
            <a:r>
              <a:rPr lang="es-PE" sz="2800" dirty="0" smtClean="0">
                <a:hlinkClick r:id="rId3"/>
              </a:rPr>
              <a:t>p=sequias</a:t>
            </a:r>
            <a:r>
              <a:rPr lang="es-PE" sz="2800" dirty="0" smtClean="0"/>
              <a:t>  </a:t>
            </a:r>
            <a:endParaRPr lang="es-PE" sz="2800" dirty="0"/>
          </a:p>
        </p:txBody>
      </p:sp>
    </p:spTree>
    <p:extLst>
      <p:ext uri="{BB962C8B-B14F-4D97-AF65-F5344CB8AC3E}">
        <p14:creationId xmlns:p14="http://schemas.microsoft.com/office/powerpoint/2010/main" val="369673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Rectángulo"/>
          <p:cNvSpPr>
            <a:spLocks noChangeArrowheads="1"/>
          </p:cNvSpPr>
          <p:nvPr/>
        </p:nvSpPr>
        <p:spPr bwMode="auto">
          <a:xfrm>
            <a:off x="438150" y="836613"/>
            <a:ext cx="8281988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PE" sz="2800" dirty="0" err="1" smtClean="0">
                <a:latin typeface="Arial" charset="0"/>
              </a:rPr>
              <a:t>Blöschl</a:t>
            </a:r>
            <a:r>
              <a:rPr lang="es-PE" altLang="es-PE" sz="2800" dirty="0" smtClean="0">
                <a:latin typeface="Arial" charset="0"/>
              </a:rPr>
              <a:t> (2005) indica que “el mejor procedimiento para caracterizar los procesos hidrológicos en lugares sin medición debe ser “</a:t>
            </a:r>
            <a:r>
              <a:rPr lang="es-PE" altLang="es-PE" sz="2800" b="1" dirty="0" smtClean="0">
                <a:latin typeface="Arial" charset="0"/>
              </a:rPr>
              <a:t>instalando una estación hidrométrica”</a:t>
            </a:r>
            <a:r>
              <a:rPr lang="es-PE" altLang="es-PE" sz="2800" dirty="0" smtClean="0">
                <a:latin typeface="Arial" charset="0"/>
              </a:rPr>
              <a:t>. Incluso datos de corto tiempo pueden ayudar en la tarea de entender la hidrología.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PE" sz="2800" dirty="0" smtClean="0">
                <a:latin typeface="Arial" charset="0"/>
              </a:rPr>
              <a:t>Esta afirmación es confirmada en muchos trabajos relacionados a regionalización hidrológica para cuencas sin medición (</a:t>
            </a:r>
            <a:r>
              <a:rPr lang="es-PE" altLang="es-PE" sz="2800" dirty="0" err="1" smtClean="0">
                <a:latin typeface="Arial" charset="0"/>
              </a:rPr>
              <a:t>Oudin</a:t>
            </a:r>
            <a:r>
              <a:rPr lang="es-PE" altLang="es-PE" sz="2800" dirty="0" smtClean="0">
                <a:latin typeface="Arial" charset="0"/>
              </a:rPr>
              <a:t> et al., 2008; Drogue and </a:t>
            </a:r>
            <a:r>
              <a:rPr lang="es-PE" altLang="es-PE" sz="2800" dirty="0" err="1" smtClean="0">
                <a:latin typeface="Arial" charset="0"/>
              </a:rPr>
              <a:t>Plasse</a:t>
            </a:r>
            <a:r>
              <a:rPr lang="es-PE" altLang="es-PE" sz="2800" dirty="0" smtClean="0">
                <a:latin typeface="Arial" charset="0"/>
              </a:rPr>
              <a:t>, 2014; </a:t>
            </a:r>
            <a:r>
              <a:rPr lang="es-PE" altLang="es-PE" sz="2800" dirty="0" err="1" smtClean="0">
                <a:latin typeface="Arial" charset="0"/>
              </a:rPr>
              <a:t>Viviroli</a:t>
            </a:r>
            <a:r>
              <a:rPr lang="es-PE" altLang="es-PE" sz="2800" dirty="0" smtClean="0">
                <a:latin typeface="Arial" charset="0"/>
              </a:rPr>
              <a:t> and </a:t>
            </a:r>
            <a:r>
              <a:rPr lang="es-PE" altLang="es-PE" sz="2800" dirty="0" err="1" smtClean="0">
                <a:latin typeface="Arial" charset="0"/>
              </a:rPr>
              <a:t>Seibert</a:t>
            </a:r>
            <a:r>
              <a:rPr lang="es-PE" altLang="es-PE" sz="2800" dirty="0" smtClean="0">
                <a:latin typeface="Arial" charset="0"/>
              </a:rPr>
              <a:t>, 2015).</a:t>
            </a:r>
            <a:endParaRPr lang="es-PE" altLang="es-PE" sz="2800" dirty="0">
              <a:latin typeface="Arial" charset="0"/>
            </a:endParaRPr>
          </a:p>
        </p:txBody>
      </p:sp>
      <p:sp>
        <p:nvSpPr>
          <p:cNvPr id="39939" name="2 CuadroTexto"/>
          <p:cNvSpPr txBox="1">
            <a:spLocks noChangeArrowheads="1"/>
          </p:cNvSpPr>
          <p:nvPr/>
        </p:nvSpPr>
        <p:spPr bwMode="auto">
          <a:xfrm>
            <a:off x="4788024" y="6206331"/>
            <a:ext cx="4240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PE" sz="1800" dirty="0">
                <a:latin typeface="Arial" charset="0"/>
              </a:rPr>
              <a:t>Drogue &amp; </a:t>
            </a:r>
            <a:r>
              <a:rPr lang="es-PE" altLang="es-PE" sz="1800" dirty="0" err="1">
                <a:latin typeface="Arial" charset="0"/>
              </a:rPr>
              <a:t>Khediri</a:t>
            </a:r>
            <a:r>
              <a:rPr lang="es-PE" altLang="es-PE" sz="1800" dirty="0">
                <a:latin typeface="Arial" charset="0"/>
              </a:rPr>
              <a:t> (2016)</a:t>
            </a:r>
          </a:p>
        </p:txBody>
      </p:sp>
    </p:spTree>
    <p:extLst>
      <p:ext uri="{BB962C8B-B14F-4D97-AF65-F5344CB8AC3E}">
        <p14:creationId xmlns:p14="http://schemas.microsoft.com/office/powerpoint/2010/main" val="259204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63688" y="0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/>
              <a:t>DIFUSION</a:t>
            </a:r>
            <a:endParaRPr lang="es-MX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6284" r="24460"/>
          <a:stretch>
            <a:fillRect/>
          </a:stretch>
        </p:blipFill>
        <p:spPr bwMode="auto">
          <a:xfrm>
            <a:off x="4499992" y="1474599"/>
            <a:ext cx="4464496" cy="5095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467544" y="836712"/>
            <a:ext cx="59211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400" b="1" dirty="0" smtClean="0"/>
              <a:t>http://idesep.senamhi.gob.pe/portalidesep/</a:t>
            </a:r>
            <a:endParaRPr lang="es-MX" sz="24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5640" t="19467" r="28420" b="24412"/>
          <a:stretch>
            <a:fillRect/>
          </a:stretch>
        </p:blipFill>
        <p:spPr bwMode="auto">
          <a:xfrm>
            <a:off x="128980" y="2564904"/>
            <a:ext cx="429900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7" y="18331"/>
            <a:ext cx="8229600" cy="1143000"/>
          </a:xfrm>
        </p:spPr>
        <p:txBody>
          <a:bodyPr/>
          <a:lstStyle/>
          <a:p>
            <a:r>
              <a:rPr lang="es-PE" dirty="0" smtClean="0"/>
              <a:t>IRI DATA LIBRARY</a:t>
            </a:r>
            <a:endParaRPr lang="es-P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9" r="85547" b="31111"/>
          <a:stretch/>
        </p:blipFill>
        <p:spPr bwMode="auto">
          <a:xfrm>
            <a:off x="395537" y="1007586"/>
            <a:ext cx="4248471" cy="537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7" t="13055" r="66015" b="27500"/>
          <a:stretch/>
        </p:blipFill>
        <p:spPr bwMode="auto">
          <a:xfrm>
            <a:off x="4644008" y="1479721"/>
            <a:ext cx="4657154" cy="4429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8639"/>
            <a:ext cx="3672408" cy="509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4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11"/>
          <p:cNvSpPr>
            <a:spLocks noGrp="1"/>
          </p:cNvSpPr>
          <p:nvPr>
            <p:ph type="body" sz="quarter" idx="14"/>
          </p:nvPr>
        </p:nvSpPr>
        <p:spPr>
          <a:xfrm>
            <a:off x="1" y="188640"/>
            <a:ext cx="9144000" cy="431800"/>
          </a:xfrm>
          <a:solidFill>
            <a:srgbClr val="04004C"/>
          </a:solidFill>
        </p:spPr>
        <p:txBody>
          <a:bodyPr/>
          <a:lstStyle/>
          <a:p>
            <a:pPr>
              <a:spcBef>
                <a:spcPct val="0"/>
              </a:spcBef>
            </a:pPr>
            <a:r>
              <a:rPr lang="es-PE" dirty="0" smtClean="0">
                <a:solidFill>
                  <a:schemeClr val="bg1"/>
                </a:solidFill>
                <a:latin typeface="Myriad Pro"/>
              </a:rPr>
              <a:t>Líneas de investigación del SENAMHI</a:t>
            </a:r>
            <a:endParaRPr lang="es-PE" dirty="0">
              <a:solidFill>
                <a:schemeClr val="bg1"/>
              </a:solidFill>
              <a:latin typeface="Myriad Pro"/>
            </a:endParaRPr>
          </a:p>
          <a:p>
            <a:pPr>
              <a:spcBef>
                <a:spcPct val="0"/>
              </a:spcBef>
            </a:pPr>
            <a:endParaRPr lang="es-PE" dirty="0">
              <a:solidFill>
                <a:schemeClr val="bg1"/>
              </a:solidFill>
              <a:latin typeface="Myriad Pro"/>
            </a:endParaRPr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789590713"/>
              </p:ext>
            </p:extLst>
          </p:nvPr>
        </p:nvGraphicFramePr>
        <p:xfrm>
          <a:off x="179512" y="836712"/>
          <a:ext cx="874846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7 Rectángulo"/>
          <p:cNvSpPr/>
          <p:nvPr/>
        </p:nvSpPr>
        <p:spPr>
          <a:xfrm>
            <a:off x="0" y="6212929"/>
            <a:ext cx="9144000" cy="646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lIns="91423" tIns="45712" rIns="91423" bIns="45712">
            <a:spAutoFit/>
          </a:bodyPr>
          <a:lstStyle/>
          <a:p>
            <a:pPr algn="just"/>
            <a:r>
              <a:rPr lang="es-PE" sz="1200" b="1" dirty="0" smtClean="0">
                <a:solidFill>
                  <a:srgbClr val="1D12F4"/>
                </a:solidFill>
                <a:latin typeface="Arial" pitchFamily="34" charset="0"/>
                <a:cs typeface="Arial" pitchFamily="34" charset="0"/>
              </a:rPr>
              <a:t>LÍNEA DE INVESTIGACIÓN.- </a:t>
            </a:r>
            <a:r>
              <a:rPr lang="es-PE" sz="1200" b="1" dirty="0" smtClean="0">
                <a:latin typeface="Arial" pitchFamily="34" charset="0"/>
                <a:cs typeface="Arial" pitchFamily="34" charset="0"/>
              </a:rPr>
              <a:t>Es </a:t>
            </a:r>
            <a:r>
              <a:rPr lang="es-PE" sz="1200" b="1" dirty="0">
                <a:latin typeface="Arial" pitchFamily="34" charset="0"/>
                <a:cs typeface="Arial" pitchFamily="34" charset="0"/>
              </a:rPr>
              <a:t>un eje temático, lo suficientemente amplio y con orientación disciplinaria y conceptual, que se utiliza para organizar, planificar y construir, en forma perspectiva o prospectiva, el conocimiento científico en un campo específico de la ciencia y la tecnología. </a:t>
            </a:r>
          </a:p>
        </p:txBody>
      </p:sp>
    </p:spTree>
    <p:extLst>
      <p:ext uri="{BB962C8B-B14F-4D97-AF65-F5344CB8AC3E}">
        <p14:creationId xmlns:p14="http://schemas.microsoft.com/office/powerpoint/2010/main" val="244286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 Grupo"/>
          <p:cNvGrpSpPr/>
          <p:nvPr/>
        </p:nvGrpSpPr>
        <p:grpSpPr>
          <a:xfrm>
            <a:off x="3203848" y="1556792"/>
            <a:ext cx="5832648" cy="4267636"/>
            <a:chOff x="3203848" y="1556792"/>
            <a:chExt cx="5832648" cy="4267636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3988" y="1556792"/>
              <a:ext cx="3971925" cy="866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2752" y="2564905"/>
              <a:ext cx="5593744" cy="2736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5 CuadroTexto"/>
            <p:cNvSpPr txBox="1"/>
            <p:nvPr/>
          </p:nvSpPr>
          <p:spPr>
            <a:xfrm>
              <a:off x="3203848" y="5301208"/>
              <a:ext cx="57606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2800" b="1" dirty="0" err="1" smtClean="0"/>
                <a:t>Raster</a:t>
              </a:r>
              <a:r>
                <a:rPr lang="es-PE" sz="2800" b="1" dirty="0" smtClean="0"/>
                <a:t> en </a:t>
              </a:r>
              <a:r>
                <a:rPr lang="es-PE" sz="2800" b="1" dirty="0" err="1" smtClean="0"/>
                <a:t>netcdf</a:t>
              </a:r>
              <a:r>
                <a:rPr lang="es-PE" sz="2800" b="1" dirty="0" smtClean="0"/>
                <a:t>, </a:t>
              </a:r>
              <a:r>
                <a:rPr lang="es-PE" sz="2800" b="1" dirty="0" err="1" smtClean="0"/>
                <a:t>geotiff</a:t>
              </a:r>
              <a:endParaRPr lang="es-PE" sz="2800" b="1" dirty="0"/>
            </a:p>
          </p:txBody>
        </p:sp>
      </p:grpSp>
      <p:sp>
        <p:nvSpPr>
          <p:cNvPr id="2" name="1 CuadroTexto"/>
          <p:cNvSpPr txBox="1"/>
          <p:nvPr/>
        </p:nvSpPr>
        <p:spPr>
          <a:xfrm>
            <a:off x="107504" y="116632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600" b="1" dirty="0" smtClean="0"/>
              <a:t>De donde descargar PISCO</a:t>
            </a:r>
            <a:endParaRPr lang="es-PE" sz="3600" b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323528" y="836712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dirty="0" smtClean="0">
                <a:hlinkClick r:id="rId4"/>
              </a:rPr>
              <a:t>www.senamhi.gob.pe</a:t>
            </a:r>
            <a:r>
              <a:rPr lang="es-PE" sz="2400" dirty="0" smtClean="0"/>
              <a:t>  </a:t>
            </a:r>
            <a:r>
              <a:rPr lang="es-PE" sz="2400" dirty="0" smtClean="0">
                <a:sym typeface="Wingdings" panose="05000000000000000000" pitchFamily="2" charset="2"/>
              </a:rPr>
              <a:t> Herramientas   Observación de Inundaciones</a:t>
            </a:r>
            <a:endParaRPr lang="es-PE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29"/>
          <a:stretch/>
        </p:blipFill>
        <p:spPr bwMode="auto">
          <a:xfrm>
            <a:off x="444438" y="1667709"/>
            <a:ext cx="2594037" cy="513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Flecha derecha"/>
          <p:cNvSpPr/>
          <p:nvPr/>
        </p:nvSpPr>
        <p:spPr>
          <a:xfrm>
            <a:off x="107504" y="6525344"/>
            <a:ext cx="216024" cy="2799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" name="4 Estrella de 5 puntas"/>
          <p:cNvSpPr/>
          <p:nvPr/>
        </p:nvSpPr>
        <p:spPr>
          <a:xfrm>
            <a:off x="4716016" y="4509120"/>
            <a:ext cx="216024" cy="1440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8 Estrella de 5 puntas"/>
          <p:cNvSpPr/>
          <p:nvPr/>
        </p:nvSpPr>
        <p:spPr>
          <a:xfrm>
            <a:off x="4716016" y="4797152"/>
            <a:ext cx="216024" cy="1440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152334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s-PE" sz="6000" dirty="0" smtClean="0"/>
              <a:t>Resumen</a:t>
            </a:r>
            <a:endParaRPr lang="es-PE" sz="6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1052736"/>
            <a:ext cx="8568952" cy="5544616"/>
          </a:xfrm>
        </p:spPr>
        <p:txBody>
          <a:bodyPr>
            <a:noAutofit/>
          </a:bodyPr>
          <a:lstStyle/>
          <a:p>
            <a:pPr algn="just"/>
            <a:r>
              <a:rPr lang="es-PE" sz="2800" b="1" dirty="0" smtClean="0"/>
              <a:t>Programas de investigación definidos </a:t>
            </a:r>
            <a:r>
              <a:rPr lang="es-PE" sz="2800" b="1" dirty="0" smtClean="0">
                <a:sym typeface="Wingdings" panose="05000000000000000000" pitchFamily="2" charset="2"/>
              </a:rPr>
              <a:t> pasos firmes para la investigación científica</a:t>
            </a:r>
            <a:endParaRPr lang="es-PE" sz="2800" b="1" dirty="0" smtClean="0"/>
          </a:p>
          <a:p>
            <a:pPr algn="just"/>
            <a:r>
              <a:rPr lang="es-PE" sz="2800" b="1" dirty="0" smtClean="0"/>
              <a:t>SENAMHI soporta la GRD y GIRH a través del monitoreo y generación de información robusta (espacio-temporal).</a:t>
            </a:r>
          </a:p>
          <a:p>
            <a:pPr algn="just"/>
            <a:r>
              <a:rPr lang="es-PE" sz="2800" b="1" dirty="0" smtClean="0"/>
              <a:t>GRD a corto plazo y GIRH a mediano plazo</a:t>
            </a:r>
          </a:p>
          <a:p>
            <a:pPr algn="just"/>
            <a:r>
              <a:rPr lang="es-PE" sz="2800" b="1" dirty="0" smtClean="0"/>
              <a:t>Diferentes sistemas de difusión</a:t>
            </a:r>
          </a:p>
          <a:p>
            <a:pPr algn="just"/>
            <a:r>
              <a:rPr lang="es-PE" sz="2800" b="1" dirty="0" smtClean="0">
                <a:sym typeface="Wingdings" panose="05000000000000000000" pitchFamily="2" charset="2"/>
              </a:rPr>
              <a:t>Mas </a:t>
            </a:r>
            <a:r>
              <a:rPr lang="es-PE" sz="2800" b="1" dirty="0">
                <a:sym typeface="Wingdings" panose="05000000000000000000" pitchFamily="2" charset="2"/>
              </a:rPr>
              <a:t>fiabilidad donde tenemos estaciones y mediciones (caudal).</a:t>
            </a:r>
            <a:endParaRPr lang="es-PE" sz="2800" b="1" dirty="0"/>
          </a:p>
          <a:p>
            <a:pPr algn="just"/>
            <a:r>
              <a:rPr lang="es-PE" sz="2800" b="1" dirty="0" smtClean="0">
                <a:sym typeface="Wingdings" panose="05000000000000000000" pitchFamily="2" charset="2"/>
              </a:rPr>
              <a:t>Uso (Libre) siempre entendiendo sus limitaciones</a:t>
            </a:r>
          </a:p>
        </p:txBody>
      </p:sp>
    </p:spTree>
    <p:extLst>
      <p:ext uri="{BB962C8B-B14F-4D97-AF65-F5344CB8AC3E}">
        <p14:creationId xmlns:p14="http://schemas.microsoft.com/office/powerpoint/2010/main" val="394160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5"/>
          <p:cNvGrpSpPr>
            <a:grpSpLocks noChangeAspect="1"/>
          </p:cNvGrpSpPr>
          <p:nvPr/>
        </p:nvGrpSpPr>
        <p:grpSpPr>
          <a:xfrm>
            <a:off x="2267744" y="2151098"/>
            <a:ext cx="4464496" cy="4607998"/>
            <a:chOff x="4700445" y="2033445"/>
            <a:chExt cx="2791109" cy="2791107"/>
          </a:xfrm>
          <a:solidFill>
            <a:srgbClr val="FF0000"/>
          </a:solidFill>
        </p:grpSpPr>
        <p:sp>
          <p:nvSpPr>
            <p:cNvPr id="7" name="Forma libre 6"/>
            <p:cNvSpPr/>
            <p:nvPr/>
          </p:nvSpPr>
          <p:spPr>
            <a:xfrm>
              <a:off x="4700445" y="2033445"/>
              <a:ext cx="1364051" cy="1364051"/>
            </a:xfrm>
            <a:custGeom>
              <a:avLst/>
              <a:gdLst>
                <a:gd name="connsiteX0" fmla="*/ 0 w 1364051"/>
                <a:gd name="connsiteY0" fmla="*/ 1364051 h 1364051"/>
                <a:gd name="connsiteX1" fmla="*/ 1364051 w 1364051"/>
                <a:gd name="connsiteY1" fmla="*/ 0 h 1364051"/>
                <a:gd name="connsiteX2" fmla="*/ 1364051 w 1364051"/>
                <a:gd name="connsiteY2" fmla="*/ 1364051 h 1364051"/>
                <a:gd name="connsiteX3" fmla="*/ 0 w 1364051"/>
                <a:gd name="connsiteY3" fmla="*/ 1364051 h 1364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4051" h="1364051">
                  <a:moveTo>
                    <a:pt x="0" y="1364051"/>
                  </a:moveTo>
                  <a:cubicBezTo>
                    <a:pt x="0" y="610706"/>
                    <a:pt x="610706" y="0"/>
                    <a:pt x="1364051" y="0"/>
                  </a:cubicBezTo>
                  <a:lnTo>
                    <a:pt x="1364051" y="1364051"/>
                  </a:lnTo>
                  <a:lnTo>
                    <a:pt x="0" y="1364051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4865" tIns="484865" rIns="85344" bIns="85344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400" b="1" kern="1200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I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400" b="1" kern="1200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CONOCIMIENTO DE LOS RIESGOS</a:t>
              </a:r>
            </a:p>
          </p:txBody>
        </p:sp>
        <p:sp>
          <p:nvSpPr>
            <p:cNvPr id="8" name="Forma libre 7"/>
            <p:cNvSpPr/>
            <p:nvPr/>
          </p:nvSpPr>
          <p:spPr>
            <a:xfrm>
              <a:off x="6127502" y="2033445"/>
              <a:ext cx="1364052" cy="1364051"/>
            </a:xfrm>
            <a:custGeom>
              <a:avLst/>
              <a:gdLst>
                <a:gd name="connsiteX0" fmla="*/ 0 w 1364051"/>
                <a:gd name="connsiteY0" fmla="*/ 1364051 h 1364051"/>
                <a:gd name="connsiteX1" fmla="*/ 1364051 w 1364051"/>
                <a:gd name="connsiteY1" fmla="*/ 0 h 1364051"/>
                <a:gd name="connsiteX2" fmla="*/ 1364051 w 1364051"/>
                <a:gd name="connsiteY2" fmla="*/ 1364051 h 1364051"/>
                <a:gd name="connsiteX3" fmla="*/ 0 w 1364051"/>
                <a:gd name="connsiteY3" fmla="*/ 1364051 h 1364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4051" h="1364051">
                  <a:moveTo>
                    <a:pt x="0" y="0"/>
                  </a:moveTo>
                  <a:cubicBezTo>
                    <a:pt x="753345" y="0"/>
                    <a:pt x="1364051" y="610706"/>
                    <a:pt x="1364051" y="1364051"/>
                  </a:cubicBezTo>
                  <a:lnTo>
                    <a:pt x="0" y="13640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5344" tIns="484865" rIns="484866" bIns="85344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400" b="1" kern="1200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II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400" b="1" kern="1200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SERVICIO DE SEGUIMIENTO Y ALERTA</a:t>
              </a:r>
            </a:p>
          </p:txBody>
        </p:sp>
        <p:sp>
          <p:nvSpPr>
            <p:cNvPr id="9" name="Forma libre 8"/>
            <p:cNvSpPr/>
            <p:nvPr/>
          </p:nvSpPr>
          <p:spPr>
            <a:xfrm>
              <a:off x="6127502" y="3460500"/>
              <a:ext cx="1364052" cy="1364052"/>
            </a:xfrm>
            <a:custGeom>
              <a:avLst/>
              <a:gdLst>
                <a:gd name="connsiteX0" fmla="*/ 0 w 1364051"/>
                <a:gd name="connsiteY0" fmla="*/ 1364051 h 1364051"/>
                <a:gd name="connsiteX1" fmla="*/ 1364051 w 1364051"/>
                <a:gd name="connsiteY1" fmla="*/ 0 h 1364051"/>
                <a:gd name="connsiteX2" fmla="*/ 1364051 w 1364051"/>
                <a:gd name="connsiteY2" fmla="*/ 1364051 h 1364051"/>
                <a:gd name="connsiteX3" fmla="*/ 0 w 1364051"/>
                <a:gd name="connsiteY3" fmla="*/ 1364051 h 1364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4051" h="1364051">
                  <a:moveTo>
                    <a:pt x="1364051" y="0"/>
                  </a:moveTo>
                  <a:cubicBezTo>
                    <a:pt x="1364051" y="753345"/>
                    <a:pt x="753345" y="1364051"/>
                    <a:pt x="0" y="1364051"/>
                  </a:cubicBezTo>
                  <a:lnTo>
                    <a:pt x="0" y="0"/>
                  </a:lnTo>
                  <a:lnTo>
                    <a:pt x="1364051" y="0"/>
                  </a:lnTo>
                  <a:close/>
                </a:path>
              </a:pathLst>
            </a:cu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5344" tIns="85344" rIns="468000" bIns="48486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400" b="1" kern="1200" dirty="0">
                  <a:latin typeface="Arial Narrow" panose="020B0606020202030204" pitchFamily="34" charset="0"/>
                </a:rPr>
                <a:t>III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400" b="1" kern="1200" dirty="0">
                  <a:latin typeface="Arial Narrow" panose="020B0606020202030204" pitchFamily="34" charset="0"/>
                </a:rPr>
                <a:t>DIFUSIÓN Y COMUNICACIÓN</a:t>
              </a:r>
            </a:p>
          </p:txBody>
        </p:sp>
        <p:sp>
          <p:nvSpPr>
            <p:cNvPr id="10" name="Forma libre 9"/>
            <p:cNvSpPr/>
            <p:nvPr/>
          </p:nvSpPr>
          <p:spPr>
            <a:xfrm>
              <a:off x="4700445" y="3460501"/>
              <a:ext cx="1364051" cy="1364051"/>
            </a:xfrm>
            <a:custGeom>
              <a:avLst/>
              <a:gdLst>
                <a:gd name="connsiteX0" fmla="*/ 0 w 1364051"/>
                <a:gd name="connsiteY0" fmla="*/ 1364051 h 1364051"/>
                <a:gd name="connsiteX1" fmla="*/ 1364051 w 1364051"/>
                <a:gd name="connsiteY1" fmla="*/ 0 h 1364051"/>
                <a:gd name="connsiteX2" fmla="*/ 1364051 w 1364051"/>
                <a:gd name="connsiteY2" fmla="*/ 1364051 h 1364051"/>
                <a:gd name="connsiteX3" fmla="*/ 0 w 1364051"/>
                <a:gd name="connsiteY3" fmla="*/ 1364051 h 1364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4051" h="1364051">
                  <a:moveTo>
                    <a:pt x="1364051" y="1364051"/>
                  </a:moveTo>
                  <a:cubicBezTo>
                    <a:pt x="610706" y="1364051"/>
                    <a:pt x="0" y="753345"/>
                    <a:pt x="0" y="0"/>
                  </a:cubicBezTo>
                  <a:lnTo>
                    <a:pt x="1364051" y="0"/>
                  </a:lnTo>
                  <a:lnTo>
                    <a:pt x="1364051" y="1364051"/>
                  </a:lnTo>
                  <a:close/>
                </a:path>
              </a:pathLst>
            </a:cu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84865" tIns="85344" rIns="85344" bIns="48486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400" b="1" dirty="0">
                  <a:latin typeface="Arial Narrow" panose="020B0606020202030204" pitchFamily="34" charset="0"/>
                </a:rPr>
                <a:t>IV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400" b="1" kern="1200" dirty="0">
                  <a:latin typeface="Arial Narrow" panose="020B0606020202030204" pitchFamily="34" charset="0"/>
                </a:rPr>
                <a:t>CAPACIDAD DE RESPUESTA</a:t>
              </a:r>
            </a:p>
          </p:txBody>
        </p:sp>
        <p:sp>
          <p:nvSpPr>
            <p:cNvPr id="11" name="Flecha circular 10"/>
            <p:cNvSpPr/>
            <p:nvPr/>
          </p:nvSpPr>
          <p:spPr>
            <a:xfrm>
              <a:off x="5860519" y="3145478"/>
              <a:ext cx="470960" cy="409530"/>
            </a:xfrm>
            <a:prstGeom prst="circularArrow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</p:sp>
        <p:sp>
          <p:nvSpPr>
            <p:cNvPr id="12" name="Flecha circular 11"/>
            <p:cNvSpPr/>
            <p:nvPr/>
          </p:nvSpPr>
          <p:spPr>
            <a:xfrm rot="10800000">
              <a:off x="5860519" y="3302990"/>
              <a:ext cx="470960" cy="409530"/>
            </a:xfrm>
            <a:prstGeom prst="circularArrow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</p:sp>
      </p:grpSp>
      <p:sp>
        <p:nvSpPr>
          <p:cNvPr id="5" name="Rectángulo redondeado 4"/>
          <p:cNvSpPr/>
          <p:nvPr/>
        </p:nvSpPr>
        <p:spPr>
          <a:xfrm>
            <a:off x="1858890" y="2531405"/>
            <a:ext cx="1454728" cy="126012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 smtClean="0">
                <a:latin typeface="Arial Narrow" panose="020B0606020202030204" pitchFamily="34" charset="0"/>
              </a:rPr>
              <a:t>ESTUDIOS DE ZONIFICACIÓN DE PELIGROS POR INUNDACION Y HUAYCOS</a:t>
            </a:r>
            <a:endParaRPr lang="es-ES" sz="1200" b="1" dirty="0">
              <a:latin typeface="Arial Narrow" panose="020B0606020202030204" pitchFamily="34" charset="0"/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3782388" y="1521033"/>
            <a:ext cx="1454728" cy="126012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 smtClean="0">
                <a:latin typeface="Arial Narrow" panose="020B0606020202030204" pitchFamily="34" charset="0"/>
              </a:rPr>
              <a:t>ESTUDIO DINAMICO DE DESARROLLO DE  UMBRALES Y ACTIVACIÓN DE PELIGROS</a:t>
            </a:r>
            <a:endParaRPr lang="es-ES" sz="1200" b="1" dirty="0">
              <a:latin typeface="Arial Narrow" panose="020B0606020202030204" pitchFamily="34" charset="0"/>
            </a:endParaRPr>
          </a:p>
        </p:txBody>
      </p:sp>
      <p:sp>
        <p:nvSpPr>
          <p:cNvPr id="14" name="Rectángulo redondeado 13"/>
          <p:cNvSpPr/>
          <p:nvPr/>
        </p:nvSpPr>
        <p:spPr>
          <a:xfrm>
            <a:off x="5705890" y="2531405"/>
            <a:ext cx="1602414" cy="126002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 smtClean="0">
                <a:latin typeface="Arial Narrow" panose="020B0606020202030204" pitchFamily="34" charset="0"/>
              </a:rPr>
              <a:t>FORTALECIMIENTO DE SISTEMA OBSERVACIONAL REGIONAL A TRAVES DE INVERISIONES</a:t>
            </a:r>
            <a:endParaRPr lang="es-ES" sz="1200" b="1" dirty="0">
              <a:latin typeface="Arial Narrow" panose="020B0606020202030204" pitchFamily="34" charset="0"/>
            </a:endParaRPr>
          </a:p>
        </p:txBody>
      </p:sp>
      <p:sp>
        <p:nvSpPr>
          <p:cNvPr id="15" name="Rectángulo redondeado 14"/>
          <p:cNvSpPr/>
          <p:nvPr/>
        </p:nvSpPr>
        <p:spPr>
          <a:xfrm>
            <a:off x="3782388" y="3822965"/>
            <a:ext cx="1454728" cy="126426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 smtClean="0">
                <a:latin typeface="Arial Narrow" panose="020B0606020202030204" pitchFamily="34" charset="0"/>
              </a:rPr>
              <a:t>PROTOCOLO REGIONAL DE AVISOS  METEROLOGICOS E HIDROLOGICOS Y  DESARROLLO DE ALERTAS</a:t>
            </a:r>
            <a:endParaRPr lang="es-ES" sz="1200" b="1" dirty="0">
              <a:latin typeface="Arial Narrow" panose="020B0606020202030204" pitchFamily="34" charset="0"/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5705890" y="4783395"/>
            <a:ext cx="1454728" cy="126002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 smtClean="0">
                <a:latin typeface="Arial Narrow" panose="020B0606020202030204" pitchFamily="34" charset="0"/>
              </a:rPr>
              <a:t>DESARROLLO DE SISTEMAS DE ALARMA (SIRENAS) MEDIANTE INVERSIONES</a:t>
            </a:r>
            <a:endParaRPr lang="es-ES" sz="1200" b="1" dirty="0">
              <a:latin typeface="Arial Narrow" panose="020B0606020202030204" pitchFamily="34" charset="0"/>
            </a:endParaRPr>
          </a:p>
        </p:txBody>
      </p:sp>
      <p:sp>
        <p:nvSpPr>
          <p:cNvPr id="20" name="Arco 19"/>
          <p:cNvSpPr/>
          <p:nvPr/>
        </p:nvSpPr>
        <p:spPr>
          <a:xfrm>
            <a:off x="2471252" y="1740508"/>
            <a:ext cx="4077000" cy="5436000"/>
          </a:xfrm>
          <a:prstGeom prst="arc">
            <a:avLst>
              <a:gd name="adj1" fmla="val 13559928"/>
              <a:gd name="adj2" fmla="val 14969806"/>
            </a:avLst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ángulo redondeado 20"/>
          <p:cNvSpPr/>
          <p:nvPr/>
        </p:nvSpPr>
        <p:spPr>
          <a:xfrm>
            <a:off x="2077972" y="929367"/>
            <a:ext cx="1454728" cy="126012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 smtClean="0">
                <a:latin typeface="Arial Narrow" panose="020B0606020202030204" pitchFamily="34" charset="0"/>
              </a:rPr>
              <a:t>COFINANCIAMIENTO DE GOBIERNOS REGIONALES Y LOCALES (ART. 43 LEY PRESUPUESTO PUBLICO 2019) INCLUYENDO USO DE CANON</a:t>
            </a:r>
            <a:endParaRPr lang="es-ES" sz="900" b="1" dirty="0">
              <a:latin typeface="Arial Narrow" panose="020B0606020202030204" pitchFamily="34" charset="0"/>
            </a:endParaRPr>
          </a:p>
        </p:txBody>
      </p:sp>
      <p:sp>
        <p:nvSpPr>
          <p:cNvPr id="22" name="Rectángulo redondeado 21"/>
          <p:cNvSpPr/>
          <p:nvPr/>
        </p:nvSpPr>
        <p:spPr>
          <a:xfrm>
            <a:off x="5705886" y="1803677"/>
            <a:ext cx="1454728" cy="62371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latin typeface="Arial Narrow" panose="020B0606020202030204" pitchFamily="34" charset="0"/>
              </a:rPr>
              <a:t>FINANCIA DIRECTAMENTE EL SENAMHI</a:t>
            </a:r>
          </a:p>
        </p:txBody>
      </p:sp>
      <p:sp>
        <p:nvSpPr>
          <p:cNvPr id="23" name="Rectángulo redondeado 22"/>
          <p:cNvSpPr/>
          <p:nvPr/>
        </p:nvSpPr>
        <p:spPr>
          <a:xfrm>
            <a:off x="5709043" y="6127550"/>
            <a:ext cx="1454728" cy="62371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b="1" dirty="0">
                <a:latin typeface="Arial Narrow" panose="020B0606020202030204" pitchFamily="34" charset="0"/>
              </a:rPr>
              <a:t>FINANCIA GORE Y GOLO EN </a:t>
            </a:r>
            <a:r>
              <a:rPr lang="es-ES" sz="900" b="1" dirty="0" smtClean="0">
                <a:latin typeface="Arial Narrow" panose="020B0606020202030204" pitchFamily="34" charset="0"/>
              </a:rPr>
              <a:t>COORDINACIÓN </a:t>
            </a:r>
            <a:r>
              <a:rPr lang="es-ES" sz="900" b="1" dirty="0">
                <a:latin typeface="Arial Narrow" panose="020B0606020202030204" pitchFamily="34" charset="0"/>
              </a:rPr>
              <a:t>CON SENAMHI</a:t>
            </a:r>
          </a:p>
        </p:txBody>
      </p:sp>
      <p:sp>
        <p:nvSpPr>
          <p:cNvPr id="24" name="Rectángulo redondeado 23"/>
          <p:cNvSpPr/>
          <p:nvPr/>
        </p:nvSpPr>
        <p:spPr>
          <a:xfrm>
            <a:off x="516207" y="4247062"/>
            <a:ext cx="1454728" cy="1774226"/>
          </a:xfrm>
          <a:prstGeom prst="round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 dirty="0" smtClean="0">
                <a:latin typeface="Arial Narrow" panose="020B0606020202030204" pitchFamily="34" charset="0"/>
              </a:rPr>
              <a:t>SUSTENTO PARA POSTULACIONES AL </a:t>
            </a:r>
            <a:r>
              <a:rPr lang="es-ES" sz="1100" b="1" u="sng" dirty="0" smtClean="0">
                <a:latin typeface="Arial Narrow" panose="020B0606020202030204" pitchFamily="34" charset="0"/>
              </a:rPr>
              <a:t>FONDES </a:t>
            </a:r>
            <a:r>
              <a:rPr lang="es-ES" sz="1100" b="1" dirty="0" smtClean="0">
                <a:latin typeface="Arial Narrow" panose="020B0606020202030204" pitchFamily="34" charset="0"/>
              </a:rPr>
              <a:t>SOBRE INFRAESTRUCTURA Y ACTIVIDADES DE PROTECCION Y CONTROL EN RIOS Y QUEBRADAS </a:t>
            </a:r>
            <a:endParaRPr lang="es-ES" sz="1100" b="1" dirty="0">
              <a:latin typeface="Arial Narrow" panose="020B0606020202030204" pitchFamily="34" charset="0"/>
            </a:endParaRPr>
          </a:p>
        </p:txBody>
      </p:sp>
      <p:sp>
        <p:nvSpPr>
          <p:cNvPr id="25" name="Título 1"/>
          <p:cNvSpPr txBox="1">
            <a:spLocks/>
          </p:cNvSpPr>
          <p:nvPr/>
        </p:nvSpPr>
        <p:spPr>
          <a:xfrm>
            <a:off x="2053525" y="0"/>
            <a:ext cx="7090475" cy="10111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2800" b="1" dirty="0">
                <a:ln w="12700">
                  <a:solidFill>
                    <a:schemeClr val="tx2"/>
                  </a:solidFill>
                </a:ln>
                <a:solidFill>
                  <a:srgbClr val="002060"/>
                </a:solidFill>
              </a:rPr>
              <a:t>COMPONENTES DEL SISTEMA INTEGRAL DE ALERTA TEMPRANA ANTE LLUVIAS </a:t>
            </a:r>
            <a:r>
              <a:rPr lang="es-ES" sz="2800" b="1" dirty="0" smtClean="0">
                <a:ln w="12700">
                  <a:solidFill>
                    <a:schemeClr val="tx2"/>
                  </a:solidFill>
                </a:ln>
                <a:solidFill>
                  <a:srgbClr val="002060"/>
                </a:solidFill>
              </a:rPr>
              <a:t>INTENSAS Y PELIGROS ASOCIADOS</a:t>
            </a:r>
            <a:endParaRPr lang="es-ES" sz="2800" b="1" dirty="0">
              <a:ln w="12700">
                <a:solidFill>
                  <a:schemeClr val="tx2"/>
                </a:solidFill>
              </a:ln>
              <a:solidFill>
                <a:srgbClr val="002060"/>
              </a:solidFill>
            </a:endParaRPr>
          </a:p>
        </p:txBody>
      </p:sp>
      <p:cxnSp>
        <p:nvCxnSpPr>
          <p:cNvPr id="27" name="Conector angular 26"/>
          <p:cNvCxnSpPr>
            <a:stCxn id="5" idx="2"/>
            <a:endCxn id="24" idx="3"/>
          </p:cNvCxnSpPr>
          <p:nvPr/>
        </p:nvCxnSpPr>
        <p:spPr>
          <a:xfrm rot="5400000">
            <a:off x="1607275" y="4155195"/>
            <a:ext cx="1342641" cy="615319"/>
          </a:xfrm>
          <a:prstGeom prst="bentConnector2">
            <a:avLst/>
          </a:prstGeom>
          <a:ln w="28575">
            <a:solidFill>
              <a:srgbClr val="00206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ángulo redondeado 28"/>
          <p:cNvSpPr/>
          <p:nvPr/>
        </p:nvSpPr>
        <p:spPr>
          <a:xfrm>
            <a:off x="7548886" y="2316713"/>
            <a:ext cx="1454728" cy="911397"/>
          </a:xfrm>
          <a:prstGeom prst="round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 smtClean="0">
                <a:latin typeface="Arial Narrow" panose="020B0606020202030204" pitchFamily="34" charset="0"/>
              </a:rPr>
              <a:t>CONVENIO MARCO GORE MADRE DE DIOS - SENAMHI</a:t>
            </a:r>
            <a:endParaRPr lang="es-ES" sz="1200" b="1" dirty="0">
              <a:latin typeface="Arial Narrow" panose="020B0606020202030204" pitchFamily="34" charset="0"/>
            </a:endParaRPr>
          </a:p>
        </p:txBody>
      </p:sp>
      <p:sp>
        <p:nvSpPr>
          <p:cNvPr id="30" name="Rectángulo redondeado 29"/>
          <p:cNvSpPr/>
          <p:nvPr/>
        </p:nvSpPr>
        <p:spPr>
          <a:xfrm>
            <a:off x="7548885" y="3367265"/>
            <a:ext cx="1454728" cy="911397"/>
          </a:xfrm>
          <a:prstGeom prst="round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b="1" dirty="0" smtClean="0">
                <a:latin typeface="Arial Narrow" panose="020B0606020202030204" pitchFamily="34" charset="0"/>
              </a:rPr>
              <a:t>CONVENIO ESPECIFICO GORE MADRE DE DIOS – SENAMHI, PARA CADA INICIATIVA</a:t>
            </a:r>
            <a:endParaRPr lang="es-ES" sz="1000" b="1" dirty="0">
              <a:latin typeface="Arial Narrow" panose="020B0606020202030204" pitchFamily="34" charset="0"/>
            </a:endParaRPr>
          </a:p>
        </p:txBody>
      </p:sp>
      <p:sp>
        <p:nvSpPr>
          <p:cNvPr id="31" name="Rectángulo redondeado 30"/>
          <p:cNvSpPr/>
          <p:nvPr/>
        </p:nvSpPr>
        <p:spPr>
          <a:xfrm>
            <a:off x="3782388" y="3367265"/>
            <a:ext cx="1454729" cy="419900"/>
          </a:xfrm>
          <a:prstGeom prst="roundRect">
            <a:avLst>
              <a:gd name="adj" fmla="val 50000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b="1" dirty="0" smtClean="0">
                <a:latin typeface="Arial Narrow" panose="020B0606020202030204" pitchFamily="34" charset="0"/>
              </a:rPr>
              <a:t>SOLO CONVENIO INTERINSTITUCIONAL</a:t>
            </a:r>
            <a:endParaRPr lang="es-ES" sz="10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52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9" grpId="0" animBg="1"/>
      <p:bldP spid="30" grpId="0" animBg="1"/>
      <p:bldP spid="3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Imagen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5" y="5661025"/>
            <a:ext cx="2438400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1 Rectángulo"/>
          <p:cNvSpPr>
            <a:spLocks noChangeArrowheads="1"/>
          </p:cNvSpPr>
          <p:nvPr/>
        </p:nvSpPr>
        <p:spPr bwMode="auto">
          <a:xfrm>
            <a:off x="900113" y="1628775"/>
            <a:ext cx="72009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PE" altLang="es-PE" b="1" dirty="0">
                <a:solidFill>
                  <a:schemeClr val="accent1"/>
                </a:solidFill>
              </a:rPr>
              <a:t>“Ya no tenemos información perfecta -como Noé-, sino que debemos adaptarnos a un rango de condiciones plausibles. Y tenemos que empezar a adaptarnos a las condiciones de hoy”.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s-PE" altLang="es-PE" b="1" dirty="0">
              <a:solidFill>
                <a:schemeClr val="accent1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PE" altLang="es-PE" b="1" dirty="0">
                <a:solidFill>
                  <a:schemeClr val="accent1"/>
                </a:solidFill>
              </a:rPr>
              <a:t>Walter </a:t>
            </a:r>
            <a:r>
              <a:rPr lang="es-PE" altLang="es-PE" b="1" dirty="0" err="1">
                <a:solidFill>
                  <a:schemeClr val="accent1"/>
                </a:solidFill>
              </a:rPr>
              <a:t>Baethgen</a:t>
            </a:r>
            <a:endParaRPr lang="es-PE" altLang="es-PE" b="1" dirty="0">
              <a:solidFill>
                <a:schemeClr val="accent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691680" y="476672"/>
            <a:ext cx="5544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7200" b="1" dirty="0" smtClean="0"/>
              <a:t>GRACIAS</a:t>
            </a:r>
            <a:endParaRPr lang="es-PE" sz="7200" b="1" dirty="0"/>
          </a:p>
        </p:txBody>
      </p:sp>
    </p:spTree>
    <p:extLst>
      <p:ext uri="{BB962C8B-B14F-4D97-AF65-F5344CB8AC3E}">
        <p14:creationId xmlns:p14="http://schemas.microsoft.com/office/powerpoint/2010/main" val="12267349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11"/>
          <p:cNvSpPr>
            <a:spLocks noGrp="1"/>
          </p:cNvSpPr>
          <p:nvPr>
            <p:ph type="body" sz="quarter" idx="14"/>
          </p:nvPr>
        </p:nvSpPr>
        <p:spPr>
          <a:xfrm>
            <a:off x="1" y="188640"/>
            <a:ext cx="9144000" cy="792088"/>
          </a:xfrm>
          <a:solidFill>
            <a:srgbClr val="04004C"/>
          </a:solidFill>
        </p:spPr>
        <p:txBody>
          <a:bodyPr/>
          <a:lstStyle/>
          <a:p>
            <a:pPr>
              <a:spcBef>
                <a:spcPct val="0"/>
              </a:spcBef>
            </a:pPr>
            <a:r>
              <a:rPr lang="es-PE" dirty="0" smtClean="0">
                <a:solidFill>
                  <a:schemeClr val="bg1"/>
                </a:solidFill>
                <a:latin typeface="Myriad Pro"/>
              </a:rPr>
              <a:t>Investigación del SENAMHI vinculadas a las Políticas Públicas</a:t>
            </a:r>
            <a:endParaRPr lang="es-PE" dirty="0">
              <a:solidFill>
                <a:schemeClr val="bg1"/>
              </a:solidFill>
              <a:latin typeface="Myriad Pro"/>
            </a:endParaRPr>
          </a:p>
          <a:p>
            <a:pPr>
              <a:spcBef>
                <a:spcPct val="0"/>
              </a:spcBef>
            </a:pPr>
            <a:endParaRPr lang="es-PE" dirty="0">
              <a:solidFill>
                <a:schemeClr val="bg1"/>
              </a:solidFill>
              <a:latin typeface="Myriad Pro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476141"/>
              </p:ext>
            </p:extLst>
          </p:nvPr>
        </p:nvGraphicFramePr>
        <p:xfrm>
          <a:off x="179513" y="1124744"/>
          <a:ext cx="8784975" cy="5120739"/>
        </p:xfrm>
        <a:graphic>
          <a:graphicData uri="http://schemas.openxmlformats.org/drawingml/2006/table">
            <a:tbl>
              <a:tblPr/>
              <a:tblGrid>
                <a:gridCol w="581247"/>
                <a:gridCol w="3903526"/>
                <a:gridCol w="1300155"/>
                <a:gridCol w="3000047"/>
              </a:tblGrid>
              <a:tr h="3900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N°</a:t>
                      </a:r>
                      <a:endParaRPr lang="es-MX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Política Pública</a:t>
                      </a:r>
                      <a:endParaRPr lang="es-MX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Alcance</a:t>
                      </a:r>
                      <a:endParaRPr lang="es-MX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Sector Responsable o Rector</a:t>
                      </a:r>
                      <a:endParaRPr lang="es-MX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900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es-MX" sz="1400" b="1"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Gestión del Riesgo de Desastres</a:t>
                      </a:r>
                      <a:endParaRPr lang="es-MX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Multisectorial</a:t>
                      </a:r>
                      <a:endParaRPr lang="es-MX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Presidencia del Consejo de Ministros</a:t>
                      </a:r>
                      <a:endParaRPr lang="es-MX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0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es-MX" sz="1400" b="1"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Seguridad Alimentaria y Nutrición</a:t>
                      </a:r>
                      <a:endParaRPr lang="es-MX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Multisectorial</a:t>
                      </a:r>
                      <a:endParaRPr lang="es-MX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Agricultura</a:t>
                      </a:r>
                      <a:endParaRPr lang="es-MX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0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es-MX" sz="1400" b="1"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Gestión Integral de Recursos Hídricos</a:t>
                      </a:r>
                      <a:endParaRPr lang="es-MX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Multisectorial</a:t>
                      </a:r>
                      <a:endParaRPr lang="es-MX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Agricultura</a:t>
                      </a:r>
                      <a:endParaRPr lang="es-MX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1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es-MX" sz="1400" b="1"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Seguridad y Desarrollo Energético</a:t>
                      </a:r>
                      <a:endParaRPr lang="es-MX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Sectorial</a:t>
                      </a:r>
                      <a:endParaRPr lang="es-MX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Energía y Minas</a:t>
                      </a:r>
                      <a:endParaRPr lang="es-MX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0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es-MX" sz="1400" b="1"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Mitigación y Adaptación al Cambio Climático</a:t>
                      </a:r>
                      <a:endParaRPr lang="es-MX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Multisectorial</a:t>
                      </a:r>
                      <a:endParaRPr lang="es-MX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Ambiente</a:t>
                      </a:r>
                      <a:endParaRPr lang="es-MX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0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es-MX" sz="1400" b="1"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Gestión Forestal y de la Fauna Silvestre</a:t>
                      </a:r>
                      <a:endParaRPr lang="es-MX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Sectorial</a:t>
                      </a:r>
                      <a:endParaRPr lang="es-MX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Agricultura</a:t>
                      </a:r>
                      <a:endParaRPr lang="es-MX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0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  <a:endParaRPr lang="es-MX" sz="1400" b="1"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Gestión e Impulso de la Acuicultura</a:t>
                      </a:r>
                      <a:endParaRPr lang="es-MX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Sectorial</a:t>
                      </a:r>
                      <a:endParaRPr lang="es-MX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Producción</a:t>
                      </a:r>
                      <a:endParaRPr lang="es-MX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0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  <a:endParaRPr lang="es-MX" sz="1400" b="1"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Gestión de Recursos Turísticos</a:t>
                      </a:r>
                      <a:endParaRPr lang="es-MX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Sectorial</a:t>
                      </a:r>
                      <a:endParaRPr lang="es-MX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Comercio Exterior y Turismo</a:t>
                      </a:r>
                      <a:endParaRPr lang="es-MX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0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  <a:endParaRPr lang="es-MX" sz="1400" b="1"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Gestión y Conservación de la Diversidad Biológica y Ecosistemas Naturales</a:t>
                      </a:r>
                      <a:endParaRPr lang="es-MX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Sectorial</a:t>
                      </a:r>
                      <a:endParaRPr lang="es-MX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Ambiente</a:t>
                      </a:r>
                      <a:endParaRPr lang="es-MX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0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es-MX" sz="1400" b="1"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Gestión y Desarrollo Territorial</a:t>
                      </a:r>
                      <a:endParaRPr lang="es-MX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Multisectorial</a:t>
                      </a:r>
                      <a:endParaRPr lang="es-MX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Presidencia del Consejo de Ministros</a:t>
                      </a:r>
                      <a:endParaRPr lang="es-MX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0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</a:t>
                      </a:r>
                      <a:endParaRPr lang="es-MX" sz="1400" b="1"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Competitividad y Productividad</a:t>
                      </a:r>
                      <a:endParaRPr lang="es-MX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Multisectorial</a:t>
                      </a:r>
                      <a:endParaRPr lang="es-MX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Economía y Finanzas</a:t>
                      </a:r>
                      <a:endParaRPr lang="es-MX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0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</a:t>
                      </a:r>
                      <a:endParaRPr lang="es-MX" sz="1400" b="1" dirty="0"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Desarrollo Científico e Innovación Tecnológica</a:t>
                      </a:r>
                      <a:endParaRPr lang="es-MX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Multisectorial</a:t>
                      </a:r>
                      <a:endParaRPr lang="es-MX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Presidencia del Consejo de Ministros</a:t>
                      </a:r>
                      <a:endParaRPr lang="es-MX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970" marR="5097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722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4000" dirty="0" smtClean="0">
                <a:latin typeface="Times New Roman" pitchFamily="18" charset="0"/>
                <a:cs typeface="Times New Roman" pitchFamily="18" charset="0"/>
              </a:rPr>
              <a:t>PROGRAMAS DE INVESTIGACION</a:t>
            </a:r>
            <a:endParaRPr lang="es-MX" sz="4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457200" y="1447800"/>
          <a:ext cx="8382000" cy="5257800"/>
        </p:xfrm>
        <a:graphic>
          <a:graphicData uri="http://schemas.openxmlformats.org/drawingml/2006/table">
            <a:tbl>
              <a:tblPr/>
              <a:tblGrid>
                <a:gridCol w="457200"/>
                <a:gridCol w="7924800"/>
              </a:tblGrid>
              <a:tr h="810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24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N°</a:t>
                      </a:r>
                      <a:endParaRPr lang="es-MX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20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Programa de </a:t>
                      </a:r>
                      <a:r>
                        <a:rPr lang="es-PE" sz="20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Investigación (ALCANCE, GRUPO DE COORDINACION TECNICA, CIENCIAS</a:t>
                      </a:r>
                      <a:r>
                        <a:rPr lang="es-PE" sz="2000" b="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VINCULADAS, LINEAS DE INVESTIGACION, POLITICAS PUBLICAS Y PPR) </a:t>
                      </a:r>
                      <a:endParaRPr lang="es-MX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0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2400" b="1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s-MX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2400" b="1">
                          <a:latin typeface="Times New Roman"/>
                          <a:ea typeface="Calibri"/>
                          <a:cs typeface="Times New Roman"/>
                        </a:rPr>
                        <a:t>Fortalecimiento de la predicción y vigilancia de eventos meteorológicos e hidrológicos</a:t>
                      </a:r>
                      <a:endParaRPr lang="es-MX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0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2400" b="1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es-MX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2400" b="1">
                          <a:latin typeface="Times New Roman"/>
                          <a:ea typeface="Calibri"/>
                          <a:cs typeface="Times New Roman"/>
                        </a:rPr>
                        <a:t>Desarrollo de conocimiento atmosférico-hidrológico para la reducción de riesgos</a:t>
                      </a:r>
                      <a:endParaRPr lang="es-MX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76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2400" b="1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es-MX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2400" b="1">
                          <a:latin typeface="Times New Roman"/>
                          <a:ea typeface="Calibri"/>
                          <a:cs typeface="Times New Roman"/>
                        </a:rPr>
                        <a:t>Variación del clima e impactos en el desarrollo territorial sostenible</a:t>
                      </a:r>
                      <a:endParaRPr lang="es-MX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0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2400" b="1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es-MX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2400" b="1">
                          <a:latin typeface="Times New Roman"/>
                          <a:ea typeface="Calibri"/>
                          <a:cs typeface="Times New Roman"/>
                        </a:rPr>
                        <a:t>Evaluación de condiciones atmosféricas y de calidad ambiental para el bienestar social</a:t>
                      </a:r>
                      <a:endParaRPr lang="es-MX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0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2400" b="1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es-MX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2400" b="1" dirty="0">
                          <a:latin typeface="Times New Roman"/>
                          <a:ea typeface="Calibri"/>
                          <a:cs typeface="Times New Roman"/>
                        </a:rPr>
                        <a:t>Evaluación e impulso de servicios ecosistémicos y fuentes de energía renovable</a:t>
                      </a:r>
                      <a:endParaRPr lang="es-MX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383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8" y="725705"/>
            <a:ext cx="3376896" cy="4359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1"/>
            <a:ext cx="3839831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296365"/>
            <a:ext cx="1906530" cy="277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/>
          <a:stretch/>
        </p:blipFill>
        <p:spPr bwMode="auto">
          <a:xfrm>
            <a:off x="4600574" y="2060848"/>
            <a:ext cx="2203673" cy="340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004048" y="839614"/>
            <a:ext cx="39604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PISCO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</a:t>
            </a:r>
            <a:r>
              <a:rPr lang="en-US" sz="1600" dirty="0" smtClean="0"/>
              <a:t>eruvian </a:t>
            </a:r>
            <a:r>
              <a:rPr lang="en-US" b="1" dirty="0">
                <a:solidFill>
                  <a:srgbClr val="FF0000"/>
                </a:solidFill>
              </a:rPr>
              <a:t>I</a:t>
            </a:r>
            <a:r>
              <a:rPr lang="en-US" sz="1600" dirty="0"/>
              <a:t>nterpolate data of </a:t>
            </a:r>
            <a:r>
              <a:rPr lang="en-US" sz="1600" dirty="0" smtClean="0"/>
              <a:t>the </a:t>
            </a:r>
            <a:r>
              <a:rPr lang="en-US" b="1" dirty="0" smtClean="0">
                <a:solidFill>
                  <a:srgbClr val="FF0000"/>
                </a:solidFill>
              </a:rPr>
              <a:t>S</a:t>
            </a:r>
            <a:r>
              <a:rPr lang="en-US" sz="1600" dirty="0" smtClean="0"/>
              <a:t>ENAMHI’s </a:t>
            </a:r>
            <a:r>
              <a:rPr lang="en-US" b="1" dirty="0">
                <a:solidFill>
                  <a:srgbClr val="FF0000"/>
                </a:solidFill>
              </a:rPr>
              <a:t>C</a:t>
            </a:r>
            <a:r>
              <a:rPr lang="en-US" sz="1600" dirty="0"/>
              <a:t>limatological and Hydrological </a:t>
            </a:r>
            <a:r>
              <a:rPr lang="en-US" b="1" dirty="0">
                <a:solidFill>
                  <a:srgbClr val="FF0000"/>
                </a:solidFill>
              </a:rPr>
              <a:t>O</a:t>
            </a:r>
            <a:r>
              <a:rPr lang="en-US" sz="1600" dirty="0"/>
              <a:t>bservations </a:t>
            </a:r>
            <a:endParaRPr lang="es-PE" sz="1600" dirty="0"/>
          </a:p>
        </p:txBody>
      </p:sp>
      <p:sp>
        <p:nvSpPr>
          <p:cNvPr id="9" name="Marcador de texto 11"/>
          <p:cNvSpPr>
            <a:spLocks noGrp="1"/>
          </p:cNvSpPr>
          <p:nvPr>
            <p:ph type="body" sz="quarter" idx="4294967295"/>
          </p:nvPr>
        </p:nvSpPr>
        <p:spPr>
          <a:xfrm>
            <a:off x="1" y="188640"/>
            <a:ext cx="9144000" cy="431800"/>
          </a:xfrm>
          <a:prstGeom prst="rect">
            <a:avLst/>
          </a:prstGeom>
          <a:solidFill>
            <a:srgbClr val="04004C"/>
          </a:solidFill>
        </p:spPr>
        <p:txBody>
          <a:bodyPr>
            <a:normAutofit lnSpcReduction="10000"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es-PE" sz="2400" b="1" dirty="0" smtClean="0">
                <a:solidFill>
                  <a:schemeClr val="bg1"/>
                </a:solidFill>
                <a:latin typeface="Myriad Pro"/>
              </a:rPr>
              <a:t>SENAMHI y su Investigaciones </a:t>
            </a:r>
            <a:r>
              <a:rPr lang="es-PE" sz="2400" b="1" dirty="0">
                <a:solidFill>
                  <a:schemeClr val="bg1"/>
                </a:solidFill>
                <a:latin typeface="Myriad Pro"/>
              </a:rPr>
              <a:t>Aplicadas</a:t>
            </a:r>
          </a:p>
          <a:p>
            <a:pPr>
              <a:spcBef>
                <a:spcPct val="0"/>
              </a:spcBef>
            </a:pPr>
            <a:endParaRPr lang="es-PE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667415" y="5517232"/>
            <a:ext cx="4369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dirty="0" smtClean="0"/>
              <a:t>Base de datos interpolada de observaciones climáticas e hidrológicas</a:t>
            </a:r>
            <a:endParaRPr lang="es-PE" b="1" dirty="0"/>
          </a:p>
        </p:txBody>
      </p:sp>
      <p:sp>
        <p:nvSpPr>
          <p:cNvPr id="15" name="14 Rectángulo"/>
          <p:cNvSpPr/>
          <p:nvPr/>
        </p:nvSpPr>
        <p:spPr>
          <a:xfrm>
            <a:off x="0" y="6382515"/>
            <a:ext cx="9144000" cy="4662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lIns="91423" tIns="45712" rIns="91423" bIns="45712">
            <a:spAutoFit/>
          </a:bodyPr>
          <a:lstStyle/>
          <a:p>
            <a:pPr algn="just"/>
            <a:r>
              <a:rPr lang="es-PE" sz="1200" b="1" dirty="0" smtClean="0">
                <a:latin typeface="Arial" pitchFamily="34" charset="0"/>
                <a:cs typeface="Arial" pitchFamily="34" charset="0"/>
              </a:rPr>
              <a:t>Producto interpolado mensual de precipitación enero 1981 a diciembre 2014.</a:t>
            </a:r>
          </a:p>
          <a:p>
            <a:pPr algn="just"/>
            <a:r>
              <a:rPr lang="es-PE" sz="1200" b="1" dirty="0" smtClean="0">
                <a:latin typeface="Arial" pitchFamily="34" charset="0"/>
                <a:cs typeface="Arial" pitchFamily="34" charset="0"/>
                <a:hlinkClick r:id="rId7"/>
              </a:rPr>
              <a:t>ftp://ftp.senamhi.gob.pe/</a:t>
            </a:r>
            <a:endParaRPr lang="es-PE" sz="1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32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/>
        </p:nvGraphicFramePr>
        <p:xfrm>
          <a:off x="144017" y="1412776"/>
          <a:ext cx="8748463" cy="4624270"/>
        </p:xfrm>
        <a:graphic>
          <a:graphicData uri="http://schemas.openxmlformats.org/drawingml/2006/table">
            <a:tbl>
              <a:tblPr/>
              <a:tblGrid>
                <a:gridCol w="1682897"/>
                <a:gridCol w="2012537"/>
                <a:gridCol w="1995188"/>
                <a:gridCol w="3057841"/>
              </a:tblGrid>
              <a:tr h="131428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4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Política Pública </a:t>
                      </a:r>
                    </a:p>
                  </a:txBody>
                  <a:tcPr marL="9071" marR="9071" marT="90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4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Alcance </a:t>
                      </a:r>
                    </a:p>
                  </a:txBody>
                  <a:tcPr marL="9071" marR="9071" marT="90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4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Sector Responsable o Rector </a:t>
                      </a:r>
                    </a:p>
                  </a:txBody>
                  <a:tcPr marL="9071" marR="9071" marT="90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4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Entidad Responsable y/o Articuladora </a:t>
                      </a:r>
                    </a:p>
                  </a:txBody>
                  <a:tcPr marL="9071" marR="9071" marT="90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</a:tr>
              <a:tr h="133158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Gestión del Riesgo de </a:t>
                      </a:r>
                      <a:r>
                        <a:rPr lang="es-MX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Desastres (GRD) </a:t>
                      </a:r>
                      <a:endParaRPr lang="es-MX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071" marR="9071" marT="90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Multisectorial </a:t>
                      </a:r>
                    </a:p>
                  </a:txBody>
                  <a:tcPr marL="9071" marR="9071" marT="90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Presidencia del Consejo de Ministros </a:t>
                      </a:r>
                    </a:p>
                  </a:txBody>
                  <a:tcPr marL="9071" marR="9071" marT="90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PCM-Viceministerio de Gobernanza Territorial </a:t>
                      </a:r>
                    </a:p>
                  </a:txBody>
                  <a:tcPr marL="9071" marR="9071" marT="90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</a:tr>
              <a:tr h="1746619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Gestión Integral de Recursos Hídricos </a:t>
                      </a:r>
                      <a:endParaRPr lang="es-MX" sz="24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l" rtl="0" fontAlgn="ctr"/>
                      <a:r>
                        <a:rPr lang="es-MX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(GIRH)</a:t>
                      </a:r>
                      <a:endParaRPr lang="es-MX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071" marR="9071" marT="90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Multisectorial </a:t>
                      </a:r>
                    </a:p>
                  </a:txBody>
                  <a:tcPr marL="9071" marR="9071" marT="90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Agricultura </a:t>
                      </a:r>
                    </a:p>
                  </a:txBody>
                  <a:tcPr marL="9071" marR="9071" marT="90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Autoridad Nacional del Agua </a:t>
                      </a:r>
                    </a:p>
                  </a:txBody>
                  <a:tcPr marL="9071" marR="9071" marT="9071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</a:tr>
            </a:tbl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0" dirty="0" smtClean="0"/>
              <a:t>POLITICAS PUBLICAS</a:t>
            </a:r>
            <a:endParaRPr lang="es-MX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ítulo 1"/>
          <p:cNvSpPr txBox="1">
            <a:spLocks/>
          </p:cNvSpPr>
          <p:nvPr/>
        </p:nvSpPr>
        <p:spPr>
          <a:xfrm>
            <a:off x="323528" y="136228"/>
            <a:ext cx="8352927" cy="1115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 smtClean="0"/>
              <a:t>Procesos de la Gestión Integral de Recursos Hídricos con incidencia en GRD</a:t>
            </a:r>
            <a:endParaRPr lang="es-ES" sz="3600" b="1" dirty="0"/>
          </a:p>
        </p:txBody>
      </p:sp>
      <p:grpSp>
        <p:nvGrpSpPr>
          <p:cNvPr id="2" name="Grupo 1"/>
          <p:cNvGrpSpPr/>
          <p:nvPr/>
        </p:nvGrpSpPr>
        <p:grpSpPr>
          <a:xfrm>
            <a:off x="2051720" y="1196752"/>
            <a:ext cx="6132283" cy="5563870"/>
            <a:chOff x="2672206" y="1021931"/>
            <a:chExt cx="8176378" cy="5563870"/>
          </a:xfrm>
        </p:grpSpPr>
        <p:sp>
          <p:nvSpPr>
            <p:cNvPr id="33" name="Elipse 32"/>
            <p:cNvSpPr/>
            <p:nvPr/>
          </p:nvSpPr>
          <p:spPr>
            <a:xfrm>
              <a:off x="2672206" y="1093939"/>
              <a:ext cx="1730085" cy="1584176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3" name="Grupo 77"/>
            <p:cNvGrpSpPr/>
            <p:nvPr/>
          </p:nvGrpSpPr>
          <p:grpSpPr>
            <a:xfrm>
              <a:off x="3344281" y="1580116"/>
              <a:ext cx="7504303" cy="5005685"/>
              <a:chOff x="2919609" y="576060"/>
              <a:chExt cx="7504303" cy="5005685"/>
            </a:xfrm>
          </p:grpSpPr>
          <p:grpSp>
            <p:nvGrpSpPr>
              <p:cNvPr id="5" name="Grupo 68"/>
              <p:cNvGrpSpPr/>
              <p:nvPr/>
            </p:nvGrpSpPr>
            <p:grpSpPr>
              <a:xfrm>
                <a:off x="2919609" y="576060"/>
                <a:ext cx="5491413" cy="4815756"/>
                <a:chOff x="3097409" y="1312660"/>
                <a:chExt cx="5491413" cy="4815756"/>
              </a:xfrm>
            </p:grpSpPr>
            <p:sp>
              <p:nvSpPr>
                <p:cNvPr id="67" name="Elipse 66"/>
                <p:cNvSpPr/>
                <p:nvPr/>
              </p:nvSpPr>
              <p:spPr>
                <a:xfrm>
                  <a:off x="7148822" y="4688416"/>
                  <a:ext cx="1440000" cy="1440000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grpSp>
              <p:nvGrpSpPr>
                <p:cNvPr id="6" name="Grupo 65"/>
                <p:cNvGrpSpPr/>
                <p:nvPr/>
              </p:nvGrpSpPr>
              <p:grpSpPr>
                <a:xfrm>
                  <a:off x="3097409" y="1312660"/>
                  <a:ext cx="4992553" cy="4596073"/>
                  <a:chOff x="3130066" y="1590246"/>
                  <a:chExt cx="4992553" cy="4596073"/>
                </a:xfrm>
              </p:grpSpPr>
              <p:grpSp>
                <p:nvGrpSpPr>
                  <p:cNvPr id="8" name="Grupo 54"/>
                  <p:cNvGrpSpPr/>
                  <p:nvPr/>
                </p:nvGrpSpPr>
                <p:grpSpPr>
                  <a:xfrm>
                    <a:off x="3130066" y="1590246"/>
                    <a:ext cx="4777875" cy="4430580"/>
                    <a:chOff x="2943800" y="1166913"/>
                    <a:chExt cx="4777875" cy="4430580"/>
                  </a:xfrm>
                </p:grpSpPr>
                <p:sp>
                  <p:nvSpPr>
                    <p:cNvPr id="4" name="Elipse 3"/>
                    <p:cNvSpPr/>
                    <p:nvPr/>
                  </p:nvSpPr>
                  <p:spPr>
                    <a:xfrm>
                      <a:off x="3219421" y="1166913"/>
                      <a:ext cx="1440000" cy="1440000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27" name="Elipse 26"/>
                    <p:cNvSpPr/>
                    <p:nvPr/>
                  </p:nvSpPr>
                  <p:spPr>
                    <a:xfrm>
                      <a:off x="2943800" y="4157493"/>
                      <a:ext cx="1715621" cy="1440000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30" name="Elipse 29"/>
                    <p:cNvSpPr/>
                    <p:nvPr/>
                  </p:nvSpPr>
                  <p:spPr>
                    <a:xfrm>
                      <a:off x="6281675" y="4157493"/>
                      <a:ext cx="1440000" cy="1440000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sp>
                  <p:nvSpPr>
                    <p:cNvPr id="31" name="Elipse 30"/>
                    <p:cNvSpPr/>
                    <p:nvPr/>
                  </p:nvSpPr>
                  <p:spPr>
                    <a:xfrm>
                      <a:off x="6281675" y="1166913"/>
                      <a:ext cx="1440000" cy="1440000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  <p:cxnSp>
                  <p:nvCxnSpPr>
                    <p:cNvPr id="7" name="Conector recto de flecha 6"/>
                    <p:cNvCxnSpPr>
                      <a:stCxn id="30" idx="1"/>
                      <a:endCxn id="4" idx="5"/>
                    </p:cNvCxnSpPr>
                    <p:nvPr/>
                  </p:nvCxnSpPr>
                  <p:spPr>
                    <a:xfrm flipH="1" flipV="1">
                      <a:off x="4448538" y="2396030"/>
                      <a:ext cx="2044020" cy="1972346"/>
                    </a:xfrm>
                    <a:prstGeom prst="straightConnector1">
                      <a:avLst/>
                    </a:prstGeom>
                    <a:ln w="95250">
                      <a:headEnd type="none"/>
                      <a:tailEnd type="arrow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Conector recto de flecha 36"/>
                    <p:cNvCxnSpPr>
                      <a:stCxn id="27" idx="7"/>
                      <a:endCxn id="31" idx="3"/>
                    </p:cNvCxnSpPr>
                    <p:nvPr/>
                  </p:nvCxnSpPr>
                  <p:spPr>
                    <a:xfrm flipV="1">
                      <a:off x="4408175" y="2396030"/>
                      <a:ext cx="2084384" cy="1972346"/>
                    </a:xfrm>
                    <a:prstGeom prst="straightConnector1">
                      <a:avLst/>
                    </a:prstGeom>
                    <a:ln w="95250">
                      <a:solidFill>
                        <a:srgbClr val="FF0000"/>
                      </a:solidFill>
                      <a:headEnd type="none"/>
                      <a:tailEnd type="arrow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Conector recto de flecha 39"/>
                    <p:cNvCxnSpPr>
                      <a:endCxn id="27" idx="0"/>
                    </p:cNvCxnSpPr>
                    <p:nvPr/>
                  </p:nvCxnSpPr>
                  <p:spPr>
                    <a:xfrm flipH="1">
                      <a:off x="3801611" y="2624952"/>
                      <a:ext cx="6285" cy="1532541"/>
                    </a:xfrm>
                    <a:prstGeom prst="straightConnector1">
                      <a:avLst/>
                    </a:prstGeom>
                    <a:ln w="95250">
                      <a:headEnd type="none"/>
                      <a:tailEnd type="arrow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Conector recto de flecha 42"/>
                    <p:cNvCxnSpPr>
                      <a:stCxn id="4" idx="6"/>
                      <a:endCxn id="31" idx="2"/>
                    </p:cNvCxnSpPr>
                    <p:nvPr/>
                  </p:nvCxnSpPr>
                  <p:spPr>
                    <a:xfrm>
                      <a:off x="4659421" y="1886913"/>
                      <a:ext cx="1622254" cy="0"/>
                    </a:xfrm>
                    <a:prstGeom prst="straightConnector1">
                      <a:avLst/>
                    </a:prstGeom>
                    <a:ln w="95250">
                      <a:headEnd type="none"/>
                      <a:tailEnd type="arrow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6" name="Conector recto de flecha 45"/>
                    <p:cNvCxnSpPr>
                      <a:stCxn id="30" idx="0"/>
                      <a:endCxn id="31" idx="4"/>
                    </p:cNvCxnSpPr>
                    <p:nvPr/>
                  </p:nvCxnSpPr>
                  <p:spPr>
                    <a:xfrm flipV="1">
                      <a:off x="7001675" y="2606913"/>
                      <a:ext cx="0" cy="1550580"/>
                    </a:xfrm>
                    <a:prstGeom prst="straightConnector1">
                      <a:avLst/>
                    </a:prstGeom>
                    <a:ln w="95250">
                      <a:headEnd type="none"/>
                      <a:tailEnd type="arrow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Conector recto de flecha 48"/>
                    <p:cNvCxnSpPr>
                      <a:stCxn id="30" idx="2"/>
                      <a:endCxn id="27" idx="6"/>
                    </p:cNvCxnSpPr>
                    <p:nvPr/>
                  </p:nvCxnSpPr>
                  <p:spPr>
                    <a:xfrm flipH="1">
                      <a:off x="4659421" y="4877493"/>
                      <a:ext cx="1622255" cy="0"/>
                    </a:xfrm>
                    <a:prstGeom prst="straightConnector1">
                      <a:avLst/>
                    </a:prstGeom>
                    <a:ln w="95250">
                      <a:solidFill>
                        <a:srgbClr val="FF0000"/>
                      </a:solidFill>
                      <a:headEnd type="none"/>
                      <a:tailEnd type="arrow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56" name="Rectángulo 55"/>
                  <p:cNvSpPr/>
                  <p:nvPr/>
                </p:nvSpPr>
                <p:spPr>
                  <a:xfrm>
                    <a:off x="3321022" y="1933870"/>
                    <a:ext cx="1622254" cy="711200"/>
                  </a:xfrm>
                  <a:prstGeom prst="rect">
                    <a:avLst/>
                  </a:prstGeom>
                  <a:solidFill>
                    <a:schemeClr val="bg1">
                      <a:alpha val="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ES" b="1" dirty="0" smtClean="0">
                        <a:solidFill>
                          <a:schemeClr val="bg1"/>
                        </a:solidFill>
                        <a:latin typeface="Arial Narrow" panose="020B0606020202030204" pitchFamily="34" charset="0"/>
                      </a:rPr>
                      <a:t>Recurso Hídrico</a:t>
                    </a:r>
                    <a:endParaRPr lang="es-ES" b="1" dirty="0">
                      <a:solidFill>
                        <a:schemeClr val="bg1"/>
                      </a:solidFill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57" name="Rectángulo 56"/>
                  <p:cNvSpPr/>
                  <p:nvPr/>
                </p:nvSpPr>
                <p:spPr>
                  <a:xfrm>
                    <a:off x="6467940" y="1954646"/>
                    <a:ext cx="1440001" cy="711200"/>
                  </a:xfrm>
                  <a:prstGeom prst="rect">
                    <a:avLst/>
                  </a:prstGeom>
                  <a:solidFill>
                    <a:schemeClr val="bg1">
                      <a:alpha val="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ES" b="1" dirty="0" smtClean="0">
                        <a:solidFill>
                          <a:schemeClr val="bg1"/>
                        </a:solidFill>
                        <a:latin typeface="Arial Narrow" panose="020B0606020202030204" pitchFamily="34" charset="0"/>
                      </a:rPr>
                      <a:t>Población y medios de vida</a:t>
                    </a:r>
                    <a:endParaRPr lang="es-ES" b="1" dirty="0">
                      <a:solidFill>
                        <a:schemeClr val="bg1"/>
                      </a:solidFill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58" name="Rectángulo 57"/>
                  <p:cNvSpPr/>
                  <p:nvPr/>
                </p:nvSpPr>
                <p:spPr>
                  <a:xfrm>
                    <a:off x="3226077" y="4966002"/>
                    <a:ext cx="1626073" cy="711200"/>
                  </a:xfrm>
                  <a:prstGeom prst="rect">
                    <a:avLst/>
                  </a:prstGeom>
                  <a:solidFill>
                    <a:schemeClr val="bg1">
                      <a:alpha val="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ES" sz="1400" b="1" dirty="0" smtClean="0">
                        <a:solidFill>
                          <a:schemeClr val="bg1"/>
                        </a:solidFill>
                        <a:latin typeface="Arial Narrow" panose="020B0606020202030204" pitchFamily="34" charset="0"/>
                      </a:rPr>
                      <a:t>Infraestructura Hidráulica</a:t>
                    </a:r>
                    <a:endParaRPr lang="es-ES" sz="1400" b="1" dirty="0">
                      <a:solidFill>
                        <a:schemeClr val="bg1"/>
                      </a:solidFill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59" name="Rectángulo 58"/>
                  <p:cNvSpPr/>
                  <p:nvPr/>
                </p:nvSpPr>
                <p:spPr>
                  <a:xfrm>
                    <a:off x="6461479" y="4966002"/>
                    <a:ext cx="1440001" cy="711200"/>
                  </a:xfrm>
                  <a:prstGeom prst="rect">
                    <a:avLst/>
                  </a:prstGeom>
                  <a:solidFill>
                    <a:schemeClr val="bg1">
                      <a:alpha val="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ES" sz="1400" b="1" dirty="0" smtClean="0">
                        <a:solidFill>
                          <a:schemeClr val="bg1"/>
                        </a:solidFill>
                        <a:latin typeface="Arial Narrow" panose="020B0606020202030204" pitchFamily="34" charset="0"/>
                      </a:rPr>
                      <a:t>ANA, Municipio, Operadores y Usuarios</a:t>
                    </a:r>
                    <a:endParaRPr lang="es-ES" sz="1400" b="1" dirty="0">
                      <a:solidFill>
                        <a:schemeClr val="bg1"/>
                      </a:solidFill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60" name="Rectángulo 59"/>
                  <p:cNvSpPr/>
                  <p:nvPr/>
                </p:nvSpPr>
                <p:spPr>
                  <a:xfrm>
                    <a:off x="4852149" y="1621958"/>
                    <a:ext cx="1609329" cy="711200"/>
                  </a:xfrm>
                  <a:prstGeom prst="rect">
                    <a:avLst/>
                  </a:prstGeom>
                  <a:solidFill>
                    <a:schemeClr val="bg1">
                      <a:alpha val="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ES" sz="1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rPr>
                      <a:t>Inundación </a:t>
                    </a:r>
                    <a:r>
                      <a:rPr lang="es-ES" sz="1600" b="1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</a:rPr>
                      <a:t>y Sequía</a:t>
                    </a:r>
                    <a:endParaRPr lang="es-ES" sz="1600" b="1" dirty="0">
                      <a:solidFill>
                        <a:schemeClr val="tx1"/>
                      </a:solidFill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61" name="Rectángulo 60"/>
                  <p:cNvSpPr/>
                  <p:nvPr/>
                </p:nvSpPr>
                <p:spPr>
                  <a:xfrm>
                    <a:off x="4845687" y="5454344"/>
                    <a:ext cx="1740761" cy="731975"/>
                  </a:xfrm>
                  <a:prstGeom prst="rect">
                    <a:avLst/>
                  </a:prstGeom>
                  <a:solidFill>
                    <a:schemeClr val="bg1">
                      <a:alpha val="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ES" sz="1400" b="1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</a:rPr>
                      <a:t>Protección, operación, mantenimiento y recuperación</a:t>
                    </a:r>
                    <a:endParaRPr lang="es-ES" sz="1400" b="1" dirty="0">
                      <a:solidFill>
                        <a:schemeClr val="tx1"/>
                      </a:solidFill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62" name="Rectángulo 61"/>
                  <p:cNvSpPr/>
                  <p:nvPr/>
                </p:nvSpPr>
                <p:spPr>
                  <a:xfrm rot="16200000">
                    <a:off x="2804392" y="3397962"/>
                    <a:ext cx="1604548" cy="761179"/>
                  </a:xfrm>
                  <a:prstGeom prst="rect">
                    <a:avLst/>
                  </a:prstGeom>
                  <a:solidFill>
                    <a:schemeClr val="bg1">
                      <a:alpha val="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ES" sz="1400" b="1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</a:rPr>
                      <a:t>Inundación y Sequía</a:t>
                    </a:r>
                    <a:endParaRPr lang="es-ES" sz="1400" b="1" dirty="0">
                      <a:solidFill>
                        <a:schemeClr val="tx1"/>
                      </a:solidFill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63" name="Rectángulo 62"/>
                  <p:cNvSpPr/>
                  <p:nvPr/>
                </p:nvSpPr>
                <p:spPr>
                  <a:xfrm rot="18385431">
                    <a:off x="4167841" y="3452060"/>
                    <a:ext cx="1238723" cy="948267"/>
                  </a:xfrm>
                  <a:prstGeom prst="rect">
                    <a:avLst/>
                  </a:prstGeom>
                  <a:solidFill>
                    <a:schemeClr val="bg1">
                      <a:alpha val="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ES" sz="1400" b="1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</a:rPr>
                      <a:t>Continuidad de producción y servicios básicos</a:t>
                    </a:r>
                    <a:endParaRPr lang="es-ES" sz="1400" b="1" dirty="0">
                      <a:solidFill>
                        <a:schemeClr val="tx1"/>
                      </a:solidFill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64" name="Rectángulo 63"/>
                  <p:cNvSpPr/>
                  <p:nvPr/>
                </p:nvSpPr>
                <p:spPr>
                  <a:xfrm rot="2946960" flipH="1">
                    <a:off x="5917232" y="3431187"/>
                    <a:ext cx="1080001" cy="948267"/>
                  </a:xfrm>
                  <a:prstGeom prst="rect">
                    <a:avLst/>
                  </a:prstGeom>
                  <a:solidFill>
                    <a:schemeClr val="bg1">
                      <a:alpha val="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ES" sz="1400" b="1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</a:rPr>
                      <a:t>Monitoreo hidrológico y control en el uso</a:t>
                    </a:r>
                    <a:endParaRPr lang="es-ES" sz="1400" b="1" dirty="0">
                      <a:solidFill>
                        <a:schemeClr val="tx1"/>
                      </a:solidFill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65" name="Rectángulo 64"/>
                  <p:cNvSpPr/>
                  <p:nvPr/>
                </p:nvSpPr>
                <p:spPr>
                  <a:xfrm rot="5400000">
                    <a:off x="6877427" y="3459279"/>
                    <a:ext cx="1674224" cy="816160"/>
                  </a:xfrm>
                  <a:prstGeom prst="rect">
                    <a:avLst/>
                  </a:prstGeom>
                  <a:solidFill>
                    <a:schemeClr val="bg1">
                      <a:alpha val="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s-ES" sz="1400" b="1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</a:rPr>
                      <a:t>Identificación de zonas riesgosas y protección</a:t>
                    </a:r>
                    <a:endParaRPr lang="es-ES" sz="1400" b="1" dirty="0">
                      <a:solidFill>
                        <a:schemeClr val="tx1"/>
                      </a:solidFill>
                      <a:latin typeface="Arial Narrow" panose="020B0606020202030204" pitchFamily="34" charset="0"/>
                    </a:endParaRPr>
                  </a:p>
                </p:txBody>
              </p:sp>
            </p:grpSp>
            <p:sp>
              <p:nvSpPr>
                <p:cNvPr id="68" name="Rectángulo 67"/>
                <p:cNvSpPr/>
                <p:nvPr/>
              </p:nvSpPr>
              <p:spPr>
                <a:xfrm>
                  <a:off x="7682074" y="5177876"/>
                  <a:ext cx="847762" cy="731975"/>
                </a:xfrm>
                <a:prstGeom prst="rect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ES" sz="800" b="1" dirty="0" smtClean="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PLAN DE GESTIÓN DE R. H. DE CUENCA</a:t>
                  </a:r>
                  <a:endParaRPr lang="es-ES" sz="800" b="1" dirty="0">
                    <a:solidFill>
                      <a:schemeClr val="bg1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70" name="Rectángulo 69"/>
              <p:cNvSpPr/>
              <p:nvPr/>
            </p:nvSpPr>
            <p:spPr>
              <a:xfrm>
                <a:off x="8535457" y="4278221"/>
                <a:ext cx="1888455" cy="711200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s-ES" sz="1200" b="1" dirty="0" smtClean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Programa de Control de Avenidas e Inundaciones</a:t>
                </a:r>
              </a:p>
            </p:txBody>
          </p:sp>
          <p:sp>
            <p:nvSpPr>
              <p:cNvPr id="71" name="Rectángulo 70"/>
              <p:cNvSpPr/>
              <p:nvPr/>
            </p:nvSpPr>
            <p:spPr>
              <a:xfrm>
                <a:off x="8369048" y="4870545"/>
                <a:ext cx="1888455" cy="711200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s-ES" sz="1200" b="1" dirty="0" smtClean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Programa de alerta y preparación ante sequías y heladas</a:t>
                </a:r>
                <a:endParaRPr lang="es-ES" sz="1200" b="1" dirty="0">
                  <a:solidFill>
                    <a:schemeClr val="tx1"/>
                  </a:solidFill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73" name="Conector recto 72"/>
              <p:cNvCxnSpPr>
                <a:stCxn id="67" idx="5"/>
                <a:endCxn id="71" idx="1"/>
              </p:cNvCxnSpPr>
              <p:nvPr/>
            </p:nvCxnSpPr>
            <p:spPr>
              <a:xfrm>
                <a:off x="8200139" y="5180933"/>
                <a:ext cx="168909" cy="45212"/>
              </a:xfrm>
              <a:prstGeom prst="line">
                <a:avLst/>
              </a:prstGeom>
              <a:ln>
                <a:solidFill>
                  <a:schemeClr val="accent5">
                    <a:lumMod val="5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onector recto 73"/>
              <p:cNvCxnSpPr>
                <a:stCxn id="67" idx="6"/>
                <a:endCxn id="70" idx="1"/>
              </p:cNvCxnSpPr>
              <p:nvPr/>
            </p:nvCxnSpPr>
            <p:spPr>
              <a:xfrm flipV="1">
                <a:off x="8411022" y="4633821"/>
                <a:ext cx="124435" cy="37995"/>
              </a:xfrm>
              <a:prstGeom prst="line">
                <a:avLst/>
              </a:prstGeom>
              <a:ln>
                <a:solidFill>
                  <a:schemeClr val="accent5">
                    <a:lumMod val="5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Rectángulo 33"/>
            <p:cNvSpPr/>
            <p:nvPr/>
          </p:nvSpPr>
          <p:spPr>
            <a:xfrm>
              <a:off x="2960238" y="1021931"/>
              <a:ext cx="1039784" cy="73197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b="1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CAMBIO CLIMATICO</a:t>
              </a:r>
              <a:endParaRPr lang="es-ES" sz="900" b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5" name="Rectángulo 34"/>
            <p:cNvSpPr/>
            <p:nvPr/>
          </p:nvSpPr>
          <p:spPr>
            <a:xfrm>
              <a:off x="2768217" y="1616669"/>
              <a:ext cx="1032601" cy="63477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700" b="1" dirty="0" smtClean="0">
                <a:solidFill>
                  <a:schemeClr val="bg1"/>
                </a:solidFill>
                <a:latin typeface="Arial Narrow" panose="020B0606020202030204" pitchFamily="34" charset="0"/>
              </a:endParaRPr>
            </a:p>
            <a:p>
              <a:pPr algn="ctr"/>
              <a:r>
                <a:rPr lang="es-ES" sz="700" b="1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CONDICIONES ANOMALAS DE</a:t>
              </a:r>
              <a:endParaRPr lang="es-ES" sz="700" b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  <a:p>
              <a:pPr algn="ctr"/>
              <a:r>
                <a:rPr lang="es-ES" sz="700" b="1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SUPERAVIT DEFICIT</a:t>
              </a:r>
              <a:endParaRPr lang="es-ES" sz="700" b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</p:grp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628800"/>
            <a:ext cx="1331640" cy="6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8" name="47 Conector recto de flecha"/>
          <p:cNvCxnSpPr/>
          <p:nvPr/>
        </p:nvCxnSpPr>
        <p:spPr>
          <a:xfrm>
            <a:off x="7308304" y="2420888"/>
            <a:ext cx="1008112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54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3985</TotalTime>
  <Words>2040</Words>
  <Application>Microsoft Office PowerPoint</Application>
  <PresentationFormat>Presentación en pantalla (4:3)</PresentationFormat>
  <Paragraphs>431</Paragraphs>
  <Slides>43</Slides>
  <Notes>2</Notes>
  <HiddenSlides>4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43</vt:i4>
      </vt:variant>
    </vt:vector>
  </HeadingPairs>
  <TitlesOfParts>
    <vt:vector size="45" baseType="lpstr"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PROGRAMAS DE INVESTIGACION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SONICS  https://www.senamhi.gob.pe/?p=observacion-de-inundaciones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IRI DATA LIBRARY</vt:lpstr>
      <vt:lpstr>Presentación de PowerPoint</vt:lpstr>
      <vt:lpstr>Resumen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“Experiencia y desarrollo de datos grillados climatológicos para aplicaciones hidroclimáticas en Perú”    Waldo Lavado, SENAMHI Perú</dc:title>
  <dc:creator>Waldo Sven Lavado Casimiro</dc:creator>
  <cp:lastModifiedBy>Waldo Sven Lavado Casimiro</cp:lastModifiedBy>
  <cp:revision>69</cp:revision>
  <dcterms:created xsi:type="dcterms:W3CDTF">2018-05-29T17:13:03Z</dcterms:created>
  <dcterms:modified xsi:type="dcterms:W3CDTF">2019-03-22T13:32:55Z</dcterms:modified>
</cp:coreProperties>
</file>