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1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1" r:id="rId1"/>
    <p:sldMasterId id="2147483696" r:id="rId2"/>
    <p:sldMasterId id="2147483732" r:id="rId3"/>
    <p:sldMasterId id="2147483814" r:id="rId4"/>
    <p:sldMasterId id="2147483824" r:id="rId5"/>
    <p:sldMasterId id="2147483844" r:id="rId6"/>
    <p:sldMasterId id="2147483852" r:id="rId7"/>
    <p:sldMasterId id="2147483862" r:id="rId8"/>
    <p:sldMasterId id="2147483872" r:id="rId9"/>
    <p:sldMasterId id="2147484458" r:id="rId10"/>
    <p:sldMasterId id="2147484480" r:id="rId11"/>
    <p:sldMasterId id="2147484515" r:id="rId12"/>
  </p:sldMasterIdLst>
  <p:notesMasterIdLst>
    <p:notesMasterId r:id="rId32"/>
  </p:notesMasterIdLst>
  <p:sldIdLst>
    <p:sldId id="256" r:id="rId13"/>
    <p:sldId id="3377" r:id="rId14"/>
    <p:sldId id="3361" r:id="rId15"/>
    <p:sldId id="3363" r:id="rId16"/>
    <p:sldId id="3360" r:id="rId17"/>
    <p:sldId id="3369" r:id="rId18"/>
    <p:sldId id="3378" r:id="rId19"/>
    <p:sldId id="3379" r:id="rId20"/>
    <p:sldId id="3382" r:id="rId21"/>
    <p:sldId id="3383" r:id="rId22"/>
    <p:sldId id="3392" r:id="rId23"/>
    <p:sldId id="3384" r:id="rId24"/>
    <p:sldId id="3386" r:id="rId25"/>
    <p:sldId id="1218" r:id="rId26"/>
    <p:sldId id="3393" r:id="rId27"/>
    <p:sldId id="3389" r:id="rId28"/>
    <p:sldId id="3387" r:id="rId29"/>
    <p:sldId id="3388" r:id="rId30"/>
    <p:sldId id="295" r:id="rId3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nzalo Javier Galindez Flores" initials="GJGF" lastIdx="0" clrIdx="0">
    <p:extLst>
      <p:ext uri="{19B8F6BF-5375-455C-9EA6-DF929625EA0E}">
        <p15:presenceInfo xmlns:p15="http://schemas.microsoft.com/office/powerpoint/2012/main" userId="S-1-5-21-4207681324-676926222-3081124397-8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1CE"/>
    <a:srgbClr val="12C4C5"/>
    <a:srgbClr val="F09244"/>
    <a:srgbClr val="004F9E"/>
    <a:srgbClr val="049AD4"/>
    <a:srgbClr val="027DC4"/>
    <a:srgbClr val="8C9CCE"/>
    <a:srgbClr val="E9DB44"/>
    <a:srgbClr val="EFCF9A"/>
    <a:srgbClr val="DAE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270" autoAdjust="0"/>
  </p:normalViewPr>
  <p:slideViewPr>
    <p:cSldViewPr snapToGrid="0">
      <p:cViewPr varScale="1">
        <p:scale>
          <a:sx n="85" d="100"/>
          <a:sy n="85" d="100"/>
        </p:scale>
        <p:origin x="702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D41F8-449D-428E-B186-D893B1EE1FA9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12CFE35C-B9DB-493E-96CC-69F9A660A914}">
      <dgm:prSet phldrT="[Texto]"/>
      <dgm:spPr/>
      <dgm:t>
        <a:bodyPr/>
        <a:lstStyle/>
        <a:p>
          <a:r>
            <a:rPr lang="es-PE" dirty="0"/>
            <a:t>DESAPROBADO</a:t>
          </a:r>
        </a:p>
      </dgm:t>
    </dgm:pt>
    <dgm:pt modelId="{FB852625-8EBE-4F0B-B635-A32139FFB213}" type="parTrans" cxnId="{EF5A3962-1F8E-4834-97B0-484576EC649F}">
      <dgm:prSet/>
      <dgm:spPr/>
      <dgm:t>
        <a:bodyPr/>
        <a:lstStyle/>
        <a:p>
          <a:endParaRPr lang="es-PE"/>
        </a:p>
      </dgm:t>
    </dgm:pt>
    <dgm:pt modelId="{9B4CB7FF-31BD-4DA9-9B2A-002EEA48E6F9}" type="sibTrans" cxnId="{EF5A3962-1F8E-4834-97B0-484576EC649F}">
      <dgm:prSet/>
      <dgm:spPr/>
      <dgm:t>
        <a:bodyPr/>
        <a:lstStyle/>
        <a:p>
          <a:endParaRPr lang="es-PE"/>
        </a:p>
      </dgm:t>
    </dgm:pt>
    <dgm:pt modelId="{9C364A47-73B6-4CA5-B233-D3EE0A4C83A9}">
      <dgm:prSet phldrT="[Texto]"/>
      <dgm:spPr/>
      <dgm:t>
        <a:bodyPr/>
        <a:lstStyle/>
        <a:p>
          <a:r>
            <a:rPr lang="es-PE" u="none" dirty="0"/>
            <a:t>Rendimiento sujeto a observación por segunda vez consecutiva</a:t>
          </a:r>
        </a:p>
      </dgm:t>
    </dgm:pt>
    <dgm:pt modelId="{ECF94BD7-F8BB-410E-8EC3-F2721D5DFB0C}" type="parTrans" cxnId="{14AA0A40-AEC5-4F58-9ED5-C1C6B0366A85}">
      <dgm:prSet/>
      <dgm:spPr/>
      <dgm:t>
        <a:bodyPr/>
        <a:lstStyle/>
        <a:p>
          <a:endParaRPr lang="es-PE"/>
        </a:p>
      </dgm:t>
    </dgm:pt>
    <dgm:pt modelId="{18CBF115-F9B9-4B41-AEB7-2B323FA8D8CC}" type="sibTrans" cxnId="{14AA0A40-AEC5-4F58-9ED5-C1C6B0366A85}">
      <dgm:prSet/>
      <dgm:spPr/>
      <dgm:t>
        <a:bodyPr/>
        <a:lstStyle/>
        <a:p>
          <a:endParaRPr lang="es-PE"/>
        </a:p>
      </dgm:t>
    </dgm:pt>
    <dgm:pt modelId="{3126D5B0-BDE1-417F-A19F-482D74019EA7}">
      <dgm:prSet phldrT="[Texto]"/>
      <dgm:spPr/>
      <dgm:t>
        <a:bodyPr/>
        <a:lstStyle/>
        <a:p>
          <a:r>
            <a:rPr lang="es-PE" u="none" dirty="0"/>
            <a:t>Rendimiento sujeto a observación en 2 oportunidades en 5 años calendario en el mismo puesto</a:t>
          </a:r>
        </a:p>
      </dgm:t>
    </dgm:pt>
    <dgm:pt modelId="{06DC29D9-0024-4935-971F-4398BA924B10}" type="parTrans" cxnId="{492E5C8B-42DC-4769-B672-A3ABB210236E}">
      <dgm:prSet/>
      <dgm:spPr/>
      <dgm:t>
        <a:bodyPr/>
        <a:lstStyle/>
        <a:p>
          <a:endParaRPr lang="es-PE"/>
        </a:p>
      </dgm:t>
    </dgm:pt>
    <dgm:pt modelId="{EB081A73-310D-46B4-AAC4-9A725F123859}" type="sibTrans" cxnId="{492E5C8B-42DC-4769-B672-A3ABB210236E}">
      <dgm:prSet/>
      <dgm:spPr/>
      <dgm:t>
        <a:bodyPr/>
        <a:lstStyle/>
        <a:p>
          <a:endParaRPr lang="es-PE"/>
        </a:p>
      </dgm:t>
    </dgm:pt>
    <dgm:pt modelId="{F35318DE-47F3-43C6-855B-4A9096B560E8}">
      <dgm:prSet phldrT="[Texto]"/>
      <dgm:spPr/>
      <dgm:t>
        <a:bodyPr/>
        <a:lstStyle/>
        <a:p>
          <a:r>
            <a:rPr lang="es-ES" u="none" dirty="0"/>
            <a:t>No haber participado por motivos atribuibles a su exclusiva responsabilidad</a:t>
          </a:r>
          <a:endParaRPr lang="es-PE" dirty="0"/>
        </a:p>
      </dgm:t>
    </dgm:pt>
    <dgm:pt modelId="{69794F71-A21E-4FFE-A5E9-A87B0611662A}" type="parTrans" cxnId="{E27B9178-7DD5-4317-9ED9-B085BFD4AC1B}">
      <dgm:prSet/>
      <dgm:spPr/>
      <dgm:t>
        <a:bodyPr/>
        <a:lstStyle/>
        <a:p>
          <a:endParaRPr lang="es-PE"/>
        </a:p>
      </dgm:t>
    </dgm:pt>
    <dgm:pt modelId="{BAAE9B7B-BC99-404D-ADDD-66B13FDB133C}" type="sibTrans" cxnId="{E27B9178-7DD5-4317-9ED9-B085BFD4AC1B}">
      <dgm:prSet/>
      <dgm:spPr/>
      <dgm:t>
        <a:bodyPr/>
        <a:lstStyle/>
        <a:p>
          <a:endParaRPr lang="es-PE"/>
        </a:p>
      </dgm:t>
    </dgm:pt>
    <dgm:pt modelId="{C7F0B52D-7E6B-423F-A428-6CE4E78AD8A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dirty="0"/>
            <a:t>No asistir a la reunión para la definición y formalización de los factores de evaluación.</a:t>
          </a:r>
          <a:endParaRPr lang="es-PE" dirty="0"/>
        </a:p>
      </dgm:t>
    </dgm:pt>
    <dgm:pt modelId="{BF11E44A-B1F0-4FA9-8DA1-E6ECE6964DC0}" type="parTrans" cxnId="{D4BB2D8D-38FB-4BA1-BBF7-60BEB292AEB7}">
      <dgm:prSet/>
      <dgm:spPr/>
      <dgm:t>
        <a:bodyPr/>
        <a:lstStyle/>
        <a:p>
          <a:endParaRPr lang="es-PE"/>
        </a:p>
      </dgm:t>
    </dgm:pt>
    <dgm:pt modelId="{7FAB6748-CA24-47E3-B442-3CEBB8A52C13}" type="sibTrans" cxnId="{D4BB2D8D-38FB-4BA1-BBF7-60BEB292AEB7}">
      <dgm:prSet/>
      <dgm:spPr/>
      <dgm:t>
        <a:bodyPr/>
        <a:lstStyle/>
        <a:p>
          <a:endParaRPr lang="es-PE"/>
        </a:p>
      </dgm:t>
    </dgm:pt>
    <dgm:pt modelId="{ECA3AC1A-F0BA-40F4-AFD3-E2B2A9337E7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dirty="0"/>
            <a:t>No presentar las evidencias que permitan ejecutar la evaluación.</a:t>
          </a:r>
          <a:endParaRPr lang="es-PE" dirty="0"/>
        </a:p>
      </dgm:t>
    </dgm:pt>
    <dgm:pt modelId="{36F85B9B-F692-46FD-94A9-18923DD63C5D}" type="parTrans" cxnId="{B83DD5BE-9184-4CB2-8601-737729F91C04}">
      <dgm:prSet/>
      <dgm:spPr/>
      <dgm:t>
        <a:bodyPr/>
        <a:lstStyle/>
        <a:p>
          <a:endParaRPr lang="es-PE"/>
        </a:p>
      </dgm:t>
    </dgm:pt>
    <dgm:pt modelId="{90105541-5137-454D-B515-F71981A4EE07}" type="sibTrans" cxnId="{B83DD5BE-9184-4CB2-8601-737729F91C04}">
      <dgm:prSet/>
      <dgm:spPr/>
      <dgm:t>
        <a:bodyPr/>
        <a:lstStyle/>
        <a:p>
          <a:endParaRPr lang="es-PE"/>
        </a:p>
      </dgm:t>
    </dgm:pt>
    <dgm:pt modelId="{34B6CC2A-F64C-4657-8751-B9FD0FA2B2BF}" type="pres">
      <dgm:prSet presAssocID="{7A8D41F8-449D-428E-B186-D893B1EE1F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C63F8B8-13C9-48AE-BD27-AE467EB12537}" type="pres">
      <dgm:prSet presAssocID="{12CFE35C-B9DB-493E-96CC-69F9A660A914}" presName="hierRoot1" presStyleCnt="0">
        <dgm:presLayoutVars>
          <dgm:hierBranch val="init"/>
        </dgm:presLayoutVars>
      </dgm:prSet>
      <dgm:spPr/>
    </dgm:pt>
    <dgm:pt modelId="{CFBF892F-2A7E-451B-A93A-5FF5289EF83E}" type="pres">
      <dgm:prSet presAssocID="{12CFE35C-B9DB-493E-96CC-69F9A660A914}" presName="rootComposite1" presStyleCnt="0"/>
      <dgm:spPr/>
    </dgm:pt>
    <dgm:pt modelId="{74B8EDB5-B2E2-40F4-B2C3-2ACC8843C5E3}" type="pres">
      <dgm:prSet presAssocID="{12CFE35C-B9DB-493E-96CC-69F9A660A914}" presName="rootText1" presStyleLbl="node0" presStyleIdx="0" presStyleCnt="1">
        <dgm:presLayoutVars>
          <dgm:chPref val="3"/>
        </dgm:presLayoutVars>
      </dgm:prSet>
      <dgm:spPr/>
    </dgm:pt>
    <dgm:pt modelId="{CD2B5FF3-32E1-434A-971D-1635570C85B3}" type="pres">
      <dgm:prSet presAssocID="{12CFE35C-B9DB-493E-96CC-69F9A660A914}" presName="rootConnector1" presStyleLbl="node1" presStyleIdx="0" presStyleCnt="0"/>
      <dgm:spPr/>
    </dgm:pt>
    <dgm:pt modelId="{9311D942-C09D-4479-8627-1FEBF57E3697}" type="pres">
      <dgm:prSet presAssocID="{12CFE35C-B9DB-493E-96CC-69F9A660A914}" presName="hierChild2" presStyleCnt="0"/>
      <dgm:spPr/>
    </dgm:pt>
    <dgm:pt modelId="{E34D964F-1965-4C21-80E8-BDD453217C04}" type="pres">
      <dgm:prSet presAssocID="{ECF94BD7-F8BB-410E-8EC3-F2721D5DFB0C}" presName="Name37" presStyleLbl="parChTrans1D2" presStyleIdx="0" presStyleCnt="3"/>
      <dgm:spPr/>
    </dgm:pt>
    <dgm:pt modelId="{56D515A9-4A07-4019-8CF4-50B7EAF77E86}" type="pres">
      <dgm:prSet presAssocID="{9C364A47-73B6-4CA5-B233-D3EE0A4C83A9}" presName="hierRoot2" presStyleCnt="0">
        <dgm:presLayoutVars>
          <dgm:hierBranch val="init"/>
        </dgm:presLayoutVars>
      </dgm:prSet>
      <dgm:spPr/>
    </dgm:pt>
    <dgm:pt modelId="{8366A6D4-4BAF-4D5B-87A9-464053169B13}" type="pres">
      <dgm:prSet presAssocID="{9C364A47-73B6-4CA5-B233-D3EE0A4C83A9}" presName="rootComposite" presStyleCnt="0"/>
      <dgm:spPr/>
    </dgm:pt>
    <dgm:pt modelId="{9BE65E99-E094-4FAE-80D6-3B6CF6C2B2C8}" type="pres">
      <dgm:prSet presAssocID="{9C364A47-73B6-4CA5-B233-D3EE0A4C83A9}" presName="rootText" presStyleLbl="node2" presStyleIdx="0" presStyleCnt="3" custScaleX="143975">
        <dgm:presLayoutVars>
          <dgm:chPref val="3"/>
        </dgm:presLayoutVars>
      </dgm:prSet>
      <dgm:spPr/>
    </dgm:pt>
    <dgm:pt modelId="{53C2849C-053A-4770-B081-DF9F523B721C}" type="pres">
      <dgm:prSet presAssocID="{9C364A47-73B6-4CA5-B233-D3EE0A4C83A9}" presName="rootConnector" presStyleLbl="node2" presStyleIdx="0" presStyleCnt="3"/>
      <dgm:spPr/>
    </dgm:pt>
    <dgm:pt modelId="{1F5C579F-7F9A-4DE7-9D66-46DCDD793190}" type="pres">
      <dgm:prSet presAssocID="{9C364A47-73B6-4CA5-B233-D3EE0A4C83A9}" presName="hierChild4" presStyleCnt="0"/>
      <dgm:spPr/>
    </dgm:pt>
    <dgm:pt modelId="{89C6C14C-0F0F-4614-BA2F-24031D62438F}" type="pres">
      <dgm:prSet presAssocID="{9C364A47-73B6-4CA5-B233-D3EE0A4C83A9}" presName="hierChild5" presStyleCnt="0"/>
      <dgm:spPr/>
    </dgm:pt>
    <dgm:pt modelId="{4D14198F-4F72-4A15-AABC-7ECDAB1CE4A6}" type="pres">
      <dgm:prSet presAssocID="{06DC29D9-0024-4935-971F-4398BA924B10}" presName="Name37" presStyleLbl="parChTrans1D2" presStyleIdx="1" presStyleCnt="3"/>
      <dgm:spPr/>
    </dgm:pt>
    <dgm:pt modelId="{C772E8B1-3E94-419E-8A22-9785086705F7}" type="pres">
      <dgm:prSet presAssocID="{3126D5B0-BDE1-417F-A19F-482D74019EA7}" presName="hierRoot2" presStyleCnt="0">
        <dgm:presLayoutVars>
          <dgm:hierBranch val="init"/>
        </dgm:presLayoutVars>
      </dgm:prSet>
      <dgm:spPr/>
    </dgm:pt>
    <dgm:pt modelId="{C641B221-E4C4-4DC5-B6E3-088C45905457}" type="pres">
      <dgm:prSet presAssocID="{3126D5B0-BDE1-417F-A19F-482D74019EA7}" presName="rootComposite" presStyleCnt="0"/>
      <dgm:spPr/>
    </dgm:pt>
    <dgm:pt modelId="{03B1225E-1E3F-43F5-AD67-A5309F21A10F}" type="pres">
      <dgm:prSet presAssocID="{3126D5B0-BDE1-417F-A19F-482D74019EA7}" presName="rootText" presStyleLbl="node2" presStyleIdx="1" presStyleCnt="3" custScaleX="143975">
        <dgm:presLayoutVars>
          <dgm:chPref val="3"/>
        </dgm:presLayoutVars>
      </dgm:prSet>
      <dgm:spPr/>
    </dgm:pt>
    <dgm:pt modelId="{00A07327-BE40-4A7B-A986-4094AB398F41}" type="pres">
      <dgm:prSet presAssocID="{3126D5B0-BDE1-417F-A19F-482D74019EA7}" presName="rootConnector" presStyleLbl="node2" presStyleIdx="1" presStyleCnt="3"/>
      <dgm:spPr/>
    </dgm:pt>
    <dgm:pt modelId="{F8710069-A0A0-4AC0-8EB6-A2B799AF938C}" type="pres">
      <dgm:prSet presAssocID="{3126D5B0-BDE1-417F-A19F-482D74019EA7}" presName="hierChild4" presStyleCnt="0"/>
      <dgm:spPr/>
    </dgm:pt>
    <dgm:pt modelId="{8DA82774-6AE0-46AA-B2BE-3DC640ED3265}" type="pres">
      <dgm:prSet presAssocID="{3126D5B0-BDE1-417F-A19F-482D74019EA7}" presName="hierChild5" presStyleCnt="0"/>
      <dgm:spPr/>
    </dgm:pt>
    <dgm:pt modelId="{599D5394-B811-416C-AD6B-1878A46AA961}" type="pres">
      <dgm:prSet presAssocID="{69794F71-A21E-4FFE-A5E9-A87B0611662A}" presName="Name37" presStyleLbl="parChTrans1D2" presStyleIdx="2" presStyleCnt="3"/>
      <dgm:spPr/>
    </dgm:pt>
    <dgm:pt modelId="{370ED414-9B8F-49F7-8765-847C920599D0}" type="pres">
      <dgm:prSet presAssocID="{F35318DE-47F3-43C6-855B-4A9096B560E8}" presName="hierRoot2" presStyleCnt="0">
        <dgm:presLayoutVars>
          <dgm:hierBranch val="init"/>
        </dgm:presLayoutVars>
      </dgm:prSet>
      <dgm:spPr/>
    </dgm:pt>
    <dgm:pt modelId="{3C93C4F1-2779-489B-B38C-3D7359FED29E}" type="pres">
      <dgm:prSet presAssocID="{F35318DE-47F3-43C6-855B-4A9096B560E8}" presName="rootComposite" presStyleCnt="0"/>
      <dgm:spPr/>
    </dgm:pt>
    <dgm:pt modelId="{255ECFF2-2138-48D7-8C2A-A48E2D830DA2}" type="pres">
      <dgm:prSet presAssocID="{F35318DE-47F3-43C6-855B-4A9096B560E8}" presName="rootText" presStyleLbl="node2" presStyleIdx="2" presStyleCnt="3" custScaleX="143975">
        <dgm:presLayoutVars>
          <dgm:chPref val="3"/>
        </dgm:presLayoutVars>
      </dgm:prSet>
      <dgm:spPr/>
    </dgm:pt>
    <dgm:pt modelId="{1C3E463A-CE6A-490D-9E41-FE7B2510F5C8}" type="pres">
      <dgm:prSet presAssocID="{F35318DE-47F3-43C6-855B-4A9096B560E8}" presName="rootConnector" presStyleLbl="node2" presStyleIdx="2" presStyleCnt="3"/>
      <dgm:spPr/>
    </dgm:pt>
    <dgm:pt modelId="{0526C094-7E57-4B8E-B4A2-2695A70B7D13}" type="pres">
      <dgm:prSet presAssocID="{F35318DE-47F3-43C6-855B-4A9096B560E8}" presName="hierChild4" presStyleCnt="0"/>
      <dgm:spPr/>
    </dgm:pt>
    <dgm:pt modelId="{122F7909-7BCF-47F8-AC5E-B40B941B4E70}" type="pres">
      <dgm:prSet presAssocID="{BF11E44A-B1F0-4FA9-8DA1-E6ECE6964DC0}" presName="Name37" presStyleLbl="parChTrans1D3" presStyleIdx="0" presStyleCnt="2"/>
      <dgm:spPr/>
    </dgm:pt>
    <dgm:pt modelId="{3706678C-9762-4D94-A295-69ED0B4311D8}" type="pres">
      <dgm:prSet presAssocID="{C7F0B52D-7E6B-423F-A428-6CE4E78AD8A0}" presName="hierRoot2" presStyleCnt="0">
        <dgm:presLayoutVars>
          <dgm:hierBranch val="init"/>
        </dgm:presLayoutVars>
      </dgm:prSet>
      <dgm:spPr/>
    </dgm:pt>
    <dgm:pt modelId="{660E0F34-2D89-42E3-95C0-271C260B9493}" type="pres">
      <dgm:prSet presAssocID="{C7F0B52D-7E6B-423F-A428-6CE4E78AD8A0}" presName="rootComposite" presStyleCnt="0"/>
      <dgm:spPr/>
    </dgm:pt>
    <dgm:pt modelId="{E1722A74-006C-4372-818D-966978BF23AF}" type="pres">
      <dgm:prSet presAssocID="{C7F0B52D-7E6B-423F-A428-6CE4E78AD8A0}" presName="rootText" presStyleLbl="node3" presStyleIdx="0" presStyleCnt="2" custScaleX="136595" custScaleY="76706">
        <dgm:presLayoutVars>
          <dgm:chPref val="3"/>
        </dgm:presLayoutVars>
      </dgm:prSet>
      <dgm:spPr/>
    </dgm:pt>
    <dgm:pt modelId="{DFE9EC7F-C886-4A5E-993B-AEEF386FBF65}" type="pres">
      <dgm:prSet presAssocID="{C7F0B52D-7E6B-423F-A428-6CE4E78AD8A0}" presName="rootConnector" presStyleLbl="node3" presStyleIdx="0" presStyleCnt="2"/>
      <dgm:spPr/>
    </dgm:pt>
    <dgm:pt modelId="{ADFA6B15-C2A5-4875-B4B8-6020592BA0B4}" type="pres">
      <dgm:prSet presAssocID="{C7F0B52D-7E6B-423F-A428-6CE4E78AD8A0}" presName="hierChild4" presStyleCnt="0"/>
      <dgm:spPr/>
    </dgm:pt>
    <dgm:pt modelId="{758271BD-A99B-4326-92B6-EEBCD7C5CB37}" type="pres">
      <dgm:prSet presAssocID="{C7F0B52D-7E6B-423F-A428-6CE4E78AD8A0}" presName="hierChild5" presStyleCnt="0"/>
      <dgm:spPr/>
    </dgm:pt>
    <dgm:pt modelId="{B7909D1A-254B-44DA-A5BA-F92D2018963C}" type="pres">
      <dgm:prSet presAssocID="{36F85B9B-F692-46FD-94A9-18923DD63C5D}" presName="Name37" presStyleLbl="parChTrans1D3" presStyleIdx="1" presStyleCnt="2"/>
      <dgm:spPr/>
    </dgm:pt>
    <dgm:pt modelId="{177847C7-869E-47C5-89F1-8461D55A3C55}" type="pres">
      <dgm:prSet presAssocID="{ECA3AC1A-F0BA-40F4-AFD3-E2B2A9337E76}" presName="hierRoot2" presStyleCnt="0">
        <dgm:presLayoutVars>
          <dgm:hierBranch val="init"/>
        </dgm:presLayoutVars>
      </dgm:prSet>
      <dgm:spPr/>
    </dgm:pt>
    <dgm:pt modelId="{4FFA78A8-00D8-4078-BDFA-68B575DD1810}" type="pres">
      <dgm:prSet presAssocID="{ECA3AC1A-F0BA-40F4-AFD3-E2B2A9337E76}" presName="rootComposite" presStyleCnt="0"/>
      <dgm:spPr/>
    </dgm:pt>
    <dgm:pt modelId="{AEAF4B04-6BFE-4F6C-B21F-4E2DC0A8D1B4}" type="pres">
      <dgm:prSet presAssocID="{ECA3AC1A-F0BA-40F4-AFD3-E2B2A9337E76}" presName="rootText" presStyleLbl="node3" presStyleIdx="1" presStyleCnt="2" custScaleX="136595" custScaleY="67669">
        <dgm:presLayoutVars>
          <dgm:chPref val="3"/>
        </dgm:presLayoutVars>
      </dgm:prSet>
      <dgm:spPr/>
    </dgm:pt>
    <dgm:pt modelId="{F636CD6E-171A-47F8-A2E9-F1D2A3A102AC}" type="pres">
      <dgm:prSet presAssocID="{ECA3AC1A-F0BA-40F4-AFD3-E2B2A9337E76}" presName="rootConnector" presStyleLbl="node3" presStyleIdx="1" presStyleCnt="2"/>
      <dgm:spPr/>
    </dgm:pt>
    <dgm:pt modelId="{E0FD3B84-8B45-4DF8-9D92-81133FAF6023}" type="pres">
      <dgm:prSet presAssocID="{ECA3AC1A-F0BA-40F4-AFD3-E2B2A9337E76}" presName="hierChild4" presStyleCnt="0"/>
      <dgm:spPr/>
    </dgm:pt>
    <dgm:pt modelId="{2B4FA901-9EC7-4199-A1E1-FE2AE12AEC21}" type="pres">
      <dgm:prSet presAssocID="{ECA3AC1A-F0BA-40F4-AFD3-E2B2A9337E76}" presName="hierChild5" presStyleCnt="0"/>
      <dgm:spPr/>
    </dgm:pt>
    <dgm:pt modelId="{60F1D0DA-F4CA-44D7-A4B7-2B9E146E26D3}" type="pres">
      <dgm:prSet presAssocID="{F35318DE-47F3-43C6-855B-4A9096B560E8}" presName="hierChild5" presStyleCnt="0"/>
      <dgm:spPr/>
    </dgm:pt>
    <dgm:pt modelId="{365E5678-0B1E-4A53-BDCD-F6CA9790B9C2}" type="pres">
      <dgm:prSet presAssocID="{12CFE35C-B9DB-493E-96CC-69F9A660A914}" presName="hierChild3" presStyleCnt="0"/>
      <dgm:spPr/>
    </dgm:pt>
  </dgm:ptLst>
  <dgm:cxnLst>
    <dgm:cxn modelId="{7AC3FD02-6B9F-4477-A0E1-0BE91B5A8F30}" type="presOf" srcId="{F35318DE-47F3-43C6-855B-4A9096B560E8}" destId="{1C3E463A-CE6A-490D-9E41-FE7B2510F5C8}" srcOrd="1" destOrd="0" presId="urn:microsoft.com/office/officeart/2005/8/layout/orgChart1"/>
    <dgm:cxn modelId="{45458E03-E4F2-46C1-9C01-4F7CE9DF8816}" type="presOf" srcId="{12CFE35C-B9DB-493E-96CC-69F9A660A914}" destId="{74B8EDB5-B2E2-40F4-B2C3-2ACC8843C5E3}" srcOrd="0" destOrd="0" presId="urn:microsoft.com/office/officeart/2005/8/layout/orgChart1"/>
    <dgm:cxn modelId="{FACC820D-0FE2-43A4-9C3B-7164B054B7E1}" type="presOf" srcId="{ECF94BD7-F8BB-410E-8EC3-F2721D5DFB0C}" destId="{E34D964F-1965-4C21-80E8-BDD453217C04}" srcOrd="0" destOrd="0" presId="urn:microsoft.com/office/officeart/2005/8/layout/orgChart1"/>
    <dgm:cxn modelId="{16C09426-678C-424F-898A-44AC8C8F48F5}" type="presOf" srcId="{7A8D41F8-449D-428E-B186-D893B1EE1FA9}" destId="{34B6CC2A-F64C-4657-8751-B9FD0FA2B2BF}" srcOrd="0" destOrd="0" presId="urn:microsoft.com/office/officeart/2005/8/layout/orgChart1"/>
    <dgm:cxn modelId="{BE49E637-06D0-4F95-B97D-DC6918C2A54E}" type="presOf" srcId="{9C364A47-73B6-4CA5-B233-D3EE0A4C83A9}" destId="{9BE65E99-E094-4FAE-80D6-3B6CF6C2B2C8}" srcOrd="0" destOrd="0" presId="urn:microsoft.com/office/officeart/2005/8/layout/orgChart1"/>
    <dgm:cxn modelId="{14AA0A40-AEC5-4F58-9ED5-C1C6B0366A85}" srcId="{12CFE35C-B9DB-493E-96CC-69F9A660A914}" destId="{9C364A47-73B6-4CA5-B233-D3EE0A4C83A9}" srcOrd="0" destOrd="0" parTransId="{ECF94BD7-F8BB-410E-8EC3-F2721D5DFB0C}" sibTransId="{18CBF115-F9B9-4B41-AEB7-2B323FA8D8CC}"/>
    <dgm:cxn modelId="{EF5A3962-1F8E-4834-97B0-484576EC649F}" srcId="{7A8D41F8-449D-428E-B186-D893B1EE1FA9}" destId="{12CFE35C-B9DB-493E-96CC-69F9A660A914}" srcOrd="0" destOrd="0" parTransId="{FB852625-8EBE-4F0B-B635-A32139FFB213}" sibTransId="{9B4CB7FF-31BD-4DA9-9B2A-002EEA48E6F9}"/>
    <dgm:cxn modelId="{23FEC157-0DD5-40FA-97CE-91DDC775D744}" type="presOf" srcId="{3126D5B0-BDE1-417F-A19F-482D74019EA7}" destId="{00A07327-BE40-4A7B-A986-4094AB398F41}" srcOrd="1" destOrd="0" presId="urn:microsoft.com/office/officeart/2005/8/layout/orgChart1"/>
    <dgm:cxn modelId="{E27B9178-7DD5-4317-9ED9-B085BFD4AC1B}" srcId="{12CFE35C-B9DB-493E-96CC-69F9A660A914}" destId="{F35318DE-47F3-43C6-855B-4A9096B560E8}" srcOrd="2" destOrd="0" parTransId="{69794F71-A21E-4FFE-A5E9-A87B0611662A}" sibTransId="{BAAE9B7B-BC99-404D-ADDD-66B13FDB133C}"/>
    <dgm:cxn modelId="{A4B2AC85-5914-470F-A0B8-0D28D8BF49B1}" type="presOf" srcId="{C7F0B52D-7E6B-423F-A428-6CE4E78AD8A0}" destId="{DFE9EC7F-C886-4A5E-993B-AEEF386FBF65}" srcOrd="1" destOrd="0" presId="urn:microsoft.com/office/officeart/2005/8/layout/orgChart1"/>
    <dgm:cxn modelId="{BABF9789-B678-4E90-9643-7FF18FC40EDD}" type="presOf" srcId="{9C364A47-73B6-4CA5-B233-D3EE0A4C83A9}" destId="{53C2849C-053A-4770-B081-DF9F523B721C}" srcOrd="1" destOrd="0" presId="urn:microsoft.com/office/officeart/2005/8/layout/orgChart1"/>
    <dgm:cxn modelId="{492E5C8B-42DC-4769-B672-A3ABB210236E}" srcId="{12CFE35C-B9DB-493E-96CC-69F9A660A914}" destId="{3126D5B0-BDE1-417F-A19F-482D74019EA7}" srcOrd="1" destOrd="0" parTransId="{06DC29D9-0024-4935-971F-4398BA924B10}" sibTransId="{EB081A73-310D-46B4-AAC4-9A725F123859}"/>
    <dgm:cxn modelId="{D4BB2D8D-38FB-4BA1-BBF7-60BEB292AEB7}" srcId="{F35318DE-47F3-43C6-855B-4A9096B560E8}" destId="{C7F0B52D-7E6B-423F-A428-6CE4E78AD8A0}" srcOrd="0" destOrd="0" parTransId="{BF11E44A-B1F0-4FA9-8DA1-E6ECE6964DC0}" sibTransId="{7FAB6748-CA24-47E3-B442-3CEBB8A52C13}"/>
    <dgm:cxn modelId="{C707F58E-05D8-4DE6-9B53-53E8F4E70CDE}" type="presOf" srcId="{BF11E44A-B1F0-4FA9-8DA1-E6ECE6964DC0}" destId="{122F7909-7BCF-47F8-AC5E-B40B941B4E70}" srcOrd="0" destOrd="0" presId="urn:microsoft.com/office/officeart/2005/8/layout/orgChart1"/>
    <dgm:cxn modelId="{2F047490-1AF2-4E17-9F7E-A1F1AFFD4830}" type="presOf" srcId="{ECA3AC1A-F0BA-40F4-AFD3-E2B2A9337E76}" destId="{F636CD6E-171A-47F8-A2E9-F1D2A3A102AC}" srcOrd="1" destOrd="0" presId="urn:microsoft.com/office/officeart/2005/8/layout/orgChart1"/>
    <dgm:cxn modelId="{A0A3B6A0-9B5C-4214-A5E2-4675F0755919}" type="presOf" srcId="{F35318DE-47F3-43C6-855B-4A9096B560E8}" destId="{255ECFF2-2138-48D7-8C2A-A48E2D830DA2}" srcOrd="0" destOrd="0" presId="urn:microsoft.com/office/officeart/2005/8/layout/orgChart1"/>
    <dgm:cxn modelId="{CC182DB3-24EE-4157-9385-3BD474F1787B}" type="presOf" srcId="{06DC29D9-0024-4935-971F-4398BA924B10}" destId="{4D14198F-4F72-4A15-AABC-7ECDAB1CE4A6}" srcOrd="0" destOrd="0" presId="urn:microsoft.com/office/officeart/2005/8/layout/orgChart1"/>
    <dgm:cxn modelId="{5C71E6B5-094C-4807-A93F-6D9672B2924A}" type="presOf" srcId="{3126D5B0-BDE1-417F-A19F-482D74019EA7}" destId="{03B1225E-1E3F-43F5-AD67-A5309F21A10F}" srcOrd="0" destOrd="0" presId="urn:microsoft.com/office/officeart/2005/8/layout/orgChart1"/>
    <dgm:cxn modelId="{B83DD5BE-9184-4CB2-8601-737729F91C04}" srcId="{F35318DE-47F3-43C6-855B-4A9096B560E8}" destId="{ECA3AC1A-F0BA-40F4-AFD3-E2B2A9337E76}" srcOrd="1" destOrd="0" parTransId="{36F85B9B-F692-46FD-94A9-18923DD63C5D}" sibTransId="{90105541-5137-454D-B515-F71981A4EE07}"/>
    <dgm:cxn modelId="{CC466CC8-089A-49D3-B77B-6FDAB09DF475}" type="presOf" srcId="{36F85B9B-F692-46FD-94A9-18923DD63C5D}" destId="{B7909D1A-254B-44DA-A5BA-F92D2018963C}" srcOrd="0" destOrd="0" presId="urn:microsoft.com/office/officeart/2005/8/layout/orgChart1"/>
    <dgm:cxn modelId="{7829ECCA-A192-449B-A29F-32716F090DE7}" type="presOf" srcId="{ECA3AC1A-F0BA-40F4-AFD3-E2B2A9337E76}" destId="{AEAF4B04-6BFE-4F6C-B21F-4E2DC0A8D1B4}" srcOrd="0" destOrd="0" presId="urn:microsoft.com/office/officeart/2005/8/layout/orgChart1"/>
    <dgm:cxn modelId="{681433D7-85AF-4995-8EFC-D7BCF256A49B}" type="presOf" srcId="{C7F0B52D-7E6B-423F-A428-6CE4E78AD8A0}" destId="{E1722A74-006C-4372-818D-966978BF23AF}" srcOrd="0" destOrd="0" presId="urn:microsoft.com/office/officeart/2005/8/layout/orgChart1"/>
    <dgm:cxn modelId="{7CC65DD7-C762-4CC8-95A8-1420B4B5D614}" type="presOf" srcId="{69794F71-A21E-4FFE-A5E9-A87B0611662A}" destId="{599D5394-B811-416C-AD6B-1878A46AA961}" srcOrd="0" destOrd="0" presId="urn:microsoft.com/office/officeart/2005/8/layout/orgChart1"/>
    <dgm:cxn modelId="{C11DAAD7-8C0D-4EC3-AF74-C72738668BF6}" type="presOf" srcId="{12CFE35C-B9DB-493E-96CC-69F9A660A914}" destId="{CD2B5FF3-32E1-434A-971D-1635570C85B3}" srcOrd="1" destOrd="0" presId="urn:microsoft.com/office/officeart/2005/8/layout/orgChart1"/>
    <dgm:cxn modelId="{48296E38-DD18-4730-9FB4-A494A2D2B721}" type="presParOf" srcId="{34B6CC2A-F64C-4657-8751-B9FD0FA2B2BF}" destId="{7C63F8B8-13C9-48AE-BD27-AE467EB12537}" srcOrd="0" destOrd="0" presId="urn:microsoft.com/office/officeart/2005/8/layout/orgChart1"/>
    <dgm:cxn modelId="{164BC0E3-A308-42DA-A2D9-50145761CC82}" type="presParOf" srcId="{7C63F8B8-13C9-48AE-BD27-AE467EB12537}" destId="{CFBF892F-2A7E-451B-A93A-5FF5289EF83E}" srcOrd="0" destOrd="0" presId="urn:microsoft.com/office/officeart/2005/8/layout/orgChart1"/>
    <dgm:cxn modelId="{247C849B-D8BD-4F5F-B1B1-59DD5A89D60B}" type="presParOf" srcId="{CFBF892F-2A7E-451B-A93A-5FF5289EF83E}" destId="{74B8EDB5-B2E2-40F4-B2C3-2ACC8843C5E3}" srcOrd="0" destOrd="0" presId="urn:microsoft.com/office/officeart/2005/8/layout/orgChart1"/>
    <dgm:cxn modelId="{BD6B95F1-3426-4D08-BDCF-2DB424D21FE1}" type="presParOf" srcId="{CFBF892F-2A7E-451B-A93A-5FF5289EF83E}" destId="{CD2B5FF3-32E1-434A-971D-1635570C85B3}" srcOrd="1" destOrd="0" presId="urn:microsoft.com/office/officeart/2005/8/layout/orgChart1"/>
    <dgm:cxn modelId="{6FAD6B14-8DBF-435E-935D-30B97F348497}" type="presParOf" srcId="{7C63F8B8-13C9-48AE-BD27-AE467EB12537}" destId="{9311D942-C09D-4479-8627-1FEBF57E3697}" srcOrd="1" destOrd="0" presId="urn:microsoft.com/office/officeart/2005/8/layout/orgChart1"/>
    <dgm:cxn modelId="{967D5EBF-1033-46A3-99F7-878E5AC915BA}" type="presParOf" srcId="{9311D942-C09D-4479-8627-1FEBF57E3697}" destId="{E34D964F-1965-4C21-80E8-BDD453217C04}" srcOrd="0" destOrd="0" presId="urn:microsoft.com/office/officeart/2005/8/layout/orgChart1"/>
    <dgm:cxn modelId="{52AD1115-4D97-431D-AC47-DB5377203AB1}" type="presParOf" srcId="{9311D942-C09D-4479-8627-1FEBF57E3697}" destId="{56D515A9-4A07-4019-8CF4-50B7EAF77E86}" srcOrd="1" destOrd="0" presId="urn:microsoft.com/office/officeart/2005/8/layout/orgChart1"/>
    <dgm:cxn modelId="{7D8FA20A-100A-424A-9957-7D4FB89E4B64}" type="presParOf" srcId="{56D515A9-4A07-4019-8CF4-50B7EAF77E86}" destId="{8366A6D4-4BAF-4D5B-87A9-464053169B13}" srcOrd="0" destOrd="0" presId="urn:microsoft.com/office/officeart/2005/8/layout/orgChart1"/>
    <dgm:cxn modelId="{CC1719C5-44F0-4AA7-88A2-098A0438A899}" type="presParOf" srcId="{8366A6D4-4BAF-4D5B-87A9-464053169B13}" destId="{9BE65E99-E094-4FAE-80D6-3B6CF6C2B2C8}" srcOrd="0" destOrd="0" presId="urn:microsoft.com/office/officeart/2005/8/layout/orgChart1"/>
    <dgm:cxn modelId="{98376F96-9BED-4E2A-9E1F-CB10958C1C52}" type="presParOf" srcId="{8366A6D4-4BAF-4D5B-87A9-464053169B13}" destId="{53C2849C-053A-4770-B081-DF9F523B721C}" srcOrd="1" destOrd="0" presId="urn:microsoft.com/office/officeart/2005/8/layout/orgChart1"/>
    <dgm:cxn modelId="{DD62A455-7B9D-42CA-A314-474E62DC2629}" type="presParOf" srcId="{56D515A9-4A07-4019-8CF4-50B7EAF77E86}" destId="{1F5C579F-7F9A-4DE7-9D66-46DCDD793190}" srcOrd="1" destOrd="0" presId="urn:microsoft.com/office/officeart/2005/8/layout/orgChart1"/>
    <dgm:cxn modelId="{1D57E878-B5AE-4E18-B903-92E53F643C9D}" type="presParOf" srcId="{56D515A9-4A07-4019-8CF4-50B7EAF77E86}" destId="{89C6C14C-0F0F-4614-BA2F-24031D62438F}" srcOrd="2" destOrd="0" presId="urn:microsoft.com/office/officeart/2005/8/layout/orgChart1"/>
    <dgm:cxn modelId="{9E2FC0DB-5B3E-4B74-A373-1227951B9200}" type="presParOf" srcId="{9311D942-C09D-4479-8627-1FEBF57E3697}" destId="{4D14198F-4F72-4A15-AABC-7ECDAB1CE4A6}" srcOrd="2" destOrd="0" presId="urn:microsoft.com/office/officeart/2005/8/layout/orgChart1"/>
    <dgm:cxn modelId="{5230085F-2C14-4443-9960-E16F7F297685}" type="presParOf" srcId="{9311D942-C09D-4479-8627-1FEBF57E3697}" destId="{C772E8B1-3E94-419E-8A22-9785086705F7}" srcOrd="3" destOrd="0" presId="urn:microsoft.com/office/officeart/2005/8/layout/orgChart1"/>
    <dgm:cxn modelId="{04332137-D763-4B11-A34B-3793A042E10F}" type="presParOf" srcId="{C772E8B1-3E94-419E-8A22-9785086705F7}" destId="{C641B221-E4C4-4DC5-B6E3-088C45905457}" srcOrd="0" destOrd="0" presId="urn:microsoft.com/office/officeart/2005/8/layout/orgChart1"/>
    <dgm:cxn modelId="{59F549B3-7F99-4E13-BF45-1A139151671D}" type="presParOf" srcId="{C641B221-E4C4-4DC5-B6E3-088C45905457}" destId="{03B1225E-1E3F-43F5-AD67-A5309F21A10F}" srcOrd="0" destOrd="0" presId="urn:microsoft.com/office/officeart/2005/8/layout/orgChart1"/>
    <dgm:cxn modelId="{DEFB619B-4ECA-403B-A528-4BEC66FF77D6}" type="presParOf" srcId="{C641B221-E4C4-4DC5-B6E3-088C45905457}" destId="{00A07327-BE40-4A7B-A986-4094AB398F41}" srcOrd="1" destOrd="0" presId="urn:microsoft.com/office/officeart/2005/8/layout/orgChart1"/>
    <dgm:cxn modelId="{29869EC4-06D5-4BB7-B28B-58DBF5C5C0DE}" type="presParOf" srcId="{C772E8B1-3E94-419E-8A22-9785086705F7}" destId="{F8710069-A0A0-4AC0-8EB6-A2B799AF938C}" srcOrd="1" destOrd="0" presId="urn:microsoft.com/office/officeart/2005/8/layout/orgChart1"/>
    <dgm:cxn modelId="{49893C0F-1BA2-484D-88D0-886AD9B8CF18}" type="presParOf" srcId="{C772E8B1-3E94-419E-8A22-9785086705F7}" destId="{8DA82774-6AE0-46AA-B2BE-3DC640ED3265}" srcOrd="2" destOrd="0" presId="urn:microsoft.com/office/officeart/2005/8/layout/orgChart1"/>
    <dgm:cxn modelId="{55C69B6D-24C1-4033-BFB3-4608818911DA}" type="presParOf" srcId="{9311D942-C09D-4479-8627-1FEBF57E3697}" destId="{599D5394-B811-416C-AD6B-1878A46AA961}" srcOrd="4" destOrd="0" presId="urn:microsoft.com/office/officeart/2005/8/layout/orgChart1"/>
    <dgm:cxn modelId="{4B2B42FD-E9E1-42F1-B7DB-2269AE6F3773}" type="presParOf" srcId="{9311D942-C09D-4479-8627-1FEBF57E3697}" destId="{370ED414-9B8F-49F7-8765-847C920599D0}" srcOrd="5" destOrd="0" presId="urn:microsoft.com/office/officeart/2005/8/layout/orgChart1"/>
    <dgm:cxn modelId="{FEFA2BD4-92EC-41CC-86AD-97787C486F9F}" type="presParOf" srcId="{370ED414-9B8F-49F7-8765-847C920599D0}" destId="{3C93C4F1-2779-489B-B38C-3D7359FED29E}" srcOrd="0" destOrd="0" presId="urn:microsoft.com/office/officeart/2005/8/layout/orgChart1"/>
    <dgm:cxn modelId="{1BA4B65D-ECCC-415E-A674-A762330D572C}" type="presParOf" srcId="{3C93C4F1-2779-489B-B38C-3D7359FED29E}" destId="{255ECFF2-2138-48D7-8C2A-A48E2D830DA2}" srcOrd="0" destOrd="0" presId="urn:microsoft.com/office/officeart/2005/8/layout/orgChart1"/>
    <dgm:cxn modelId="{2410DD46-DF01-466A-A811-E21B4FDA0770}" type="presParOf" srcId="{3C93C4F1-2779-489B-B38C-3D7359FED29E}" destId="{1C3E463A-CE6A-490D-9E41-FE7B2510F5C8}" srcOrd="1" destOrd="0" presId="urn:microsoft.com/office/officeart/2005/8/layout/orgChart1"/>
    <dgm:cxn modelId="{253ABB55-67FC-4902-B49C-0863A6FD5B54}" type="presParOf" srcId="{370ED414-9B8F-49F7-8765-847C920599D0}" destId="{0526C094-7E57-4B8E-B4A2-2695A70B7D13}" srcOrd="1" destOrd="0" presId="urn:microsoft.com/office/officeart/2005/8/layout/orgChart1"/>
    <dgm:cxn modelId="{BED14748-D889-4147-AAAE-03B2DB389D5C}" type="presParOf" srcId="{0526C094-7E57-4B8E-B4A2-2695A70B7D13}" destId="{122F7909-7BCF-47F8-AC5E-B40B941B4E70}" srcOrd="0" destOrd="0" presId="urn:microsoft.com/office/officeart/2005/8/layout/orgChart1"/>
    <dgm:cxn modelId="{5F7EA397-8726-43C0-8B0F-A5EE81CFFFB6}" type="presParOf" srcId="{0526C094-7E57-4B8E-B4A2-2695A70B7D13}" destId="{3706678C-9762-4D94-A295-69ED0B4311D8}" srcOrd="1" destOrd="0" presId="urn:microsoft.com/office/officeart/2005/8/layout/orgChart1"/>
    <dgm:cxn modelId="{AFC86AA3-A19E-4C22-8015-97BA3A4ECE4C}" type="presParOf" srcId="{3706678C-9762-4D94-A295-69ED0B4311D8}" destId="{660E0F34-2D89-42E3-95C0-271C260B9493}" srcOrd="0" destOrd="0" presId="urn:microsoft.com/office/officeart/2005/8/layout/orgChart1"/>
    <dgm:cxn modelId="{CFD5DE50-1DBF-4C41-A796-30D2610B6317}" type="presParOf" srcId="{660E0F34-2D89-42E3-95C0-271C260B9493}" destId="{E1722A74-006C-4372-818D-966978BF23AF}" srcOrd="0" destOrd="0" presId="urn:microsoft.com/office/officeart/2005/8/layout/orgChart1"/>
    <dgm:cxn modelId="{BD355F31-6BDF-457F-8CDF-2F09341CADFB}" type="presParOf" srcId="{660E0F34-2D89-42E3-95C0-271C260B9493}" destId="{DFE9EC7F-C886-4A5E-993B-AEEF386FBF65}" srcOrd="1" destOrd="0" presId="urn:microsoft.com/office/officeart/2005/8/layout/orgChart1"/>
    <dgm:cxn modelId="{C5E0281D-C142-4A94-9306-28B4C289D300}" type="presParOf" srcId="{3706678C-9762-4D94-A295-69ED0B4311D8}" destId="{ADFA6B15-C2A5-4875-B4B8-6020592BA0B4}" srcOrd="1" destOrd="0" presId="urn:microsoft.com/office/officeart/2005/8/layout/orgChart1"/>
    <dgm:cxn modelId="{D05862DD-9252-43C9-80D9-C97C1F6CF488}" type="presParOf" srcId="{3706678C-9762-4D94-A295-69ED0B4311D8}" destId="{758271BD-A99B-4326-92B6-EEBCD7C5CB37}" srcOrd="2" destOrd="0" presId="urn:microsoft.com/office/officeart/2005/8/layout/orgChart1"/>
    <dgm:cxn modelId="{C63E9227-2738-482E-96FC-017838E6D00E}" type="presParOf" srcId="{0526C094-7E57-4B8E-B4A2-2695A70B7D13}" destId="{B7909D1A-254B-44DA-A5BA-F92D2018963C}" srcOrd="2" destOrd="0" presId="urn:microsoft.com/office/officeart/2005/8/layout/orgChart1"/>
    <dgm:cxn modelId="{751ABBBC-90B1-479F-B4EA-ABA9C95C3706}" type="presParOf" srcId="{0526C094-7E57-4B8E-B4A2-2695A70B7D13}" destId="{177847C7-869E-47C5-89F1-8461D55A3C55}" srcOrd="3" destOrd="0" presId="urn:microsoft.com/office/officeart/2005/8/layout/orgChart1"/>
    <dgm:cxn modelId="{5C59C832-8088-4F02-B55C-54CC286E61A2}" type="presParOf" srcId="{177847C7-869E-47C5-89F1-8461D55A3C55}" destId="{4FFA78A8-00D8-4078-BDFA-68B575DD1810}" srcOrd="0" destOrd="0" presId="urn:microsoft.com/office/officeart/2005/8/layout/orgChart1"/>
    <dgm:cxn modelId="{6C9089D9-1595-41E9-A6EF-9B6438DBE0A0}" type="presParOf" srcId="{4FFA78A8-00D8-4078-BDFA-68B575DD1810}" destId="{AEAF4B04-6BFE-4F6C-B21F-4E2DC0A8D1B4}" srcOrd="0" destOrd="0" presId="urn:microsoft.com/office/officeart/2005/8/layout/orgChart1"/>
    <dgm:cxn modelId="{2483BB8F-71CC-4A56-B2DE-3BAA6C7AB768}" type="presParOf" srcId="{4FFA78A8-00D8-4078-BDFA-68B575DD1810}" destId="{F636CD6E-171A-47F8-A2E9-F1D2A3A102AC}" srcOrd="1" destOrd="0" presId="urn:microsoft.com/office/officeart/2005/8/layout/orgChart1"/>
    <dgm:cxn modelId="{0E7D6AE5-DF6E-4C83-9CC4-01C2B51561D1}" type="presParOf" srcId="{177847C7-869E-47C5-89F1-8461D55A3C55}" destId="{E0FD3B84-8B45-4DF8-9D92-81133FAF6023}" srcOrd="1" destOrd="0" presId="urn:microsoft.com/office/officeart/2005/8/layout/orgChart1"/>
    <dgm:cxn modelId="{794B36FA-F709-4354-AA0C-734B3FBF71AE}" type="presParOf" srcId="{177847C7-869E-47C5-89F1-8461D55A3C55}" destId="{2B4FA901-9EC7-4199-A1E1-FE2AE12AEC21}" srcOrd="2" destOrd="0" presId="urn:microsoft.com/office/officeart/2005/8/layout/orgChart1"/>
    <dgm:cxn modelId="{30A09413-3D33-4575-85FC-A9D70CD04789}" type="presParOf" srcId="{370ED414-9B8F-49F7-8765-847C920599D0}" destId="{60F1D0DA-F4CA-44D7-A4B7-2B9E146E26D3}" srcOrd="2" destOrd="0" presId="urn:microsoft.com/office/officeart/2005/8/layout/orgChart1"/>
    <dgm:cxn modelId="{9A22ECAE-68D6-4409-8601-9911CE23A68E}" type="presParOf" srcId="{7C63F8B8-13C9-48AE-BD27-AE467EB12537}" destId="{365E5678-0B1E-4A53-BDCD-F6CA9790B9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6F67A9-288D-471D-9D4B-CA564455553C}" type="doc">
      <dgm:prSet loTypeId="urn:microsoft.com/office/officeart/2005/8/layout/bProcess3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PE"/>
        </a:p>
      </dgm:t>
    </dgm:pt>
    <dgm:pt modelId="{FBCA9CAE-B149-4C10-986D-9D9A228AFF99}">
      <dgm:prSet custT="1"/>
      <dgm:spPr>
        <a:noFill/>
        <a:ln>
          <a:solidFill>
            <a:srgbClr val="808080"/>
          </a:solidFill>
          <a:prstDash val="lgDash"/>
        </a:ln>
      </dgm:spPr>
      <dgm:t>
        <a:bodyPr/>
        <a:lstStyle/>
        <a:p>
          <a:pPr rtl="0"/>
          <a:r>
            <a:rPr lang="es-ES" sz="1400" dirty="0">
              <a:solidFill>
                <a:schemeClr val="tx1"/>
              </a:solidFill>
            </a:rPr>
            <a:t>Se activa a </a:t>
          </a:r>
          <a:r>
            <a:rPr lang="es-ES" sz="1400" b="1" dirty="0">
              <a:solidFill>
                <a:schemeClr val="tx1"/>
              </a:solidFill>
            </a:rPr>
            <a:t>solicitud del evaluado.</a:t>
          </a:r>
          <a:r>
            <a:rPr lang="es-ES" sz="1400" dirty="0">
              <a:solidFill>
                <a:schemeClr val="tx1"/>
              </a:solidFill>
            </a:rPr>
            <a:t> </a:t>
          </a:r>
          <a:endParaRPr lang="es-PE" sz="1400" dirty="0">
            <a:solidFill>
              <a:schemeClr val="tx1"/>
            </a:solidFill>
          </a:endParaRPr>
        </a:p>
      </dgm:t>
    </dgm:pt>
    <dgm:pt modelId="{C453FCD5-DA13-4F0C-817A-259BE01DFB5F}" type="parTrans" cxnId="{F4C9AAA6-72DE-42B0-B79D-BB84C9D48DB9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3091CCCD-AFC9-4708-9C39-F7F0818C1003}" type="sibTrans" cxnId="{F4C9AAA6-72DE-42B0-B79D-BB84C9D48DB9}">
      <dgm:prSet/>
      <dgm:spPr>
        <a:ln w="28575">
          <a:solidFill>
            <a:srgbClr val="808080"/>
          </a:solidFill>
        </a:ln>
      </dgm:spPr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8D69E20A-3D62-45B8-BB9A-6C1E179C20D9}">
      <dgm:prSet custT="1"/>
      <dgm:spPr>
        <a:noFill/>
        <a:ln>
          <a:solidFill>
            <a:srgbClr val="808080"/>
          </a:solidFill>
          <a:prstDash val="lgDash"/>
        </a:ln>
      </dgm:spPr>
      <dgm:t>
        <a:bodyPr/>
        <a:lstStyle/>
        <a:p>
          <a:pPr rtl="0"/>
          <a:r>
            <a:rPr lang="es-ES" sz="1400" dirty="0">
              <a:solidFill>
                <a:schemeClr val="tx1"/>
              </a:solidFill>
            </a:rPr>
            <a:t>La ORH:</a:t>
          </a:r>
        </a:p>
        <a:p>
          <a:pPr rtl="0"/>
          <a:r>
            <a:rPr lang="es-ES" sz="1400" dirty="0">
              <a:solidFill>
                <a:schemeClr val="tx1"/>
              </a:solidFill>
            </a:rPr>
            <a:t>- </a:t>
          </a:r>
          <a:r>
            <a:rPr lang="es-ES" sz="1400" b="1" dirty="0">
              <a:solidFill>
                <a:schemeClr val="tx1"/>
              </a:solidFill>
            </a:rPr>
            <a:t>Deriva</a:t>
          </a:r>
          <a:r>
            <a:rPr lang="es-ES" sz="1400" dirty="0">
              <a:solidFill>
                <a:schemeClr val="tx1"/>
              </a:solidFill>
            </a:rPr>
            <a:t> al Presidente del  CIE.</a:t>
          </a:r>
        </a:p>
        <a:p>
          <a:pPr rtl="0"/>
          <a:r>
            <a:rPr lang="es-ES" sz="1400" dirty="0">
              <a:solidFill>
                <a:schemeClr val="tx1"/>
              </a:solidFill>
            </a:rPr>
            <a:t>- </a:t>
          </a:r>
          <a:r>
            <a:rPr lang="es-ES" sz="1400" b="1" dirty="0">
              <a:solidFill>
                <a:schemeClr val="tx1"/>
              </a:solidFill>
            </a:rPr>
            <a:t>Solicita al titular de la entidad designar </a:t>
          </a:r>
          <a:r>
            <a:rPr lang="es-ES" sz="1400" dirty="0">
              <a:solidFill>
                <a:schemeClr val="tx1"/>
              </a:solidFill>
            </a:rPr>
            <a:t>al representante de Directivo, jefe o responsable de órgano que realizó la evaluación observada.</a:t>
          </a:r>
        </a:p>
      </dgm:t>
    </dgm:pt>
    <dgm:pt modelId="{166DB668-F675-48CF-9836-A33FB1FE3EAC}" type="parTrans" cxnId="{5B831C2F-ACCA-45BA-9618-DF44B4489E96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F222F6C7-8D8C-40F3-BAD4-31E2E304FC23}" type="sibTrans" cxnId="{5B831C2F-ACCA-45BA-9618-DF44B4489E96}">
      <dgm:prSet/>
      <dgm:spPr>
        <a:ln w="28575">
          <a:solidFill>
            <a:srgbClr val="808080"/>
          </a:solidFill>
        </a:ln>
      </dgm:spPr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46CF70F6-3177-4C00-9A7A-F9D82AF809D7}">
      <dgm:prSet custT="1"/>
      <dgm:spPr>
        <a:noFill/>
        <a:ln>
          <a:solidFill>
            <a:srgbClr val="808080"/>
          </a:solidFill>
          <a:prstDash val="lgDash"/>
        </a:ln>
      </dgm:spPr>
      <dgm:t>
        <a:bodyPr/>
        <a:lstStyle/>
        <a:p>
          <a:pPr rtl="0"/>
          <a:r>
            <a:rPr lang="es-ES" sz="1400" dirty="0">
              <a:solidFill>
                <a:schemeClr val="tx1"/>
              </a:solidFill>
            </a:rPr>
            <a:t>El Presidente junto al comité </a:t>
          </a:r>
          <a:r>
            <a:rPr lang="es-PE" sz="1400" dirty="0">
              <a:solidFill>
                <a:schemeClr val="tx1"/>
              </a:solidFill>
            </a:rPr>
            <a:t>deberá analizar los antecedentes y toda la documentación que requieran para emitir su </a:t>
          </a:r>
          <a:r>
            <a:rPr lang="es-PE" sz="1400" b="1" dirty="0">
              <a:solidFill>
                <a:schemeClr val="tx1"/>
              </a:solidFill>
            </a:rPr>
            <a:t>pronunciamiento </a:t>
          </a:r>
        </a:p>
      </dgm:t>
    </dgm:pt>
    <dgm:pt modelId="{ED3B4C25-9E09-4102-991D-347D1931AF5C}" type="parTrans" cxnId="{11D443DC-81A4-4B95-BBC3-83B5FFA957C5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474BE46E-EF1A-4EEE-A90E-BBEB624C9D9C}" type="sibTrans" cxnId="{11D443DC-81A4-4B95-BBC3-83B5FFA957C5}">
      <dgm:prSet/>
      <dgm:spPr>
        <a:ln w="28575">
          <a:solidFill>
            <a:srgbClr val="808080"/>
          </a:solidFill>
        </a:ln>
      </dgm:spPr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D9BEE0C5-17DD-46F0-B059-D311BD1212CB}">
      <dgm:prSet custT="1"/>
      <dgm:spPr>
        <a:noFill/>
        <a:ln>
          <a:solidFill>
            <a:srgbClr val="808080"/>
          </a:solidFill>
          <a:prstDash val="lgDash"/>
        </a:ln>
      </dgm:spPr>
      <dgm:t>
        <a:bodyPr/>
        <a:lstStyle/>
        <a:p>
          <a:pPr rtl="0"/>
          <a:r>
            <a:rPr lang="es-ES" sz="1400" dirty="0">
              <a:solidFill>
                <a:schemeClr val="tx1"/>
              </a:solidFill>
            </a:rPr>
            <a:t>El evaluado solicita la confirmación de la calificación a la ORH.</a:t>
          </a:r>
        </a:p>
      </dgm:t>
    </dgm:pt>
    <dgm:pt modelId="{8F8CCA9F-175B-498F-A087-AE8A3DAD5FF3}" type="sibTrans" cxnId="{5E78A8FE-64BF-44AC-99CF-44F5456305EF}">
      <dgm:prSet/>
      <dgm:spPr>
        <a:ln w="28575">
          <a:solidFill>
            <a:srgbClr val="808080"/>
          </a:solidFill>
        </a:ln>
      </dgm:spPr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A077B169-3E5C-402F-A06A-7EB7DED18060}" type="parTrans" cxnId="{5E78A8FE-64BF-44AC-99CF-44F5456305EF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AD4400CA-27AD-4FCE-82A1-E476B0BCD711}">
      <dgm:prSet custT="1"/>
      <dgm:spPr>
        <a:noFill/>
        <a:ln>
          <a:solidFill>
            <a:srgbClr val="808080"/>
          </a:solidFill>
          <a:prstDash val="lgDash"/>
        </a:ln>
      </dgm:spPr>
      <dgm:t>
        <a:bodyPr/>
        <a:lstStyle/>
        <a:p>
          <a:pPr rtl="0"/>
          <a:r>
            <a:rPr lang="es-PE" sz="1400" dirty="0">
              <a:solidFill>
                <a:schemeClr val="tx1"/>
              </a:solidFill>
            </a:rPr>
            <a:t>Dicho pronunciamiento deberá estar </a:t>
          </a:r>
          <a:r>
            <a:rPr lang="es-PE" sz="1400" b="1" dirty="0">
              <a:solidFill>
                <a:schemeClr val="tx1"/>
              </a:solidFill>
            </a:rPr>
            <a:t>referido únicamente a lo solicitado </a:t>
          </a:r>
          <a:r>
            <a:rPr lang="es-PE" sz="1400" dirty="0">
              <a:solidFill>
                <a:schemeClr val="tx1"/>
              </a:solidFill>
            </a:rPr>
            <a:t>u observado por el evaluado.</a:t>
          </a:r>
        </a:p>
      </dgm:t>
    </dgm:pt>
    <dgm:pt modelId="{F7C7F19E-7E2F-4A1A-85E8-A1A2CCB8ADD0}" type="parTrans" cxnId="{AE0F04E3-BB5C-4B46-ABB9-DDC635CDC088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694D45C5-C556-4DBE-B450-90797D479838}" type="sibTrans" cxnId="{AE0F04E3-BB5C-4B46-ABB9-DDC635CDC088}">
      <dgm:prSet/>
      <dgm:spPr>
        <a:ln w="28575">
          <a:solidFill>
            <a:srgbClr val="808080"/>
          </a:solidFill>
        </a:ln>
      </dgm:spPr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A1DE9A8A-0951-4DB5-BC18-0D3DAA8F3D71}">
      <dgm:prSet custT="1"/>
      <dgm:spPr>
        <a:noFill/>
        <a:ln>
          <a:solidFill>
            <a:srgbClr val="808080"/>
          </a:solidFill>
          <a:prstDash val="lgDash"/>
        </a:ln>
      </dgm:spPr>
      <dgm:t>
        <a:bodyPr/>
        <a:lstStyle/>
        <a:p>
          <a:pPr algn="l" rtl="0"/>
          <a:r>
            <a:rPr lang="es-PE" sz="1400" dirty="0">
              <a:solidFill>
                <a:schemeClr val="tx1"/>
              </a:solidFill>
            </a:rPr>
            <a:t>En caso no se confirme la calificación del evaluado, el CIE deberá informar a la ORH para que derive la evaluación al superior jerárquico del evaluador, a fin de realizar una nueva evaluación, según observaciones (5 días hábiles)*</a:t>
          </a:r>
        </a:p>
      </dgm:t>
    </dgm:pt>
    <dgm:pt modelId="{D01B1A84-3382-45C1-B7E6-1F1837D8D1E9}" type="parTrans" cxnId="{83FA2134-0D71-46BB-BA20-4D33CF50E2E9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3294AE68-64F0-42DA-8B31-4B08BAEB0FF7}" type="sibTrans" cxnId="{83FA2134-0D71-46BB-BA20-4D33CF50E2E9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14AE40C2-D2B1-4FE1-9113-19F580E8E2B5}">
      <dgm:prSet custT="1"/>
      <dgm:spPr>
        <a:noFill/>
        <a:ln>
          <a:solidFill>
            <a:srgbClr val="808080"/>
          </a:solidFill>
          <a:prstDash val="lgDash"/>
        </a:ln>
      </dgm:spPr>
      <dgm:t>
        <a:bodyPr/>
        <a:lstStyle/>
        <a:p>
          <a:r>
            <a:rPr lang="es-PE" sz="1400" dirty="0">
              <a:solidFill>
                <a:schemeClr val="tx1"/>
              </a:solidFill>
            </a:rPr>
            <a:t>El CIE podrá:</a:t>
          </a:r>
        </a:p>
        <a:p>
          <a:pPr rtl="0"/>
          <a:r>
            <a:rPr lang="es-PE" sz="1400" b="1" dirty="0">
              <a:solidFill>
                <a:schemeClr val="tx1"/>
              </a:solidFill>
            </a:rPr>
            <a:t>Confirmar </a:t>
          </a:r>
          <a:r>
            <a:rPr lang="es-PE" sz="1400" dirty="0">
              <a:solidFill>
                <a:schemeClr val="tx1"/>
              </a:solidFill>
            </a:rPr>
            <a:t>la calificación del evaluado, o</a:t>
          </a:r>
        </a:p>
        <a:p>
          <a:pPr rtl="0"/>
          <a:r>
            <a:rPr lang="es-PE" sz="1400" b="1" dirty="0">
              <a:solidFill>
                <a:schemeClr val="tx1"/>
              </a:solidFill>
            </a:rPr>
            <a:t>No confirmar</a:t>
          </a:r>
          <a:r>
            <a:rPr lang="es-PE" sz="1400" dirty="0">
              <a:solidFill>
                <a:schemeClr val="tx1"/>
              </a:solidFill>
            </a:rPr>
            <a:t> la calificación del evaluado.</a:t>
          </a:r>
          <a:endParaRPr lang="es-PE" sz="1400" dirty="0"/>
        </a:p>
      </dgm:t>
    </dgm:pt>
    <dgm:pt modelId="{DDD987E5-C1EC-4716-9395-44A82808EA45}" type="parTrans" cxnId="{09BA74A6-EA04-457F-8D66-318832F62BE5}">
      <dgm:prSet/>
      <dgm:spPr/>
      <dgm:t>
        <a:bodyPr/>
        <a:lstStyle/>
        <a:p>
          <a:endParaRPr lang="es-PE"/>
        </a:p>
      </dgm:t>
    </dgm:pt>
    <dgm:pt modelId="{94430CF2-D8B5-41CA-A71D-A5784FDD88C3}" type="sibTrans" cxnId="{09BA74A6-EA04-457F-8D66-318832F62BE5}">
      <dgm:prSet/>
      <dgm:spPr>
        <a:ln w="28575">
          <a:solidFill>
            <a:srgbClr val="808080"/>
          </a:solidFill>
        </a:ln>
      </dgm:spPr>
      <dgm:t>
        <a:bodyPr/>
        <a:lstStyle/>
        <a:p>
          <a:endParaRPr lang="es-PE"/>
        </a:p>
      </dgm:t>
    </dgm:pt>
    <dgm:pt modelId="{EB3BE176-3549-4FD7-BE2C-A89613841DF9}" type="pres">
      <dgm:prSet presAssocID="{9A6F67A9-288D-471D-9D4B-CA564455553C}" presName="Name0" presStyleCnt="0">
        <dgm:presLayoutVars>
          <dgm:dir/>
          <dgm:resizeHandles val="exact"/>
        </dgm:presLayoutVars>
      </dgm:prSet>
      <dgm:spPr/>
    </dgm:pt>
    <dgm:pt modelId="{82F0B266-6E5A-4B76-8F11-ACB00C2A9C2E}" type="pres">
      <dgm:prSet presAssocID="{FBCA9CAE-B149-4C10-986D-9D9A228AFF99}" presName="node" presStyleLbl="node1" presStyleIdx="0" presStyleCnt="7" custScaleX="91693" custScaleY="71888">
        <dgm:presLayoutVars>
          <dgm:bulletEnabled val="1"/>
        </dgm:presLayoutVars>
      </dgm:prSet>
      <dgm:spPr/>
    </dgm:pt>
    <dgm:pt modelId="{17F600EE-82B8-4401-8154-E90DEBF89CE2}" type="pres">
      <dgm:prSet presAssocID="{3091CCCD-AFC9-4708-9C39-F7F0818C1003}" presName="sibTrans" presStyleLbl="sibTrans1D1" presStyleIdx="0" presStyleCnt="6"/>
      <dgm:spPr/>
    </dgm:pt>
    <dgm:pt modelId="{345A3786-6536-4B3F-9FDA-602E52DE1CB2}" type="pres">
      <dgm:prSet presAssocID="{3091CCCD-AFC9-4708-9C39-F7F0818C1003}" presName="connectorText" presStyleLbl="sibTrans1D1" presStyleIdx="0" presStyleCnt="6"/>
      <dgm:spPr/>
    </dgm:pt>
    <dgm:pt modelId="{DA704E27-7ED6-40A2-8A16-CC4C626E947E}" type="pres">
      <dgm:prSet presAssocID="{D9BEE0C5-17DD-46F0-B059-D311BD1212CB}" presName="node" presStyleLbl="node1" presStyleIdx="1" presStyleCnt="7" custScaleX="130006" custScaleY="73801">
        <dgm:presLayoutVars>
          <dgm:bulletEnabled val="1"/>
        </dgm:presLayoutVars>
      </dgm:prSet>
      <dgm:spPr/>
    </dgm:pt>
    <dgm:pt modelId="{695CB394-E26F-4091-AB69-A16A7A7FB891}" type="pres">
      <dgm:prSet presAssocID="{8F8CCA9F-175B-498F-A087-AE8A3DAD5FF3}" presName="sibTrans" presStyleLbl="sibTrans1D1" presStyleIdx="1" presStyleCnt="6"/>
      <dgm:spPr/>
    </dgm:pt>
    <dgm:pt modelId="{670C3196-B193-4DF8-926B-9F6D29420763}" type="pres">
      <dgm:prSet presAssocID="{8F8CCA9F-175B-498F-A087-AE8A3DAD5FF3}" presName="connectorText" presStyleLbl="sibTrans1D1" presStyleIdx="1" presStyleCnt="6"/>
      <dgm:spPr/>
    </dgm:pt>
    <dgm:pt modelId="{EAB50625-DC81-4BA2-B54B-D963C9B867DB}" type="pres">
      <dgm:prSet presAssocID="{8D69E20A-3D62-45B8-BB9A-6C1E179C20D9}" presName="node" presStyleLbl="node1" presStyleIdx="2" presStyleCnt="7" custScaleX="138727" custScaleY="98425">
        <dgm:presLayoutVars>
          <dgm:bulletEnabled val="1"/>
        </dgm:presLayoutVars>
      </dgm:prSet>
      <dgm:spPr/>
    </dgm:pt>
    <dgm:pt modelId="{C45D5D6E-76ED-4691-A267-41EECC5A042A}" type="pres">
      <dgm:prSet presAssocID="{F222F6C7-8D8C-40F3-BAD4-31E2E304FC23}" presName="sibTrans" presStyleLbl="sibTrans1D1" presStyleIdx="2" presStyleCnt="6"/>
      <dgm:spPr/>
    </dgm:pt>
    <dgm:pt modelId="{41F901B3-AE06-4686-82E1-8514D530F341}" type="pres">
      <dgm:prSet presAssocID="{F222F6C7-8D8C-40F3-BAD4-31E2E304FC23}" presName="connectorText" presStyleLbl="sibTrans1D1" presStyleIdx="2" presStyleCnt="6"/>
      <dgm:spPr/>
    </dgm:pt>
    <dgm:pt modelId="{303E9166-90F1-415A-84B9-9625D7567428}" type="pres">
      <dgm:prSet presAssocID="{46CF70F6-3177-4C00-9A7A-F9D82AF809D7}" presName="node" presStyleLbl="node1" presStyleIdx="3" presStyleCnt="7" custScaleX="123030" custScaleY="68187" custLinFactNeighborX="188" custLinFactNeighborY="-12693">
        <dgm:presLayoutVars>
          <dgm:bulletEnabled val="1"/>
        </dgm:presLayoutVars>
      </dgm:prSet>
      <dgm:spPr/>
    </dgm:pt>
    <dgm:pt modelId="{03D68A88-56BC-48CB-93ED-B26B44E900AD}" type="pres">
      <dgm:prSet presAssocID="{474BE46E-EF1A-4EEE-A90E-BBEB624C9D9C}" presName="sibTrans" presStyleLbl="sibTrans1D1" presStyleIdx="3" presStyleCnt="6"/>
      <dgm:spPr/>
    </dgm:pt>
    <dgm:pt modelId="{159B5000-F2CF-4942-80ED-B454C441BCDD}" type="pres">
      <dgm:prSet presAssocID="{474BE46E-EF1A-4EEE-A90E-BBEB624C9D9C}" presName="connectorText" presStyleLbl="sibTrans1D1" presStyleIdx="3" presStyleCnt="6"/>
      <dgm:spPr/>
    </dgm:pt>
    <dgm:pt modelId="{C9B8CAA6-4267-4CD9-8E55-7232BFCF05FE}" type="pres">
      <dgm:prSet presAssocID="{AD4400CA-27AD-4FCE-82A1-E476B0BCD711}" presName="node" presStyleLbl="node1" presStyleIdx="4" presStyleCnt="7" custScaleX="105693" custScaleY="56851" custLinFactNeighborY="-17275">
        <dgm:presLayoutVars>
          <dgm:bulletEnabled val="1"/>
        </dgm:presLayoutVars>
      </dgm:prSet>
      <dgm:spPr/>
    </dgm:pt>
    <dgm:pt modelId="{78413891-5D76-4750-973E-F0A5D5E27911}" type="pres">
      <dgm:prSet presAssocID="{694D45C5-C556-4DBE-B450-90797D479838}" presName="sibTrans" presStyleLbl="sibTrans1D1" presStyleIdx="4" presStyleCnt="6"/>
      <dgm:spPr/>
    </dgm:pt>
    <dgm:pt modelId="{5D7B2DF8-CE60-40D9-9E1D-93838CFD5780}" type="pres">
      <dgm:prSet presAssocID="{694D45C5-C556-4DBE-B450-90797D479838}" presName="connectorText" presStyleLbl="sibTrans1D1" presStyleIdx="4" presStyleCnt="6"/>
      <dgm:spPr/>
    </dgm:pt>
    <dgm:pt modelId="{47995675-703B-4EEF-ACE8-608A79A00D24}" type="pres">
      <dgm:prSet presAssocID="{14AE40C2-D2B1-4FE1-9113-19F580E8E2B5}" presName="node" presStyleLbl="node1" presStyleIdx="5" presStyleCnt="7" custScaleX="123884" custScaleY="75595" custLinFactNeighborY="-17275">
        <dgm:presLayoutVars>
          <dgm:bulletEnabled val="1"/>
        </dgm:presLayoutVars>
      </dgm:prSet>
      <dgm:spPr/>
    </dgm:pt>
    <dgm:pt modelId="{EBF86F19-E8BA-4629-8499-628CD2A410B8}" type="pres">
      <dgm:prSet presAssocID="{94430CF2-D8B5-41CA-A71D-A5784FDD88C3}" presName="sibTrans" presStyleLbl="sibTrans1D1" presStyleIdx="5" presStyleCnt="6"/>
      <dgm:spPr/>
    </dgm:pt>
    <dgm:pt modelId="{4EDBB0A0-D541-45FA-A6CF-8F426365ACDA}" type="pres">
      <dgm:prSet presAssocID="{94430CF2-D8B5-41CA-A71D-A5784FDD88C3}" presName="connectorText" presStyleLbl="sibTrans1D1" presStyleIdx="5" presStyleCnt="6"/>
      <dgm:spPr/>
    </dgm:pt>
    <dgm:pt modelId="{EF03CA41-2512-4528-9D49-C9A1B9C71E0D}" type="pres">
      <dgm:prSet presAssocID="{A1DE9A8A-0951-4DB5-BC18-0D3DAA8F3D71}" presName="node" presStyleLbl="node1" presStyleIdx="6" presStyleCnt="7" custScaleX="346537" custScaleY="39957" custLinFactNeighborX="31813" custLinFactNeighborY="-31172">
        <dgm:presLayoutVars>
          <dgm:bulletEnabled val="1"/>
        </dgm:presLayoutVars>
      </dgm:prSet>
      <dgm:spPr/>
    </dgm:pt>
  </dgm:ptLst>
  <dgm:cxnLst>
    <dgm:cxn modelId="{7ACFF702-FEAD-4AE4-9446-F70B129149A1}" type="presOf" srcId="{8F8CCA9F-175B-498F-A087-AE8A3DAD5FF3}" destId="{670C3196-B193-4DF8-926B-9F6D29420763}" srcOrd="1" destOrd="0" presId="urn:microsoft.com/office/officeart/2005/8/layout/bProcess3"/>
    <dgm:cxn modelId="{500F550E-3887-449B-A3F3-517A7E82A0B7}" type="presOf" srcId="{F222F6C7-8D8C-40F3-BAD4-31E2E304FC23}" destId="{C45D5D6E-76ED-4691-A267-41EECC5A042A}" srcOrd="0" destOrd="0" presId="urn:microsoft.com/office/officeart/2005/8/layout/bProcess3"/>
    <dgm:cxn modelId="{405AD212-42C7-484E-AD94-6596C4AE3D8A}" type="presOf" srcId="{AD4400CA-27AD-4FCE-82A1-E476B0BCD711}" destId="{C9B8CAA6-4267-4CD9-8E55-7232BFCF05FE}" srcOrd="0" destOrd="0" presId="urn:microsoft.com/office/officeart/2005/8/layout/bProcess3"/>
    <dgm:cxn modelId="{3A438714-AB82-4E1B-BBED-42CB4A8ADEC1}" type="presOf" srcId="{8F8CCA9F-175B-498F-A087-AE8A3DAD5FF3}" destId="{695CB394-E26F-4091-AB69-A16A7A7FB891}" srcOrd="0" destOrd="0" presId="urn:microsoft.com/office/officeart/2005/8/layout/bProcess3"/>
    <dgm:cxn modelId="{5B831C2F-ACCA-45BA-9618-DF44B4489E96}" srcId="{9A6F67A9-288D-471D-9D4B-CA564455553C}" destId="{8D69E20A-3D62-45B8-BB9A-6C1E179C20D9}" srcOrd="2" destOrd="0" parTransId="{166DB668-F675-48CF-9836-A33FB1FE3EAC}" sibTransId="{F222F6C7-8D8C-40F3-BAD4-31E2E304FC23}"/>
    <dgm:cxn modelId="{371AD930-EC54-4AD0-995D-ED64126EF8F4}" type="presOf" srcId="{694D45C5-C556-4DBE-B450-90797D479838}" destId="{78413891-5D76-4750-973E-F0A5D5E27911}" srcOrd="0" destOrd="0" presId="urn:microsoft.com/office/officeart/2005/8/layout/bProcess3"/>
    <dgm:cxn modelId="{83FA2134-0D71-46BB-BA20-4D33CF50E2E9}" srcId="{9A6F67A9-288D-471D-9D4B-CA564455553C}" destId="{A1DE9A8A-0951-4DB5-BC18-0D3DAA8F3D71}" srcOrd="6" destOrd="0" parTransId="{D01B1A84-3382-45C1-B7E6-1F1837D8D1E9}" sibTransId="{3294AE68-64F0-42DA-8B31-4B08BAEB0FF7}"/>
    <dgm:cxn modelId="{D85F983D-A453-450B-8781-A2A668752926}" type="presOf" srcId="{D9BEE0C5-17DD-46F0-B059-D311BD1212CB}" destId="{DA704E27-7ED6-40A2-8A16-CC4C626E947E}" srcOrd="0" destOrd="0" presId="urn:microsoft.com/office/officeart/2005/8/layout/bProcess3"/>
    <dgm:cxn modelId="{C43A5460-9D5E-45AD-8986-4850BFA16073}" type="presOf" srcId="{94430CF2-D8B5-41CA-A71D-A5784FDD88C3}" destId="{EBF86F19-E8BA-4629-8499-628CD2A410B8}" srcOrd="0" destOrd="0" presId="urn:microsoft.com/office/officeart/2005/8/layout/bProcess3"/>
    <dgm:cxn modelId="{F9B2B348-9126-4E9B-8090-F714166B0A19}" type="presOf" srcId="{9A6F67A9-288D-471D-9D4B-CA564455553C}" destId="{EB3BE176-3549-4FD7-BE2C-A89613841DF9}" srcOrd="0" destOrd="0" presId="urn:microsoft.com/office/officeart/2005/8/layout/bProcess3"/>
    <dgm:cxn modelId="{45CB6949-BEB1-4FA2-9916-C3AA79192749}" type="presOf" srcId="{94430CF2-D8B5-41CA-A71D-A5784FDD88C3}" destId="{4EDBB0A0-D541-45FA-A6CF-8F426365ACDA}" srcOrd="1" destOrd="0" presId="urn:microsoft.com/office/officeart/2005/8/layout/bProcess3"/>
    <dgm:cxn modelId="{078F016C-9A1D-483F-ADEC-219FE784C922}" type="presOf" srcId="{694D45C5-C556-4DBE-B450-90797D479838}" destId="{5D7B2DF8-CE60-40D9-9E1D-93838CFD5780}" srcOrd="1" destOrd="0" presId="urn:microsoft.com/office/officeart/2005/8/layout/bProcess3"/>
    <dgm:cxn modelId="{1B6E687D-E48A-42F2-848A-260B703AF3A6}" type="presOf" srcId="{3091CCCD-AFC9-4708-9C39-F7F0818C1003}" destId="{345A3786-6536-4B3F-9FDA-602E52DE1CB2}" srcOrd="1" destOrd="0" presId="urn:microsoft.com/office/officeart/2005/8/layout/bProcess3"/>
    <dgm:cxn modelId="{3E5C509C-B6C3-41A9-BC24-7F78F5822C21}" type="presOf" srcId="{46CF70F6-3177-4C00-9A7A-F9D82AF809D7}" destId="{303E9166-90F1-415A-84B9-9625D7567428}" srcOrd="0" destOrd="0" presId="urn:microsoft.com/office/officeart/2005/8/layout/bProcess3"/>
    <dgm:cxn modelId="{3C6FC5A2-DC35-4869-946F-010FA96E486F}" type="presOf" srcId="{474BE46E-EF1A-4EEE-A90E-BBEB624C9D9C}" destId="{159B5000-F2CF-4942-80ED-B454C441BCDD}" srcOrd="1" destOrd="0" presId="urn:microsoft.com/office/officeart/2005/8/layout/bProcess3"/>
    <dgm:cxn modelId="{09BA74A6-EA04-457F-8D66-318832F62BE5}" srcId="{9A6F67A9-288D-471D-9D4B-CA564455553C}" destId="{14AE40C2-D2B1-4FE1-9113-19F580E8E2B5}" srcOrd="5" destOrd="0" parTransId="{DDD987E5-C1EC-4716-9395-44A82808EA45}" sibTransId="{94430CF2-D8B5-41CA-A71D-A5784FDD88C3}"/>
    <dgm:cxn modelId="{F4C9AAA6-72DE-42B0-B79D-BB84C9D48DB9}" srcId="{9A6F67A9-288D-471D-9D4B-CA564455553C}" destId="{FBCA9CAE-B149-4C10-986D-9D9A228AFF99}" srcOrd="0" destOrd="0" parTransId="{C453FCD5-DA13-4F0C-817A-259BE01DFB5F}" sibTransId="{3091CCCD-AFC9-4708-9C39-F7F0818C1003}"/>
    <dgm:cxn modelId="{9E0617A7-BE9B-4A26-A8A5-4C61129CBE61}" type="presOf" srcId="{8D69E20A-3D62-45B8-BB9A-6C1E179C20D9}" destId="{EAB50625-DC81-4BA2-B54B-D963C9B867DB}" srcOrd="0" destOrd="0" presId="urn:microsoft.com/office/officeart/2005/8/layout/bProcess3"/>
    <dgm:cxn modelId="{61ECC0B0-B483-4936-8436-391C47B26E4F}" type="presOf" srcId="{FBCA9CAE-B149-4C10-986D-9D9A228AFF99}" destId="{82F0B266-6E5A-4B76-8F11-ACB00C2A9C2E}" srcOrd="0" destOrd="0" presId="urn:microsoft.com/office/officeart/2005/8/layout/bProcess3"/>
    <dgm:cxn modelId="{E08D78B9-CEC1-4834-81F6-D11315000EB8}" type="presOf" srcId="{3091CCCD-AFC9-4708-9C39-F7F0818C1003}" destId="{17F600EE-82B8-4401-8154-E90DEBF89CE2}" srcOrd="0" destOrd="0" presId="urn:microsoft.com/office/officeart/2005/8/layout/bProcess3"/>
    <dgm:cxn modelId="{430F19CB-711A-410C-BECA-C18CE2F70B39}" type="presOf" srcId="{14AE40C2-D2B1-4FE1-9113-19F580E8E2B5}" destId="{47995675-703B-4EEF-ACE8-608A79A00D24}" srcOrd="0" destOrd="0" presId="urn:microsoft.com/office/officeart/2005/8/layout/bProcess3"/>
    <dgm:cxn modelId="{ADD66BD0-6931-41FD-85DA-DFE843C4AB53}" type="presOf" srcId="{A1DE9A8A-0951-4DB5-BC18-0D3DAA8F3D71}" destId="{EF03CA41-2512-4528-9D49-C9A1B9C71E0D}" srcOrd="0" destOrd="0" presId="urn:microsoft.com/office/officeart/2005/8/layout/bProcess3"/>
    <dgm:cxn modelId="{B110E1D1-8C91-4CEC-B07C-6A7A4D041A8C}" type="presOf" srcId="{474BE46E-EF1A-4EEE-A90E-BBEB624C9D9C}" destId="{03D68A88-56BC-48CB-93ED-B26B44E900AD}" srcOrd="0" destOrd="0" presId="urn:microsoft.com/office/officeart/2005/8/layout/bProcess3"/>
    <dgm:cxn modelId="{814492DB-AF54-4D12-B24B-90E06106754F}" type="presOf" srcId="{F222F6C7-8D8C-40F3-BAD4-31E2E304FC23}" destId="{41F901B3-AE06-4686-82E1-8514D530F341}" srcOrd="1" destOrd="0" presId="urn:microsoft.com/office/officeart/2005/8/layout/bProcess3"/>
    <dgm:cxn modelId="{11D443DC-81A4-4B95-BBC3-83B5FFA957C5}" srcId="{9A6F67A9-288D-471D-9D4B-CA564455553C}" destId="{46CF70F6-3177-4C00-9A7A-F9D82AF809D7}" srcOrd="3" destOrd="0" parTransId="{ED3B4C25-9E09-4102-991D-347D1931AF5C}" sibTransId="{474BE46E-EF1A-4EEE-A90E-BBEB624C9D9C}"/>
    <dgm:cxn modelId="{AE0F04E3-BB5C-4B46-ABB9-DDC635CDC088}" srcId="{9A6F67A9-288D-471D-9D4B-CA564455553C}" destId="{AD4400CA-27AD-4FCE-82A1-E476B0BCD711}" srcOrd="4" destOrd="0" parTransId="{F7C7F19E-7E2F-4A1A-85E8-A1A2CCB8ADD0}" sibTransId="{694D45C5-C556-4DBE-B450-90797D479838}"/>
    <dgm:cxn modelId="{5E78A8FE-64BF-44AC-99CF-44F5456305EF}" srcId="{9A6F67A9-288D-471D-9D4B-CA564455553C}" destId="{D9BEE0C5-17DD-46F0-B059-D311BD1212CB}" srcOrd="1" destOrd="0" parTransId="{A077B169-3E5C-402F-A06A-7EB7DED18060}" sibTransId="{8F8CCA9F-175B-498F-A087-AE8A3DAD5FF3}"/>
    <dgm:cxn modelId="{A9502AEA-031E-48BE-87BF-5157F3237E53}" type="presParOf" srcId="{EB3BE176-3549-4FD7-BE2C-A89613841DF9}" destId="{82F0B266-6E5A-4B76-8F11-ACB00C2A9C2E}" srcOrd="0" destOrd="0" presId="urn:microsoft.com/office/officeart/2005/8/layout/bProcess3"/>
    <dgm:cxn modelId="{C95A416E-649C-42D6-8806-C03FE6009D55}" type="presParOf" srcId="{EB3BE176-3549-4FD7-BE2C-A89613841DF9}" destId="{17F600EE-82B8-4401-8154-E90DEBF89CE2}" srcOrd="1" destOrd="0" presId="urn:microsoft.com/office/officeart/2005/8/layout/bProcess3"/>
    <dgm:cxn modelId="{BC0CAEF6-8A93-4BF0-B9E1-E07B54F2BA78}" type="presParOf" srcId="{17F600EE-82B8-4401-8154-E90DEBF89CE2}" destId="{345A3786-6536-4B3F-9FDA-602E52DE1CB2}" srcOrd="0" destOrd="0" presId="urn:microsoft.com/office/officeart/2005/8/layout/bProcess3"/>
    <dgm:cxn modelId="{228CD005-0981-4930-9175-3AA8D524D203}" type="presParOf" srcId="{EB3BE176-3549-4FD7-BE2C-A89613841DF9}" destId="{DA704E27-7ED6-40A2-8A16-CC4C626E947E}" srcOrd="2" destOrd="0" presId="urn:microsoft.com/office/officeart/2005/8/layout/bProcess3"/>
    <dgm:cxn modelId="{8A2AB182-55C9-4B63-801E-DCA3C2533C3D}" type="presParOf" srcId="{EB3BE176-3549-4FD7-BE2C-A89613841DF9}" destId="{695CB394-E26F-4091-AB69-A16A7A7FB891}" srcOrd="3" destOrd="0" presId="urn:microsoft.com/office/officeart/2005/8/layout/bProcess3"/>
    <dgm:cxn modelId="{57CBDD2D-BEC9-4176-A83F-9717660FB248}" type="presParOf" srcId="{695CB394-E26F-4091-AB69-A16A7A7FB891}" destId="{670C3196-B193-4DF8-926B-9F6D29420763}" srcOrd="0" destOrd="0" presId="urn:microsoft.com/office/officeart/2005/8/layout/bProcess3"/>
    <dgm:cxn modelId="{F4355AA2-2271-4060-B775-8D715D181AFD}" type="presParOf" srcId="{EB3BE176-3549-4FD7-BE2C-A89613841DF9}" destId="{EAB50625-DC81-4BA2-B54B-D963C9B867DB}" srcOrd="4" destOrd="0" presId="urn:microsoft.com/office/officeart/2005/8/layout/bProcess3"/>
    <dgm:cxn modelId="{4211FEE1-D4A2-434E-A696-EA48908E8DA1}" type="presParOf" srcId="{EB3BE176-3549-4FD7-BE2C-A89613841DF9}" destId="{C45D5D6E-76ED-4691-A267-41EECC5A042A}" srcOrd="5" destOrd="0" presId="urn:microsoft.com/office/officeart/2005/8/layout/bProcess3"/>
    <dgm:cxn modelId="{EEA25647-CE12-4321-9662-E32ED69C0FEF}" type="presParOf" srcId="{C45D5D6E-76ED-4691-A267-41EECC5A042A}" destId="{41F901B3-AE06-4686-82E1-8514D530F341}" srcOrd="0" destOrd="0" presId="urn:microsoft.com/office/officeart/2005/8/layout/bProcess3"/>
    <dgm:cxn modelId="{55EE19B3-DC0F-48B8-BCF5-C9C1C79669F3}" type="presParOf" srcId="{EB3BE176-3549-4FD7-BE2C-A89613841DF9}" destId="{303E9166-90F1-415A-84B9-9625D7567428}" srcOrd="6" destOrd="0" presId="urn:microsoft.com/office/officeart/2005/8/layout/bProcess3"/>
    <dgm:cxn modelId="{373E6B9E-81A3-4B34-BA5D-1FF71654659A}" type="presParOf" srcId="{EB3BE176-3549-4FD7-BE2C-A89613841DF9}" destId="{03D68A88-56BC-48CB-93ED-B26B44E900AD}" srcOrd="7" destOrd="0" presId="urn:microsoft.com/office/officeart/2005/8/layout/bProcess3"/>
    <dgm:cxn modelId="{5D8F8E86-8813-430C-A73D-4EDFCBC48666}" type="presParOf" srcId="{03D68A88-56BC-48CB-93ED-B26B44E900AD}" destId="{159B5000-F2CF-4942-80ED-B454C441BCDD}" srcOrd="0" destOrd="0" presId="urn:microsoft.com/office/officeart/2005/8/layout/bProcess3"/>
    <dgm:cxn modelId="{5F3E0DD6-D8C2-489E-96C7-1D4FC87756BB}" type="presParOf" srcId="{EB3BE176-3549-4FD7-BE2C-A89613841DF9}" destId="{C9B8CAA6-4267-4CD9-8E55-7232BFCF05FE}" srcOrd="8" destOrd="0" presId="urn:microsoft.com/office/officeart/2005/8/layout/bProcess3"/>
    <dgm:cxn modelId="{D2985DB6-F03E-4BFD-90CA-F5ABDFB22AC2}" type="presParOf" srcId="{EB3BE176-3549-4FD7-BE2C-A89613841DF9}" destId="{78413891-5D76-4750-973E-F0A5D5E27911}" srcOrd="9" destOrd="0" presId="urn:microsoft.com/office/officeart/2005/8/layout/bProcess3"/>
    <dgm:cxn modelId="{3CA8BE9F-6E8D-4967-B6F3-D244D6DFFB6B}" type="presParOf" srcId="{78413891-5D76-4750-973E-F0A5D5E27911}" destId="{5D7B2DF8-CE60-40D9-9E1D-93838CFD5780}" srcOrd="0" destOrd="0" presId="urn:microsoft.com/office/officeart/2005/8/layout/bProcess3"/>
    <dgm:cxn modelId="{E552657A-78E0-4314-BFB7-1EE74C05F90F}" type="presParOf" srcId="{EB3BE176-3549-4FD7-BE2C-A89613841DF9}" destId="{47995675-703B-4EEF-ACE8-608A79A00D24}" srcOrd="10" destOrd="0" presId="urn:microsoft.com/office/officeart/2005/8/layout/bProcess3"/>
    <dgm:cxn modelId="{242796EF-2AA3-4592-988D-29FC30AB982D}" type="presParOf" srcId="{EB3BE176-3549-4FD7-BE2C-A89613841DF9}" destId="{EBF86F19-E8BA-4629-8499-628CD2A410B8}" srcOrd="11" destOrd="0" presId="urn:microsoft.com/office/officeart/2005/8/layout/bProcess3"/>
    <dgm:cxn modelId="{5BF38C92-96D7-4E47-ABBD-88DD5D65F8F9}" type="presParOf" srcId="{EBF86F19-E8BA-4629-8499-628CD2A410B8}" destId="{4EDBB0A0-D541-45FA-A6CF-8F426365ACDA}" srcOrd="0" destOrd="0" presId="urn:microsoft.com/office/officeart/2005/8/layout/bProcess3"/>
    <dgm:cxn modelId="{43F671F9-D62B-48B1-9FDC-2973F3B0C66A}" type="presParOf" srcId="{EB3BE176-3549-4FD7-BE2C-A89613841DF9}" destId="{EF03CA41-2512-4528-9D49-C9A1B9C71E0D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09D1A-254B-44DA-A5BA-F92D2018963C}">
      <dsp:nvSpPr>
        <dsp:cNvPr id="0" name=""/>
        <dsp:cNvSpPr/>
      </dsp:nvSpPr>
      <dsp:spPr>
        <a:xfrm>
          <a:off x="6795545" y="2776550"/>
          <a:ext cx="426168" cy="1919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479"/>
              </a:lnTo>
              <a:lnTo>
                <a:pt x="426168" y="191947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7909-7BCF-47F8-AC5E-B40B941B4E70}">
      <dsp:nvSpPr>
        <dsp:cNvPr id="0" name=""/>
        <dsp:cNvSpPr/>
      </dsp:nvSpPr>
      <dsp:spPr>
        <a:xfrm>
          <a:off x="6795545" y="2776550"/>
          <a:ext cx="426168" cy="792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821"/>
              </a:lnTo>
              <a:lnTo>
                <a:pt x="426168" y="7928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D5394-B811-416C-AD6B-1878A46AA961}">
      <dsp:nvSpPr>
        <dsp:cNvPr id="0" name=""/>
        <dsp:cNvSpPr/>
      </dsp:nvSpPr>
      <dsp:spPr>
        <a:xfrm>
          <a:off x="4676466" y="1375474"/>
          <a:ext cx="3255529" cy="414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01"/>
              </a:lnTo>
              <a:lnTo>
                <a:pt x="3255529" y="207201"/>
              </a:lnTo>
              <a:lnTo>
                <a:pt x="3255529" y="4144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4198F-4F72-4A15-AABC-7ECDAB1CE4A6}">
      <dsp:nvSpPr>
        <dsp:cNvPr id="0" name=""/>
        <dsp:cNvSpPr/>
      </dsp:nvSpPr>
      <dsp:spPr>
        <a:xfrm>
          <a:off x="4630746" y="1375474"/>
          <a:ext cx="91440" cy="414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4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D964F-1965-4C21-80E8-BDD453217C04}">
      <dsp:nvSpPr>
        <dsp:cNvPr id="0" name=""/>
        <dsp:cNvSpPr/>
      </dsp:nvSpPr>
      <dsp:spPr>
        <a:xfrm>
          <a:off x="1420937" y="1375474"/>
          <a:ext cx="3255529" cy="414402"/>
        </a:xfrm>
        <a:custGeom>
          <a:avLst/>
          <a:gdLst/>
          <a:ahLst/>
          <a:cxnLst/>
          <a:rect l="0" t="0" r="0" b="0"/>
          <a:pathLst>
            <a:path>
              <a:moveTo>
                <a:pt x="3255529" y="0"/>
              </a:moveTo>
              <a:lnTo>
                <a:pt x="3255529" y="207201"/>
              </a:lnTo>
              <a:lnTo>
                <a:pt x="0" y="207201"/>
              </a:lnTo>
              <a:lnTo>
                <a:pt x="0" y="4144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8EDB5-B2E2-40F4-B2C3-2ACC8843C5E3}">
      <dsp:nvSpPr>
        <dsp:cNvPr id="0" name=""/>
        <dsp:cNvSpPr/>
      </dsp:nvSpPr>
      <dsp:spPr>
        <a:xfrm>
          <a:off x="3689793" y="388800"/>
          <a:ext cx="1973347" cy="9866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/>
            <a:t>DESAPROBADO</a:t>
          </a:r>
        </a:p>
      </dsp:txBody>
      <dsp:txXfrm>
        <a:off x="3689793" y="388800"/>
        <a:ext cx="1973347" cy="986673"/>
      </dsp:txXfrm>
    </dsp:sp>
    <dsp:sp modelId="{9BE65E99-E094-4FAE-80D6-3B6CF6C2B2C8}">
      <dsp:nvSpPr>
        <dsp:cNvPr id="0" name=""/>
        <dsp:cNvSpPr/>
      </dsp:nvSpPr>
      <dsp:spPr>
        <a:xfrm>
          <a:off x="374" y="1789877"/>
          <a:ext cx="2841126" cy="9866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u="none" kern="1200" dirty="0"/>
            <a:t>Rendimiento sujeto a observación por segunda vez consecutiva</a:t>
          </a:r>
        </a:p>
      </dsp:txBody>
      <dsp:txXfrm>
        <a:off x="374" y="1789877"/>
        <a:ext cx="2841126" cy="986673"/>
      </dsp:txXfrm>
    </dsp:sp>
    <dsp:sp modelId="{03B1225E-1E3F-43F5-AD67-A5309F21A10F}">
      <dsp:nvSpPr>
        <dsp:cNvPr id="0" name=""/>
        <dsp:cNvSpPr/>
      </dsp:nvSpPr>
      <dsp:spPr>
        <a:xfrm>
          <a:off x="3255903" y="1789877"/>
          <a:ext cx="2841126" cy="9866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u="none" kern="1200" dirty="0"/>
            <a:t>Rendimiento sujeto a observación en 2 oportunidades en 5 años calendario en el mismo puesto</a:t>
          </a:r>
        </a:p>
      </dsp:txBody>
      <dsp:txXfrm>
        <a:off x="3255903" y="1789877"/>
        <a:ext cx="2841126" cy="986673"/>
      </dsp:txXfrm>
    </dsp:sp>
    <dsp:sp modelId="{255ECFF2-2138-48D7-8C2A-A48E2D830DA2}">
      <dsp:nvSpPr>
        <dsp:cNvPr id="0" name=""/>
        <dsp:cNvSpPr/>
      </dsp:nvSpPr>
      <dsp:spPr>
        <a:xfrm>
          <a:off x="6511432" y="1789877"/>
          <a:ext cx="2841126" cy="9866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u="none" kern="1200" dirty="0"/>
            <a:t>No haber participado por motivos atribuibles a su exclusiva responsabilidad</a:t>
          </a:r>
          <a:endParaRPr lang="es-PE" sz="1600" kern="1200" dirty="0"/>
        </a:p>
      </dsp:txBody>
      <dsp:txXfrm>
        <a:off x="6511432" y="1789877"/>
        <a:ext cx="2841126" cy="986673"/>
      </dsp:txXfrm>
    </dsp:sp>
    <dsp:sp modelId="{E1722A74-006C-4372-818D-966978BF23AF}">
      <dsp:nvSpPr>
        <dsp:cNvPr id="0" name=""/>
        <dsp:cNvSpPr/>
      </dsp:nvSpPr>
      <dsp:spPr>
        <a:xfrm>
          <a:off x="7221714" y="3190953"/>
          <a:ext cx="2695493" cy="7568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600" kern="1200" dirty="0"/>
            <a:t>No asistir a la reunión para la definición y formalización de los factores de evaluación.</a:t>
          </a:r>
          <a:endParaRPr lang="es-PE" sz="1600" kern="1200" dirty="0"/>
        </a:p>
      </dsp:txBody>
      <dsp:txXfrm>
        <a:off x="7221714" y="3190953"/>
        <a:ext cx="2695493" cy="756837"/>
      </dsp:txXfrm>
    </dsp:sp>
    <dsp:sp modelId="{AEAF4B04-6BFE-4F6C-B21F-4E2DC0A8D1B4}">
      <dsp:nvSpPr>
        <dsp:cNvPr id="0" name=""/>
        <dsp:cNvSpPr/>
      </dsp:nvSpPr>
      <dsp:spPr>
        <a:xfrm>
          <a:off x="7221714" y="4362194"/>
          <a:ext cx="2695493" cy="6676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600" kern="1200" dirty="0"/>
            <a:t>No presentar las evidencias que permitan ejecutar la evaluación.</a:t>
          </a:r>
          <a:endParaRPr lang="es-PE" sz="1600" kern="1200" dirty="0"/>
        </a:p>
      </dsp:txBody>
      <dsp:txXfrm>
        <a:off x="7221714" y="4362194"/>
        <a:ext cx="2695493" cy="667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600EE-82B8-4401-8154-E90DEBF89CE2}">
      <dsp:nvSpPr>
        <dsp:cNvPr id="0" name=""/>
        <dsp:cNvSpPr/>
      </dsp:nvSpPr>
      <dsp:spPr>
        <a:xfrm>
          <a:off x="2288142" y="686614"/>
          <a:ext cx="536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540" y="45720"/>
              </a:lnTo>
            </a:path>
          </a:pathLst>
        </a:custGeom>
        <a:noFill/>
        <a:ln w="28575" cap="flat" cmpd="sng" algn="ctr">
          <a:solidFill>
            <a:srgbClr val="80808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>
            <a:solidFill>
              <a:schemeClr val="tx1"/>
            </a:solidFill>
          </a:endParaRPr>
        </a:p>
      </dsp:txBody>
      <dsp:txXfrm>
        <a:off x="2542234" y="729495"/>
        <a:ext cx="28357" cy="5676"/>
      </dsp:txXfrm>
    </dsp:sp>
    <dsp:sp modelId="{82F0B266-6E5A-4B76-8F11-ACB00C2A9C2E}">
      <dsp:nvSpPr>
        <dsp:cNvPr id="0" name=""/>
        <dsp:cNvSpPr/>
      </dsp:nvSpPr>
      <dsp:spPr>
        <a:xfrm>
          <a:off x="28949" y="200543"/>
          <a:ext cx="2260993" cy="1063581"/>
        </a:xfrm>
        <a:prstGeom prst="rect">
          <a:avLst/>
        </a:prstGeom>
        <a:noFill/>
        <a:ln w="12700" cap="flat" cmpd="sng" algn="ctr">
          <a:solidFill>
            <a:srgbClr val="808080"/>
          </a:solidFill>
          <a:prstDash val="lg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Se activa a </a:t>
          </a:r>
          <a:r>
            <a:rPr lang="es-ES" sz="1400" b="1" kern="1200" dirty="0">
              <a:solidFill>
                <a:schemeClr val="tx1"/>
              </a:solidFill>
            </a:rPr>
            <a:t>solicitud del evaluado.</a:t>
          </a:r>
          <a:r>
            <a:rPr lang="es-ES" sz="1400" kern="1200" dirty="0">
              <a:solidFill>
                <a:schemeClr val="tx1"/>
              </a:solidFill>
            </a:rPr>
            <a:t> </a:t>
          </a:r>
          <a:endParaRPr lang="es-PE" sz="1400" kern="1200" dirty="0">
            <a:solidFill>
              <a:schemeClr val="tx1"/>
            </a:solidFill>
          </a:endParaRPr>
        </a:p>
      </dsp:txBody>
      <dsp:txXfrm>
        <a:off x="28949" y="200543"/>
        <a:ext cx="2260993" cy="1063581"/>
      </dsp:txXfrm>
    </dsp:sp>
    <dsp:sp modelId="{695CB394-E26F-4091-AB69-A16A7A7FB891}">
      <dsp:nvSpPr>
        <dsp:cNvPr id="0" name=""/>
        <dsp:cNvSpPr/>
      </dsp:nvSpPr>
      <dsp:spPr>
        <a:xfrm>
          <a:off x="6061010" y="686614"/>
          <a:ext cx="536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540" y="45720"/>
              </a:lnTo>
            </a:path>
          </a:pathLst>
        </a:custGeom>
        <a:noFill/>
        <a:ln w="28575" cap="flat" cmpd="sng" algn="ctr">
          <a:solidFill>
            <a:srgbClr val="80808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>
            <a:solidFill>
              <a:schemeClr val="tx1"/>
            </a:solidFill>
          </a:endParaRPr>
        </a:p>
      </dsp:txBody>
      <dsp:txXfrm>
        <a:off x="6315101" y="729495"/>
        <a:ext cx="28357" cy="5676"/>
      </dsp:txXfrm>
    </dsp:sp>
    <dsp:sp modelId="{DA704E27-7ED6-40A2-8A16-CC4C626E947E}">
      <dsp:nvSpPr>
        <dsp:cNvPr id="0" name=""/>
        <dsp:cNvSpPr/>
      </dsp:nvSpPr>
      <dsp:spPr>
        <a:xfrm>
          <a:off x="2857083" y="186391"/>
          <a:ext cx="3205726" cy="1091884"/>
        </a:xfrm>
        <a:prstGeom prst="rect">
          <a:avLst/>
        </a:prstGeom>
        <a:noFill/>
        <a:ln w="12700" cap="flat" cmpd="sng" algn="ctr">
          <a:solidFill>
            <a:srgbClr val="808080"/>
          </a:solidFill>
          <a:prstDash val="lg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El evaluado solicita la confirmación de la calificación a la ORH.</a:t>
          </a:r>
        </a:p>
      </dsp:txBody>
      <dsp:txXfrm>
        <a:off x="2857083" y="186391"/>
        <a:ext cx="3205726" cy="1091884"/>
      </dsp:txXfrm>
    </dsp:sp>
    <dsp:sp modelId="{C45D5D6E-76ED-4691-A267-41EECC5A042A}">
      <dsp:nvSpPr>
        <dsp:cNvPr id="0" name=""/>
        <dsp:cNvSpPr/>
      </dsp:nvSpPr>
      <dsp:spPr>
        <a:xfrm>
          <a:off x="1550440" y="1458631"/>
          <a:ext cx="6789896" cy="403548"/>
        </a:xfrm>
        <a:custGeom>
          <a:avLst/>
          <a:gdLst/>
          <a:ahLst/>
          <a:cxnLst/>
          <a:rect l="0" t="0" r="0" b="0"/>
          <a:pathLst>
            <a:path>
              <a:moveTo>
                <a:pt x="6789896" y="0"/>
              </a:moveTo>
              <a:lnTo>
                <a:pt x="6789896" y="218874"/>
              </a:lnTo>
              <a:lnTo>
                <a:pt x="0" y="218874"/>
              </a:lnTo>
              <a:lnTo>
                <a:pt x="0" y="403548"/>
              </a:lnTo>
            </a:path>
          </a:pathLst>
        </a:custGeom>
        <a:noFill/>
        <a:ln w="28575" cap="flat" cmpd="sng" algn="ctr">
          <a:solidFill>
            <a:srgbClr val="80808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>
            <a:solidFill>
              <a:schemeClr val="tx1"/>
            </a:solidFill>
          </a:endParaRPr>
        </a:p>
      </dsp:txBody>
      <dsp:txXfrm>
        <a:off x="4775294" y="1657567"/>
        <a:ext cx="340188" cy="5676"/>
      </dsp:txXfrm>
    </dsp:sp>
    <dsp:sp modelId="{EAB50625-DC81-4BA2-B54B-D963C9B867DB}">
      <dsp:nvSpPr>
        <dsp:cNvPr id="0" name=""/>
        <dsp:cNvSpPr/>
      </dsp:nvSpPr>
      <dsp:spPr>
        <a:xfrm>
          <a:off x="6629950" y="4236"/>
          <a:ext cx="3420771" cy="1456195"/>
        </a:xfrm>
        <a:prstGeom prst="rect">
          <a:avLst/>
        </a:prstGeom>
        <a:noFill/>
        <a:ln w="12700" cap="flat" cmpd="sng" algn="ctr">
          <a:solidFill>
            <a:srgbClr val="808080"/>
          </a:solidFill>
          <a:prstDash val="lg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La ORH: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- </a:t>
          </a:r>
          <a:r>
            <a:rPr lang="es-ES" sz="1400" b="1" kern="1200" dirty="0">
              <a:solidFill>
                <a:schemeClr val="tx1"/>
              </a:solidFill>
            </a:rPr>
            <a:t>Deriva</a:t>
          </a:r>
          <a:r>
            <a:rPr lang="es-ES" sz="1400" kern="1200" dirty="0">
              <a:solidFill>
                <a:schemeClr val="tx1"/>
              </a:solidFill>
            </a:rPr>
            <a:t> al Presidente del  CIE.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- </a:t>
          </a:r>
          <a:r>
            <a:rPr lang="es-ES" sz="1400" b="1" kern="1200" dirty="0">
              <a:solidFill>
                <a:schemeClr val="tx1"/>
              </a:solidFill>
            </a:rPr>
            <a:t>Solicita al titular de la entidad designar </a:t>
          </a:r>
          <a:r>
            <a:rPr lang="es-ES" sz="1400" kern="1200" dirty="0">
              <a:solidFill>
                <a:schemeClr val="tx1"/>
              </a:solidFill>
            </a:rPr>
            <a:t>al representante de Directivo, jefe o responsable de órgano que realizó la evaluación observada.</a:t>
          </a:r>
        </a:p>
      </dsp:txBody>
      <dsp:txXfrm>
        <a:off x="6629950" y="4236"/>
        <a:ext cx="3420771" cy="1456195"/>
      </dsp:txXfrm>
    </dsp:sp>
    <dsp:sp modelId="{03D68A88-56BC-48CB-93ED-B26B44E900AD}">
      <dsp:nvSpPr>
        <dsp:cNvPr id="0" name=""/>
        <dsp:cNvSpPr/>
      </dsp:nvSpPr>
      <dsp:spPr>
        <a:xfrm>
          <a:off x="3065495" y="2285482"/>
          <a:ext cx="5319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3510"/>
              </a:moveTo>
              <a:lnTo>
                <a:pt x="283052" y="113510"/>
              </a:lnTo>
              <a:lnTo>
                <a:pt x="283052" y="45720"/>
              </a:lnTo>
              <a:lnTo>
                <a:pt x="531905" y="45720"/>
              </a:lnTo>
            </a:path>
          </a:pathLst>
        </a:custGeom>
        <a:noFill/>
        <a:ln w="28575" cap="flat" cmpd="sng" algn="ctr">
          <a:solidFill>
            <a:srgbClr val="80808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>
            <a:solidFill>
              <a:schemeClr val="tx1"/>
            </a:solidFill>
          </a:endParaRPr>
        </a:p>
      </dsp:txBody>
      <dsp:txXfrm>
        <a:off x="3317283" y="2328364"/>
        <a:ext cx="28328" cy="5676"/>
      </dsp:txXfrm>
    </dsp:sp>
    <dsp:sp modelId="{303E9166-90F1-415A-84B9-9625D7567428}">
      <dsp:nvSpPr>
        <dsp:cNvPr id="0" name=""/>
        <dsp:cNvSpPr/>
      </dsp:nvSpPr>
      <dsp:spPr>
        <a:xfrm>
          <a:off x="33585" y="1894580"/>
          <a:ext cx="3033710" cy="1008825"/>
        </a:xfrm>
        <a:prstGeom prst="rect">
          <a:avLst/>
        </a:prstGeom>
        <a:noFill/>
        <a:ln w="12700" cap="flat" cmpd="sng" algn="ctr">
          <a:solidFill>
            <a:srgbClr val="808080"/>
          </a:solidFill>
          <a:prstDash val="lg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El Presidente junto al comité </a:t>
          </a:r>
          <a:r>
            <a:rPr lang="es-PE" sz="1400" kern="1200" dirty="0">
              <a:solidFill>
                <a:schemeClr val="tx1"/>
              </a:solidFill>
            </a:rPr>
            <a:t>deberá analizar los antecedentes y toda la documentación que requieran para emitir su </a:t>
          </a:r>
          <a:r>
            <a:rPr lang="es-PE" sz="1400" b="1" kern="1200" dirty="0">
              <a:solidFill>
                <a:schemeClr val="tx1"/>
              </a:solidFill>
            </a:rPr>
            <a:t>pronunciamiento </a:t>
          </a:r>
        </a:p>
      </dsp:txBody>
      <dsp:txXfrm>
        <a:off x="33585" y="1894580"/>
        <a:ext cx="3033710" cy="1008825"/>
      </dsp:txXfrm>
    </dsp:sp>
    <dsp:sp modelId="{78413891-5D76-4750-973E-F0A5D5E27911}">
      <dsp:nvSpPr>
        <dsp:cNvPr id="0" name=""/>
        <dsp:cNvSpPr/>
      </dsp:nvSpPr>
      <dsp:spPr>
        <a:xfrm>
          <a:off x="6234209" y="2285482"/>
          <a:ext cx="536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540" y="45720"/>
              </a:lnTo>
            </a:path>
          </a:pathLst>
        </a:custGeom>
        <a:noFill/>
        <a:ln w="28575" cap="flat" cmpd="sng" algn="ctr">
          <a:solidFill>
            <a:srgbClr val="80808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>
            <a:solidFill>
              <a:schemeClr val="tx1"/>
            </a:solidFill>
          </a:endParaRPr>
        </a:p>
      </dsp:txBody>
      <dsp:txXfrm>
        <a:off x="6488301" y="2328364"/>
        <a:ext cx="28357" cy="5676"/>
      </dsp:txXfrm>
    </dsp:sp>
    <dsp:sp modelId="{C9B8CAA6-4267-4CD9-8E55-7232BFCF05FE}">
      <dsp:nvSpPr>
        <dsp:cNvPr id="0" name=""/>
        <dsp:cNvSpPr/>
      </dsp:nvSpPr>
      <dsp:spPr>
        <a:xfrm>
          <a:off x="3629800" y="1910648"/>
          <a:ext cx="2606209" cy="841109"/>
        </a:xfrm>
        <a:prstGeom prst="rect">
          <a:avLst/>
        </a:prstGeom>
        <a:noFill/>
        <a:ln w="12700" cap="flat" cmpd="sng" algn="ctr">
          <a:solidFill>
            <a:srgbClr val="808080"/>
          </a:solidFill>
          <a:prstDash val="lg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>
              <a:solidFill>
                <a:schemeClr val="tx1"/>
              </a:solidFill>
            </a:rPr>
            <a:t>Dicho pronunciamiento deberá estar </a:t>
          </a:r>
          <a:r>
            <a:rPr lang="es-PE" sz="1400" b="1" kern="1200" dirty="0">
              <a:solidFill>
                <a:schemeClr val="tx1"/>
              </a:solidFill>
            </a:rPr>
            <a:t>referido únicamente a lo solicitado </a:t>
          </a:r>
          <a:r>
            <a:rPr lang="es-PE" sz="1400" kern="1200" dirty="0">
              <a:solidFill>
                <a:schemeClr val="tx1"/>
              </a:solidFill>
            </a:rPr>
            <a:t>u observado por el evaluado.</a:t>
          </a:r>
        </a:p>
      </dsp:txBody>
      <dsp:txXfrm>
        <a:off x="3629800" y="1910648"/>
        <a:ext cx="2606209" cy="841109"/>
      </dsp:txXfrm>
    </dsp:sp>
    <dsp:sp modelId="{EBF86F19-E8BA-4629-8499-628CD2A410B8}">
      <dsp:nvSpPr>
        <dsp:cNvPr id="0" name=""/>
        <dsp:cNvSpPr/>
      </dsp:nvSpPr>
      <dsp:spPr>
        <a:xfrm>
          <a:off x="5085910" y="2888615"/>
          <a:ext cx="3244624" cy="330935"/>
        </a:xfrm>
        <a:custGeom>
          <a:avLst/>
          <a:gdLst/>
          <a:ahLst/>
          <a:cxnLst/>
          <a:rect l="0" t="0" r="0" b="0"/>
          <a:pathLst>
            <a:path>
              <a:moveTo>
                <a:pt x="3244624" y="0"/>
              </a:moveTo>
              <a:lnTo>
                <a:pt x="3244624" y="182567"/>
              </a:lnTo>
              <a:lnTo>
                <a:pt x="0" y="182567"/>
              </a:lnTo>
              <a:lnTo>
                <a:pt x="0" y="330935"/>
              </a:lnTo>
            </a:path>
          </a:pathLst>
        </a:custGeom>
        <a:noFill/>
        <a:ln w="28575" cap="flat" cmpd="sng" algn="ctr">
          <a:solidFill>
            <a:srgbClr val="80808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6626604" y="3051244"/>
        <a:ext cx="163235" cy="5676"/>
      </dsp:txXfrm>
    </dsp:sp>
    <dsp:sp modelId="{47995675-703B-4EEF-ACE8-608A79A00D24}">
      <dsp:nvSpPr>
        <dsp:cNvPr id="0" name=""/>
        <dsp:cNvSpPr/>
      </dsp:nvSpPr>
      <dsp:spPr>
        <a:xfrm>
          <a:off x="6803150" y="1771989"/>
          <a:ext cx="3054768" cy="1118426"/>
        </a:xfrm>
        <a:prstGeom prst="rect">
          <a:avLst/>
        </a:prstGeom>
        <a:noFill/>
        <a:ln w="12700" cap="flat" cmpd="sng" algn="ctr">
          <a:solidFill>
            <a:srgbClr val="808080"/>
          </a:solidFill>
          <a:prstDash val="lg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>
              <a:solidFill>
                <a:schemeClr val="tx1"/>
              </a:solidFill>
            </a:rPr>
            <a:t>El CIE podrá: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solidFill>
                <a:schemeClr val="tx1"/>
              </a:solidFill>
            </a:rPr>
            <a:t>Confirmar </a:t>
          </a:r>
          <a:r>
            <a:rPr lang="es-PE" sz="1400" kern="1200" dirty="0">
              <a:solidFill>
                <a:schemeClr val="tx1"/>
              </a:solidFill>
            </a:rPr>
            <a:t>la calificación del evaluado, o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>
              <a:solidFill>
                <a:schemeClr val="tx1"/>
              </a:solidFill>
            </a:rPr>
            <a:t>No confirmar</a:t>
          </a:r>
          <a:r>
            <a:rPr lang="es-PE" sz="1400" kern="1200" dirty="0">
              <a:solidFill>
                <a:schemeClr val="tx1"/>
              </a:solidFill>
            </a:rPr>
            <a:t> la calificación del evaluado.</a:t>
          </a:r>
          <a:endParaRPr lang="es-PE" sz="1400" kern="1200" dirty="0"/>
        </a:p>
      </dsp:txBody>
      <dsp:txXfrm>
        <a:off x="6803150" y="1771989"/>
        <a:ext cx="3054768" cy="1118426"/>
      </dsp:txXfrm>
    </dsp:sp>
    <dsp:sp modelId="{EF03CA41-2512-4528-9D49-C9A1B9C71E0D}">
      <dsp:nvSpPr>
        <dsp:cNvPr id="0" name=""/>
        <dsp:cNvSpPr/>
      </dsp:nvSpPr>
      <dsp:spPr>
        <a:xfrm>
          <a:off x="813404" y="3251950"/>
          <a:ext cx="8545011" cy="591162"/>
        </a:xfrm>
        <a:prstGeom prst="rect">
          <a:avLst/>
        </a:prstGeom>
        <a:noFill/>
        <a:ln w="12700" cap="flat" cmpd="sng" algn="ctr">
          <a:solidFill>
            <a:srgbClr val="808080"/>
          </a:solidFill>
          <a:prstDash val="lg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>
              <a:solidFill>
                <a:schemeClr val="tx1"/>
              </a:solidFill>
            </a:rPr>
            <a:t>En caso no se confirme la calificación del evaluado, el CIE deberá informar a la ORH para que derive la evaluación al superior jerárquico del evaluador, a fin de realizar una nueva evaluación, según observaciones (5 días hábiles)*</a:t>
          </a:r>
        </a:p>
      </dsp:txBody>
      <dsp:txXfrm>
        <a:off x="813404" y="3251950"/>
        <a:ext cx="8545011" cy="591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A598E-D002-435C-B1DD-C2C662EA25F3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A72B6-4279-44F2-8A3A-10B32C048F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313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D66D4-54FD-4AA1-96D3-62B82B38C5D6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715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4C210-2E1A-4796-B414-618098320C43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234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4C210-2E1A-4796-B414-618098320C43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2518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4C210-2E1A-4796-B414-618098320C43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636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3C95-0780-4495-8B7B-BBC12A95EEDC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E170-F1F0-42D1-98A1-0074B2D87A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81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8E8-4202-40A9-A1DD-EFBD4F3942BE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363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8E8-4202-40A9-A1DD-EFBD4F3942BE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525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8E8-4202-40A9-A1DD-EFBD4F3942BE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04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8E8-4202-40A9-A1DD-EFBD4F3942BE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15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6E99-776C-40DB-B4AE-6CD86044B061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792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6E99-776C-40DB-B4AE-6CD86044B061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339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6908" y="898525"/>
            <a:ext cx="571341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6908" y="22145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6908" y="3038475"/>
            <a:ext cx="5157787" cy="303688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6E99-776C-40DB-B4AE-6CD86044B061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879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6E99-776C-40DB-B4AE-6CD86044B061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29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6E99-776C-40DB-B4AE-6CD86044B061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567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6E99-776C-40DB-B4AE-6CD86044B061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86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3C95-0780-4495-8B7B-BBC12A95EEDC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E170-F1F0-42D1-98A1-0074B2D87A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8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6E99-776C-40DB-B4AE-6CD86044B061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889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55BA-C14A-4A99-B263-4061B0C0C49B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4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45080" y="1825625"/>
            <a:ext cx="41910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056120" y="1825625"/>
            <a:ext cx="4297680" cy="43513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55BA-C14A-4A99-B263-4061B0C0C49B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956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2280" y="365125"/>
            <a:ext cx="684276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55229" y="1817688"/>
            <a:ext cx="43827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455229" y="2641600"/>
            <a:ext cx="4382776" cy="33324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117080" y="1817688"/>
            <a:ext cx="44043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7117080" y="2641600"/>
            <a:ext cx="4404360" cy="33324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1418034" y="6326188"/>
            <a:ext cx="2331006" cy="365125"/>
          </a:xfrm>
        </p:spPr>
        <p:txBody>
          <a:bodyPr/>
          <a:lstStyle/>
          <a:p>
            <a:fld id="{BF9B55BA-C14A-4A99-B263-4061B0C0C49B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618434" y="6326188"/>
            <a:ext cx="3496508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9190434" y="6326188"/>
            <a:ext cx="2331006" cy="365125"/>
          </a:xfrm>
        </p:spPr>
        <p:txBody>
          <a:bodyPr/>
          <a:lstStyle/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36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55BA-C14A-4A99-B263-4061B0C0C49B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59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55BA-C14A-4A99-B263-4061B0C0C49B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04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2851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12280" y="987425"/>
            <a:ext cx="454310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82851" y="2587625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111251" y="6354445"/>
            <a:ext cx="2743200" cy="365125"/>
          </a:xfrm>
        </p:spPr>
        <p:txBody>
          <a:bodyPr/>
          <a:lstStyle/>
          <a:p>
            <a:fld id="{BF9B55BA-C14A-4A99-B263-4061B0C0C49B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58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2851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690360" y="987425"/>
            <a:ext cx="466502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82851" y="2587625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111251" y="6325870"/>
            <a:ext cx="2743200" cy="365125"/>
          </a:xfrm>
        </p:spPr>
        <p:txBody>
          <a:bodyPr/>
          <a:lstStyle/>
          <a:p>
            <a:fld id="{BF9B55BA-C14A-4A99-B263-4061B0C0C49B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06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E8F5-F40F-47CD-9B4E-3A36C8462AD4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67C8-D2CA-4BEF-B480-E36FDF9BBE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99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2926078"/>
            <a:ext cx="5181600" cy="29918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39840" y="2926078"/>
            <a:ext cx="5181600" cy="29918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E8F5-F40F-47CD-9B4E-3A36C8462AD4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67C8-D2CA-4BEF-B480-E36FDF9BBE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723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9546" y="1802336"/>
            <a:ext cx="7062084" cy="121865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99546" y="3188484"/>
            <a:ext cx="7062084" cy="5848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3C95-0780-4495-8B7B-BBC12A95EEDC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E170-F1F0-42D1-98A1-0074B2D87A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25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895599"/>
            <a:ext cx="5157787" cy="329406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895599"/>
            <a:ext cx="5183188" cy="32940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E8F5-F40F-47CD-9B4E-3A36C8462AD4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67C8-D2CA-4BEF-B480-E36FDF9BBE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78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E8F5-F40F-47CD-9B4E-3A36C8462AD4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67C8-D2CA-4BEF-B480-E36FDF9BBE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77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E8F5-F40F-47CD-9B4E-3A36C8462AD4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67C8-D2CA-4BEF-B480-E36FDF9BBE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6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B32C-DA71-489D-8A10-9FBF0FE9DBA6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144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B32C-DA71-489D-8A10-9FBF0FE9DBA6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119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93080" y="365125"/>
            <a:ext cx="5762308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B32C-DA71-489D-8A10-9FBF0FE9DBA6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60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B32C-DA71-489D-8A10-9FBF0FE9DBA6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415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B32C-DA71-489D-8A10-9FBF0FE9DBA6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50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0628" y="457200"/>
            <a:ext cx="3932237" cy="16002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560628" y="2057400"/>
            <a:ext cx="3932237" cy="3811588"/>
          </a:xfr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55904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7671B32C-DA71-489D-8A10-9FBF0FE9DBA6}" type="datetimeFigureOut">
              <a:rPr lang="es-PE" smtClean="0"/>
              <a:pPr/>
              <a:t>26/10/2020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92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1588" y="411480"/>
            <a:ext cx="3932237" cy="16002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21588" y="2011680"/>
            <a:ext cx="3932237" cy="3811588"/>
          </a:xfr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B32C-DA71-489D-8A10-9FBF0FE9DBA6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65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90800" y="1920239"/>
            <a:ext cx="6949440" cy="1173481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90800" y="3251518"/>
            <a:ext cx="6949440" cy="10004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A4A7-6555-4C42-8B54-1E5CC2AE292A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B000-6B65-43E4-B685-2B4F224935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68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39C2-96B4-4AC6-82D4-0C31CD7BFBB5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0889-412B-4829-B468-C818655D3C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852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91845"/>
            <a:ext cx="573024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2117408"/>
            <a:ext cx="5181600" cy="37538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39C2-96B4-4AC6-82D4-0C31CD7BFBB5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0889-412B-4829-B468-C818655D3C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01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5454332" cy="175323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02506" y="229616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02506" y="3120072"/>
            <a:ext cx="5157787" cy="263080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39C2-96B4-4AC6-82D4-0C31CD7BFBB5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572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39C2-96B4-4AC6-82D4-0C31CD7BFBB5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0889-412B-4829-B468-C818655D3C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6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39C2-96B4-4AC6-82D4-0C31CD7BFBB5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0889-412B-4829-B468-C818655D3C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375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751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93751" y="2587625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27775"/>
            <a:ext cx="2743200" cy="393700"/>
          </a:xfrm>
        </p:spPr>
        <p:txBody>
          <a:bodyPr/>
          <a:lstStyle/>
          <a:p>
            <a:fld id="{67CF39C2-96B4-4AC6-82D4-0C31CD7BFBB5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0889-412B-4829-B468-C818655D3C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77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445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8200" y="2544762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39C2-96B4-4AC6-82D4-0C31CD7BFBB5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0889-412B-4829-B468-C818655D3C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900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02280" y="2285999"/>
            <a:ext cx="6842760" cy="1223963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02280" y="3602038"/>
            <a:ext cx="6842760" cy="9852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4378-BBC3-4674-B25A-6D2E470EE58D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9087-5D62-4032-B28B-DA25C185F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408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4378-BBC3-4674-B25A-6D2E470EE58D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9087-5D62-4032-B28B-DA25C185F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717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4378-BBC3-4674-B25A-6D2E470EE58D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9087-5D62-4032-B28B-DA25C185F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465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A4A7-6555-4C42-8B54-1E5CC2AE292A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B000-6B65-43E4-B685-2B4F224935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540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1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98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867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69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964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613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67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52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875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313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A4A7-6555-4C42-8B54-1E5CC2AE292A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B000-6B65-43E4-B685-2B4F224935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464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3008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3BEEAE-F705-4895-A4C4-3FC3EC7D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4415-563E-4E67-A58C-25D5628736F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0CCAD2-0C14-4CEF-BDF2-878BB7855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5A80AD-5981-41C1-A0E9-9FBA3753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70F06-5408-4FBE-BBFF-3D26F444D196}" type="slidenum">
              <a:rPr lang="es-PE" altLang="es-PE" smtClean="0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83031269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7BB9C803-495A-48B4-BA59-09809694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78EC-DE43-4E70-87EA-C1FD25A4DDF2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887CE582-E296-4901-8542-D8F477D91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B1BB1B6-3C70-4EFF-8070-1CF2990E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0C1E9-FDBD-4C46-AA02-123667063D0E}" type="slidenum">
              <a:rPr lang="es-PE" altLang="es-PE" smtClean="0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657923511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46AF465B-5CF3-4F9B-89AC-4293859A4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C935C-F529-4C3C-86C2-E7D3F08A98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60359137-C67F-4642-AB6E-9FBCACE28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BECC793E-B330-45C1-8F6E-B5955DC5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ADEB4-7877-41DD-8930-A4E4589292E3}" type="slidenum">
              <a:rPr lang="es-PE" altLang="es-PE" smtClean="0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921942616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2C717413-F066-492C-B52B-C6279AEC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A8731-C33C-4DC0-AF05-7BD23A22628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839A083E-0DDF-4A6C-8455-715DC975E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352B4EA0-F6F7-4643-B9C3-242D7F37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0743D-6A43-4BAE-82D3-F42E0FED200C}" type="slidenum">
              <a:rPr lang="es-PE" altLang="es-PE" smtClean="0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787827788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6A119E4E-5B00-4D59-B14D-007C0F4D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8A0F0-F5FF-4D24-8ECC-B6CB9A586B1D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3CC5C747-954D-4F97-9615-AFCD50CF4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88EEDBBA-2F83-4BF7-88B3-E0B19C14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DE1B0-D37E-4D90-B0A7-9B4FB409A9BA}" type="slidenum">
              <a:rPr lang="es-PE" altLang="es-PE" smtClean="0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227355478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1564" y="457200"/>
            <a:ext cx="3932237" cy="1600200"/>
          </a:xfrm>
        </p:spPr>
        <p:txBody>
          <a:bodyPr anchor="b"/>
          <a:lstStyle>
            <a:lvl1pPr algn="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421564" y="2057400"/>
            <a:ext cx="3932237" cy="3811588"/>
          </a:xfrm>
        </p:spPr>
        <p:txBody>
          <a:bodyPr/>
          <a:lstStyle>
            <a:lvl1pPr marL="0" indent="0" algn="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DB246A0-ECA4-4680-B672-7C0E2FDE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3E334-5430-47D7-9EC3-B22B3083C0A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CF7493C-2DA5-4178-BBC7-2ECE3F91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37F9BDD6-9CAC-4B09-BBDB-52B000E2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071D2-1F88-4753-A355-F0AA9FAD957B}" type="slidenum">
              <a:rPr lang="es-PE" altLang="es-PE" smtClean="0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944613142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1564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421564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3BD142B-F61D-4487-BA31-CD791DCE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592CD-6130-44E4-9F2E-19B020FEF78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C138271-1A41-4718-9CA2-C2E5007FE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0C2C4FB-7B71-4BAB-8FBA-4547AC5A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0F472-EBDE-43A3-AB76-FE22D8ACA2C4}" type="slidenum">
              <a:rPr lang="es-PE" altLang="es-PE" smtClean="0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59238533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4115-96E2-4D01-A8C4-DC594091A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5B00-6DD2-48C9-8C67-EFB9E10D268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610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3C95-0780-4495-8B7B-BBC12A95EEDC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E170-F1F0-42D1-98A1-0074B2D87A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39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59485"/>
            <a:ext cx="588264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419985"/>
            <a:ext cx="5882640" cy="273113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8E8-4202-40A9-A1DD-EFBD4F3942BE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847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3C95-0780-4495-8B7B-BBC12A95EEDC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E170-F1F0-42D1-98A1-0074B2D87A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47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04415-563E-4E67-A58C-25D5628736FB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0F06-5408-4FBE-BBFF-3D26F444D196}" type="slidenum">
              <a:rPr lang="es-PE" altLang="es-PE" smtClean="0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443409584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52509A-F861-4707-B1E5-A38E06CF8472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55C9-F5D8-44CA-A862-54C915E6CC0C}" type="slidenum">
              <a:rPr lang="es-PE" altLang="es-PE" smtClean="0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5512765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52509A-F861-4707-B1E5-A38E06CF8472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55C9-F5D8-44CA-A862-54C915E6CC0C}" type="slidenum">
              <a:rPr lang="es-PE" altLang="es-PE" smtClean="0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4049241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C935C-F529-4C3C-86C2-E7D3F08A981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DEB4-7877-41DD-8930-A4E4589292E3}" type="slidenum">
              <a:rPr lang="es-PE" altLang="es-PE" smtClean="0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130087574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8A8731-C33C-4DC0-AF05-7BD23A22628F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743D-6A43-4BAE-82D3-F42E0FED200C}" type="slidenum">
              <a:rPr lang="es-PE" altLang="es-PE" smtClean="0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07084866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88A0F0-F5FF-4D24-8ECC-B6CB9A586B1D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E1B0-D37E-4D90-B0A7-9B4FB409A9BA}" type="slidenum">
              <a:rPr lang="es-PE" altLang="es-PE" smtClean="0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54869346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52509A-F861-4707-B1E5-A38E06CF8472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55C9-F5D8-44CA-A862-54C915E6CC0C}" type="slidenum">
              <a:rPr lang="es-PE" altLang="es-PE" smtClean="0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8456317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52509A-F861-4707-B1E5-A38E06CF8472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55C9-F5D8-44CA-A862-54C915E6CC0C}" type="slidenum">
              <a:rPr lang="es-PE" altLang="es-PE" smtClean="0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2531405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52509A-F861-4707-B1E5-A38E06CF8472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55C9-F5D8-44CA-A862-54C915E6CC0C}" type="slidenum">
              <a:rPr lang="es-PE" altLang="es-PE" smtClean="0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63833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8E8-4202-40A9-A1DD-EFBD4F3942BE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65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52509A-F861-4707-B1E5-A38E06CF8472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55C9-F5D8-44CA-A862-54C915E6CC0C}" type="slidenum">
              <a:rPr lang="es-PE" altLang="es-PE" smtClean="0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22892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8E8-4202-40A9-A1DD-EFBD4F3942BE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27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image" Target="../media/image13.jpg"/><Relationship Id="rId5" Type="http://schemas.openxmlformats.org/officeDocument/2006/relationships/slideLayout" Target="../slideLayouts/slideLayout6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6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8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9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" y="0"/>
            <a:ext cx="1216519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953108" y="1930899"/>
            <a:ext cx="6880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53108" y="3256462"/>
            <a:ext cx="6880194" cy="1191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53C95-0780-4495-8B7B-BBC12A95EEDC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E170-F1F0-42D1-98A1-0074B2D87A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945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2433"/>
          </a:solidFill>
          <a:latin typeface="+mn-lt"/>
          <a:ea typeface="+mj-ea"/>
          <a:cs typeface="+mj-cs"/>
        </a:defRPr>
      </a:lvl1pPr>
    </p:titleStyle>
    <p:bodyStyle>
      <a:lvl1pPr marL="450850" indent="-45085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E7BF8-D9C1-45BA-A99E-0599860A7450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508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6">
            <a:extLst>
              <a:ext uri="{FF2B5EF4-FFF2-40B4-BE49-F238E27FC236}">
                <a16:creationId xmlns:a16="http://schemas.microsoft.com/office/drawing/2014/main" id="{4E3DE39A-F5ED-4595-A9C9-3DC1ACDEFCF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Marcador de título 1">
            <a:extLst>
              <a:ext uri="{FF2B5EF4-FFF2-40B4-BE49-F238E27FC236}">
                <a16:creationId xmlns:a16="http://schemas.microsoft.com/office/drawing/2014/main" id="{4A2BC304-CEA1-45B4-930D-199A63D13E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532437" y="365127"/>
            <a:ext cx="58213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título del patrón</a:t>
            </a:r>
            <a:endParaRPr lang="es-PE" altLang="es-PE"/>
          </a:p>
        </p:txBody>
      </p:sp>
      <p:sp>
        <p:nvSpPr>
          <p:cNvPr id="10244" name="Marcador de texto 2">
            <a:extLst>
              <a:ext uri="{FF2B5EF4-FFF2-40B4-BE49-F238E27FC236}">
                <a16:creationId xmlns:a16="http://schemas.microsoft.com/office/drawing/2014/main" id="{974B62C6-B465-4DC7-8F67-E9DAD1376A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532437" y="1825627"/>
            <a:ext cx="5821363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texto del patrón</a:t>
            </a:r>
          </a:p>
          <a:p>
            <a:pPr lvl="1"/>
            <a:r>
              <a:rPr lang="es-ES" altLang="es-PE"/>
              <a:t>Segundo nivel</a:t>
            </a:r>
          </a:p>
          <a:p>
            <a:pPr lvl="2"/>
            <a:r>
              <a:rPr lang="es-ES" altLang="es-PE"/>
              <a:t>Tercer nivel</a:t>
            </a:r>
          </a:p>
          <a:p>
            <a:pPr lvl="3"/>
            <a:r>
              <a:rPr lang="es-ES" altLang="es-PE"/>
              <a:t>Cuarto nivel</a:t>
            </a:r>
          </a:p>
          <a:p>
            <a:pPr lvl="4"/>
            <a:r>
              <a:rPr lang="es-ES" altLang="es-PE"/>
              <a:t>Quinto nivel</a:t>
            </a:r>
            <a:endParaRPr lang="es-PE" alt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6557EB-2539-45EE-A722-B541E14B5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52509A-F861-4707-B1E5-A38E06CF8472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36D3C1-54ED-4FED-B14B-04C4AC2A2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F2F25-383B-4240-9299-C018BBF4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B0855C9-F5D8-44CA-A862-54C915E6CC0C}" type="slidenum">
              <a:rPr lang="es-PE" altLang="es-PE" smtClean="0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40298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90" r:id="rId9"/>
  </p:sldLayoutIdLst>
  <p:transition spd="slow">
    <p:fade/>
  </p:transition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 kern="1200">
          <a:solidFill>
            <a:srgbClr val="C00000"/>
          </a:solidFill>
          <a:latin typeface="+mn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C00000"/>
          </a:solidFill>
          <a:latin typeface="Calibri" panose="020F050202020403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C00000"/>
          </a:solidFill>
          <a:latin typeface="Calibri" panose="020F050202020403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C00000"/>
          </a:solidFill>
          <a:latin typeface="Calibri" panose="020F050202020403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C00000"/>
          </a:solidFill>
          <a:latin typeface="Calibri" panose="020F0502020204030204" pitchFamily="34" charset="0"/>
        </a:defRPr>
      </a:lvl5pPr>
      <a:lvl6pPr marL="342900" algn="r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C00000"/>
          </a:solidFill>
          <a:latin typeface="Calibri" panose="020F0502020204030204" pitchFamily="34" charset="0"/>
        </a:defRPr>
      </a:lvl6pPr>
      <a:lvl7pPr marL="685800" algn="r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C00000"/>
          </a:solidFill>
          <a:latin typeface="Calibri" panose="020F0502020204030204" pitchFamily="34" charset="0"/>
        </a:defRPr>
      </a:lvl7pPr>
      <a:lvl8pPr marL="1028700" algn="r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C00000"/>
          </a:solidFill>
          <a:latin typeface="Calibri" panose="020F0502020204030204" pitchFamily="34" charset="0"/>
        </a:defRPr>
      </a:lvl8pPr>
      <a:lvl9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C00000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Blip>
          <a:blip r:embed="rId12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53C95-0780-4495-8B7B-BBC12A95EEDC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E170-F1F0-42D1-98A1-0074B2D87A52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E3DE39A-F5ED-4595-A9C9-3DC1ACDEFCF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0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655902" y="1762919"/>
            <a:ext cx="6880194" cy="1162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55902" y="3105785"/>
            <a:ext cx="6880194" cy="111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7A4A7-6555-4C42-8B54-1E5CC2AE292A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AB000-6B65-43E4-B685-2B4F224935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930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3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826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882640" cy="2731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8D8E8-4202-40A9-A1DD-EFBD4F3942BE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730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1168082"/>
            <a:ext cx="48615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628582"/>
            <a:ext cx="5379720" cy="3223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B6E99-776C-40DB-B4AE-6CD86044B061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625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956560" y="365125"/>
            <a:ext cx="68427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56560" y="1847850"/>
            <a:ext cx="68427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B55BA-C14A-4A99-B263-4061B0C0C49B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19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914649"/>
            <a:ext cx="5806440" cy="3028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3E8F5-F40F-47CD-9B4E-3A36C8462AD4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867C8-D2CA-4BEF-B480-E36FDF9BBE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849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8" r:id="rId2"/>
    <p:sldLayoutId id="2147483849" r:id="rId3"/>
    <p:sldLayoutId id="2147483850" r:id="rId4"/>
    <p:sldLayoutId id="2147483851" r:id="rId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425440" y="365125"/>
            <a:ext cx="59283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425440" y="1825625"/>
            <a:ext cx="5928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1B32C-DA71-489D-8A10-9FBF0FE9DBA6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904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r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791845"/>
            <a:ext cx="63093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252345"/>
            <a:ext cx="6309360" cy="3615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F39C2-96B4-4AC6-82D4-0C31CD7BFBB5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90889-412B-4829-B468-C818655D3C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88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956560" y="1877138"/>
            <a:ext cx="6880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56560" y="3343591"/>
            <a:ext cx="6880194" cy="127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B4378-BBC3-4674-B25A-6D2E470EE58D}" type="datetimeFigureOut">
              <a:rPr lang="es-PE" smtClean="0"/>
              <a:t>26/10/2020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19087-5D62-4032-B28B-DA25C185F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896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9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6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jpeg"/><Relationship Id="rId5" Type="http://schemas.openxmlformats.org/officeDocument/2006/relationships/image" Target="../media/image32.emf"/><Relationship Id="rId4" Type="http://schemas.openxmlformats.org/officeDocument/2006/relationships/package" Target="../embeddings/Microsoft_Excel_Worksheet2.xls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nsultasgdr@servir.gob.p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package" Target="../embeddings/Microsoft_Excel_Worksheet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3071" y="490351"/>
            <a:ext cx="3415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C02433"/>
                </a:solidFill>
              </a:rPr>
              <a:t>GERENCIA DE DESARROLLO DE CAPACIDADES Y RENDIMIENTO DEL SERVICIO CIVIL</a:t>
            </a:r>
          </a:p>
        </p:txBody>
      </p:sp>
      <p:sp>
        <p:nvSpPr>
          <p:cNvPr id="8" name="Google Shape;450;p1"/>
          <p:cNvSpPr txBox="1"/>
          <p:nvPr/>
        </p:nvSpPr>
        <p:spPr>
          <a:xfrm>
            <a:off x="3932068" y="2506210"/>
            <a:ext cx="6852047" cy="99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BC1826"/>
              </a:buClr>
              <a:buSzPts val="4080"/>
              <a:buFont typeface="Calibri"/>
              <a:buNone/>
            </a:pPr>
            <a:r>
              <a:rPr lang="es-PE" sz="4080" b="1" i="0" u="none" strike="noStrike" cap="none" dirty="0">
                <a:solidFill>
                  <a:srgbClr val="BC1826"/>
                </a:solidFill>
                <a:latin typeface="Calibri"/>
                <a:ea typeface="Calibri"/>
                <a:cs typeface="Calibri"/>
                <a:sym typeface="Calibri"/>
              </a:rPr>
              <a:t>I Curso Virtual de </a:t>
            </a:r>
            <a:endParaRPr dirty="0"/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BC1826"/>
              </a:buClr>
              <a:buSzPts val="4080"/>
              <a:buFont typeface="Calibri"/>
              <a:buNone/>
            </a:pPr>
            <a:r>
              <a:rPr lang="es-PE" sz="4080" b="1" i="0" u="none" strike="noStrike" cap="none" dirty="0">
                <a:solidFill>
                  <a:srgbClr val="BC1826"/>
                </a:solidFill>
                <a:latin typeface="Calibri"/>
                <a:ea typeface="Calibri"/>
                <a:cs typeface="Calibri"/>
                <a:sym typeface="Calibri"/>
              </a:rPr>
              <a:t>Gestión del Rendimiento</a:t>
            </a:r>
            <a:endParaRPr dirty="0"/>
          </a:p>
        </p:txBody>
      </p:sp>
      <p:sp>
        <p:nvSpPr>
          <p:cNvPr id="10" name="Google Shape;451;p1"/>
          <p:cNvSpPr txBox="1"/>
          <p:nvPr/>
        </p:nvSpPr>
        <p:spPr>
          <a:xfrm>
            <a:off x="4260985" y="3924898"/>
            <a:ext cx="6407016" cy="44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PE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SESIÓN 04: Etapa de Evaluación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4" descr="https://www.gob.pe/rails/active_storage/representations/eyJfcmFpbHMiOnsibWVzc2FnZSI6IkJBaHBBZ0kwIiwiZXhwIjpudWxsLCJwdXIiOiJibG9iX2lkIn19--6f23016f2c23a44b53fbbb651362bd76554b4a77/eyJfcmFpbHMiOnsibWVzc2FnZSI6IkJBaDdCam9VY21WemFYcGxYM1J2WDJ4cGJXbDBXd2N3YVVFPSIsImV4cCI6bnVsbCwicHVyIjoidmFyaWF0aW9uIn19--13365af474775053792721a3478f550bd4a3b2f2/logo-Senamhi_gob_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398" y="186897"/>
            <a:ext cx="1687866" cy="77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42967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8D95EF0-5B65-4DD8-AFA0-1CF2EB3097BA}"/>
              </a:ext>
            </a:extLst>
          </p:cNvPr>
          <p:cNvSpPr txBox="1"/>
          <p:nvPr/>
        </p:nvSpPr>
        <p:spPr>
          <a:xfrm>
            <a:off x="964561" y="1149241"/>
            <a:ext cx="102294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RENDIMIENTO DISTINGUIDO</a:t>
            </a:r>
          </a:p>
          <a:p>
            <a:pPr algn="just"/>
            <a:endParaRPr lang="es-ES" sz="2000" b="1" dirty="0"/>
          </a:p>
          <a:p>
            <a:pPr marL="285750" indent="-285750" algn="just">
              <a:buBlip>
                <a:blip r:embed="rId2"/>
              </a:buBlip>
            </a:pPr>
            <a:r>
              <a:rPr lang="es-PE" sz="2000" dirty="0"/>
              <a:t>El puntuación a partir del cual se puede estar nominado para Rendimiento Distinguido es entre 100 y 120</a:t>
            </a:r>
          </a:p>
          <a:p>
            <a:pPr algn="just"/>
            <a:endParaRPr lang="es-PE" sz="1000" dirty="0">
              <a:solidFill>
                <a:prstClr val="black"/>
              </a:solidFill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es-PE" sz="2000" dirty="0">
                <a:solidFill>
                  <a:prstClr val="black"/>
                </a:solidFill>
              </a:rPr>
              <a:t>Mayor calificación del proceso, la puede obtener como máximo el 10% </a:t>
            </a:r>
            <a:r>
              <a:rPr lang="es-ES" sz="2000" dirty="0"/>
              <a:t>de los/as servidores/as calificados notificados.</a:t>
            </a:r>
          </a:p>
          <a:p>
            <a:pPr algn="just"/>
            <a:endParaRPr lang="es-ES" sz="1000" dirty="0"/>
          </a:p>
          <a:p>
            <a:pPr marL="285750" indent="-285750" algn="just">
              <a:buBlip>
                <a:blip r:embed="rId2"/>
              </a:buBlip>
            </a:pPr>
            <a:r>
              <a:rPr lang="es-ES" sz="2000" dirty="0">
                <a:solidFill>
                  <a:prstClr val="black"/>
                </a:solidFill>
              </a:rPr>
              <a:t>L</a:t>
            </a:r>
            <a:r>
              <a:rPr lang="es-PE" sz="2000" dirty="0">
                <a:solidFill>
                  <a:prstClr val="black"/>
                </a:solidFill>
              </a:rPr>
              <a:t>a asigna la Junta de Directivos a partir de la lista de candidatos que elabora la ORH, tomando en cuenta </a:t>
            </a:r>
            <a:r>
              <a:rPr lang="es-PE" sz="2000" dirty="0"/>
              <a:t>los siguientes criterios: </a:t>
            </a:r>
          </a:p>
          <a:p>
            <a:pPr algn="just"/>
            <a:endParaRPr lang="es-ES" sz="2000" dirty="0"/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DCACA06F-C865-4ED2-B038-66C643BDCB9B}"/>
              </a:ext>
            </a:extLst>
          </p:cNvPr>
          <p:cNvSpPr txBox="1"/>
          <p:nvPr/>
        </p:nvSpPr>
        <p:spPr>
          <a:xfrm>
            <a:off x="139139" y="234587"/>
            <a:ext cx="69922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914217"/>
            <a:r>
              <a:rPr lang="en-US" sz="4800" b="1" dirty="0">
                <a:solidFill>
                  <a:srgbClr val="00B050"/>
                </a:solidFill>
                <a:latin typeface="Roboto Bold" panose="02000000000000000000" pitchFamily="2" charset="0"/>
              </a:rPr>
              <a:t>4.</a:t>
            </a:r>
          </a:p>
        </p:txBody>
      </p:sp>
      <p:sp>
        <p:nvSpPr>
          <p:cNvPr id="6" name="Bocadillo: rectángulo con esquinas redondeadas 5">
            <a:extLst>
              <a:ext uri="{FF2B5EF4-FFF2-40B4-BE49-F238E27FC236}">
                <a16:creationId xmlns:a16="http://schemas.microsoft.com/office/drawing/2014/main" id="{1AB41445-DABA-4EF8-9205-794C4B6B0CF6}"/>
              </a:ext>
            </a:extLst>
          </p:cNvPr>
          <p:cNvSpPr/>
          <p:nvPr/>
        </p:nvSpPr>
        <p:spPr>
          <a:xfrm>
            <a:off x="964561" y="286967"/>
            <a:ext cx="6414868" cy="732424"/>
          </a:xfrm>
          <a:prstGeom prst="wedgeRoundRectCallout">
            <a:avLst>
              <a:gd name="adj1" fmla="val 49318"/>
              <a:gd name="adj2" fmla="val -24956"/>
              <a:gd name="adj3" fmla="val 166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400" dirty="0"/>
              <a:t>La calificación.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10" name="Rectángulo: esquinas diagonales redondeadas 9">
            <a:extLst>
              <a:ext uri="{FF2B5EF4-FFF2-40B4-BE49-F238E27FC236}">
                <a16:creationId xmlns:a16="http://schemas.microsoft.com/office/drawing/2014/main" id="{45142842-3306-471B-B131-E139C08B06C9}"/>
              </a:ext>
            </a:extLst>
          </p:cNvPr>
          <p:cNvSpPr/>
          <p:nvPr/>
        </p:nvSpPr>
        <p:spPr>
          <a:xfrm>
            <a:off x="1199325" y="4212767"/>
            <a:ext cx="2842823" cy="2246769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dirty="0"/>
              <a:t>Haber alcanzado o sobrepasado el valor establecido para cada una de sus metas.</a:t>
            </a:r>
            <a:endParaRPr lang="es-PE" dirty="0"/>
          </a:p>
        </p:txBody>
      </p:sp>
      <p:sp>
        <p:nvSpPr>
          <p:cNvPr id="12" name="Rectángulo: esquinas diagonales redondeadas 11">
            <a:extLst>
              <a:ext uri="{FF2B5EF4-FFF2-40B4-BE49-F238E27FC236}">
                <a16:creationId xmlns:a16="http://schemas.microsoft.com/office/drawing/2014/main" id="{61F8BB05-8394-42F9-8E36-C50DA1686984}"/>
              </a:ext>
            </a:extLst>
          </p:cNvPr>
          <p:cNvSpPr/>
          <p:nvPr/>
        </p:nvSpPr>
        <p:spPr>
          <a:xfrm>
            <a:off x="4536606" y="4212766"/>
            <a:ext cx="3116219" cy="2246770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dirty="0"/>
              <a:t>Haber implementado, en el ciclo al que pertenece la calificación, una mejora que contribuya a la gestión de la entidad, del órgano o unidad orgánica o del puesto. </a:t>
            </a:r>
            <a:endParaRPr lang="es-PE" dirty="0"/>
          </a:p>
        </p:txBody>
      </p:sp>
      <p:sp>
        <p:nvSpPr>
          <p:cNvPr id="14" name="Rectángulo: esquinas diagonales redondeadas 13">
            <a:extLst>
              <a:ext uri="{FF2B5EF4-FFF2-40B4-BE49-F238E27FC236}">
                <a16:creationId xmlns:a16="http://schemas.microsoft.com/office/drawing/2014/main" id="{1A1C5150-1EC0-48CA-A5A4-078E328A00E8}"/>
              </a:ext>
            </a:extLst>
          </p:cNvPr>
          <p:cNvSpPr/>
          <p:nvPr/>
        </p:nvSpPr>
        <p:spPr>
          <a:xfrm>
            <a:off x="8147284" y="4212766"/>
            <a:ext cx="2845392" cy="2246770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dirty="0"/>
              <a:t>No haber sido sancionado/a administrativamente durante el ciclo de Gestión del Rendimiento correspondiente al período que se califica.</a:t>
            </a:r>
            <a:endParaRPr lang="es-PE" dirty="0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A358446C-1BFF-4149-B73A-1E42C8BDE8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3" t="4339" r="15018"/>
          <a:stretch/>
        </p:blipFill>
        <p:spPr>
          <a:xfrm>
            <a:off x="9406884" y="0"/>
            <a:ext cx="1585792" cy="141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8D95EF0-5B65-4DD8-AFA0-1CF2EB3097BA}"/>
              </a:ext>
            </a:extLst>
          </p:cNvPr>
          <p:cNvSpPr txBox="1"/>
          <p:nvPr/>
        </p:nvSpPr>
        <p:spPr>
          <a:xfrm>
            <a:off x="1109704" y="1526616"/>
            <a:ext cx="102294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RENDIMIENTO DISTINGUIDO</a:t>
            </a:r>
          </a:p>
          <a:p>
            <a:pPr algn="just"/>
            <a:endParaRPr lang="es-PE" sz="2000" dirty="0">
              <a:solidFill>
                <a:prstClr val="black"/>
              </a:solidFill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es-PE" sz="2000" dirty="0">
                <a:solidFill>
                  <a:prstClr val="black"/>
                </a:solidFill>
              </a:rPr>
              <a:t>Si el porcentaje de servidores calificados como personal de rendimiento distinguido supera el 10% </a:t>
            </a:r>
            <a:r>
              <a:rPr lang="es-ES" sz="2000" dirty="0"/>
              <a:t>de servidores con calificación notificada, la junta de Directivos aplicará los siguientes parámetros:</a:t>
            </a:r>
          </a:p>
          <a:p>
            <a:pPr marL="285750" indent="-285750" algn="just">
              <a:buBlip>
                <a:blip r:embed="rId2"/>
              </a:buBlip>
            </a:pPr>
            <a:endParaRPr lang="es-ES" sz="2000" dirty="0"/>
          </a:p>
          <a:p>
            <a:pPr marL="623888" indent="-260350">
              <a:buFont typeface="Wingdings" panose="05000000000000000000" pitchFamily="2" charset="2"/>
              <a:buChar char="ü"/>
            </a:pPr>
            <a:r>
              <a:rPr lang="es-PE" sz="2000" dirty="0"/>
              <a:t>Prelación a los servidores cuya mejora implementada contribuya a mejoras en el siguiente orden: entidad, órgano o unidad orgánica, puesto.</a:t>
            </a:r>
          </a:p>
          <a:p>
            <a:pPr marL="623888" indent="-260350">
              <a:buFont typeface="Wingdings" panose="05000000000000000000" pitchFamily="2" charset="2"/>
              <a:buChar char="ü"/>
            </a:pPr>
            <a:endParaRPr lang="es-PE" sz="2000" dirty="0"/>
          </a:p>
          <a:p>
            <a:pPr marL="623888" indent="-260350">
              <a:buFont typeface="Wingdings" panose="05000000000000000000" pitchFamily="2" charset="2"/>
              <a:buChar char="ü"/>
            </a:pPr>
            <a:r>
              <a:rPr lang="es-PE" sz="2000" dirty="0"/>
              <a:t>Si se mantiene la situación de empate, prelación a los servidores con mayor puntuación final.</a:t>
            </a:r>
          </a:p>
          <a:p>
            <a:pPr marL="623888" indent="-260350">
              <a:buFont typeface="Wingdings" panose="05000000000000000000" pitchFamily="2" charset="2"/>
              <a:buChar char="ü"/>
            </a:pPr>
            <a:endParaRPr lang="es-PE" sz="2000" dirty="0"/>
          </a:p>
          <a:p>
            <a:pPr marL="623888" indent="-260350">
              <a:buFont typeface="Wingdings" panose="05000000000000000000" pitchFamily="2" charset="2"/>
              <a:buChar char="ü"/>
            </a:pPr>
            <a:r>
              <a:rPr lang="es-PE" sz="2000" dirty="0"/>
              <a:t>Si se mantiene la situación de empate, la Junta de Directivos plantea un mecanismo adicional.</a:t>
            </a:r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DCACA06F-C865-4ED2-B038-66C643BDCB9B}"/>
              </a:ext>
            </a:extLst>
          </p:cNvPr>
          <p:cNvSpPr txBox="1"/>
          <p:nvPr/>
        </p:nvSpPr>
        <p:spPr>
          <a:xfrm>
            <a:off x="139139" y="234587"/>
            <a:ext cx="69922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914217"/>
            <a:r>
              <a:rPr lang="en-US" sz="4800" b="1" dirty="0">
                <a:solidFill>
                  <a:srgbClr val="00B050"/>
                </a:solidFill>
                <a:latin typeface="Roboto Bold" panose="02000000000000000000" pitchFamily="2" charset="0"/>
              </a:rPr>
              <a:t>4.</a:t>
            </a:r>
          </a:p>
        </p:txBody>
      </p:sp>
      <p:sp>
        <p:nvSpPr>
          <p:cNvPr id="6" name="Bocadillo: rectángulo con esquinas redondeadas 5">
            <a:extLst>
              <a:ext uri="{FF2B5EF4-FFF2-40B4-BE49-F238E27FC236}">
                <a16:creationId xmlns:a16="http://schemas.microsoft.com/office/drawing/2014/main" id="{1AB41445-DABA-4EF8-9205-794C4B6B0CF6}"/>
              </a:ext>
            </a:extLst>
          </p:cNvPr>
          <p:cNvSpPr/>
          <p:nvPr/>
        </p:nvSpPr>
        <p:spPr>
          <a:xfrm>
            <a:off x="964561" y="286967"/>
            <a:ext cx="6414868" cy="732424"/>
          </a:xfrm>
          <a:prstGeom prst="wedgeRoundRectCallout">
            <a:avLst>
              <a:gd name="adj1" fmla="val 49318"/>
              <a:gd name="adj2" fmla="val -24956"/>
              <a:gd name="adj3" fmla="val 166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400" dirty="0"/>
              <a:t>La calificación.</a:t>
            </a:r>
            <a:endParaRPr lang="es-PE" sz="2400" dirty="0">
              <a:solidFill>
                <a:schemeClr val="bg1"/>
              </a:solidFill>
            </a:endParaRPr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A358446C-1BFF-4149-B73A-1E42C8BDE8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3" t="4339" r="15018"/>
          <a:stretch/>
        </p:blipFill>
        <p:spPr>
          <a:xfrm>
            <a:off x="9406884" y="0"/>
            <a:ext cx="1585792" cy="141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0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>
            <a:extLst>
              <a:ext uri="{FF2B5EF4-FFF2-40B4-BE49-F238E27FC236}">
                <a16:creationId xmlns:a16="http://schemas.microsoft.com/office/drawing/2014/main" id="{DCACA06F-C865-4ED2-B038-66C643BDCB9B}"/>
              </a:ext>
            </a:extLst>
          </p:cNvPr>
          <p:cNvSpPr txBox="1"/>
          <p:nvPr/>
        </p:nvSpPr>
        <p:spPr>
          <a:xfrm>
            <a:off x="139139" y="234587"/>
            <a:ext cx="69922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914217"/>
            <a:r>
              <a:rPr lang="en-US" sz="4800" b="1" dirty="0">
                <a:solidFill>
                  <a:srgbClr val="00B050"/>
                </a:solidFill>
                <a:latin typeface="Roboto Bold" panose="02000000000000000000" pitchFamily="2" charset="0"/>
              </a:rPr>
              <a:t>4.</a:t>
            </a:r>
          </a:p>
        </p:txBody>
      </p:sp>
      <p:sp>
        <p:nvSpPr>
          <p:cNvPr id="6" name="Bocadillo: rectángulo con esquinas redondeadas 5">
            <a:extLst>
              <a:ext uri="{FF2B5EF4-FFF2-40B4-BE49-F238E27FC236}">
                <a16:creationId xmlns:a16="http://schemas.microsoft.com/office/drawing/2014/main" id="{1AB41445-DABA-4EF8-9205-794C4B6B0CF6}"/>
              </a:ext>
            </a:extLst>
          </p:cNvPr>
          <p:cNvSpPr/>
          <p:nvPr/>
        </p:nvSpPr>
        <p:spPr>
          <a:xfrm>
            <a:off x="964561" y="286967"/>
            <a:ext cx="6414868" cy="732424"/>
          </a:xfrm>
          <a:prstGeom prst="wedgeRoundRectCallout">
            <a:avLst>
              <a:gd name="adj1" fmla="val 49318"/>
              <a:gd name="adj2" fmla="val -24956"/>
              <a:gd name="adj3" fmla="val 166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400" dirty="0"/>
              <a:t>La calificación.</a:t>
            </a:r>
            <a:endParaRPr lang="es-PE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FB94BBB-25F4-4220-9736-4593889DD8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530883"/>
              </p:ext>
            </p:extLst>
          </p:nvPr>
        </p:nvGraphicFramePr>
        <p:xfrm>
          <a:off x="1137209" y="1065584"/>
          <a:ext cx="991758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D0F955C7-BA9A-4D3B-BCA7-BBACF8CC35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650085"/>
            <a:ext cx="1332913" cy="108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4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D76D987B-E2B1-4066-AE48-6F8DD59D8DAB}"/>
              </a:ext>
            </a:extLst>
          </p:cNvPr>
          <p:cNvSpPr/>
          <p:nvPr/>
        </p:nvSpPr>
        <p:spPr>
          <a:xfrm>
            <a:off x="921019" y="252929"/>
            <a:ext cx="6414868" cy="732424"/>
          </a:xfrm>
          <a:prstGeom prst="wedgeRoundRectCallout">
            <a:avLst>
              <a:gd name="adj1" fmla="val 50000"/>
              <a:gd name="adj2" fmla="val -23593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/>
              <a:t>Retroalimentación y Plan de mejora anual. </a:t>
            </a:r>
            <a:endParaRPr lang="es-PE" sz="2400" dirty="0"/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88249A7F-50D4-4456-AC9E-DC4FAF14B059}"/>
              </a:ext>
            </a:extLst>
          </p:cNvPr>
          <p:cNvSpPr txBox="1"/>
          <p:nvPr/>
        </p:nvSpPr>
        <p:spPr>
          <a:xfrm>
            <a:off x="-74061" y="204952"/>
            <a:ext cx="91242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914217"/>
            <a:r>
              <a:rPr lang="en-US" sz="4800" b="1" dirty="0">
                <a:solidFill>
                  <a:srgbClr val="00B0F0"/>
                </a:solidFill>
                <a:latin typeface="Roboto Bold" panose="02000000000000000000" pitchFamily="2" charset="0"/>
              </a:rPr>
              <a:t>5.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01CA009-DF93-4F07-A57B-8830242677E1}"/>
              </a:ext>
            </a:extLst>
          </p:cNvPr>
          <p:cNvSpPr txBox="1"/>
          <p:nvPr/>
        </p:nvSpPr>
        <p:spPr>
          <a:xfrm>
            <a:off x="964561" y="1137199"/>
            <a:ext cx="10229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PLAN DE MEJORA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es-ES" sz="2000" dirty="0"/>
              <a:t>Los acuerdos y conclusiones de la reunión de retroalimentación final se materializan en acciones de mejora individual, concretas, para el progreso del desempeño del servidor/a en el corto plazo. </a:t>
            </a:r>
          </a:p>
        </p:txBody>
      </p:sp>
      <p:sp>
        <p:nvSpPr>
          <p:cNvPr id="3" name="Rectángulo: esquinas diagonales redondeadas 2">
            <a:extLst>
              <a:ext uri="{FF2B5EF4-FFF2-40B4-BE49-F238E27FC236}">
                <a16:creationId xmlns:a16="http://schemas.microsoft.com/office/drawing/2014/main" id="{4C975806-083B-4557-A880-32F49EE9E1C3}"/>
              </a:ext>
            </a:extLst>
          </p:cNvPr>
          <p:cNvSpPr/>
          <p:nvPr/>
        </p:nvSpPr>
        <p:spPr>
          <a:xfrm>
            <a:off x="1329172" y="2502721"/>
            <a:ext cx="4143160" cy="1323439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b="1" dirty="0"/>
              <a:t>CAPACITACIÓN</a:t>
            </a:r>
          </a:p>
          <a:p>
            <a:pPr lvl="0" algn="just"/>
            <a:r>
              <a:rPr lang="es-ES" sz="1800" dirty="0"/>
              <a:t>Propuestas de temáticas de capacitación que describa su necesidad (refuerzo de un conocimiento o habilidad).</a:t>
            </a:r>
            <a:endParaRPr lang="es-PE" dirty="0"/>
          </a:p>
        </p:txBody>
      </p:sp>
      <p:sp>
        <p:nvSpPr>
          <p:cNvPr id="5" name="Rectángulo: esquinas diagonales redondeadas 4">
            <a:extLst>
              <a:ext uri="{FF2B5EF4-FFF2-40B4-BE49-F238E27FC236}">
                <a16:creationId xmlns:a16="http://schemas.microsoft.com/office/drawing/2014/main" id="{A4A87DC3-CBD3-43D2-891C-9E5CA9872CC4}"/>
              </a:ext>
            </a:extLst>
          </p:cNvPr>
          <p:cNvSpPr/>
          <p:nvPr/>
        </p:nvSpPr>
        <p:spPr>
          <a:xfrm>
            <a:off x="6536304" y="2482307"/>
            <a:ext cx="4143159" cy="1323439"/>
          </a:xfrm>
          <a:prstGeom prst="round2DiagRect">
            <a:avLst/>
          </a:prstGeom>
          <a:solidFill>
            <a:srgbClr val="12C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b="1" dirty="0"/>
              <a:t>INICIATIVA</a:t>
            </a:r>
          </a:p>
          <a:p>
            <a:pPr lvl="0" algn="just"/>
            <a:r>
              <a:rPr lang="es-ES" sz="1800" dirty="0"/>
              <a:t>Acciones a ejecutarse en el corto plazo para que el/la servidor/a, individualmente o en equipo, logre un mejor desempeño.</a:t>
            </a:r>
            <a:endParaRPr lang="es-PE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6A38D0B4-60BE-4CE3-98B2-78DFE64053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234645"/>
              </p:ext>
            </p:extLst>
          </p:nvPr>
        </p:nvGraphicFramePr>
        <p:xfrm>
          <a:off x="1633537" y="4050397"/>
          <a:ext cx="8924925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Worksheet" r:id="rId4" imgW="8924741" imgH="2638399" progId="Excel.Sheet.12">
                  <p:embed/>
                </p:oleObj>
              </mc:Choice>
              <mc:Fallback>
                <p:oleObj name="Worksheet" r:id="rId4" imgW="8924741" imgH="263839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3537" y="4050397"/>
                        <a:ext cx="8924925" cy="263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4D23BFE-355D-4F33-B23B-68C6280285D4}"/>
              </a:ext>
            </a:extLst>
          </p:cNvPr>
          <p:cNvSpPr/>
          <p:nvPr/>
        </p:nvSpPr>
        <p:spPr>
          <a:xfrm>
            <a:off x="4045273" y="4411690"/>
            <a:ext cx="6513189" cy="1426401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397F50C-2EF7-4AB7-989F-049890DB2AD8}"/>
              </a:ext>
            </a:extLst>
          </p:cNvPr>
          <p:cNvSpPr/>
          <p:nvPr/>
        </p:nvSpPr>
        <p:spPr>
          <a:xfrm>
            <a:off x="1633537" y="5720801"/>
            <a:ext cx="8924925" cy="968021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ln w="57150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82A8389-9C14-4F74-8B8F-14272B4C55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5606" r="5000" b="6010"/>
          <a:stretch/>
        </p:blipFill>
        <p:spPr>
          <a:xfrm>
            <a:off x="9467856" y="232365"/>
            <a:ext cx="1802749" cy="88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7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/>
          <p:cNvGrpSpPr/>
          <p:nvPr/>
        </p:nvGrpSpPr>
        <p:grpSpPr>
          <a:xfrm>
            <a:off x="271292" y="1919254"/>
            <a:ext cx="11649416" cy="4774396"/>
            <a:chOff x="669916" y="938351"/>
            <a:chExt cx="11649416" cy="4774396"/>
          </a:xfrm>
        </p:grpSpPr>
        <p:graphicFrame>
          <p:nvGraphicFramePr>
            <p:cNvPr id="32" name="Diagrama 31"/>
            <p:cNvGraphicFramePr/>
            <p:nvPr>
              <p:extLst>
                <p:ext uri="{D42A27DB-BD31-4B8C-83A1-F6EECF244321}">
                  <p14:modId xmlns:p14="http://schemas.microsoft.com/office/powerpoint/2010/main" val="1353306859"/>
                </p:ext>
              </p:extLst>
            </p:nvPr>
          </p:nvGraphicFramePr>
          <p:xfrm>
            <a:off x="1495338" y="938351"/>
            <a:ext cx="10079672" cy="43085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3" name="CuadroTexto 32"/>
            <p:cNvSpPr txBox="1"/>
            <p:nvPr/>
          </p:nvSpPr>
          <p:spPr>
            <a:xfrm>
              <a:off x="669916" y="4974083"/>
              <a:ext cx="11649416" cy="738664"/>
            </a:xfrm>
            <a:prstGeom prst="rect">
              <a:avLst/>
            </a:prstGeom>
            <a:noFill/>
            <a:ln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s-PE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* El evaluado puede solicitar documentadamente la confirmación de la calificación adjudicada ante el CIE, que define la situación de modo irrecurrible; salvo la calificación como personal “desaprobado” que lleva a la terminación del vínculo en aplicación del literal i) del artículo 49 de la LSC, en cuyo caso procede recurrir al Tribunal del Servicio Civil en vía de apelación.</a:t>
              </a:r>
            </a:p>
          </p:txBody>
        </p:sp>
      </p:grpSp>
      <p:sp>
        <p:nvSpPr>
          <p:cNvPr id="2" name="Rectángulo redondeado 1"/>
          <p:cNvSpPr/>
          <p:nvPr/>
        </p:nvSpPr>
        <p:spPr>
          <a:xfrm>
            <a:off x="921454" y="1919254"/>
            <a:ext cx="350520" cy="3505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3722264" y="1872667"/>
            <a:ext cx="350520" cy="3505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7525131" y="1706513"/>
            <a:ext cx="350520" cy="3505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907386" y="3572795"/>
            <a:ext cx="350520" cy="3505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4553746" y="3557850"/>
            <a:ext cx="350520" cy="3505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7714024" y="3514754"/>
            <a:ext cx="350520" cy="3505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735285" y="4893765"/>
            <a:ext cx="350520" cy="40231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6" name="Llamada de flecha hacia arriba 15"/>
          <p:cNvSpPr/>
          <p:nvPr/>
        </p:nvSpPr>
        <p:spPr>
          <a:xfrm rot="16200000">
            <a:off x="5102813" y="766563"/>
            <a:ext cx="704323" cy="1830592"/>
          </a:xfrm>
          <a:prstGeom prst="upArrowCallout">
            <a:avLst>
              <a:gd name="adj1" fmla="val 24999"/>
              <a:gd name="adj2" fmla="val 0"/>
              <a:gd name="adj3" fmla="val 32207"/>
              <a:gd name="adj4" fmla="val 8131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s-PE" sz="1400" dirty="0"/>
              <a:t>Máximo 05 días después de la retroalimentación</a:t>
            </a:r>
          </a:p>
        </p:txBody>
      </p:sp>
      <p:sp>
        <p:nvSpPr>
          <p:cNvPr id="18" name="Llamada de flecha hacia arriba 17"/>
          <p:cNvSpPr/>
          <p:nvPr/>
        </p:nvSpPr>
        <p:spPr>
          <a:xfrm rot="16200000">
            <a:off x="9032879" y="691768"/>
            <a:ext cx="572131" cy="1761530"/>
          </a:xfrm>
          <a:prstGeom prst="upArrowCallout">
            <a:avLst>
              <a:gd name="adj1" fmla="val 24999"/>
              <a:gd name="adj2" fmla="val 0"/>
              <a:gd name="adj3" fmla="val 32207"/>
              <a:gd name="adj4" fmla="val 8131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s-PE" sz="1400" dirty="0"/>
              <a:t>Plazo 15 días para pronunciarse</a:t>
            </a:r>
          </a:p>
        </p:txBody>
      </p:sp>
      <p:sp>
        <p:nvSpPr>
          <p:cNvPr id="6" name="Bocadillo: rectángulo con esquinas redondeadas 5">
            <a:extLst>
              <a:ext uri="{FF2B5EF4-FFF2-40B4-BE49-F238E27FC236}">
                <a16:creationId xmlns:a16="http://schemas.microsoft.com/office/drawing/2014/main" id="{347654D2-B5F0-40DE-B3A5-7267488DFFD4}"/>
              </a:ext>
            </a:extLst>
          </p:cNvPr>
          <p:cNvSpPr/>
          <p:nvPr/>
        </p:nvSpPr>
        <p:spPr>
          <a:xfrm>
            <a:off x="1013460" y="263671"/>
            <a:ext cx="6414868" cy="732424"/>
          </a:xfrm>
          <a:prstGeom prst="wedgeRoundRectCallout">
            <a:avLst>
              <a:gd name="adj1" fmla="val 49123"/>
              <a:gd name="adj2" fmla="val -21672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/>
              <a:t>Confirmación del CIE.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933984B6-DA13-4D9A-8EEF-88B4AB54B45F}"/>
              </a:ext>
            </a:extLst>
          </p:cNvPr>
          <p:cNvSpPr txBox="1"/>
          <p:nvPr/>
        </p:nvSpPr>
        <p:spPr>
          <a:xfrm>
            <a:off x="-25163" y="215694"/>
            <a:ext cx="91243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914217"/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Roboto Bold" panose="02000000000000000000" pitchFamily="2" charset="0"/>
              </a:rPr>
              <a:t>7.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37FF673-F35C-4306-8148-81E01870FB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144" y="263671"/>
            <a:ext cx="1962048" cy="8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44C18-D21B-4781-BC51-1B400BB1E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771" y="2574596"/>
            <a:ext cx="7916046" cy="1218657"/>
          </a:xfrm>
        </p:spPr>
        <p:txBody>
          <a:bodyPr>
            <a:noAutofit/>
          </a:bodyPr>
          <a:lstStyle/>
          <a:p>
            <a:r>
              <a:rPr lang="es-PE" sz="6000" dirty="0"/>
              <a:t>RETROALIMENTACIÓN</a:t>
            </a:r>
          </a:p>
        </p:txBody>
      </p:sp>
    </p:spTree>
    <p:extLst>
      <p:ext uri="{BB962C8B-B14F-4D97-AF65-F5344CB8AC3E}">
        <p14:creationId xmlns:p14="http://schemas.microsoft.com/office/powerpoint/2010/main" val="1220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49C25568-D640-46C0-8A6E-E2D56240B0D3}"/>
              </a:ext>
            </a:extLst>
          </p:cNvPr>
          <p:cNvSpPr/>
          <p:nvPr/>
        </p:nvSpPr>
        <p:spPr>
          <a:xfrm>
            <a:off x="2532103" y="456129"/>
            <a:ext cx="7453725" cy="732424"/>
          </a:xfrm>
          <a:prstGeom prst="wedgeRoundRectCallout">
            <a:avLst>
              <a:gd name="adj1" fmla="val 50000"/>
              <a:gd name="adj2" fmla="val -23593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/>
              <a:t>Retroalimentación</a:t>
            </a:r>
            <a:endParaRPr lang="es-PE" sz="3000" dirty="0">
              <a:solidFill>
                <a:schemeClr val="bg1"/>
              </a:solidFill>
            </a:endParaRPr>
          </a:p>
        </p:txBody>
      </p:sp>
      <p:sp>
        <p:nvSpPr>
          <p:cNvPr id="9" name="Llamada con línea 2 4">
            <a:extLst>
              <a:ext uri="{FF2B5EF4-FFF2-40B4-BE49-F238E27FC236}">
                <a16:creationId xmlns:a16="http://schemas.microsoft.com/office/drawing/2014/main" id="{A965E4F6-FCC6-4010-946F-84613F7A0FC0}"/>
              </a:ext>
            </a:extLst>
          </p:cNvPr>
          <p:cNvSpPr>
            <a:spLocks/>
          </p:cNvSpPr>
          <p:nvPr/>
        </p:nvSpPr>
        <p:spPr bwMode="auto">
          <a:xfrm>
            <a:off x="5925136" y="2612829"/>
            <a:ext cx="5318155" cy="27453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500" dirty="0" err="1">
                <a:latin typeface="+mn-lt"/>
              </a:rPr>
              <a:t>En</a:t>
            </a:r>
            <a:r>
              <a:rPr lang="pt-BR" sz="2500" dirty="0">
                <a:latin typeface="+mn-lt"/>
              </a:rPr>
              <a:t> </a:t>
            </a:r>
            <a:r>
              <a:rPr lang="pt-BR" sz="2500" dirty="0" err="1">
                <a:latin typeface="+mn-lt"/>
              </a:rPr>
              <a:t>el</a:t>
            </a:r>
            <a:r>
              <a:rPr lang="pt-BR" sz="2500" dirty="0">
                <a:latin typeface="+mn-lt"/>
              </a:rPr>
              <a:t> marco de </a:t>
            </a:r>
            <a:r>
              <a:rPr lang="pt-BR" sz="2500" dirty="0" err="1">
                <a:latin typeface="+mn-lt"/>
              </a:rPr>
              <a:t>la</a:t>
            </a:r>
            <a:r>
              <a:rPr lang="pt-BR" sz="2500" dirty="0">
                <a:latin typeface="+mn-lt"/>
              </a:rPr>
              <a:t> </a:t>
            </a:r>
            <a:r>
              <a:rPr lang="pt-BR" sz="2500" dirty="0" err="1">
                <a:latin typeface="+mn-lt"/>
              </a:rPr>
              <a:t>Gestión</a:t>
            </a:r>
            <a:r>
              <a:rPr lang="pt-BR" sz="2500" dirty="0">
                <a:latin typeface="+mn-lt"/>
              </a:rPr>
              <a:t> </a:t>
            </a:r>
            <a:r>
              <a:rPr lang="pt-BR" sz="2500" dirty="0" err="1">
                <a:latin typeface="+mn-lt"/>
              </a:rPr>
              <a:t>del</a:t>
            </a:r>
            <a:r>
              <a:rPr lang="pt-BR" sz="2500" dirty="0">
                <a:latin typeface="+mn-lt"/>
              </a:rPr>
              <a:t> </a:t>
            </a:r>
            <a:r>
              <a:rPr lang="pt-BR" sz="2500" dirty="0" err="1">
                <a:latin typeface="+mn-lt"/>
              </a:rPr>
              <a:t>Rendimiento</a:t>
            </a:r>
            <a:r>
              <a:rPr lang="pt-BR" sz="2500" dirty="0">
                <a:latin typeface="+mn-lt"/>
              </a:rPr>
              <a:t> </a:t>
            </a:r>
            <a:r>
              <a:rPr lang="pt-BR" sz="2500" dirty="0" err="1">
                <a:latin typeface="+mn-lt"/>
              </a:rPr>
              <a:t>la</a:t>
            </a:r>
            <a:r>
              <a:rPr lang="pt-BR" sz="2500" dirty="0">
                <a:latin typeface="+mn-lt"/>
              </a:rPr>
              <a:t> </a:t>
            </a:r>
            <a:r>
              <a:rPr lang="pt-BR" sz="2500" dirty="0" err="1">
                <a:latin typeface="+mn-lt"/>
              </a:rPr>
              <a:t>retroalimentación</a:t>
            </a:r>
            <a:r>
              <a:rPr lang="pt-BR" sz="2500" dirty="0">
                <a:latin typeface="+mn-lt"/>
              </a:rPr>
              <a:t> es </a:t>
            </a:r>
            <a:r>
              <a:rPr lang="pt-BR" sz="2500" dirty="0" err="1">
                <a:latin typeface="+mn-lt"/>
              </a:rPr>
              <a:t>un</a:t>
            </a:r>
            <a:r>
              <a:rPr lang="pt-BR" sz="2500" dirty="0">
                <a:latin typeface="+mn-lt"/>
              </a:rPr>
              <a:t> mecanismo o una </a:t>
            </a:r>
            <a:r>
              <a:rPr lang="pt-BR" sz="2500" dirty="0" err="1">
                <a:latin typeface="+mn-lt"/>
              </a:rPr>
              <a:t>herramienta</a:t>
            </a:r>
            <a:r>
              <a:rPr lang="pt-BR" sz="2500" dirty="0">
                <a:latin typeface="+mn-lt"/>
              </a:rPr>
              <a:t> de </a:t>
            </a:r>
            <a:r>
              <a:rPr lang="pt-BR" sz="2500" dirty="0" err="1">
                <a:latin typeface="+mn-lt"/>
              </a:rPr>
              <a:t>la</a:t>
            </a:r>
            <a:r>
              <a:rPr lang="pt-BR" sz="2500" dirty="0">
                <a:latin typeface="+mn-lt"/>
              </a:rPr>
              <a:t> </a:t>
            </a:r>
            <a:r>
              <a:rPr lang="pt-BR" sz="2500" dirty="0" err="1">
                <a:latin typeface="+mn-lt"/>
              </a:rPr>
              <a:t>comunicación</a:t>
            </a:r>
            <a:r>
              <a:rPr lang="pt-BR" sz="2500" dirty="0">
                <a:latin typeface="+mn-lt"/>
              </a:rPr>
              <a:t> que </a:t>
            </a:r>
            <a:r>
              <a:rPr lang="pt-BR" sz="2500" dirty="0" err="1">
                <a:latin typeface="+mn-lt"/>
              </a:rPr>
              <a:t>tiene</a:t>
            </a:r>
            <a:r>
              <a:rPr lang="pt-BR" sz="2500" dirty="0">
                <a:latin typeface="+mn-lt"/>
              </a:rPr>
              <a:t> como </a:t>
            </a:r>
            <a:r>
              <a:rPr lang="pt-BR" sz="2500" dirty="0" err="1">
                <a:latin typeface="+mn-lt"/>
              </a:rPr>
              <a:t>finalidad</a:t>
            </a:r>
            <a:r>
              <a:rPr lang="pt-BR" sz="2500" dirty="0">
                <a:latin typeface="+mn-lt"/>
              </a:rPr>
              <a:t> </a:t>
            </a:r>
            <a:r>
              <a:rPr lang="pt-BR" sz="2500" dirty="0" err="1">
                <a:latin typeface="+mn-lt"/>
              </a:rPr>
              <a:t>mejorar</a:t>
            </a:r>
            <a:r>
              <a:rPr lang="pt-BR" sz="2500" dirty="0">
                <a:latin typeface="+mn-lt"/>
              </a:rPr>
              <a:t> </a:t>
            </a:r>
            <a:r>
              <a:rPr lang="pt-BR" sz="2500" dirty="0" err="1">
                <a:latin typeface="+mn-lt"/>
              </a:rPr>
              <a:t>el</a:t>
            </a:r>
            <a:r>
              <a:rPr lang="pt-BR" sz="2500" dirty="0">
                <a:latin typeface="+mn-lt"/>
              </a:rPr>
              <a:t> </a:t>
            </a:r>
            <a:r>
              <a:rPr lang="pt-BR" sz="2500" dirty="0" err="1">
                <a:latin typeface="+mn-lt"/>
              </a:rPr>
              <a:t>desempeño</a:t>
            </a:r>
            <a:r>
              <a:rPr lang="pt-BR" sz="2500" dirty="0">
                <a:latin typeface="+mn-lt"/>
              </a:rPr>
              <a:t> individual y grupal de </a:t>
            </a:r>
            <a:r>
              <a:rPr lang="pt-BR" sz="2500" dirty="0" err="1">
                <a:latin typeface="+mn-lt"/>
              </a:rPr>
              <a:t>los</a:t>
            </a:r>
            <a:r>
              <a:rPr lang="pt-BR" sz="2500" dirty="0">
                <a:latin typeface="+mn-lt"/>
              </a:rPr>
              <a:t> servidores.</a:t>
            </a:r>
            <a:endParaRPr lang="es-PE" sz="2500" kern="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61EACB7-F6D9-410D-80B4-1B5E4723C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042" y="2888342"/>
            <a:ext cx="3453068" cy="219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4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037132" y="3085304"/>
            <a:ext cx="3309256" cy="14491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3200" b="1" dirty="0"/>
              <a:t>Retroalimentación</a:t>
            </a:r>
          </a:p>
          <a:p>
            <a:pPr algn="ctr"/>
            <a:r>
              <a:rPr lang="es-PE" sz="3200" b="1" dirty="0"/>
              <a:t>(</a:t>
            </a:r>
            <a:r>
              <a:rPr lang="es-PE" sz="3200" b="1" dirty="0" err="1"/>
              <a:t>feedback</a:t>
            </a:r>
            <a:r>
              <a:rPr lang="es-PE" sz="3200" b="1" dirty="0"/>
              <a:t>)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172980" y="1759366"/>
            <a:ext cx="62849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rgbClr val="333333"/>
                </a:solidFill>
                <a:latin typeface="opensans"/>
              </a:rPr>
              <a:t> </a:t>
            </a:r>
            <a:r>
              <a:rPr lang="es-PE" sz="2800" b="1" dirty="0">
                <a:solidFill>
                  <a:srgbClr val="333333"/>
                </a:solidFill>
                <a:latin typeface="opensans"/>
              </a:rPr>
              <a:t>Reconocer</a:t>
            </a:r>
            <a:r>
              <a:rPr lang="es-PE" sz="2400" dirty="0">
                <a:solidFill>
                  <a:srgbClr val="333333"/>
                </a:solidFill>
                <a:latin typeface="opensans"/>
              </a:rPr>
              <a:t> el trabajo o el logro del equipo o de la persona y con ello reforzamos las acciones y conductas positivas asociadas a su desempeño.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172980" y="4134561"/>
            <a:ext cx="628496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rgbClr val="333333"/>
                </a:solidFill>
                <a:latin typeface="opensans"/>
              </a:rPr>
              <a:t> Ofrecemos puntos de mejora de manera </a:t>
            </a:r>
            <a:r>
              <a:rPr lang="es-PE" sz="2800" b="1" dirty="0">
                <a:solidFill>
                  <a:srgbClr val="333333"/>
                </a:solidFill>
                <a:latin typeface="opensans"/>
              </a:rPr>
              <a:t>constructiva</a:t>
            </a:r>
            <a:r>
              <a:rPr lang="es-PE" sz="2400" dirty="0">
                <a:solidFill>
                  <a:srgbClr val="333333"/>
                </a:solidFill>
                <a:latin typeface="opensans"/>
              </a:rPr>
              <a:t> que promuevan un cambio positivo en las acciones o conductas del equipo o de la persona asociados a su desempeño.</a:t>
            </a:r>
            <a:endParaRPr lang="es-PE" sz="2400" b="0" i="0" dirty="0">
              <a:solidFill>
                <a:srgbClr val="333333"/>
              </a:solidFill>
              <a:effectLst/>
              <a:latin typeface="opensans"/>
            </a:endParaRPr>
          </a:p>
        </p:txBody>
      </p:sp>
      <p:sp>
        <p:nvSpPr>
          <p:cNvPr id="8" name="Bocadillo: rectángulo con esquinas redondeadas 3">
            <a:extLst>
              <a:ext uri="{FF2B5EF4-FFF2-40B4-BE49-F238E27FC236}">
                <a16:creationId xmlns:a16="http://schemas.microsoft.com/office/drawing/2014/main" id="{49C25568-D640-46C0-8A6E-E2D56240B0D3}"/>
              </a:ext>
            </a:extLst>
          </p:cNvPr>
          <p:cNvSpPr/>
          <p:nvPr/>
        </p:nvSpPr>
        <p:spPr>
          <a:xfrm>
            <a:off x="2212789" y="291843"/>
            <a:ext cx="7453725" cy="732424"/>
          </a:xfrm>
          <a:prstGeom prst="wedgeRoundRectCallout">
            <a:avLst>
              <a:gd name="adj1" fmla="val 50000"/>
              <a:gd name="adj2" fmla="val -23593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/>
              <a:t>Retroalimentación</a:t>
            </a:r>
            <a:endParaRPr lang="es-PE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4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81098" y="1213046"/>
            <a:ext cx="6698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Pautas para una retroalimentación efectiva:</a:t>
            </a:r>
            <a:endParaRPr lang="pt-BR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263043" y="1990764"/>
            <a:ext cx="349912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PE" sz="3000" b="1" dirty="0"/>
              <a:t>Prepárate</a:t>
            </a:r>
            <a:r>
              <a:rPr lang="es-PE" sz="2800" dirty="0"/>
              <a:t> </a:t>
            </a:r>
          </a:p>
          <a:p>
            <a:r>
              <a:rPr lang="es-PE" dirty="0"/>
              <a:t>Identificar los aspectos a reconocer y aquellos por mejorar, listado de preguntas, espacio adecuado</a:t>
            </a:r>
            <a:endParaRPr lang="pt-BR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379429" y="1664460"/>
            <a:ext cx="3259099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3000" b="1" dirty="0"/>
              <a:t>2. Inicia con los aspectos positivos </a:t>
            </a:r>
            <a:r>
              <a:rPr lang="es-PE" dirty="0"/>
              <a:t>Logros, avances, conductas positivas relacionados al desempeño </a:t>
            </a:r>
            <a:r>
              <a:rPr lang="es-PE"/>
              <a:t>del servidor</a:t>
            </a:r>
            <a:r>
              <a:rPr lang="es-PE" dirty="0"/>
              <a:t>	</a:t>
            </a:r>
            <a:r>
              <a:rPr lang="es-PE" sz="2400" dirty="0"/>
              <a:t> </a:t>
            </a:r>
            <a:endParaRPr lang="pt-BR" sz="2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64196" y="3732534"/>
            <a:ext cx="3225787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3000" b="1" dirty="0"/>
              <a:t>3. Evitar emitir juicios </a:t>
            </a:r>
          </a:p>
          <a:p>
            <a:r>
              <a:rPr lang="es-PE" dirty="0"/>
              <a:t>Describir siempre sobre datos objetivos o sobre nuestra percepción</a:t>
            </a:r>
            <a:r>
              <a:rPr lang="es-PE" sz="2000" dirty="0"/>
              <a:t>	</a:t>
            </a:r>
            <a:r>
              <a:rPr lang="es-PE" sz="2400" dirty="0"/>
              <a:t> </a:t>
            </a:r>
            <a:endParaRPr lang="pt-BR" sz="2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806936" y="3773089"/>
            <a:ext cx="2910755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3000" b="1" dirty="0"/>
              <a:t>4. Escucha activa </a:t>
            </a:r>
            <a:r>
              <a:rPr lang="es-PE" dirty="0"/>
              <a:t>Escuchar lo que tienen que decir el servidor sin interrumpir </a:t>
            </a:r>
            <a:endParaRPr lang="pt-BR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422576" y="4180773"/>
            <a:ext cx="2910755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3000" b="1" dirty="0"/>
              <a:t>5. Establecer un plan de mejora</a:t>
            </a:r>
            <a:r>
              <a:rPr lang="es-PE" sz="2400" dirty="0"/>
              <a:t>	 </a:t>
            </a:r>
            <a:endParaRPr lang="pt-BR" sz="2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933130" y="5493198"/>
            <a:ext cx="2446299" cy="110799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3000" b="1" dirty="0">
                <a:solidFill>
                  <a:schemeClr val="bg1"/>
                </a:solidFill>
              </a:rPr>
              <a:t>6. Agradecer</a:t>
            </a:r>
          </a:p>
          <a:p>
            <a:r>
              <a:rPr lang="es-PE" dirty="0">
                <a:solidFill>
                  <a:schemeClr val="bg1"/>
                </a:solidFill>
              </a:rPr>
              <a:t>Cerrar con un comentario reforzador 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7" name="Bocadillo: rectángulo con esquinas redondeadas 3">
            <a:extLst>
              <a:ext uri="{FF2B5EF4-FFF2-40B4-BE49-F238E27FC236}">
                <a16:creationId xmlns:a16="http://schemas.microsoft.com/office/drawing/2014/main" id="{49C25568-D640-46C0-8A6E-E2D56240B0D3}"/>
              </a:ext>
            </a:extLst>
          </p:cNvPr>
          <p:cNvSpPr/>
          <p:nvPr/>
        </p:nvSpPr>
        <p:spPr>
          <a:xfrm>
            <a:off x="2082160" y="164569"/>
            <a:ext cx="7453725" cy="732424"/>
          </a:xfrm>
          <a:prstGeom prst="wedgeRoundRectCallout">
            <a:avLst>
              <a:gd name="adj1" fmla="val 50000"/>
              <a:gd name="adj2" fmla="val -23593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/>
              <a:t>Retroalimentación</a:t>
            </a:r>
            <a:endParaRPr lang="es-PE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0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52" y="4515854"/>
            <a:ext cx="3806449" cy="147807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8931" y="3091992"/>
            <a:ext cx="6664751" cy="3176833"/>
          </a:xfrm>
          <a:prstGeom prst="rect">
            <a:avLst/>
          </a:prstGeom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2049469" y="1485841"/>
            <a:ext cx="8095129" cy="1331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 algn="ctr" eaLnBrk="0" hangingPunc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altLang="en-US" sz="4800" b="1" dirty="0">
                <a:solidFill>
                  <a:srgbClr val="616161"/>
                </a:solidFill>
                <a:cs typeface="Arial" panose="020B0604020202020204" pitchFamily="34" charset="0"/>
              </a:rPr>
              <a:t>¡GRACIAS!</a:t>
            </a:r>
            <a:endParaRPr lang="es-ES" altLang="en-US" sz="2000" dirty="0">
              <a:solidFill>
                <a:srgbClr val="616161"/>
              </a:solidFill>
              <a:cs typeface="Arial" panose="020B0604020202020204" pitchFamily="34" charset="0"/>
            </a:endParaRPr>
          </a:p>
          <a:p>
            <a:pPr marL="450850" indent="-450850" algn="ctr" eaLnBrk="0" hangingPunc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altLang="en-US" sz="2000" b="1" dirty="0">
                <a:solidFill>
                  <a:srgbClr val="616161"/>
                </a:solidFill>
                <a:cs typeface="Arial" panose="020B0604020202020204" pitchFamily="34" charset="0"/>
              </a:rPr>
              <a:t>Gerencia de Desarrollo de Capacidades y </a:t>
            </a:r>
          </a:p>
          <a:p>
            <a:pPr marL="450850" indent="-450850" algn="ctr" eaLnBrk="0" hangingPunc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altLang="en-US" sz="2000" b="1" dirty="0">
                <a:solidFill>
                  <a:srgbClr val="616161"/>
                </a:solidFill>
                <a:cs typeface="Arial" panose="020B0604020202020204" pitchFamily="34" charset="0"/>
              </a:rPr>
              <a:t>Rendimiento del Servicio Civil</a:t>
            </a:r>
            <a:endParaRPr lang="es-PE" altLang="en-US" sz="2000" b="1" dirty="0">
              <a:solidFill>
                <a:srgbClr val="616161"/>
              </a:solidFill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367230" y="2817099"/>
            <a:ext cx="5228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dirty="0">
                <a:solidFill>
                  <a:srgbClr val="616161"/>
                </a:solidFill>
                <a:cs typeface="Arial" panose="020B0604020202020204" pitchFamily="34" charset="0"/>
                <a:hlinkClick r:id="rId4"/>
              </a:rPr>
              <a:t>consultasgdr@servir.gob.pe</a:t>
            </a:r>
            <a:endParaRPr lang="es-PE" dirty="0">
              <a:solidFill>
                <a:srgbClr val="61616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7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44C18-D21B-4781-BC51-1B400BB1E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048" y="1732768"/>
            <a:ext cx="7062084" cy="1218657"/>
          </a:xfrm>
        </p:spPr>
        <p:txBody>
          <a:bodyPr/>
          <a:lstStyle/>
          <a:p>
            <a:r>
              <a:rPr lang="es-PE" dirty="0"/>
              <a:t>Objetivo de la sesión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7440DE-4C5F-40F4-B6E5-F5D752694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9048" y="3623223"/>
            <a:ext cx="6189709" cy="1981081"/>
          </a:xfrm>
        </p:spPr>
        <p:txBody>
          <a:bodyPr>
            <a:normAutofit/>
          </a:bodyPr>
          <a:lstStyle/>
          <a:p>
            <a:pPr algn="just"/>
            <a:r>
              <a:rPr lang="es-PE" dirty="0">
                <a:solidFill>
                  <a:schemeClr val="tx1"/>
                </a:solidFill>
              </a:rPr>
              <a:t>Conocer en qué consiste y cómo se desarrolla la etapa de evaluación, su importancia y responsabilidades.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F94A9B3-9B3C-44B7-9F0A-7942E2BD7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54" t="29734" r="21077" b="38251"/>
          <a:stretch/>
        </p:blipFill>
        <p:spPr>
          <a:xfrm>
            <a:off x="8956177" y="898227"/>
            <a:ext cx="1786775" cy="166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30583A79-2C07-45E6-9E64-56E493F17A0C}"/>
              </a:ext>
            </a:extLst>
          </p:cNvPr>
          <p:cNvSpPr txBox="1">
            <a:spLocks/>
          </p:cNvSpPr>
          <p:nvPr/>
        </p:nvSpPr>
        <p:spPr>
          <a:xfrm>
            <a:off x="1545630" y="458860"/>
            <a:ext cx="9100739" cy="5953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PE" dirty="0"/>
              <a:t>¿En qué consiste la etapa de Evaluación?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C120576-70AF-46C4-BF72-C90C3AEB9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673" y="1183443"/>
            <a:ext cx="4343400" cy="4800600"/>
          </a:xfrm>
          <a:prstGeom prst="rect">
            <a:avLst/>
          </a:prstGeom>
        </p:spPr>
      </p:pic>
      <p:sp>
        <p:nvSpPr>
          <p:cNvPr id="6" name="Llamada con línea 2 4">
            <a:extLst>
              <a:ext uri="{FF2B5EF4-FFF2-40B4-BE49-F238E27FC236}">
                <a16:creationId xmlns:a16="http://schemas.microsoft.com/office/drawing/2014/main" id="{A965E4F6-FCC6-4010-946F-84613F7A0FC0}"/>
              </a:ext>
            </a:extLst>
          </p:cNvPr>
          <p:cNvSpPr>
            <a:spLocks/>
          </p:cNvSpPr>
          <p:nvPr/>
        </p:nvSpPr>
        <p:spPr bwMode="auto">
          <a:xfrm>
            <a:off x="829994" y="1774949"/>
            <a:ext cx="4992873" cy="2745393"/>
          </a:xfrm>
          <a:prstGeom prst="borderCallout2">
            <a:avLst>
              <a:gd name="adj1" fmla="val 102568"/>
              <a:gd name="adj2" fmla="val 50396"/>
              <a:gd name="adj3" fmla="val 123704"/>
              <a:gd name="adj4" fmla="val 86114"/>
              <a:gd name="adj5" fmla="val 95612"/>
              <a:gd name="adj6" fmla="val 131473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PE" kern="0" dirty="0">
                <a:solidFill>
                  <a:prstClr val="black"/>
                </a:solidFill>
                <a:latin typeface="Calibri" panose="020F0502020204030204"/>
              </a:rPr>
              <a:t>Se valora el desempeño del/de la evaluado/a</a:t>
            </a:r>
            <a:r>
              <a:rPr lang="es-PE" kern="0" dirty="0">
                <a:solidFill>
                  <a:prstClr val="black"/>
                </a:solidFill>
                <a:latin typeface="+mn-lt"/>
              </a:rPr>
              <a:t>, </a:t>
            </a:r>
            <a:r>
              <a:rPr lang="es-ES" dirty="0">
                <a:latin typeface="+mn-lt"/>
              </a:rPr>
              <a:t>luego de revisar los resultados logrados en el cumplimiento de los factores de evaluación establecidos, a partir del seguimiento realizado y las evidencias registradas previamente.</a:t>
            </a:r>
          </a:p>
          <a:p>
            <a:pPr algn="just"/>
            <a:endParaRPr lang="es-ES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just"/>
            <a:r>
              <a:rPr lang="es-PE" kern="0" dirty="0">
                <a:solidFill>
                  <a:prstClr val="black"/>
                </a:solidFill>
                <a:latin typeface="Calibri" panose="020F0502020204030204"/>
              </a:rPr>
              <a:t>Concluye con la notificación de la calificación al evaluado y la retroalimentación final donde se plantea </a:t>
            </a:r>
            <a:r>
              <a:rPr lang="es-PE" kern="0" dirty="0">
                <a:latin typeface="Calibri" panose="020F0502020204030204"/>
              </a:rPr>
              <a:t>las acciones </a:t>
            </a:r>
            <a:r>
              <a:rPr lang="es-PE" kern="0" dirty="0">
                <a:solidFill>
                  <a:prstClr val="black"/>
                </a:solidFill>
                <a:latin typeface="Calibri" panose="020F0502020204030204"/>
              </a:rPr>
              <a:t>de mejora.</a:t>
            </a:r>
          </a:p>
        </p:txBody>
      </p:sp>
    </p:spTree>
    <p:extLst>
      <p:ext uri="{BB962C8B-B14F-4D97-AF65-F5344CB8AC3E}">
        <p14:creationId xmlns:p14="http://schemas.microsoft.com/office/powerpoint/2010/main" val="147662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F08BDCC7-9CFD-4BA5-A397-E9B909D6CF06}"/>
              </a:ext>
            </a:extLst>
          </p:cNvPr>
          <p:cNvSpPr txBox="1">
            <a:spLocks/>
          </p:cNvSpPr>
          <p:nvPr/>
        </p:nvSpPr>
        <p:spPr>
          <a:xfrm>
            <a:off x="2389258" y="2366107"/>
            <a:ext cx="1964601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PE" sz="2400" dirty="0">
                <a:solidFill>
                  <a:srgbClr val="BF2034"/>
                </a:solidFill>
              </a:rPr>
              <a:t>Evaluador/a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E04A8AD-B588-4CCE-8721-5D24669BFC52}"/>
              </a:ext>
            </a:extLst>
          </p:cNvPr>
          <p:cNvSpPr txBox="1">
            <a:spLocks/>
          </p:cNvSpPr>
          <p:nvPr/>
        </p:nvSpPr>
        <p:spPr>
          <a:xfrm>
            <a:off x="8113681" y="2384336"/>
            <a:ext cx="1964601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PE" sz="2400" dirty="0">
                <a:solidFill>
                  <a:srgbClr val="BF2034"/>
                </a:solidFill>
              </a:rPr>
              <a:t>Evaluado/a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7EA64A79-676F-4C1A-837F-B9D8E972C5B9}"/>
              </a:ext>
            </a:extLst>
          </p:cNvPr>
          <p:cNvSpPr txBox="1">
            <a:spLocks/>
          </p:cNvSpPr>
          <p:nvPr/>
        </p:nvSpPr>
        <p:spPr>
          <a:xfrm>
            <a:off x="1545630" y="271223"/>
            <a:ext cx="9100739" cy="5953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PE" dirty="0"/>
              <a:t>¿Cuáles son las responsabilidades?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0CCDAA8-4D67-4647-AF57-305BE5A9CE18}"/>
              </a:ext>
            </a:extLst>
          </p:cNvPr>
          <p:cNvSpPr txBox="1"/>
          <p:nvPr/>
        </p:nvSpPr>
        <p:spPr>
          <a:xfrm>
            <a:off x="496280" y="3570932"/>
            <a:ext cx="541869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es-PE" sz="1700" dirty="0"/>
              <a:t>Evaluar el rendimiento de sus evaluados y remitir los resultados a la ORH en el plazo y formato establecido.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s-PE" sz="1700" dirty="0"/>
              <a:t>Comunicar al servidor el resultado de la evaluación y notificarle la calificación obtenida.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s-PE" sz="1700" dirty="0"/>
              <a:t>Brindar la retroalimentación a los evaluados a su cargo sobre la calificación obtenida.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s-PE" sz="1700" dirty="0"/>
              <a:t>Velar, en la medida de lo posible, por el cumplimiento de las acciones de mejora establecidas para sus evaluados.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4832F1F-4081-4650-805F-B92292705105}"/>
              </a:ext>
            </a:extLst>
          </p:cNvPr>
          <p:cNvSpPr txBox="1"/>
          <p:nvPr/>
        </p:nvSpPr>
        <p:spPr>
          <a:xfrm>
            <a:off x="6277024" y="3606800"/>
            <a:ext cx="541869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es-MX" sz="1700" dirty="0"/>
              <a:t>Consolidar y presentar las evidencias finales por cada meta.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s-PE" sz="1700" dirty="0"/>
              <a:t>Solicitar ser evaluado a su jefatura inmediata dentro de los plazos previstos, en caso no haya sido notificado.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s-PE" sz="1700" dirty="0"/>
              <a:t>Participar activamente en la reunión de retroalimentación final con el evaluador.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s-PE" sz="1700" dirty="0"/>
              <a:t>Solicitar la verificación de la calificación obtenida ante el CIE o conforme el Art. 25 de la LSC, de considerarlo pertinente.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0DE0EE1E-9FB9-4B85-B3BA-E10558B02F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73" t="44289" r="39490" b="33092"/>
          <a:stretch/>
        </p:blipFill>
        <p:spPr>
          <a:xfrm>
            <a:off x="1947789" y="988278"/>
            <a:ext cx="2515680" cy="1377829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B47ED892-5C45-4133-87A5-C8B7B0BC50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47"/>
          <a:stretch/>
        </p:blipFill>
        <p:spPr>
          <a:xfrm>
            <a:off x="7838141" y="1199444"/>
            <a:ext cx="2515680" cy="118802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AE74ACA-33C9-40B3-BD84-247E508C27AE}"/>
              </a:ext>
            </a:extLst>
          </p:cNvPr>
          <p:cNvSpPr txBox="1"/>
          <p:nvPr/>
        </p:nvSpPr>
        <p:spPr>
          <a:xfrm>
            <a:off x="1939307" y="2863280"/>
            <a:ext cx="831338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es-PE" sz="1800" dirty="0">
                <a:latin typeface="+mn-lt"/>
              </a:rPr>
              <a:t>Aplicar la metodología e instrumentos para la etapa de evaluación.</a:t>
            </a:r>
            <a:r>
              <a:rPr lang="es-P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s-P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Asistir a las capacitaciones programadas en el marco de la Gestión del Rendimiento.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13874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E9127E4-CF97-4D21-A324-FABC36F492A2}"/>
              </a:ext>
            </a:extLst>
          </p:cNvPr>
          <p:cNvSpPr txBox="1">
            <a:spLocks/>
          </p:cNvSpPr>
          <p:nvPr/>
        </p:nvSpPr>
        <p:spPr>
          <a:xfrm>
            <a:off x="1545630" y="151394"/>
            <a:ext cx="9100739" cy="5953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PE" dirty="0"/>
              <a:t>Procedimiento a desarrollar</a:t>
            </a: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BC21F9AA-0C63-4E57-8CDF-2BE5A372C7E9}"/>
              </a:ext>
            </a:extLst>
          </p:cNvPr>
          <p:cNvSpPr txBox="1"/>
          <p:nvPr/>
        </p:nvSpPr>
        <p:spPr>
          <a:xfrm>
            <a:off x="720207" y="1233029"/>
            <a:ext cx="69922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914217"/>
            <a:r>
              <a:rPr lang="en-US" sz="4800" b="1" dirty="0">
                <a:solidFill>
                  <a:srgbClr val="FF0000"/>
                </a:solidFill>
                <a:latin typeface="Roboto Bold" panose="02000000000000000000" pitchFamily="2" charset="0"/>
              </a:rPr>
              <a:t>1.</a:t>
            </a:r>
          </a:p>
        </p:txBody>
      </p:sp>
      <p:sp>
        <p:nvSpPr>
          <p:cNvPr id="9" name="TextBox 34">
            <a:extLst>
              <a:ext uri="{FF2B5EF4-FFF2-40B4-BE49-F238E27FC236}">
                <a16:creationId xmlns:a16="http://schemas.microsoft.com/office/drawing/2014/main" id="{EA79FC2E-4017-4DE8-9B73-EEA7815B25A2}"/>
              </a:ext>
            </a:extLst>
          </p:cNvPr>
          <p:cNvSpPr txBox="1"/>
          <p:nvPr/>
        </p:nvSpPr>
        <p:spPr>
          <a:xfrm>
            <a:off x="720208" y="3016053"/>
            <a:ext cx="69922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914217"/>
            <a:r>
              <a:rPr lang="en-US" sz="4800" b="1" dirty="0">
                <a:solidFill>
                  <a:srgbClr val="7030A0"/>
                </a:solidFill>
                <a:latin typeface="Roboto Bold" panose="02000000000000000000" pitchFamily="2" charset="0"/>
              </a:rPr>
              <a:t>3.</a:t>
            </a:r>
          </a:p>
        </p:txBody>
      </p:sp>
      <p:sp>
        <p:nvSpPr>
          <p:cNvPr id="11" name="TextBox 30">
            <a:extLst>
              <a:ext uri="{FF2B5EF4-FFF2-40B4-BE49-F238E27FC236}">
                <a16:creationId xmlns:a16="http://schemas.microsoft.com/office/drawing/2014/main" id="{2FBEC71E-5DEB-453E-83B8-D7B5BEAF364E}"/>
              </a:ext>
            </a:extLst>
          </p:cNvPr>
          <p:cNvSpPr txBox="1"/>
          <p:nvPr/>
        </p:nvSpPr>
        <p:spPr>
          <a:xfrm>
            <a:off x="720208" y="2131951"/>
            <a:ext cx="69922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914217"/>
            <a:r>
              <a:rPr lang="en-US" sz="4800" b="1" dirty="0">
                <a:solidFill>
                  <a:srgbClr val="FFC000"/>
                </a:solidFill>
                <a:latin typeface="Roboto Bold" panose="02000000000000000000" pitchFamily="2" charset="0"/>
              </a:rPr>
              <a:t>2.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258FE1D8-BD1D-4271-829E-C1BBD7B095CD}"/>
              </a:ext>
            </a:extLst>
          </p:cNvPr>
          <p:cNvSpPr txBox="1"/>
          <p:nvPr/>
        </p:nvSpPr>
        <p:spPr>
          <a:xfrm>
            <a:off x="720208" y="3910761"/>
            <a:ext cx="69922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914217"/>
            <a:r>
              <a:rPr lang="en-US" sz="4800" b="1" dirty="0">
                <a:solidFill>
                  <a:srgbClr val="00B050"/>
                </a:solidFill>
                <a:latin typeface="Roboto Bold" panose="02000000000000000000" pitchFamily="2" charset="0"/>
              </a:rPr>
              <a:t>4.</a:t>
            </a:r>
          </a:p>
        </p:txBody>
      </p:sp>
      <p:sp>
        <p:nvSpPr>
          <p:cNvPr id="15" name="Bocadillo: rectángulo con esquinas redondeadas 14">
            <a:extLst>
              <a:ext uri="{FF2B5EF4-FFF2-40B4-BE49-F238E27FC236}">
                <a16:creationId xmlns:a16="http://schemas.microsoft.com/office/drawing/2014/main" id="{825838A9-9D73-40BF-946A-B48DDD3A5E27}"/>
              </a:ext>
            </a:extLst>
          </p:cNvPr>
          <p:cNvSpPr/>
          <p:nvPr/>
        </p:nvSpPr>
        <p:spPr>
          <a:xfrm>
            <a:off x="1545630" y="3861543"/>
            <a:ext cx="6414868" cy="732424"/>
          </a:xfrm>
          <a:prstGeom prst="wedgeRoundRectCallout">
            <a:avLst>
              <a:gd name="adj1" fmla="val 54606"/>
              <a:gd name="adj2" fmla="val -23593"/>
              <a:gd name="adj3" fmla="val 166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400" dirty="0"/>
              <a:t>La calificación.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17" name="Bocadillo: rectángulo con esquinas redondeadas 16">
            <a:extLst>
              <a:ext uri="{FF2B5EF4-FFF2-40B4-BE49-F238E27FC236}">
                <a16:creationId xmlns:a16="http://schemas.microsoft.com/office/drawing/2014/main" id="{7B7933BB-3C80-49B6-B76B-12E7ABB7315A}"/>
              </a:ext>
            </a:extLst>
          </p:cNvPr>
          <p:cNvSpPr/>
          <p:nvPr/>
        </p:nvSpPr>
        <p:spPr>
          <a:xfrm>
            <a:off x="1545630" y="2985752"/>
            <a:ext cx="6414868" cy="732424"/>
          </a:xfrm>
          <a:prstGeom prst="wedgeRoundRectCallout">
            <a:avLst>
              <a:gd name="adj1" fmla="val 54606"/>
              <a:gd name="adj2" fmla="val -25514"/>
              <a:gd name="adj3" fmla="val 16667"/>
            </a:avLst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/>
              <a:t>Cálculo de la puntuación final.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19" name="Bocadillo: rectángulo con esquinas redondeadas 18">
            <a:extLst>
              <a:ext uri="{FF2B5EF4-FFF2-40B4-BE49-F238E27FC236}">
                <a16:creationId xmlns:a16="http://schemas.microsoft.com/office/drawing/2014/main" id="{CCC7EB0A-D5CD-44CA-8440-F8322735BA57}"/>
              </a:ext>
            </a:extLst>
          </p:cNvPr>
          <p:cNvSpPr/>
          <p:nvPr/>
        </p:nvSpPr>
        <p:spPr>
          <a:xfrm>
            <a:off x="1545630" y="2127406"/>
            <a:ext cx="6414868" cy="732424"/>
          </a:xfrm>
          <a:prstGeom prst="wedgeRoundRectCallout">
            <a:avLst>
              <a:gd name="adj1" fmla="val 54386"/>
              <a:gd name="adj2" fmla="val -10148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/>
              <a:t>Cálculo de la puntuación por meta.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1" name="Bocadillo: rectángulo con esquinas redondeadas 20">
            <a:extLst>
              <a:ext uri="{FF2B5EF4-FFF2-40B4-BE49-F238E27FC236}">
                <a16:creationId xmlns:a16="http://schemas.microsoft.com/office/drawing/2014/main" id="{6076CF60-00B5-4FEB-AA1F-FCB168CDB059}"/>
              </a:ext>
            </a:extLst>
          </p:cNvPr>
          <p:cNvSpPr/>
          <p:nvPr/>
        </p:nvSpPr>
        <p:spPr>
          <a:xfrm>
            <a:off x="1545630" y="1279088"/>
            <a:ext cx="6414868" cy="732424"/>
          </a:xfrm>
          <a:prstGeom prst="wedgeRoundRectCallout">
            <a:avLst>
              <a:gd name="adj1" fmla="val 54167"/>
              <a:gd name="adj2" fmla="val 45552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/>
              <a:t>Identificación del logro final por meta.</a:t>
            </a:r>
            <a:endParaRPr lang="es-PE" sz="2400" dirty="0">
              <a:solidFill>
                <a:schemeClr val="bg1"/>
              </a:solidFill>
            </a:endParaRPr>
          </a:p>
        </p:txBody>
      </p:sp>
      <p:pic>
        <p:nvPicPr>
          <p:cNvPr id="25" name="Picture 2" descr="Importancia del servicio al cliente - Servicio al cliente">
            <a:extLst>
              <a:ext uri="{FF2B5EF4-FFF2-40B4-BE49-F238E27FC236}">
                <a16:creationId xmlns:a16="http://schemas.microsoft.com/office/drawing/2014/main" id="{178001F8-7A3B-4E5E-B0E2-4DEF1EC0A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272" y="2460358"/>
            <a:ext cx="2678572" cy="267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2">
            <a:extLst>
              <a:ext uri="{FF2B5EF4-FFF2-40B4-BE49-F238E27FC236}">
                <a16:creationId xmlns:a16="http://schemas.microsoft.com/office/drawing/2014/main" id="{1C85F378-78C4-4D37-9830-5BA747081970}"/>
              </a:ext>
            </a:extLst>
          </p:cNvPr>
          <p:cNvSpPr txBox="1"/>
          <p:nvPr/>
        </p:nvSpPr>
        <p:spPr>
          <a:xfrm>
            <a:off x="720206" y="4767715"/>
            <a:ext cx="69922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914217"/>
            <a:r>
              <a:rPr lang="en-US" sz="4800" b="1" dirty="0">
                <a:solidFill>
                  <a:srgbClr val="00B0F0"/>
                </a:solidFill>
                <a:latin typeface="Roboto Bold" panose="02000000000000000000" pitchFamily="2" charset="0"/>
              </a:rPr>
              <a:t>5.</a:t>
            </a:r>
          </a:p>
        </p:txBody>
      </p:sp>
      <p:sp>
        <p:nvSpPr>
          <p:cNvPr id="5" name="Bocadillo: rectángulo con esquinas redondeadas 4">
            <a:extLst>
              <a:ext uri="{FF2B5EF4-FFF2-40B4-BE49-F238E27FC236}">
                <a16:creationId xmlns:a16="http://schemas.microsoft.com/office/drawing/2014/main" id="{E055D35F-8A55-46F1-9B6A-0FB0C1B1F54D}"/>
              </a:ext>
            </a:extLst>
          </p:cNvPr>
          <p:cNvSpPr/>
          <p:nvPr/>
        </p:nvSpPr>
        <p:spPr>
          <a:xfrm>
            <a:off x="1545630" y="5640137"/>
            <a:ext cx="6414868" cy="732424"/>
          </a:xfrm>
          <a:prstGeom prst="wedgeRoundRectCallout">
            <a:avLst>
              <a:gd name="adj1" fmla="val 54167"/>
              <a:gd name="adj2" fmla="val -48562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/>
              <a:t>Confirmación del CIE.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18" name="Bocadillo: rectángulo con esquinas redondeadas 1">
            <a:extLst>
              <a:ext uri="{FF2B5EF4-FFF2-40B4-BE49-F238E27FC236}">
                <a16:creationId xmlns:a16="http://schemas.microsoft.com/office/drawing/2014/main" id="{236C5F1D-648F-49F2-A49E-26E1B947DBF4}"/>
              </a:ext>
            </a:extLst>
          </p:cNvPr>
          <p:cNvSpPr/>
          <p:nvPr/>
        </p:nvSpPr>
        <p:spPr>
          <a:xfrm>
            <a:off x="1545630" y="4764680"/>
            <a:ext cx="6414868" cy="732424"/>
          </a:xfrm>
          <a:prstGeom prst="wedgeRoundRectCallout">
            <a:avLst>
              <a:gd name="adj1" fmla="val 54386"/>
              <a:gd name="adj2" fmla="val -35117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/>
              <a:t>Retroalimentación y Plan de mejora anual. </a:t>
            </a:r>
            <a:endParaRPr lang="es-PE" sz="2400" dirty="0"/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0E747E61-2D16-466C-B88C-F58D90CB4F77}"/>
              </a:ext>
            </a:extLst>
          </p:cNvPr>
          <p:cNvSpPr txBox="1"/>
          <p:nvPr/>
        </p:nvSpPr>
        <p:spPr>
          <a:xfrm>
            <a:off x="507005" y="5596595"/>
            <a:ext cx="91243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r" defTabSz="914217"/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Roboto Bold" panose="02000000000000000000" pitchFamily="2" charset="0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295364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8D95EF0-5B65-4DD8-AFA0-1CF2EB3097BA}"/>
              </a:ext>
            </a:extLst>
          </p:cNvPr>
          <p:cNvSpPr txBox="1"/>
          <p:nvPr/>
        </p:nvSpPr>
        <p:spPr>
          <a:xfrm>
            <a:off x="964560" y="1384093"/>
            <a:ext cx="10162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es-ES" sz="2000" dirty="0">
                <a:latin typeface="Calibri" panose="020F0502020204030204" pitchFamily="34" charset="0"/>
              </a:rPr>
              <a:t>Se evalúa la evidencia final presentada por cada meta por el/la evaluado/a.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s-ES" sz="2000" dirty="0">
                <a:latin typeface="Calibri" panose="020F0502020204030204" pitchFamily="34" charset="0"/>
              </a:rPr>
              <a:t>Se identifica el logro cuantitativo alcanzado en relación al valor meta establecido y se le registra en la columna “</a:t>
            </a:r>
            <a:r>
              <a:rPr lang="es-ES" sz="2000" i="1" dirty="0">
                <a:latin typeface="Calibri" panose="020F0502020204030204" pitchFamily="34" charset="0"/>
              </a:rPr>
              <a:t>logro final por meta</a:t>
            </a:r>
            <a:r>
              <a:rPr lang="es-ES" sz="2000" dirty="0">
                <a:latin typeface="Calibri" panose="020F0502020204030204" pitchFamily="34" charset="0"/>
              </a:rPr>
              <a:t>”.</a:t>
            </a: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4441EA17-D7CB-48CA-9991-3614973F67DB}"/>
              </a:ext>
            </a:extLst>
          </p:cNvPr>
          <p:cNvSpPr txBox="1"/>
          <p:nvPr/>
        </p:nvSpPr>
        <p:spPr>
          <a:xfrm>
            <a:off x="139138" y="218697"/>
            <a:ext cx="69922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914217"/>
            <a:r>
              <a:rPr lang="en-US" sz="4800" b="1" dirty="0">
                <a:solidFill>
                  <a:srgbClr val="FF0000"/>
                </a:solidFill>
                <a:latin typeface="Roboto Bold" panose="02000000000000000000" pitchFamily="2" charset="0"/>
              </a:rPr>
              <a:t>1.</a:t>
            </a:r>
          </a:p>
        </p:txBody>
      </p:sp>
      <p:sp>
        <p:nvSpPr>
          <p:cNvPr id="5" name="Bocadillo: rectángulo con esquinas redondeadas 4">
            <a:extLst>
              <a:ext uri="{FF2B5EF4-FFF2-40B4-BE49-F238E27FC236}">
                <a16:creationId xmlns:a16="http://schemas.microsoft.com/office/drawing/2014/main" id="{7874B4F4-0026-4ACF-8C26-4A4F40411360}"/>
              </a:ext>
            </a:extLst>
          </p:cNvPr>
          <p:cNvSpPr/>
          <p:nvPr/>
        </p:nvSpPr>
        <p:spPr>
          <a:xfrm>
            <a:off x="964561" y="264756"/>
            <a:ext cx="6414868" cy="732424"/>
          </a:xfrm>
          <a:prstGeom prst="wedgeRoundRectCallout">
            <a:avLst>
              <a:gd name="adj1" fmla="val 49781"/>
              <a:gd name="adj2" fmla="val -6307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/>
              <a:t>Identificación del logro final por meta.</a:t>
            </a:r>
            <a:endParaRPr lang="es-PE" sz="2400" dirty="0">
              <a:solidFill>
                <a:schemeClr val="bg1"/>
              </a:solidFill>
            </a:endParaRPr>
          </a:p>
        </p:txBody>
      </p:sp>
      <p:pic>
        <p:nvPicPr>
          <p:cNvPr id="2" name="Picture 2" descr="IlustraciÃ³n de la lista de tareas pendientes">
            <a:extLst>
              <a:ext uri="{FF2B5EF4-FFF2-40B4-BE49-F238E27FC236}">
                <a16:creationId xmlns:a16="http://schemas.microsoft.com/office/drawing/2014/main" id="{B576A317-F6CB-4076-AD9C-A915EE90D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A2B8C5"/>
              </a:clrFrom>
              <a:clrTo>
                <a:srgbClr val="A2B8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4" t="11226" r="32472" b="16489"/>
          <a:stretch/>
        </p:blipFill>
        <p:spPr bwMode="auto">
          <a:xfrm>
            <a:off x="10048999" y="399046"/>
            <a:ext cx="867530" cy="130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E0E1D763-173F-4701-9153-DA809B92CF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4087" r="14846" b="7172"/>
          <a:stretch/>
        </p:blipFill>
        <p:spPr>
          <a:xfrm>
            <a:off x="0" y="2720750"/>
            <a:ext cx="1131525" cy="14165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852" y="2399756"/>
            <a:ext cx="9390220" cy="4096763"/>
          </a:xfrm>
          <a:prstGeom prst="rect">
            <a:avLst/>
          </a:prstGeom>
        </p:spPr>
      </p:pic>
      <p:sp>
        <p:nvSpPr>
          <p:cNvPr id="15" name="Rectángulo: esquinas redondeadas 16">
            <a:extLst>
              <a:ext uri="{FF2B5EF4-FFF2-40B4-BE49-F238E27FC236}">
                <a16:creationId xmlns:a16="http://schemas.microsoft.com/office/drawing/2014/main" id="{30D4FFAA-93E0-4CA2-80EF-CDB87AA64695}"/>
              </a:ext>
            </a:extLst>
          </p:cNvPr>
          <p:cNvSpPr/>
          <p:nvPr/>
        </p:nvSpPr>
        <p:spPr>
          <a:xfrm>
            <a:off x="8880800" y="2573968"/>
            <a:ext cx="999054" cy="392255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ln w="5715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8592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8D95EF0-5B65-4DD8-AFA0-1CF2EB3097BA}"/>
              </a:ext>
            </a:extLst>
          </p:cNvPr>
          <p:cNvSpPr txBox="1"/>
          <p:nvPr/>
        </p:nvSpPr>
        <p:spPr>
          <a:xfrm>
            <a:off x="964561" y="1273234"/>
            <a:ext cx="101557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es-ES" sz="2000" dirty="0"/>
              <a:t>Número que representa el nivel de logro alcanzado respecto del valor meta. 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s-ES" sz="2000" dirty="0"/>
              <a:t>La fórmula general es: </a:t>
            </a:r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</p:txBody>
      </p:sp>
      <p:sp>
        <p:nvSpPr>
          <p:cNvPr id="2" name="TextBox 30">
            <a:extLst>
              <a:ext uri="{FF2B5EF4-FFF2-40B4-BE49-F238E27FC236}">
                <a16:creationId xmlns:a16="http://schemas.microsoft.com/office/drawing/2014/main" id="{38AB943F-A0CE-4EB3-A5AE-3F3CCBA8D5A6}"/>
              </a:ext>
            </a:extLst>
          </p:cNvPr>
          <p:cNvSpPr txBox="1"/>
          <p:nvPr/>
        </p:nvSpPr>
        <p:spPr>
          <a:xfrm>
            <a:off x="139139" y="225759"/>
            <a:ext cx="69922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914217"/>
            <a:r>
              <a:rPr lang="en-US" sz="4800" b="1" dirty="0">
                <a:solidFill>
                  <a:srgbClr val="FFC000"/>
                </a:solidFill>
                <a:latin typeface="Roboto Bold" panose="02000000000000000000" pitchFamily="2" charset="0"/>
              </a:rPr>
              <a:t>2.</a:t>
            </a:r>
          </a:p>
        </p:txBody>
      </p:sp>
      <p:sp>
        <p:nvSpPr>
          <p:cNvPr id="6" name="Bocadillo: rectángulo con esquinas redondeadas 5">
            <a:extLst>
              <a:ext uri="{FF2B5EF4-FFF2-40B4-BE49-F238E27FC236}">
                <a16:creationId xmlns:a16="http://schemas.microsoft.com/office/drawing/2014/main" id="{58742D24-C923-433C-A639-6755CC3E935E}"/>
              </a:ext>
            </a:extLst>
          </p:cNvPr>
          <p:cNvSpPr/>
          <p:nvPr/>
        </p:nvSpPr>
        <p:spPr>
          <a:xfrm>
            <a:off x="964561" y="264756"/>
            <a:ext cx="6414868" cy="732424"/>
          </a:xfrm>
          <a:prstGeom prst="wedgeRoundRectCallout">
            <a:avLst>
              <a:gd name="adj1" fmla="val 49780"/>
              <a:gd name="adj2" fmla="val 7138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/>
              <a:t>Cálculo de la puntuación por meta.</a:t>
            </a:r>
            <a:endParaRPr lang="es-MX" sz="2400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BB3521-640E-4B3D-80D8-700FE819FF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08" t="45536" r="38976" b="48102"/>
          <a:stretch/>
        </p:blipFill>
        <p:spPr>
          <a:xfrm>
            <a:off x="4171995" y="1904325"/>
            <a:ext cx="2879190" cy="6768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F50DA3-A766-463F-95EE-0DC229AB4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781" y="1056756"/>
            <a:ext cx="1845303" cy="9073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2086" y="2785146"/>
            <a:ext cx="8654778" cy="3775905"/>
          </a:xfrm>
          <a:prstGeom prst="rect">
            <a:avLst/>
          </a:prstGeom>
        </p:spPr>
      </p:pic>
      <p:sp>
        <p:nvSpPr>
          <p:cNvPr id="14" name="Rectángulo: esquinas redondeadas 16">
            <a:extLst>
              <a:ext uri="{FF2B5EF4-FFF2-40B4-BE49-F238E27FC236}">
                <a16:creationId xmlns:a16="http://schemas.microsoft.com/office/drawing/2014/main" id="{30D4FFAA-93E0-4CA2-80EF-CDB87AA64695}"/>
              </a:ext>
            </a:extLst>
          </p:cNvPr>
          <p:cNvSpPr/>
          <p:nvPr/>
        </p:nvSpPr>
        <p:spPr>
          <a:xfrm>
            <a:off x="9349447" y="3108462"/>
            <a:ext cx="893420" cy="3452590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ln w="5715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188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8D95EF0-5B65-4DD8-AFA0-1CF2EB3097BA}"/>
              </a:ext>
            </a:extLst>
          </p:cNvPr>
          <p:cNvSpPr txBox="1"/>
          <p:nvPr/>
        </p:nvSpPr>
        <p:spPr>
          <a:xfrm>
            <a:off x="964561" y="1273234"/>
            <a:ext cx="101557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es-ES" sz="2000" dirty="0"/>
              <a:t>Se calcula mediante un promedio simple de las puntuaciones por meta, dato que se registra en la celda “</a:t>
            </a:r>
            <a:r>
              <a:rPr lang="es-ES" sz="2000" i="1" dirty="0"/>
              <a:t>puntuación final</a:t>
            </a:r>
            <a:r>
              <a:rPr lang="es-ES" sz="2000" dirty="0"/>
              <a:t>” de la “</a:t>
            </a:r>
            <a:r>
              <a:rPr lang="es-ES" sz="2000" i="1" dirty="0"/>
              <a:t>sección resultados finales</a:t>
            </a:r>
            <a:r>
              <a:rPr lang="es-ES" sz="2000" dirty="0"/>
              <a:t>” del formato.</a:t>
            </a:r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</p:txBody>
      </p:sp>
      <p:sp>
        <p:nvSpPr>
          <p:cNvPr id="4" name="TextBox 34">
            <a:extLst>
              <a:ext uri="{FF2B5EF4-FFF2-40B4-BE49-F238E27FC236}">
                <a16:creationId xmlns:a16="http://schemas.microsoft.com/office/drawing/2014/main" id="{23B640FC-3222-459B-BF53-7377E105FC67}"/>
              </a:ext>
            </a:extLst>
          </p:cNvPr>
          <p:cNvSpPr txBox="1"/>
          <p:nvPr/>
        </p:nvSpPr>
        <p:spPr>
          <a:xfrm>
            <a:off x="139139" y="259305"/>
            <a:ext cx="69922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914217"/>
            <a:r>
              <a:rPr lang="en-US" sz="4800" b="1" dirty="0">
                <a:solidFill>
                  <a:srgbClr val="7030A0"/>
                </a:solidFill>
                <a:latin typeface="Roboto Bold" panose="02000000000000000000" pitchFamily="2" charset="0"/>
              </a:rPr>
              <a:t>3.</a:t>
            </a:r>
          </a:p>
        </p:txBody>
      </p:sp>
      <p:sp>
        <p:nvSpPr>
          <p:cNvPr id="5" name="Bocadillo: rectángulo con esquinas redondeadas 4">
            <a:extLst>
              <a:ext uri="{FF2B5EF4-FFF2-40B4-BE49-F238E27FC236}">
                <a16:creationId xmlns:a16="http://schemas.microsoft.com/office/drawing/2014/main" id="{CDF617A6-5584-48BE-AEDB-9C53E3CA676C}"/>
              </a:ext>
            </a:extLst>
          </p:cNvPr>
          <p:cNvSpPr/>
          <p:nvPr/>
        </p:nvSpPr>
        <p:spPr>
          <a:xfrm>
            <a:off x="964561" y="286591"/>
            <a:ext cx="6414868" cy="732424"/>
          </a:xfrm>
          <a:prstGeom prst="wedgeRoundRectCallout">
            <a:avLst>
              <a:gd name="adj1" fmla="val 49997"/>
              <a:gd name="adj2" fmla="val -15446"/>
              <a:gd name="adj3" fmla="val 16667"/>
            </a:avLst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/>
              <a:t>Cálculo de la puntuación final.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111E96D-529A-471F-B1B8-12A0F4FFBF40}"/>
              </a:ext>
            </a:extLst>
          </p:cNvPr>
          <p:cNvSpPr txBox="1"/>
          <p:nvPr/>
        </p:nvSpPr>
        <p:spPr>
          <a:xfrm>
            <a:off x="2492478" y="2528898"/>
            <a:ext cx="2507225" cy="3886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=(105+80+100)/3=95</a:t>
            </a: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14EA1226-8A4B-47DE-A338-A8C89415A084}"/>
              </a:ext>
            </a:extLst>
          </p:cNvPr>
          <p:cNvSpPr/>
          <p:nvPr/>
        </p:nvSpPr>
        <p:spPr>
          <a:xfrm>
            <a:off x="1984580" y="2622786"/>
            <a:ext cx="375162" cy="18777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FEF4FB2B-AB91-4B56-9D02-6C5C7E95A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88971"/>
              </p:ext>
            </p:extLst>
          </p:nvPr>
        </p:nvGraphicFramePr>
        <p:xfrm>
          <a:off x="2492478" y="3465513"/>
          <a:ext cx="7985674" cy="190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Worksheet" r:id="rId4" imgW="9353655" imgH="2228672" progId="Excel.Sheet.12">
                  <p:embed/>
                </p:oleObj>
              </mc:Choice>
              <mc:Fallback>
                <p:oleObj name="Worksheet" r:id="rId4" imgW="9353655" imgH="22286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2478" y="3465513"/>
                        <a:ext cx="7985674" cy="190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D7F1460E-5F62-416C-B3F6-7BC9EC60CFE2}"/>
              </a:ext>
            </a:extLst>
          </p:cNvPr>
          <p:cNvSpPr/>
          <p:nvPr/>
        </p:nvSpPr>
        <p:spPr>
          <a:xfrm>
            <a:off x="2492477" y="3738156"/>
            <a:ext cx="1887793" cy="878089"/>
          </a:xfrm>
          <a:prstGeom prst="round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ln w="57150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075" y="2307335"/>
            <a:ext cx="677444" cy="2861641"/>
          </a:xfrm>
          <a:prstGeom prst="rect">
            <a:avLst/>
          </a:prstGeom>
        </p:spPr>
      </p:pic>
      <p:sp>
        <p:nvSpPr>
          <p:cNvPr id="11" name="Rectángulo: esquinas redondeadas 16">
            <a:extLst>
              <a:ext uri="{FF2B5EF4-FFF2-40B4-BE49-F238E27FC236}">
                <a16:creationId xmlns:a16="http://schemas.microsoft.com/office/drawing/2014/main" id="{30D4FFAA-93E0-4CA2-80EF-CDB87AA64695}"/>
              </a:ext>
            </a:extLst>
          </p:cNvPr>
          <p:cNvSpPr/>
          <p:nvPr/>
        </p:nvSpPr>
        <p:spPr>
          <a:xfrm>
            <a:off x="1051075" y="2307334"/>
            <a:ext cx="677444" cy="2861641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ln w="5715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9588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8D95EF0-5B65-4DD8-AFA0-1CF2EB3097BA}"/>
              </a:ext>
            </a:extLst>
          </p:cNvPr>
          <p:cNvSpPr txBox="1"/>
          <p:nvPr/>
        </p:nvSpPr>
        <p:spPr>
          <a:xfrm>
            <a:off x="964561" y="1273234"/>
            <a:ext cx="10229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es-ES" sz="2000" dirty="0"/>
              <a:t>Valoración cualitativa que se asigna al servidor/a, de acuerdo con la puntuación final obtenida. </a:t>
            </a:r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DCACA06F-C865-4ED2-B038-66C643BDCB9B}"/>
              </a:ext>
            </a:extLst>
          </p:cNvPr>
          <p:cNvSpPr txBox="1"/>
          <p:nvPr/>
        </p:nvSpPr>
        <p:spPr>
          <a:xfrm>
            <a:off x="139139" y="234587"/>
            <a:ext cx="69922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914217"/>
            <a:r>
              <a:rPr lang="en-US" sz="4800" b="1" dirty="0">
                <a:solidFill>
                  <a:srgbClr val="00B050"/>
                </a:solidFill>
                <a:latin typeface="Roboto Bold" panose="02000000000000000000" pitchFamily="2" charset="0"/>
              </a:rPr>
              <a:t>4.</a:t>
            </a:r>
          </a:p>
        </p:txBody>
      </p:sp>
      <p:sp>
        <p:nvSpPr>
          <p:cNvPr id="6" name="Bocadillo: rectángulo con esquinas redondeadas 5">
            <a:extLst>
              <a:ext uri="{FF2B5EF4-FFF2-40B4-BE49-F238E27FC236}">
                <a16:creationId xmlns:a16="http://schemas.microsoft.com/office/drawing/2014/main" id="{1AB41445-DABA-4EF8-9205-794C4B6B0CF6}"/>
              </a:ext>
            </a:extLst>
          </p:cNvPr>
          <p:cNvSpPr/>
          <p:nvPr/>
        </p:nvSpPr>
        <p:spPr>
          <a:xfrm>
            <a:off x="964561" y="286967"/>
            <a:ext cx="6414868" cy="732424"/>
          </a:xfrm>
          <a:prstGeom prst="wedgeRoundRectCallout">
            <a:avLst>
              <a:gd name="adj1" fmla="val 49318"/>
              <a:gd name="adj2" fmla="val -24956"/>
              <a:gd name="adj3" fmla="val 166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400" dirty="0"/>
              <a:t>La calificación.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71483FF8-15CD-495A-9C1F-3DE9CF9B14B2}"/>
              </a:ext>
            </a:extLst>
          </p:cNvPr>
          <p:cNvSpPr/>
          <p:nvPr/>
        </p:nvSpPr>
        <p:spPr>
          <a:xfrm>
            <a:off x="3209293" y="2105402"/>
            <a:ext cx="7247315" cy="44425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D034BCF-187D-4B50-98AF-DA900B1123CC}"/>
              </a:ext>
            </a:extLst>
          </p:cNvPr>
          <p:cNvSpPr txBox="1"/>
          <p:nvPr/>
        </p:nvSpPr>
        <p:spPr>
          <a:xfrm>
            <a:off x="3094232" y="1807936"/>
            <a:ext cx="756592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0					       70		          100</a:t>
            </a:r>
          </a:p>
          <a:p>
            <a:r>
              <a:rPr lang="es-PE" b="1" dirty="0"/>
              <a:t>	</a:t>
            </a:r>
          </a:p>
          <a:p>
            <a:pPr lvl="1"/>
            <a:endParaRPr lang="es-PE" sz="400" b="1" dirty="0"/>
          </a:p>
          <a:p>
            <a:pPr lvl="1"/>
            <a:r>
              <a:rPr lang="es-PE" sz="1600" b="1" dirty="0"/>
              <a:t>          RENDIMIENTO SUJETO A OBSERVACIÓN		         BUEN 							  RENDIMIENTO</a:t>
            </a:r>
            <a:endParaRPr lang="es-PE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3A12536-1010-4893-B629-54A160B2CAD2}"/>
              </a:ext>
            </a:extLst>
          </p:cNvPr>
          <p:cNvSpPr txBox="1"/>
          <p:nvPr/>
        </p:nvSpPr>
        <p:spPr>
          <a:xfrm>
            <a:off x="1324424" y="2157610"/>
            <a:ext cx="176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/>
              <a:t>Directivos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6D66ED7-0B47-47C3-A2D7-0CCE7926ECC9}"/>
              </a:ext>
            </a:extLst>
          </p:cNvPr>
          <p:cNvSpPr txBox="1"/>
          <p:nvPr/>
        </p:nvSpPr>
        <p:spPr>
          <a:xfrm>
            <a:off x="575186" y="3316924"/>
            <a:ext cx="2519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/>
              <a:t>Mandos medios, ejecutores y operadores y de asistencia</a:t>
            </a: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8F814608-37D2-4E2A-AF91-AE4BCCB08224}"/>
              </a:ext>
            </a:extLst>
          </p:cNvPr>
          <p:cNvSpPr/>
          <p:nvPr/>
        </p:nvSpPr>
        <p:spPr>
          <a:xfrm>
            <a:off x="3209293" y="3575452"/>
            <a:ext cx="7247315" cy="44425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5A7129E-A4BE-4651-A08F-9BC9975AEF57}"/>
              </a:ext>
            </a:extLst>
          </p:cNvPr>
          <p:cNvSpPr txBox="1"/>
          <p:nvPr/>
        </p:nvSpPr>
        <p:spPr>
          <a:xfrm>
            <a:off x="3094232" y="3277986"/>
            <a:ext cx="756592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0				           60			          100</a:t>
            </a:r>
          </a:p>
          <a:p>
            <a:endParaRPr lang="es-PE" b="1" dirty="0"/>
          </a:p>
          <a:p>
            <a:endParaRPr lang="es-PE" sz="400" b="1" dirty="0"/>
          </a:p>
          <a:p>
            <a:r>
              <a:rPr lang="es-PE" sz="1800" b="1" dirty="0"/>
              <a:t>          </a:t>
            </a:r>
            <a:r>
              <a:rPr lang="es-PE" sz="1600" b="1" dirty="0"/>
              <a:t>RENDIMIENTO SUJETO A OBSERVACIÓN		 BUEN 							             RENDIMIENTO</a:t>
            </a:r>
            <a:endParaRPr lang="es-PE" b="1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89F89B0-7FDA-4CC9-930B-31DD12663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786249"/>
              </p:ext>
            </p:extLst>
          </p:nvPr>
        </p:nvGraphicFramePr>
        <p:xfrm>
          <a:off x="1636473" y="4582364"/>
          <a:ext cx="8820135" cy="1808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Worksheet" r:id="rId4" imgW="9353655" imgH="2228672" progId="Excel.Sheet.12">
                  <p:embed/>
                </p:oleObj>
              </mc:Choice>
              <mc:Fallback>
                <p:oleObj name="Worksheet" r:id="rId4" imgW="9353655" imgH="22286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6473" y="4582364"/>
                        <a:ext cx="8820135" cy="1808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D7F1460E-5F62-416C-B3F6-7BC9EC60CFE2}"/>
              </a:ext>
            </a:extLst>
          </p:cNvPr>
          <p:cNvSpPr/>
          <p:nvPr/>
        </p:nvSpPr>
        <p:spPr>
          <a:xfrm>
            <a:off x="3666493" y="4855286"/>
            <a:ext cx="1878901" cy="837591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ln w="57150">
                <a:solidFill>
                  <a:schemeClr val="tx1"/>
                </a:solidFill>
              </a:ln>
              <a:noFill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A1FE5E2-86AB-4D82-BD49-B35C047DC7D9}"/>
              </a:ext>
            </a:extLst>
          </p:cNvPr>
          <p:cNvCxnSpPr/>
          <p:nvPr/>
        </p:nvCxnSpPr>
        <p:spPr>
          <a:xfrm>
            <a:off x="3209293" y="2172358"/>
            <a:ext cx="0" cy="36933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9FC2E47-5317-4D3B-BAB5-7B8003EB38E1}"/>
              </a:ext>
            </a:extLst>
          </p:cNvPr>
          <p:cNvCxnSpPr/>
          <p:nvPr/>
        </p:nvCxnSpPr>
        <p:spPr>
          <a:xfrm>
            <a:off x="3223102" y="3619696"/>
            <a:ext cx="0" cy="36933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86FC09C-F948-4AA5-9D73-5BCE7D8C1E62}"/>
              </a:ext>
            </a:extLst>
          </p:cNvPr>
          <p:cNvCxnSpPr/>
          <p:nvPr/>
        </p:nvCxnSpPr>
        <p:spPr>
          <a:xfrm>
            <a:off x="8263074" y="2134898"/>
            <a:ext cx="0" cy="36933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F1F7691-D648-4266-A827-451EB659CEF6}"/>
              </a:ext>
            </a:extLst>
          </p:cNvPr>
          <p:cNvCxnSpPr/>
          <p:nvPr/>
        </p:nvCxnSpPr>
        <p:spPr>
          <a:xfrm>
            <a:off x="10441860" y="2134898"/>
            <a:ext cx="0" cy="36933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5E3E85E-3935-48B7-8C13-77598843E562}"/>
              </a:ext>
            </a:extLst>
          </p:cNvPr>
          <p:cNvCxnSpPr/>
          <p:nvPr/>
        </p:nvCxnSpPr>
        <p:spPr>
          <a:xfrm>
            <a:off x="7535487" y="3619696"/>
            <a:ext cx="0" cy="36933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2EA226A-1E5A-4853-9D92-26E58FC88C73}"/>
              </a:ext>
            </a:extLst>
          </p:cNvPr>
          <p:cNvCxnSpPr/>
          <p:nvPr/>
        </p:nvCxnSpPr>
        <p:spPr>
          <a:xfrm>
            <a:off x="10441860" y="3619696"/>
            <a:ext cx="0" cy="36933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7BD2CFC4-7D44-41A0-AB98-C1BB701DC5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13" y="234587"/>
            <a:ext cx="1458295" cy="8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6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Diseño personalizado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5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8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9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1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2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3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4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16641</TotalTime>
  <Words>1396</Words>
  <Application>Microsoft Office PowerPoint</Application>
  <PresentationFormat>Panorámica</PresentationFormat>
  <Paragraphs>152</Paragraphs>
  <Slides>19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8" baseType="lpstr">
      <vt:lpstr>Arial</vt:lpstr>
      <vt:lpstr>Calibri</vt:lpstr>
      <vt:lpstr>Calibri Light</vt:lpstr>
      <vt:lpstr>opensans</vt:lpstr>
      <vt:lpstr>Roboto Bold</vt:lpstr>
      <vt:lpstr>Wingdings</vt:lpstr>
      <vt:lpstr>6_Diseño personalizado</vt:lpstr>
      <vt:lpstr>5_Diseño personalizado</vt:lpstr>
      <vt:lpstr>9_Diseño personalizado</vt:lpstr>
      <vt:lpstr>18_Diseño personalizado</vt:lpstr>
      <vt:lpstr>19_Diseño personalizado</vt:lpstr>
      <vt:lpstr>21_Diseño personalizado</vt:lpstr>
      <vt:lpstr>22_Diseño personalizado</vt:lpstr>
      <vt:lpstr>23_Diseño personalizado</vt:lpstr>
      <vt:lpstr>24_Diseño personalizado</vt:lpstr>
      <vt:lpstr>4_Diseño personalizado</vt:lpstr>
      <vt:lpstr>15_Diseño personalizado</vt:lpstr>
      <vt:lpstr>Office Theme</vt:lpstr>
      <vt:lpstr>Worksheet</vt:lpstr>
      <vt:lpstr>Presentación de PowerPoint</vt:lpstr>
      <vt:lpstr>Objetivo de la sesión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RETROALIMENTACIÓN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Wualo</dc:creator>
  <cp:lastModifiedBy>stn-mfernandez</cp:lastModifiedBy>
  <cp:revision>764</cp:revision>
  <dcterms:created xsi:type="dcterms:W3CDTF">2019-07-26T07:52:04Z</dcterms:created>
  <dcterms:modified xsi:type="dcterms:W3CDTF">2020-10-26T18:12:46Z</dcterms:modified>
</cp:coreProperties>
</file>