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9" r:id="rId3"/>
    <p:sldId id="279" r:id="rId4"/>
    <p:sldId id="276" r:id="rId5"/>
    <p:sldId id="280" r:id="rId6"/>
    <p:sldId id="277" r:id="rId7"/>
    <p:sldId id="257" r:id="rId8"/>
    <p:sldId id="288" r:id="rId9"/>
    <p:sldId id="283" r:id="rId10"/>
    <p:sldId id="263" r:id="rId11"/>
    <p:sldId id="264" r:id="rId12"/>
    <p:sldId id="266" r:id="rId13"/>
    <p:sldId id="269" r:id="rId14"/>
    <p:sldId id="270" r:id="rId15"/>
    <p:sldId id="272" r:id="rId16"/>
    <p:sldId id="273" r:id="rId17"/>
    <p:sldId id="281" r:id="rId18"/>
    <p:sldId id="291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999"/>
    <a:srgbClr val="37C1CE"/>
    <a:srgbClr val="DB7836"/>
    <a:srgbClr val="47C6BD"/>
    <a:srgbClr val="003D75"/>
    <a:srgbClr val="0DA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A97F-AD74-4F99-9E9B-0BE1A6C864B2}" type="datetimeFigureOut">
              <a:rPr lang="es-PE" smtClean="0"/>
              <a:t>2/06/2021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776E-B928-4F3D-B55B-C8D2E8F92F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885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A97F-AD74-4F99-9E9B-0BE1A6C864B2}" type="datetimeFigureOut">
              <a:rPr lang="es-PE" smtClean="0"/>
              <a:t>2/06/2021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776E-B928-4F3D-B55B-C8D2E8F92F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268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A97F-AD74-4F99-9E9B-0BE1A6C864B2}" type="datetimeFigureOut">
              <a:rPr lang="es-PE" smtClean="0"/>
              <a:t>2/06/2021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776E-B928-4F3D-B55B-C8D2E8F92F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899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A97F-AD74-4F99-9E9B-0BE1A6C864B2}" type="datetimeFigureOut">
              <a:rPr lang="es-PE" smtClean="0"/>
              <a:t>2/06/2021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776E-B928-4F3D-B55B-C8D2E8F92F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602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A97F-AD74-4F99-9E9B-0BE1A6C864B2}" type="datetimeFigureOut">
              <a:rPr lang="es-PE" smtClean="0"/>
              <a:t>2/06/2021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776E-B928-4F3D-B55B-C8D2E8F92F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44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A97F-AD74-4F99-9E9B-0BE1A6C864B2}" type="datetimeFigureOut">
              <a:rPr lang="es-PE" smtClean="0"/>
              <a:t>2/06/2021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776E-B928-4F3D-B55B-C8D2E8F92F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540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A97F-AD74-4F99-9E9B-0BE1A6C864B2}" type="datetimeFigureOut">
              <a:rPr lang="es-PE" smtClean="0"/>
              <a:t>2/06/2021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776E-B928-4F3D-B55B-C8D2E8F92F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623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A97F-AD74-4F99-9E9B-0BE1A6C864B2}" type="datetimeFigureOut">
              <a:rPr lang="es-PE" smtClean="0"/>
              <a:t>2/06/2021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776E-B928-4F3D-B55B-C8D2E8F92F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047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A97F-AD74-4F99-9E9B-0BE1A6C864B2}" type="datetimeFigureOut">
              <a:rPr lang="es-PE" smtClean="0"/>
              <a:t>2/06/2021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776E-B928-4F3D-B55B-C8D2E8F92F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216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A97F-AD74-4F99-9E9B-0BE1A6C864B2}" type="datetimeFigureOut">
              <a:rPr lang="es-PE" smtClean="0"/>
              <a:t>2/06/2021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776E-B928-4F3D-B55B-C8D2E8F92F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892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A97F-AD74-4F99-9E9B-0BE1A6C864B2}" type="datetimeFigureOut">
              <a:rPr lang="es-PE" smtClean="0"/>
              <a:t>2/06/2021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776E-B928-4F3D-B55B-C8D2E8F92F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393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4A97F-AD74-4F99-9E9B-0BE1A6C864B2}" type="datetimeFigureOut">
              <a:rPr lang="es-PE" smtClean="0"/>
              <a:t>2/06/2021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776E-B928-4F3D-B55B-C8D2E8F92F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798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46661" y="1746522"/>
            <a:ext cx="9321423" cy="2981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6600" dirty="0">
                <a:solidFill>
                  <a:srgbClr val="0E8999"/>
                </a:solidFill>
                <a:latin typeface="Calibri"/>
              </a:rPr>
              <a:t>¿Cómo se elaboran las metas en la </a:t>
            </a:r>
            <a:r>
              <a:rPr kumimoji="0" lang="es-PE" sz="6600" b="1" i="0" u="none" strike="noStrike" kern="1200" cap="none" spc="0" normalizeH="0" baseline="0" noProof="0" dirty="0">
                <a:ln>
                  <a:noFill/>
                </a:ln>
                <a:solidFill>
                  <a:srgbClr val="0E8999"/>
                </a:solidFill>
                <a:effectLst/>
                <a:uLnTx/>
                <a:uFillTx/>
                <a:latin typeface="Calibri"/>
              </a:rPr>
              <a:t>Gestión del Rendimiento?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883" y="6076121"/>
            <a:ext cx="1613338" cy="5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87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3326" t="35091" r="75424" b="25324"/>
          <a:stretch/>
        </p:blipFill>
        <p:spPr>
          <a:xfrm>
            <a:off x="6537277" y="696036"/>
            <a:ext cx="1132765" cy="224097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15971" y="269606"/>
            <a:ext cx="2727730" cy="1767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96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es-PE" dirty="0">
                <a:solidFill>
                  <a:srgbClr val="C00000"/>
                </a:solidFill>
                <a:latin typeface="Calibri"/>
              </a:rPr>
              <a:t>do Paso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197782"/>
              </p:ext>
            </p:extLst>
          </p:nvPr>
        </p:nvGraphicFramePr>
        <p:xfrm>
          <a:off x="416117" y="3281826"/>
          <a:ext cx="11325443" cy="2407920"/>
        </p:xfrm>
        <a:graphic>
          <a:graphicData uri="http://schemas.openxmlformats.org/drawingml/2006/table">
            <a:tbl>
              <a:tblPr firstRow="1" bandRow="1"/>
              <a:tblGrid>
                <a:gridCol w="2142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0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Prioridades anuales de gestión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Indicador/</a:t>
                      </a:r>
                    </a:p>
                    <a:p>
                      <a:pPr algn="ctr"/>
                      <a:r>
                        <a:rPr lang="es-PE" sz="1800" dirty="0"/>
                        <a:t>Producto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Valor meta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rPr>
                        <a:t>Peso</a:t>
                      </a:r>
                      <a:endParaRPr lang="es-PE" sz="1800" b="1" kern="1200" dirty="0">
                        <a:solidFill>
                          <a:schemeClr val="lt1"/>
                        </a:solidFill>
                        <a:latin typeface="Calibri" panose="020F0502020204030204"/>
                        <a:ea typeface=""/>
                        <a:cs typeface="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Evidencias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>
                          <a:solidFill>
                            <a:schemeClr val="bg1"/>
                          </a:solidFill>
                        </a:rPr>
                        <a:t>Plazos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2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PE" sz="1400" b="0" dirty="0">
                          <a:solidFill>
                            <a:srgbClr val="003D7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Cumplimiento del POI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1400" b="0" dirty="0">
                          <a:solidFill>
                            <a:schemeClr val="accent2"/>
                          </a:solidFill>
                        </a:rPr>
                        <a:t>Porcentaje</a:t>
                      </a:r>
                      <a:r>
                        <a:rPr lang="es-PE" sz="1400" b="0" baseline="0" dirty="0">
                          <a:solidFill>
                            <a:srgbClr val="003D75"/>
                          </a:solidFill>
                        </a:rPr>
                        <a:t> de acciones </a:t>
                      </a:r>
                      <a:r>
                        <a:rPr lang="es-PE" sz="1400" b="0" dirty="0">
                          <a:solidFill>
                            <a:srgbClr val="003D75"/>
                          </a:solidFill>
                        </a:rPr>
                        <a:t>del plan para</a:t>
                      </a:r>
                      <a:r>
                        <a:rPr lang="es-PE" sz="1400" b="0" baseline="0" dirty="0">
                          <a:solidFill>
                            <a:srgbClr val="003D75"/>
                          </a:solidFill>
                        </a:rPr>
                        <a:t> el </a:t>
                      </a:r>
                      <a:r>
                        <a:rPr lang="es-PE" sz="1400" b="0" dirty="0">
                          <a:solidFill>
                            <a:srgbClr val="003D75"/>
                          </a:solidFill>
                        </a:rPr>
                        <a:t>uso temporal de espacios públicos próximos a mercados de abastos</a:t>
                      </a:r>
                      <a:r>
                        <a:rPr lang="es-PE" sz="1400" b="0" dirty="0"/>
                        <a:t> </a:t>
                      </a:r>
                      <a:r>
                        <a:rPr lang="es-PE" sz="1400" b="0" u="none" dirty="0">
                          <a:solidFill>
                            <a:srgbClr val="00B050"/>
                          </a:solidFill>
                        </a:rPr>
                        <a:t>ejecutadas según el cronograma.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400" b="0" kern="120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endParaRPr lang="es-PE" sz="1400" b="0" kern="120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400" b="0" kern="120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es-PE" sz="1400" b="0" kern="120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rgbClr val="003D75"/>
                          </a:solidFill>
                        </a:rPr>
                        <a:t>Informe</a:t>
                      </a:r>
                      <a:r>
                        <a:rPr lang="es-ES" sz="1400" b="0" baseline="0" dirty="0">
                          <a:solidFill>
                            <a:srgbClr val="003D75"/>
                          </a:solidFill>
                        </a:rPr>
                        <a:t> del </a:t>
                      </a:r>
                      <a:r>
                        <a:rPr lang="es-ES" sz="1400" b="0" u="sng" baseline="0" dirty="0">
                          <a:solidFill>
                            <a:srgbClr val="003D75"/>
                          </a:solidFill>
                        </a:rPr>
                        <a:t>avance</a:t>
                      </a:r>
                      <a:r>
                        <a:rPr lang="es-ES" sz="1400" b="0" baseline="0" dirty="0">
                          <a:solidFill>
                            <a:srgbClr val="003D75"/>
                          </a:solidFill>
                        </a:rPr>
                        <a:t> de la ejecución del plan.</a:t>
                      </a:r>
                      <a:endParaRPr lang="es-PE" sz="1400" b="0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baseline="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29/08/2021</a:t>
                      </a:r>
                      <a:endParaRPr lang="es-PE" sz="1400" b="0" kern="1200" baseline="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9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rgbClr val="003D75"/>
                          </a:solidFill>
                        </a:rPr>
                        <a:t>Informe </a:t>
                      </a:r>
                      <a:r>
                        <a:rPr lang="es-ES" sz="1400" b="0" u="sng" dirty="0">
                          <a:solidFill>
                            <a:srgbClr val="003D75"/>
                          </a:solidFill>
                        </a:rPr>
                        <a:t>final</a:t>
                      </a:r>
                      <a:r>
                        <a:rPr lang="es-ES" sz="1400" b="0" baseline="0" dirty="0">
                          <a:solidFill>
                            <a:srgbClr val="003D75"/>
                          </a:solidFill>
                        </a:rPr>
                        <a:t> de la ejecución del plan.</a:t>
                      </a:r>
                      <a:endParaRPr lang="es-PE" sz="1400" b="0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baseline="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15/11/2021</a:t>
                      </a:r>
                      <a:endParaRPr lang="es-PE" sz="1400" b="0" kern="1200" baseline="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362658"/>
                  </a:ext>
                </a:extLst>
              </a:tr>
              <a:tr h="6280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b="0" dirty="0">
                        <a:solidFill>
                          <a:srgbClr val="003D7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D7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Lineamiento para el uso temporal de espacios públicos próximos a mercados de abastos </a:t>
                      </a:r>
                      <a:r>
                        <a:rPr kumimoji="0" lang="es-P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elaborado.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D7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endParaRPr kumimoji="0" lang="es-P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D75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400" b="0" kern="120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es-PE" sz="1400" b="0" kern="120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rgbClr val="003D75"/>
                          </a:solidFill>
                        </a:rPr>
                        <a:t>Proyecto</a:t>
                      </a:r>
                      <a:r>
                        <a:rPr lang="es-ES" sz="1400" b="0" baseline="0" dirty="0">
                          <a:solidFill>
                            <a:srgbClr val="003D75"/>
                          </a:solidFill>
                        </a:rPr>
                        <a:t> del lineamiento.</a:t>
                      </a:r>
                      <a:endParaRPr lang="es-PE" sz="1400" b="0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baseline="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15/06/2021</a:t>
                      </a:r>
                      <a:endParaRPr lang="es-PE" sz="1400" b="0" kern="1200" baseline="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348" t="25108" r="46034" b="25323"/>
          <a:stretch/>
        </p:blipFill>
        <p:spPr>
          <a:xfrm>
            <a:off x="8093122" y="269606"/>
            <a:ext cx="2579427" cy="2806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130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177" t="23599" r="67865" b="65979"/>
          <a:stretch/>
        </p:blipFill>
        <p:spPr>
          <a:xfrm>
            <a:off x="321192" y="370371"/>
            <a:ext cx="4223774" cy="9534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8935" t="37721" r="47107" b="31856"/>
          <a:stretch/>
        </p:blipFill>
        <p:spPr>
          <a:xfrm>
            <a:off x="6540211" y="220246"/>
            <a:ext cx="1323834" cy="16222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37596" t="56660" r="46614" b="24030"/>
          <a:stretch/>
        </p:blipFill>
        <p:spPr>
          <a:xfrm>
            <a:off x="3063410" y="4398933"/>
            <a:ext cx="1337994" cy="91993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7972" t="54251" r="45630" b="24654"/>
          <a:stretch/>
        </p:blipFill>
        <p:spPr>
          <a:xfrm>
            <a:off x="4689333" y="4398933"/>
            <a:ext cx="1373115" cy="21818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l="35182" t="56194" r="53280" b="26792"/>
          <a:stretch/>
        </p:blipFill>
        <p:spPr>
          <a:xfrm>
            <a:off x="6540211" y="4389823"/>
            <a:ext cx="1131627" cy="938157"/>
          </a:xfrm>
          <a:prstGeom prst="rect">
            <a:avLst/>
          </a:prstGeom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93954"/>
              </p:ext>
            </p:extLst>
          </p:nvPr>
        </p:nvGraphicFramePr>
        <p:xfrm>
          <a:off x="479871" y="1914519"/>
          <a:ext cx="11325443" cy="1737360"/>
        </p:xfrm>
        <a:graphic>
          <a:graphicData uri="http://schemas.openxmlformats.org/drawingml/2006/table">
            <a:tbl>
              <a:tblPr firstRow="1" bandRow="1"/>
              <a:tblGrid>
                <a:gridCol w="2317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1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Prioridades anuales de gestión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Indicador/</a:t>
                      </a:r>
                    </a:p>
                    <a:p>
                      <a:pPr algn="ctr"/>
                      <a:r>
                        <a:rPr lang="es-PE" sz="1800" dirty="0"/>
                        <a:t>Producto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Valor meta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rPr>
                        <a:t>Peso</a:t>
                      </a:r>
                      <a:endParaRPr lang="es-PE" sz="1800" b="1" kern="1200" dirty="0">
                        <a:solidFill>
                          <a:schemeClr val="lt1"/>
                        </a:solidFill>
                        <a:latin typeface="Calibri" panose="020F0502020204030204"/>
                        <a:ea typeface=""/>
                        <a:cs typeface="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Evidencias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>
                          <a:solidFill>
                            <a:schemeClr val="bg1"/>
                          </a:solidFill>
                        </a:rPr>
                        <a:t>Plazos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Implementación</a:t>
                      </a:r>
                      <a:r>
                        <a:rPr lang="es-PE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“Guía para el uso temporal de espacios públicos próximos a mercados de abastos”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accent2"/>
                          </a:solidFill>
                        </a:rPr>
                        <a:t>Porcentaje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</a:t>
                      </a:r>
                      <a:r>
                        <a:rPr lang="es-PE" b="0" baseline="0" dirty="0">
                          <a:solidFill>
                            <a:srgbClr val="003D75"/>
                          </a:solidFill>
                        </a:rPr>
                        <a:t>de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acciones </a:t>
                      </a:r>
                      <a:r>
                        <a:rPr lang="es-PE" b="1" dirty="0">
                          <a:solidFill>
                            <a:srgbClr val="003D75"/>
                          </a:solidFill>
                        </a:rPr>
                        <a:t>del plan para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el </a:t>
                      </a:r>
                      <a:r>
                        <a:rPr lang="es-PE" b="1" dirty="0">
                          <a:solidFill>
                            <a:srgbClr val="003D75"/>
                          </a:solidFill>
                        </a:rPr>
                        <a:t>uso temporal de espacios públicos próximos a mercados de abastos</a:t>
                      </a:r>
                      <a:r>
                        <a:rPr lang="es-PE" b="1" dirty="0"/>
                        <a:t> </a:t>
                      </a:r>
                      <a:r>
                        <a:rPr lang="es-PE" b="1" u="none" dirty="0">
                          <a:solidFill>
                            <a:srgbClr val="00B050"/>
                          </a:solidFill>
                        </a:rPr>
                        <a:t>ejecutadas según el cronograma.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4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362658"/>
                  </a:ext>
                </a:extLst>
              </a:tr>
              <a:tr h="22602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ángulo redondeado 12"/>
          <p:cNvSpPr/>
          <p:nvPr/>
        </p:nvSpPr>
        <p:spPr>
          <a:xfrm>
            <a:off x="3138986" y="3704433"/>
            <a:ext cx="1078173" cy="6247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Unidad de medida</a:t>
            </a:r>
            <a:endParaRPr lang="es-PE" sz="1400" b="1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4832491" y="3704433"/>
            <a:ext cx="1078173" cy="624728"/>
          </a:xfrm>
          <a:prstGeom prst="roundRect">
            <a:avLst/>
          </a:prstGeom>
          <a:solidFill>
            <a:srgbClr val="003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Sujeto/ Objeto</a:t>
            </a:r>
            <a:endParaRPr lang="es-PE" sz="1400" b="1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6566939" y="3704433"/>
            <a:ext cx="1078173" cy="62472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Atributo</a:t>
            </a:r>
            <a:endParaRPr lang="es-PE" sz="1400" b="1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883" y="6076121"/>
            <a:ext cx="1613338" cy="561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65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177" t="22306" r="67858" b="64972"/>
          <a:stretch/>
        </p:blipFill>
        <p:spPr>
          <a:xfrm>
            <a:off x="306604" y="324959"/>
            <a:ext cx="4121434" cy="1135352"/>
          </a:xfrm>
          <a:prstGeom prst="roundRect">
            <a:avLst>
              <a:gd name="adj" fmla="val 32798"/>
            </a:avLst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883" y="6076121"/>
            <a:ext cx="1613338" cy="561161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44002"/>
              </p:ext>
            </p:extLst>
          </p:nvPr>
        </p:nvGraphicFramePr>
        <p:xfrm>
          <a:off x="452575" y="2323948"/>
          <a:ext cx="11325443" cy="1862836"/>
        </p:xfrm>
        <a:graphic>
          <a:graphicData uri="http://schemas.openxmlformats.org/drawingml/2006/table">
            <a:tbl>
              <a:tblPr firstRow="1" bandRow="1"/>
              <a:tblGrid>
                <a:gridCol w="2142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5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1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Prioridades anuales de gestión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Indicador/</a:t>
                      </a:r>
                    </a:p>
                    <a:p>
                      <a:pPr algn="ctr"/>
                      <a:r>
                        <a:rPr lang="es-PE" sz="1800" dirty="0"/>
                        <a:t>Producto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Valor meta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rPr>
                        <a:t>Peso</a:t>
                      </a:r>
                      <a:endParaRPr lang="es-PE" sz="1800" b="1" kern="1200" dirty="0">
                        <a:solidFill>
                          <a:schemeClr val="lt1"/>
                        </a:solidFill>
                        <a:latin typeface="Calibri" panose="020F0502020204030204"/>
                        <a:ea typeface=""/>
                        <a:cs typeface="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Evidencias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>
                          <a:solidFill>
                            <a:schemeClr val="bg1"/>
                          </a:solidFill>
                        </a:rPr>
                        <a:t>Plazos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2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Implementación</a:t>
                      </a:r>
                      <a:r>
                        <a:rPr lang="es-PE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“Guía para el uso temporal de espacios públicos próximos a mercados de abastos”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3D75"/>
                          </a:solidFill>
                        </a:rPr>
                        <a:t>Lineamiento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</a:t>
                      </a:r>
                      <a:r>
                        <a:rPr lang="es-PE" b="1" dirty="0">
                          <a:solidFill>
                            <a:srgbClr val="003D75"/>
                          </a:solidFill>
                        </a:rPr>
                        <a:t>para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el </a:t>
                      </a:r>
                      <a:r>
                        <a:rPr lang="es-PE" b="1" dirty="0">
                          <a:solidFill>
                            <a:srgbClr val="003D75"/>
                          </a:solidFill>
                        </a:rPr>
                        <a:t>uso temporal de espacios públicos próximos a mercados de abastos </a:t>
                      </a:r>
                      <a:r>
                        <a:rPr lang="es-PE" b="1" u="none" dirty="0">
                          <a:solidFill>
                            <a:srgbClr val="00B050"/>
                          </a:solidFill>
                        </a:rPr>
                        <a:t>aprobado.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PE" b="1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PE" b="1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9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362658"/>
                  </a:ext>
                </a:extLst>
              </a:tr>
              <a:tr h="37758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8386" t="50668" r="45119" b="42237"/>
          <a:stretch/>
        </p:blipFill>
        <p:spPr>
          <a:xfrm>
            <a:off x="3753136" y="5019215"/>
            <a:ext cx="2947915" cy="712845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3671248" y="4302341"/>
            <a:ext cx="1078173" cy="624728"/>
          </a:xfrm>
          <a:prstGeom prst="roundRect">
            <a:avLst/>
          </a:prstGeom>
          <a:solidFill>
            <a:srgbClr val="003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Sujeto/ Objeto</a:t>
            </a:r>
            <a:endParaRPr lang="es-PE" sz="1400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5676286" y="4302341"/>
            <a:ext cx="1078173" cy="62472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Atributo</a:t>
            </a:r>
            <a:endParaRPr lang="es-PE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7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844" t="22952" r="76183" b="67671"/>
          <a:stretch/>
        </p:blipFill>
        <p:spPr>
          <a:xfrm>
            <a:off x="274600" y="458728"/>
            <a:ext cx="3309957" cy="919695"/>
          </a:xfrm>
          <a:prstGeom prst="round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7467" t="34145" r="38246" b="38942"/>
          <a:stretch/>
        </p:blipFill>
        <p:spPr>
          <a:xfrm>
            <a:off x="4550902" y="569677"/>
            <a:ext cx="7063344" cy="1968806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52393"/>
              </p:ext>
            </p:extLst>
          </p:nvPr>
        </p:nvGraphicFramePr>
        <p:xfrm>
          <a:off x="423081" y="3101875"/>
          <a:ext cx="11325443" cy="2743200"/>
        </p:xfrm>
        <a:graphic>
          <a:graphicData uri="http://schemas.openxmlformats.org/drawingml/2006/table">
            <a:tbl>
              <a:tblPr firstRow="1" bandRow="1"/>
              <a:tblGrid>
                <a:gridCol w="2142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0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Prioridades anuales de gestión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Indicador/</a:t>
                      </a:r>
                    </a:p>
                    <a:p>
                      <a:pPr algn="ctr"/>
                      <a:r>
                        <a:rPr lang="es-PE" sz="1800" dirty="0"/>
                        <a:t>Producto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Valor meta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rPr>
                        <a:t>Peso</a:t>
                      </a:r>
                      <a:endParaRPr lang="es-PE" sz="1800" b="1" kern="1200" dirty="0">
                        <a:solidFill>
                          <a:schemeClr val="lt1"/>
                        </a:solidFill>
                        <a:latin typeface="Calibri" panose="020F0502020204030204"/>
                        <a:ea typeface=""/>
                        <a:cs typeface="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Evidencias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>
                          <a:solidFill>
                            <a:schemeClr val="bg1"/>
                          </a:solidFill>
                        </a:rPr>
                        <a:t>Plazos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09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Implementación</a:t>
                      </a:r>
                      <a:r>
                        <a:rPr lang="es-PE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“Guía para el uso temporal de espacios públicos próximos a mercados de abastos”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accent2"/>
                          </a:solidFill>
                        </a:rPr>
                        <a:t>Porcentaje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</a:t>
                      </a:r>
                      <a:r>
                        <a:rPr lang="es-PE" b="0" baseline="0" dirty="0">
                          <a:solidFill>
                            <a:srgbClr val="003D75"/>
                          </a:solidFill>
                        </a:rPr>
                        <a:t>de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acciones </a:t>
                      </a:r>
                      <a:r>
                        <a:rPr lang="es-PE" b="1" dirty="0">
                          <a:solidFill>
                            <a:srgbClr val="003D75"/>
                          </a:solidFill>
                        </a:rPr>
                        <a:t>del plan para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el </a:t>
                      </a:r>
                      <a:r>
                        <a:rPr lang="es-PE" b="1" dirty="0">
                          <a:solidFill>
                            <a:srgbClr val="003D75"/>
                          </a:solidFill>
                        </a:rPr>
                        <a:t>uso temporal de espacios públicos próximos a mercados de abastos</a:t>
                      </a:r>
                      <a:r>
                        <a:rPr lang="es-PE" b="1" dirty="0"/>
                        <a:t> </a:t>
                      </a:r>
                      <a:r>
                        <a:rPr lang="es-PE" b="1" u="none" dirty="0">
                          <a:solidFill>
                            <a:srgbClr val="00B050"/>
                          </a:solidFill>
                        </a:rPr>
                        <a:t>ejecutadas según el cronograma.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endParaRPr lang="es-PE" sz="1800" b="1" kern="120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PE" sz="1800" b="1" kern="120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b="1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b="1" kern="1200" baseline="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9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b="1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b="1" kern="1200" baseline="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362658"/>
                  </a:ext>
                </a:extLst>
              </a:tr>
              <a:tr h="6280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D7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Lineamiento para el uso temporal de espacios públicos próximos a mercados de abastos </a:t>
                      </a:r>
                      <a:r>
                        <a:rPr kumimoji="0" lang="es-P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elaborado.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D7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endParaRPr kumimoji="0" lang="es-P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D75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PE" sz="1800" b="1" kern="120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b="1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b="1" kern="1200" baseline="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373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451" t="23814" r="75400" b="66970"/>
          <a:stretch/>
        </p:blipFill>
        <p:spPr>
          <a:xfrm>
            <a:off x="349063" y="424239"/>
            <a:ext cx="3453329" cy="934435"/>
          </a:xfrm>
          <a:prstGeom prst="round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7399" t="35514" r="40873" b="35382"/>
          <a:stretch/>
        </p:blipFill>
        <p:spPr>
          <a:xfrm>
            <a:off x="8639033" y="402757"/>
            <a:ext cx="2497540" cy="128806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25222" y="547071"/>
            <a:ext cx="4590981" cy="1123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000" kern="0" noProof="0" dirty="0">
                <a:solidFill>
                  <a:prstClr val="black"/>
                </a:solidFill>
              </a:rPr>
              <a:t>Medios</a:t>
            </a:r>
            <a:r>
              <a:rPr kumimoji="0" lang="es-P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simples y</a:t>
            </a:r>
            <a:r>
              <a:rPr kumimoji="0" lang="es-PE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concretos </a:t>
            </a:r>
            <a:r>
              <a:rPr kumimoji="0" lang="es-P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que</a:t>
            </a:r>
            <a:r>
              <a:rPr kumimoji="0" lang="es-PE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sustentan el </a:t>
            </a:r>
            <a:r>
              <a:rPr kumimoji="0" lang="es-P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nivel de avance o logro de la meta.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007109" y="1991358"/>
            <a:ext cx="4631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PE" sz="2000" b="1" kern="0" dirty="0">
                <a:solidFill>
                  <a:srgbClr val="003D75"/>
                </a:solidFill>
              </a:rPr>
              <a:t>Ejemplos: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s-PE" sz="2000" i="1" kern="0" dirty="0">
                <a:solidFill>
                  <a:srgbClr val="003D75"/>
                </a:solidFill>
              </a:rPr>
              <a:t>Informes, reportes, planes, entre otros. 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12610"/>
              </p:ext>
            </p:extLst>
          </p:nvPr>
        </p:nvGraphicFramePr>
        <p:xfrm>
          <a:off x="423081" y="3101875"/>
          <a:ext cx="11325443" cy="2834640"/>
        </p:xfrm>
        <a:graphic>
          <a:graphicData uri="http://schemas.openxmlformats.org/drawingml/2006/table">
            <a:tbl>
              <a:tblPr firstRow="1" bandRow="1"/>
              <a:tblGrid>
                <a:gridCol w="2142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0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Prioridades anuales de gestión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Indicador/</a:t>
                      </a:r>
                    </a:p>
                    <a:p>
                      <a:pPr algn="ctr"/>
                      <a:r>
                        <a:rPr lang="es-PE" sz="1800" dirty="0"/>
                        <a:t>Producto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Valor meta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rPr>
                        <a:t>Peso</a:t>
                      </a:r>
                      <a:endParaRPr lang="es-PE" sz="1800" b="1" kern="1200" dirty="0">
                        <a:solidFill>
                          <a:schemeClr val="lt1"/>
                        </a:solidFill>
                        <a:latin typeface="Calibri" panose="020F0502020204030204"/>
                        <a:ea typeface=""/>
                        <a:cs typeface="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Evidencias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>
                          <a:solidFill>
                            <a:schemeClr val="bg1"/>
                          </a:solidFill>
                        </a:rPr>
                        <a:t>Plazos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2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Implementación</a:t>
                      </a:r>
                      <a:r>
                        <a:rPr lang="es-PE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“Guía para el uso temporal de espacios públicos próximos a mercados de abastos”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accent2"/>
                          </a:solidFill>
                        </a:rPr>
                        <a:t>Porcentaje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</a:t>
                      </a:r>
                      <a:r>
                        <a:rPr lang="es-PE" b="0" baseline="0" dirty="0">
                          <a:solidFill>
                            <a:srgbClr val="003D75"/>
                          </a:solidFill>
                        </a:rPr>
                        <a:t>de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acciones </a:t>
                      </a:r>
                      <a:r>
                        <a:rPr lang="es-PE" b="1" dirty="0">
                          <a:solidFill>
                            <a:srgbClr val="003D75"/>
                          </a:solidFill>
                        </a:rPr>
                        <a:t>del plan para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el </a:t>
                      </a:r>
                      <a:r>
                        <a:rPr lang="es-PE" b="1" dirty="0">
                          <a:solidFill>
                            <a:srgbClr val="003D75"/>
                          </a:solidFill>
                        </a:rPr>
                        <a:t>uso temporal de espacios públicos próximos a mercados de abastos</a:t>
                      </a:r>
                      <a:r>
                        <a:rPr lang="es-PE" b="1" dirty="0"/>
                        <a:t> </a:t>
                      </a:r>
                      <a:r>
                        <a:rPr lang="es-PE" b="1" u="none" dirty="0">
                          <a:solidFill>
                            <a:srgbClr val="00B050"/>
                          </a:solidFill>
                        </a:rPr>
                        <a:t>ejecutadas según el cronograma.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endParaRPr lang="es-PE" sz="1800" b="1" kern="120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PE" sz="1800" b="1" kern="120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003D75"/>
                          </a:solidFill>
                        </a:rPr>
                        <a:t>Informe</a:t>
                      </a:r>
                      <a:r>
                        <a:rPr lang="es-ES" b="1" baseline="0" dirty="0">
                          <a:solidFill>
                            <a:srgbClr val="003D75"/>
                          </a:solidFill>
                        </a:rPr>
                        <a:t> del </a:t>
                      </a:r>
                      <a:r>
                        <a:rPr lang="es-ES" b="1" u="sng" baseline="0" dirty="0">
                          <a:solidFill>
                            <a:srgbClr val="003D75"/>
                          </a:solidFill>
                        </a:rPr>
                        <a:t>avance</a:t>
                      </a:r>
                      <a:r>
                        <a:rPr lang="es-ES" b="1" baseline="0" dirty="0">
                          <a:solidFill>
                            <a:srgbClr val="003D75"/>
                          </a:solidFill>
                        </a:rPr>
                        <a:t> de la ejecución del plan.</a:t>
                      </a:r>
                      <a:endParaRPr lang="es-PE" b="1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b="1" kern="1200" baseline="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9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003D75"/>
                          </a:solidFill>
                        </a:rPr>
                        <a:t>Informe </a:t>
                      </a:r>
                      <a:r>
                        <a:rPr lang="es-ES" b="1" u="sng" dirty="0">
                          <a:solidFill>
                            <a:srgbClr val="003D75"/>
                          </a:solidFill>
                        </a:rPr>
                        <a:t>final</a:t>
                      </a:r>
                      <a:r>
                        <a:rPr lang="es-ES" b="1" baseline="0" dirty="0">
                          <a:solidFill>
                            <a:srgbClr val="003D75"/>
                          </a:solidFill>
                        </a:rPr>
                        <a:t> de la ejecución del plan.</a:t>
                      </a:r>
                      <a:endParaRPr lang="es-PE" b="1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b="1" kern="1200" baseline="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362658"/>
                  </a:ext>
                </a:extLst>
              </a:tr>
              <a:tr h="6280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D7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Lineamiento para el uso temporal de espacios públicos próximos a mercados de abastos </a:t>
                      </a:r>
                      <a:r>
                        <a:rPr kumimoji="0" lang="es-P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elaborado.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D7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endParaRPr kumimoji="0" lang="es-P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D75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PE" sz="1800" b="1" kern="120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003D75"/>
                          </a:solidFill>
                        </a:rPr>
                        <a:t>Proyecto</a:t>
                      </a:r>
                      <a:r>
                        <a:rPr lang="es-ES" b="1" baseline="0" dirty="0">
                          <a:solidFill>
                            <a:srgbClr val="003D75"/>
                          </a:solidFill>
                        </a:rPr>
                        <a:t> del lineamiento.</a:t>
                      </a:r>
                      <a:endParaRPr lang="es-PE" b="1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b="1" kern="1200" baseline="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0851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329" t="23814" r="75588" b="66719"/>
          <a:stretch/>
        </p:blipFill>
        <p:spPr>
          <a:xfrm>
            <a:off x="273897" y="354841"/>
            <a:ext cx="3233578" cy="901861"/>
          </a:xfrm>
          <a:prstGeom prst="round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38984" y="1349676"/>
            <a:ext cx="5008729" cy="1123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0">
                <a:solidFill>
                  <a:prstClr val="black"/>
                </a:solidFill>
              </a:defRPr>
            </a:lvl1pPr>
          </a:lstStyle>
          <a:p>
            <a:r>
              <a:rPr lang="es-ES" dirty="0"/>
              <a:t>Son los periodos o fechas en los que se hará el seguimiento al avance de las metas, a partir de la revisión de evidencias.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19006" t="42379" r="69770" b="38942"/>
          <a:stretch/>
        </p:blipFill>
        <p:spPr>
          <a:xfrm>
            <a:off x="8475258" y="1256702"/>
            <a:ext cx="1460310" cy="1366468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0701"/>
              </p:ext>
            </p:extLst>
          </p:nvPr>
        </p:nvGraphicFramePr>
        <p:xfrm>
          <a:off x="423081" y="3101875"/>
          <a:ext cx="11325443" cy="2834640"/>
        </p:xfrm>
        <a:graphic>
          <a:graphicData uri="http://schemas.openxmlformats.org/drawingml/2006/table">
            <a:tbl>
              <a:tblPr firstRow="1" bandRow="1"/>
              <a:tblGrid>
                <a:gridCol w="2142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0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Prioridades anuales de gestión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Indicador/</a:t>
                      </a:r>
                    </a:p>
                    <a:p>
                      <a:pPr algn="ctr"/>
                      <a:r>
                        <a:rPr lang="es-PE" sz="1800" dirty="0"/>
                        <a:t>Producto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Valor meta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rPr>
                        <a:t>Peso</a:t>
                      </a:r>
                      <a:endParaRPr lang="es-PE" sz="1800" b="1" kern="1200" dirty="0">
                        <a:solidFill>
                          <a:schemeClr val="lt1"/>
                        </a:solidFill>
                        <a:latin typeface="Calibri" panose="020F0502020204030204"/>
                        <a:ea typeface=""/>
                        <a:cs typeface="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Evidencias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>
                          <a:solidFill>
                            <a:schemeClr val="bg1"/>
                          </a:solidFill>
                        </a:rPr>
                        <a:t>Plazos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2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Implementación</a:t>
                      </a:r>
                      <a:r>
                        <a:rPr lang="es-PE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“Guía para el uso temporal de espacios públicos próximos a mercados de abastos”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accent2"/>
                          </a:solidFill>
                        </a:rPr>
                        <a:t>Porcentaje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</a:t>
                      </a:r>
                      <a:r>
                        <a:rPr lang="es-PE" b="0" baseline="0" dirty="0">
                          <a:solidFill>
                            <a:srgbClr val="003D75"/>
                          </a:solidFill>
                        </a:rPr>
                        <a:t>de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acciones </a:t>
                      </a:r>
                      <a:r>
                        <a:rPr lang="es-PE" b="1" dirty="0">
                          <a:solidFill>
                            <a:srgbClr val="003D75"/>
                          </a:solidFill>
                        </a:rPr>
                        <a:t>del plan para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el </a:t>
                      </a:r>
                      <a:r>
                        <a:rPr lang="es-PE" b="1" dirty="0">
                          <a:solidFill>
                            <a:srgbClr val="003D75"/>
                          </a:solidFill>
                        </a:rPr>
                        <a:t>uso temporal de espacios públicos próximos a mercados de abastos</a:t>
                      </a:r>
                      <a:r>
                        <a:rPr lang="es-PE" b="1" dirty="0"/>
                        <a:t> </a:t>
                      </a:r>
                      <a:r>
                        <a:rPr lang="es-PE" b="1" u="none" dirty="0">
                          <a:solidFill>
                            <a:srgbClr val="00B050"/>
                          </a:solidFill>
                        </a:rPr>
                        <a:t>ejecutadas según el cronograma.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endParaRPr lang="es-PE" sz="1800" b="1" kern="120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PE" sz="1800" b="1" kern="120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003D75"/>
                          </a:solidFill>
                        </a:rPr>
                        <a:t>Informe</a:t>
                      </a:r>
                      <a:r>
                        <a:rPr lang="es-ES" b="1" baseline="0" dirty="0">
                          <a:solidFill>
                            <a:srgbClr val="003D75"/>
                          </a:solidFill>
                        </a:rPr>
                        <a:t> del </a:t>
                      </a:r>
                      <a:r>
                        <a:rPr lang="es-ES" b="1" u="sng" baseline="0" dirty="0">
                          <a:solidFill>
                            <a:srgbClr val="003D75"/>
                          </a:solidFill>
                        </a:rPr>
                        <a:t>avance</a:t>
                      </a:r>
                      <a:r>
                        <a:rPr lang="es-ES" b="1" baseline="0" dirty="0">
                          <a:solidFill>
                            <a:srgbClr val="003D75"/>
                          </a:solidFill>
                        </a:rPr>
                        <a:t> de la ejecución del plan.</a:t>
                      </a:r>
                      <a:endParaRPr lang="es-PE" b="1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baseline="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29/08/2021</a:t>
                      </a:r>
                      <a:endParaRPr lang="es-PE" sz="1600" b="1" kern="1200" baseline="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9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003D75"/>
                          </a:solidFill>
                        </a:rPr>
                        <a:t>Informe </a:t>
                      </a:r>
                      <a:r>
                        <a:rPr lang="es-ES" b="1" u="sng" dirty="0">
                          <a:solidFill>
                            <a:srgbClr val="003D75"/>
                          </a:solidFill>
                        </a:rPr>
                        <a:t>final</a:t>
                      </a:r>
                      <a:r>
                        <a:rPr lang="es-ES" b="1" baseline="0" dirty="0">
                          <a:solidFill>
                            <a:srgbClr val="003D75"/>
                          </a:solidFill>
                        </a:rPr>
                        <a:t> de la ejecución del plan.</a:t>
                      </a:r>
                      <a:endParaRPr lang="es-PE" b="1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baseline="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15/11/2021</a:t>
                      </a:r>
                      <a:endParaRPr lang="es-PE" sz="1600" b="1" kern="1200" baseline="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362658"/>
                  </a:ext>
                </a:extLst>
              </a:tr>
              <a:tr h="6280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D7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Lineamiento para el uso temporal de espacios públicos próximos a mercados de abastos </a:t>
                      </a:r>
                      <a:r>
                        <a:rPr kumimoji="0" lang="es-P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elaborado.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D7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endParaRPr kumimoji="0" lang="es-P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D75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PE" sz="1800" b="1" kern="120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003D75"/>
                          </a:solidFill>
                        </a:rPr>
                        <a:t>Proyecto</a:t>
                      </a:r>
                      <a:r>
                        <a:rPr lang="es-ES" b="1" baseline="0" dirty="0">
                          <a:solidFill>
                            <a:srgbClr val="003D75"/>
                          </a:solidFill>
                        </a:rPr>
                        <a:t> del lineamiento.</a:t>
                      </a:r>
                      <a:endParaRPr lang="es-PE" b="1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baseline="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15/06/2021</a:t>
                      </a:r>
                      <a:endParaRPr lang="es-PE" sz="1600" b="1" kern="1200" baseline="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3649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223" t="24030" r="75946" b="66652"/>
          <a:stretch/>
        </p:blipFill>
        <p:spPr>
          <a:xfrm>
            <a:off x="395786" y="638243"/>
            <a:ext cx="2862334" cy="840992"/>
          </a:xfrm>
          <a:prstGeom prst="roundRect">
            <a:avLst>
              <a:gd name="adj" fmla="val 26677"/>
            </a:avLst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108" y="486501"/>
            <a:ext cx="2724150" cy="204787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649657" y="766353"/>
            <a:ext cx="2374591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ysClr val="windowText" lastClr="000000"/>
                </a:solidFill>
              </a:rPr>
              <a:t>Relevancia de una meta en relación a las demás.</a:t>
            </a:r>
            <a:endParaRPr lang="es-P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649657" y="1510439"/>
            <a:ext cx="2374591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PE" sz="1600" b="1" dirty="0">
                <a:solidFill>
                  <a:sysClr val="windowText" lastClr="000000"/>
                </a:solidFill>
              </a:rPr>
              <a:t>Considerar los recursos requeridos para su logro.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118910" y="1510438"/>
            <a:ext cx="2536278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PE" sz="1600" b="1" dirty="0">
                <a:solidFill>
                  <a:sysClr val="windowText" lastClr="000000"/>
                </a:solidFill>
              </a:rPr>
              <a:t>Considerar la relación de la meta con la prioridad.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9118910" y="766352"/>
            <a:ext cx="2536278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PE" sz="1600" b="1" dirty="0">
                <a:solidFill>
                  <a:sysClr val="windowText" lastClr="000000"/>
                </a:solidFill>
              </a:rPr>
              <a:t>La suma de los pesos debe ser 100%.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53862"/>
              </p:ext>
            </p:extLst>
          </p:nvPr>
        </p:nvGraphicFramePr>
        <p:xfrm>
          <a:off x="423081" y="3101875"/>
          <a:ext cx="11325443" cy="2834640"/>
        </p:xfrm>
        <a:graphic>
          <a:graphicData uri="http://schemas.openxmlformats.org/drawingml/2006/table">
            <a:tbl>
              <a:tblPr firstRow="1" bandRow="1"/>
              <a:tblGrid>
                <a:gridCol w="2142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0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Prioridades anuales de gestión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Indicador/</a:t>
                      </a:r>
                    </a:p>
                    <a:p>
                      <a:pPr algn="ctr"/>
                      <a:r>
                        <a:rPr lang="es-PE" sz="1800" dirty="0"/>
                        <a:t>Producto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Valor meta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rPr>
                        <a:t>Peso</a:t>
                      </a:r>
                      <a:endParaRPr lang="es-PE" sz="1800" b="1" kern="1200" dirty="0">
                        <a:solidFill>
                          <a:schemeClr val="lt1"/>
                        </a:solidFill>
                        <a:latin typeface="Calibri" panose="020F0502020204030204"/>
                        <a:ea typeface=""/>
                        <a:cs typeface="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Evidencias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>
                          <a:solidFill>
                            <a:schemeClr val="bg1"/>
                          </a:solidFill>
                        </a:rPr>
                        <a:t>Plazos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2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Implementación</a:t>
                      </a:r>
                      <a:r>
                        <a:rPr lang="es-PE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“Guía para el uso temporal de espacios públicos próximos a mercados de abastos”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accent2"/>
                          </a:solidFill>
                        </a:rPr>
                        <a:t>Porcentaje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</a:t>
                      </a:r>
                      <a:r>
                        <a:rPr lang="es-PE" b="0" baseline="0" dirty="0">
                          <a:solidFill>
                            <a:srgbClr val="003D75"/>
                          </a:solidFill>
                        </a:rPr>
                        <a:t>de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acciones </a:t>
                      </a:r>
                      <a:r>
                        <a:rPr lang="es-PE" b="1" dirty="0">
                          <a:solidFill>
                            <a:srgbClr val="003D75"/>
                          </a:solidFill>
                        </a:rPr>
                        <a:t>del plan para</a:t>
                      </a:r>
                      <a:r>
                        <a:rPr lang="es-PE" b="1" baseline="0" dirty="0">
                          <a:solidFill>
                            <a:srgbClr val="003D75"/>
                          </a:solidFill>
                        </a:rPr>
                        <a:t> el </a:t>
                      </a:r>
                      <a:r>
                        <a:rPr lang="es-PE" b="1" dirty="0">
                          <a:solidFill>
                            <a:srgbClr val="003D75"/>
                          </a:solidFill>
                        </a:rPr>
                        <a:t>uso temporal de espacios públicos próximos a mercados de abastos</a:t>
                      </a:r>
                      <a:r>
                        <a:rPr lang="es-PE" b="1" dirty="0"/>
                        <a:t> </a:t>
                      </a:r>
                      <a:r>
                        <a:rPr lang="es-PE" b="1" u="none" dirty="0">
                          <a:solidFill>
                            <a:srgbClr val="00B050"/>
                          </a:solidFill>
                        </a:rPr>
                        <a:t>ejecutadas según el cronograma.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endParaRPr lang="es-PE" sz="1800" b="1" kern="120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es-PE" sz="1800" b="1" kern="120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003D75"/>
                          </a:solidFill>
                        </a:rPr>
                        <a:t>Informe</a:t>
                      </a:r>
                      <a:r>
                        <a:rPr lang="es-ES" b="1" baseline="0" dirty="0">
                          <a:solidFill>
                            <a:srgbClr val="003D75"/>
                          </a:solidFill>
                        </a:rPr>
                        <a:t> del </a:t>
                      </a:r>
                      <a:r>
                        <a:rPr lang="es-ES" b="1" u="sng" baseline="0" dirty="0">
                          <a:solidFill>
                            <a:srgbClr val="003D75"/>
                          </a:solidFill>
                        </a:rPr>
                        <a:t>avance</a:t>
                      </a:r>
                      <a:r>
                        <a:rPr lang="es-ES" b="1" baseline="0" dirty="0">
                          <a:solidFill>
                            <a:srgbClr val="003D75"/>
                          </a:solidFill>
                        </a:rPr>
                        <a:t> de la ejecución del plan.</a:t>
                      </a:r>
                      <a:endParaRPr lang="es-PE" b="1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baseline="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29/08/2021</a:t>
                      </a:r>
                      <a:endParaRPr lang="es-PE" sz="1600" b="1" kern="1200" baseline="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9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003D75"/>
                          </a:solidFill>
                        </a:rPr>
                        <a:t>Informe </a:t>
                      </a:r>
                      <a:r>
                        <a:rPr lang="es-ES" b="1" u="sng" dirty="0">
                          <a:solidFill>
                            <a:srgbClr val="003D75"/>
                          </a:solidFill>
                        </a:rPr>
                        <a:t>final</a:t>
                      </a:r>
                      <a:r>
                        <a:rPr lang="es-ES" b="1" baseline="0" dirty="0">
                          <a:solidFill>
                            <a:srgbClr val="003D75"/>
                          </a:solidFill>
                        </a:rPr>
                        <a:t> de la ejecución del plan.</a:t>
                      </a:r>
                      <a:endParaRPr lang="es-PE" b="1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baseline="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15/11/2021</a:t>
                      </a:r>
                      <a:endParaRPr lang="es-PE" sz="1600" b="1" kern="1200" baseline="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362658"/>
                  </a:ext>
                </a:extLst>
              </a:tr>
              <a:tr h="6280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D7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Lineamiento para el uso temporal de espacios públicos próximos a mercados de abastos </a:t>
                      </a:r>
                      <a:r>
                        <a:rPr kumimoji="0" lang="es-P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elaborado.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D75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endParaRPr kumimoji="0" lang="es-P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D75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es-PE" sz="1800" b="1" kern="120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003D75"/>
                          </a:solidFill>
                        </a:rPr>
                        <a:t>Proyecto</a:t>
                      </a:r>
                      <a:r>
                        <a:rPr lang="es-ES" b="1" baseline="0" dirty="0">
                          <a:solidFill>
                            <a:srgbClr val="003D75"/>
                          </a:solidFill>
                        </a:rPr>
                        <a:t> del lineamiento.</a:t>
                      </a:r>
                      <a:endParaRPr lang="es-PE" b="1" dirty="0">
                        <a:solidFill>
                          <a:srgbClr val="003D7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baseline="0" dirty="0">
                          <a:solidFill>
                            <a:srgbClr val="003D75"/>
                          </a:solidFill>
                          <a:latin typeface="+mn-lt"/>
                          <a:ea typeface="+mn-ea"/>
                          <a:cs typeface="+mn-cs"/>
                        </a:rPr>
                        <a:t>15/06/2021</a:t>
                      </a:r>
                      <a:endParaRPr lang="es-PE" sz="1600" b="1" kern="1200" baseline="0" dirty="0">
                        <a:solidFill>
                          <a:srgbClr val="003D7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496335" y="6032310"/>
            <a:ext cx="15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TOTAL    100%</a:t>
            </a: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233313" y="2961564"/>
            <a:ext cx="769588" cy="36030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5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1295" t="20709" r="25945" b="19776"/>
          <a:stretch/>
        </p:blipFill>
        <p:spPr>
          <a:xfrm>
            <a:off x="2715502" y="1030803"/>
            <a:ext cx="8871044" cy="562597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64776" y="197160"/>
            <a:ext cx="11201400" cy="633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800" dirty="0">
                <a:solidFill>
                  <a:srgbClr val="003D75"/>
                </a:solidFill>
                <a:latin typeface="Calibri"/>
              </a:rPr>
              <a:t>Solicita el archivo en formato excel a la Oficina de Recursos Humanos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003D75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76059" y="3970939"/>
            <a:ext cx="2527808" cy="867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200" dirty="0">
                <a:solidFill>
                  <a:srgbClr val="003D75"/>
                </a:solidFill>
                <a:latin typeface="Calibri"/>
              </a:rPr>
              <a:t>Establece tus metas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003D75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15559" y="2586652"/>
            <a:ext cx="2529643" cy="867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200" dirty="0">
                <a:solidFill>
                  <a:srgbClr val="003D75"/>
                </a:solidFill>
                <a:latin typeface="Calibri"/>
              </a:rPr>
              <a:t>Firma el documento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003D75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89934" y="3509682"/>
            <a:ext cx="5466559" cy="13288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2789934" y="3063001"/>
            <a:ext cx="4320000" cy="2473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4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5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35288" y="1938374"/>
            <a:ext cx="9321423" cy="2981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Gracias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491553" y="4069724"/>
            <a:ext cx="32088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Encuentra más información en: 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www.servir.gob.pe/gdr/</a:t>
            </a:r>
            <a:endParaRPr lang="es-P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59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/>
          <p:cNvSpPr/>
          <p:nvPr/>
        </p:nvSpPr>
        <p:spPr>
          <a:xfrm>
            <a:off x="-1753591" y="-382136"/>
            <a:ext cx="5643203" cy="750626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99738" y="2005034"/>
            <a:ext cx="4447718" cy="2897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srgbClr val="0E8999"/>
                </a:solidFill>
                <a:effectLst/>
                <a:uLnTx/>
                <a:uFillTx/>
                <a:latin typeface="Calibri"/>
              </a:rPr>
              <a:t>Gestión del Rendimiento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7216152" y="393865"/>
            <a:ext cx="4399878" cy="1820641"/>
            <a:chOff x="7216152" y="393865"/>
            <a:chExt cx="4399878" cy="1820641"/>
          </a:xfrm>
        </p:grpSpPr>
        <p:sp>
          <p:nvSpPr>
            <p:cNvPr id="2" name="Rectángulo redondeado 1"/>
            <p:cNvSpPr/>
            <p:nvPr/>
          </p:nvSpPr>
          <p:spPr>
            <a:xfrm>
              <a:off x="7216152" y="393865"/>
              <a:ext cx="4399878" cy="1813833"/>
            </a:xfrm>
            <a:prstGeom prst="roundRect">
              <a:avLst>
                <a:gd name="adj" fmla="val 12152"/>
              </a:avLst>
            </a:prstGeom>
            <a:solidFill>
              <a:srgbClr val="47C6BD"/>
            </a:solidFill>
            <a:ln>
              <a:solidFill>
                <a:srgbClr val="47C6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9190400" y="429402"/>
              <a:ext cx="241082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PE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Reconoce el aporte </a:t>
              </a:r>
              <a:r>
                <a:rPr kumimoji="0" lang="es-PE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 los/as servidores/as a los objetivos de la entidad.</a:t>
              </a:r>
            </a:p>
          </p:txBody>
        </p:sp>
        <p:pic>
          <p:nvPicPr>
            <p:cNvPr id="1026" name="Picture 2" descr="Reconocimiento Laboral | Comunidad RH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63"/>
            <a:stretch/>
          </p:blipFill>
          <p:spPr bwMode="auto">
            <a:xfrm>
              <a:off x="7216152" y="643422"/>
              <a:ext cx="1992573" cy="134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o 13"/>
          <p:cNvGrpSpPr/>
          <p:nvPr/>
        </p:nvGrpSpPr>
        <p:grpSpPr>
          <a:xfrm>
            <a:off x="7216151" y="2526746"/>
            <a:ext cx="4399879" cy="1813833"/>
            <a:chOff x="7216151" y="2526746"/>
            <a:chExt cx="4399879" cy="1813833"/>
          </a:xfrm>
        </p:grpSpPr>
        <p:sp>
          <p:nvSpPr>
            <p:cNvPr id="12" name="Rectángulo redondeado 11"/>
            <p:cNvSpPr/>
            <p:nvPr/>
          </p:nvSpPr>
          <p:spPr>
            <a:xfrm>
              <a:off x="7216151" y="2526746"/>
              <a:ext cx="4399879" cy="1813833"/>
            </a:xfrm>
            <a:prstGeom prst="roundRect">
              <a:avLst>
                <a:gd name="adj" fmla="val 12905"/>
              </a:avLst>
            </a:prstGeom>
            <a:solidFill>
              <a:srgbClr val="DB7836"/>
            </a:solidFill>
            <a:ln>
              <a:solidFill>
                <a:srgbClr val="DB78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9322203" y="2668429"/>
              <a:ext cx="21472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E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Promueve</a:t>
              </a:r>
              <a:r>
                <a: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la mejora continua del desempeño.</a:t>
              </a:r>
              <a:endPara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028" name="Picture 4" descr="El riesgo de la lentitud en la mejora personal | SOLIDARIDAD Y  MEDIOSSOLIDARIDAD Y MEDIOS | Versión Móvil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6" r="7708"/>
            <a:stretch/>
          </p:blipFill>
          <p:spPr bwMode="auto">
            <a:xfrm>
              <a:off x="7276907" y="2681048"/>
              <a:ext cx="2139184" cy="1485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o 16"/>
          <p:cNvGrpSpPr/>
          <p:nvPr/>
        </p:nvGrpSpPr>
        <p:grpSpPr>
          <a:xfrm>
            <a:off x="7216151" y="4642626"/>
            <a:ext cx="4399880" cy="1813833"/>
            <a:chOff x="7216151" y="4642626"/>
            <a:chExt cx="4399880" cy="1813833"/>
          </a:xfrm>
        </p:grpSpPr>
        <p:sp>
          <p:nvSpPr>
            <p:cNvPr id="13" name="Rectángulo redondeado 12"/>
            <p:cNvSpPr/>
            <p:nvPr/>
          </p:nvSpPr>
          <p:spPr>
            <a:xfrm>
              <a:off x="7216151" y="4642626"/>
              <a:ext cx="4399880" cy="1813833"/>
            </a:xfrm>
            <a:prstGeom prst="roundRect">
              <a:avLst/>
            </a:prstGeom>
            <a:solidFill>
              <a:srgbClr val="37C1CE"/>
            </a:solidFill>
            <a:ln>
              <a:solidFill>
                <a:srgbClr val="47C6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9205209" y="4764712"/>
              <a:ext cx="24108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Ayuda a </a:t>
              </a:r>
              <a:r>
                <a:rPr kumimoji="0" lang="es-E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identificar</a:t>
              </a:r>
              <a:r>
                <a:rPr kumimoji="0" lang="es-E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capacitaciones pertinentes.</a:t>
              </a:r>
              <a:endPara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030" name="Picture 6" descr="10 ventajas de hacer nuestros cursos online - Cursos Online de Negociación  en CEFNE Onlin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1" t="23945" r="38717" b="6160"/>
            <a:stretch/>
          </p:blipFill>
          <p:spPr bwMode="auto">
            <a:xfrm>
              <a:off x="7416816" y="4832329"/>
              <a:ext cx="1859366" cy="1554678"/>
            </a:xfrm>
            <a:prstGeom prst="rect">
              <a:avLst/>
            </a:prstGeom>
            <a:solidFill>
              <a:srgbClr val="37C1CE"/>
            </a:solidFill>
          </p:spPr>
        </p:pic>
      </p:grpSp>
      <p:sp>
        <p:nvSpPr>
          <p:cNvPr id="11" name="CuadroTexto 10"/>
          <p:cNvSpPr txBox="1"/>
          <p:nvPr/>
        </p:nvSpPr>
        <p:spPr>
          <a:xfrm>
            <a:off x="4123339" y="2300255"/>
            <a:ext cx="2784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0E8999"/>
                </a:solidFill>
                <a:effectLst/>
                <a:uLnTx/>
                <a:uFillTx/>
              </a:rPr>
              <a:t>Es una herramienta</a:t>
            </a:r>
            <a:r>
              <a:rPr kumimoji="0" lang="es-ES" sz="2800" b="1" i="0" u="none" strike="noStrike" kern="0" cap="none" spc="0" normalizeH="0" noProof="0" dirty="0">
                <a:ln>
                  <a:noFill/>
                </a:ln>
                <a:solidFill>
                  <a:srgbClr val="0E8999"/>
                </a:solidFill>
                <a:effectLst/>
                <a:uLnTx/>
                <a:uFillTx/>
              </a:rPr>
              <a:t> de gestión de recursos humanos que:</a:t>
            </a: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rgbClr val="0E89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3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servir.gob.pe/wp-content/uploads/2020/11/Dise%C3%B1os-web-GDR-grupo-02_Mesa-de-trabaj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98" y="1514395"/>
            <a:ext cx="4897120" cy="421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servir.gob.pe/wp-content/uploads/2020/12/Retroalimentaci%C3%B3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3" y="1077080"/>
            <a:ext cx="4693920" cy="518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H="1">
            <a:off x="4348105" y="2207027"/>
            <a:ext cx="3084234" cy="2493"/>
          </a:xfrm>
          <a:prstGeom prst="straightConnector1">
            <a:avLst/>
          </a:prstGeom>
          <a:noFill/>
          <a:ln w="57150" cap="flat" cmpd="sng" algn="ctr">
            <a:solidFill>
              <a:srgbClr val="BF263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" name="Conector recto de flecha 6"/>
          <p:cNvCxnSpPr/>
          <p:nvPr/>
        </p:nvCxnSpPr>
        <p:spPr>
          <a:xfrm>
            <a:off x="3469276" y="2679468"/>
            <a:ext cx="2099017" cy="1153693"/>
          </a:xfrm>
          <a:prstGeom prst="straightConnector1">
            <a:avLst/>
          </a:prstGeom>
          <a:noFill/>
          <a:ln w="6350" cap="flat" cmpd="sng" algn="ctr">
            <a:solidFill>
              <a:srgbClr val="BF2632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586" y="6057157"/>
            <a:ext cx="1613338" cy="561161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869398" y="616221"/>
            <a:ext cx="4698896" cy="76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>
                <a:solidFill>
                  <a:srgbClr val="0E8999"/>
                </a:solidFill>
                <a:latin typeface="Calibri"/>
              </a:rPr>
              <a:t>Ciclo de la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0E8999"/>
                </a:solidFill>
                <a:effectLst/>
                <a:uLnTx/>
                <a:uFillTx/>
                <a:latin typeface="Calibri"/>
              </a:rPr>
              <a:t>GDR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12842" t="27479" r="65669" b="41918"/>
          <a:stretch/>
        </p:blipFill>
        <p:spPr>
          <a:xfrm>
            <a:off x="5568293" y="3943520"/>
            <a:ext cx="1800982" cy="1442002"/>
          </a:xfrm>
          <a:prstGeom prst="rect">
            <a:avLst/>
          </a:prstGeom>
        </p:spPr>
      </p:pic>
      <p:cxnSp>
        <p:nvCxnSpPr>
          <p:cNvPr id="19" name="Conector recto de flecha 18"/>
          <p:cNvCxnSpPr/>
          <p:nvPr/>
        </p:nvCxnSpPr>
        <p:spPr>
          <a:xfrm flipH="1">
            <a:off x="6468784" y="3833161"/>
            <a:ext cx="3353133" cy="0"/>
          </a:xfrm>
          <a:prstGeom prst="straightConnector1">
            <a:avLst/>
          </a:prstGeom>
          <a:noFill/>
          <a:ln w="6350" cap="flat" cmpd="sng" algn="ctr">
            <a:solidFill>
              <a:srgbClr val="BF263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Título 1"/>
          <p:cNvSpPr txBox="1">
            <a:spLocks/>
          </p:cNvSpPr>
          <p:nvPr/>
        </p:nvSpPr>
        <p:spPr>
          <a:xfrm>
            <a:off x="7780633" y="1376633"/>
            <a:ext cx="3452649" cy="55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200" b="0" dirty="0">
                <a:solidFill>
                  <a:srgbClr val="0E8999"/>
                </a:solidFill>
                <a:latin typeface="Calibri"/>
              </a:rPr>
              <a:t>Componentes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0E8999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03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8843" t="23599" r="64399" b="19504"/>
          <a:stretch/>
        </p:blipFill>
        <p:spPr>
          <a:xfrm>
            <a:off x="8426669" y="408334"/>
            <a:ext cx="3481552" cy="41620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883" y="6076121"/>
            <a:ext cx="1613338" cy="56116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64444" y="597520"/>
            <a:ext cx="6035901" cy="76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>
                <a:solidFill>
                  <a:srgbClr val="0E8999"/>
                </a:solidFill>
                <a:latin typeface="Calibri"/>
              </a:rPr>
              <a:t>Metas en la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0E8999"/>
                </a:solidFill>
                <a:effectLst/>
                <a:uLnTx/>
                <a:uFillTx/>
                <a:latin typeface="Calibri"/>
              </a:rPr>
              <a:t>GDR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64444" y="1792945"/>
            <a:ext cx="7227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Expresión </a:t>
            </a:r>
            <a:r>
              <a:rPr kumimoji="0" lang="es-PE" sz="2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cuantificable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que representan el </a:t>
            </a:r>
            <a:r>
              <a:rPr kumimoji="0" lang="es-PE" sz="2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aporte esperado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los/as servidores/as.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 definen en relación con las prioridades anuales de gestión del órgano o unidad orgánica.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PE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 definen en el marco de las funciones de los/as servidores</a:t>
            </a:r>
            <a:r>
              <a:rPr lang="es-PE" sz="2800" kern="0" dirty="0">
                <a:solidFill>
                  <a:prstClr val="black"/>
                </a:solidFill>
              </a:rPr>
              <a:t>/as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7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09904" y="329505"/>
            <a:ext cx="7234080" cy="821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>
                <a:solidFill>
                  <a:srgbClr val="0E8999"/>
                </a:solidFill>
                <a:latin typeface="Calibri"/>
              </a:rPr>
              <a:t>Niveles de las metas en la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0E8999"/>
                </a:solidFill>
                <a:effectLst/>
                <a:uLnTx/>
                <a:uFillTx/>
                <a:latin typeface="Calibri"/>
              </a:rPr>
              <a:t>GDR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7446" t="5497" r="15548" b="3987"/>
          <a:stretch/>
        </p:blipFill>
        <p:spPr>
          <a:xfrm>
            <a:off x="409904" y="1617862"/>
            <a:ext cx="4367047" cy="33167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5580" t="4130" r="4862" b="5015"/>
          <a:stretch/>
        </p:blipFill>
        <p:spPr>
          <a:xfrm>
            <a:off x="5878627" y="1617862"/>
            <a:ext cx="5998063" cy="342111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39211" y="5239341"/>
            <a:ext cx="4108432" cy="112371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Asignadas a los directivos.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Expresan el aporte esperado de un órgano o unidad orgánica.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06902" y="5239341"/>
            <a:ext cx="4341511" cy="112371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r>
              <a:rPr lang="es-PE" dirty="0"/>
              <a:t>Expresan el aporte esperado de cada servidor/a en el marco de sus funciones.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11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972981" y="1937590"/>
            <a:ext cx="8180011" cy="2981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6600" dirty="0">
                <a:solidFill>
                  <a:srgbClr val="0E8999"/>
                </a:solidFill>
                <a:latin typeface="Calibri"/>
              </a:rPr>
              <a:t>¿Cómo se elaboran las metas en la </a:t>
            </a:r>
            <a:r>
              <a:rPr kumimoji="0" lang="es-PE" sz="6600" b="1" i="0" u="none" strike="noStrike" kern="1200" cap="none" spc="0" normalizeH="0" baseline="0" noProof="0" dirty="0">
                <a:ln>
                  <a:noFill/>
                </a:ln>
                <a:solidFill>
                  <a:srgbClr val="0E8999"/>
                </a:solidFill>
                <a:effectLst/>
                <a:uLnTx/>
                <a:uFillTx/>
                <a:latin typeface="Calibri"/>
              </a:rPr>
              <a:t>GDR?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883" y="6076121"/>
            <a:ext cx="1613338" cy="5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1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752" t="30482" r="65565" b="40678"/>
          <a:stretch/>
        </p:blipFill>
        <p:spPr>
          <a:xfrm>
            <a:off x="1037799" y="2544492"/>
            <a:ext cx="4212351" cy="30112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1630" t="28648" r="60193" b="41128"/>
          <a:stretch/>
        </p:blipFill>
        <p:spPr>
          <a:xfrm>
            <a:off x="7059265" y="1471155"/>
            <a:ext cx="4254545" cy="256578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32912" y="89910"/>
            <a:ext cx="3986384" cy="138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9600" dirty="0">
                <a:solidFill>
                  <a:srgbClr val="C00000"/>
                </a:solidFill>
                <a:latin typeface="Calibri"/>
              </a:rPr>
              <a:t>1</a:t>
            </a:r>
            <a:r>
              <a:rPr lang="es-PE" dirty="0">
                <a:solidFill>
                  <a:srgbClr val="C00000"/>
                </a:solidFill>
                <a:latin typeface="Calibri"/>
              </a:rPr>
              <a:t>er Paso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39093" y="1857218"/>
            <a:ext cx="2380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rgbClr val="003D75"/>
                </a:solidFill>
              </a:rPr>
              <a:t>Identificar: </a:t>
            </a:r>
            <a:endParaRPr lang="es-PE" sz="3600" b="1" dirty="0">
              <a:solidFill>
                <a:srgbClr val="003D75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6291871" y="3090955"/>
            <a:ext cx="563520" cy="1484194"/>
          </a:xfrm>
          <a:prstGeom prst="rightArrow">
            <a:avLst/>
          </a:prstGeom>
          <a:solidFill>
            <a:srgbClr val="0E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43876" t="30372" r="42850" b="42350"/>
          <a:stretch/>
        </p:blipFill>
        <p:spPr>
          <a:xfrm>
            <a:off x="8382746" y="4036935"/>
            <a:ext cx="1962257" cy="2267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84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11630" t="28648" r="76032" b="41128"/>
          <a:stretch/>
        </p:blipFill>
        <p:spPr>
          <a:xfrm>
            <a:off x="676918" y="587718"/>
            <a:ext cx="2149854" cy="296079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28095" t="28648" r="60193" b="41128"/>
          <a:stretch/>
        </p:blipFill>
        <p:spPr>
          <a:xfrm>
            <a:off x="8931106" y="2970859"/>
            <a:ext cx="2251880" cy="3267286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238328" y="1759002"/>
            <a:ext cx="2693390" cy="3050997"/>
            <a:chOff x="4238328" y="1759002"/>
            <a:chExt cx="2693390" cy="3050997"/>
          </a:xfrm>
        </p:grpSpPr>
        <p:pic>
          <p:nvPicPr>
            <p:cNvPr id="1026" name="Picture 2" descr="Signos de interrogación 【¿?】 | reglas, ejemplos y Funció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61"/>
            <a:stretch/>
          </p:blipFill>
          <p:spPr bwMode="auto">
            <a:xfrm>
              <a:off x="4238328" y="1759002"/>
              <a:ext cx="2693390" cy="2423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2" t="51209" r="36646" b="2726"/>
            <a:stretch/>
          </p:blipFill>
          <p:spPr>
            <a:xfrm>
              <a:off x="4885740" y="2339753"/>
              <a:ext cx="1596947" cy="2470246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204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2854" r="67319" b="51336"/>
          <a:stretch/>
        </p:blipFill>
        <p:spPr>
          <a:xfrm>
            <a:off x="1310185" y="368489"/>
            <a:ext cx="1733265" cy="245659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19146"/>
              </p:ext>
            </p:extLst>
          </p:nvPr>
        </p:nvGraphicFramePr>
        <p:xfrm>
          <a:off x="1226211" y="2599743"/>
          <a:ext cx="9914404" cy="2861130"/>
        </p:xfrm>
        <a:graphic>
          <a:graphicData uri="http://schemas.openxmlformats.org/drawingml/2006/table">
            <a:tbl>
              <a:tblPr firstRow="1" bandRow="1"/>
              <a:tblGrid>
                <a:gridCol w="357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4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2400" dirty="0"/>
                        <a:t>Prioridades anuales de gestión</a:t>
                      </a:r>
                      <a:endParaRPr lang="es-P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7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Indicador/</a:t>
                      </a:r>
                    </a:p>
                    <a:p>
                      <a:pPr algn="ctr"/>
                      <a:r>
                        <a:rPr lang="es-PE" sz="1800" dirty="0"/>
                        <a:t>Producto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Valor meta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800" b="1" kern="1200" dirty="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rPr>
                        <a:t>Peso</a:t>
                      </a:r>
                      <a:endParaRPr lang="es-PE" sz="1800" b="1" kern="1200" dirty="0">
                        <a:solidFill>
                          <a:schemeClr val="lt1"/>
                        </a:solidFill>
                        <a:latin typeface="Calibri" panose="020F0502020204030204"/>
                        <a:ea typeface=""/>
                        <a:cs typeface="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/>
                        <a:t>Evidencias</a:t>
                      </a:r>
                      <a:endParaRPr lang="es-P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s-PE" sz="1800" dirty="0">
                          <a:solidFill>
                            <a:schemeClr val="bg1"/>
                          </a:solidFill>
                        </a:rPr>
                        <a:t>Plazos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698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Cumplimiento</a:t>
                      </a:r>
                      <a:r>
                        <a:rPr lang="es-ES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POI</a:t>
                      </a:r>
                      <a:endParaRPr lang="es-P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0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362658"/>
                  </a:ext>
                </a:extLst>
              </a:tr>
              <a:tr h="91344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3835022" y="1596787"/>
            <a:ext cx="7219666" cy="760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800" b="1" i="0" u="none" strike="noStrike" kern="1200" cap="none" spc="0" normalizeH="0" baseline="0" noProof="0" dirty="0">
                <a:ln>
                  <a:noFill/>
                </a:ln>
                <a:solidFill>
                  <a:srgbClr val="0E8999"/>
                </a:solidFill>
                <a:effectLst/>
                <a:uLnTx/>
                <a:uFillTx/>
                <a:latin typeface="Calibri"/>
              </a:rPr>
              <a:t>Gestión del Rendimiento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8" y="6021530"/>
            <a:ext cx="1613338" cy="561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8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7|5.4|6.2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4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|0.4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4|0.5|0.3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2|0.7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1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3.7|6.5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3.8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3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3|0.2|0.2|0.1|0.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855</Words>
  <Application>Microsoft Office PowerPoint</Application>
  <PresentationFormat>Panorámica</PresentationFormat>
  <Paragraphs>154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Emilia María Rengifo Pezo</dc:creator>
  <cp:lastModifiedBy>stn-mfernandez</cp:lastModifiedBy>
  <cp:revision>140</cp:revision>
  <dcterms:created xsi:type="dcterms:W3CDTF">2021-05-19T16:46:13Z</dcterms:created>
  <dcterms:modified xsi:type="dcterms:W3CDTF">2021-06-02T13:40:31Z</dcterms:modified>
</cp:coreProperties>
</file>