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  <p:sldMasterId id="2147483673" r:id="rId3"/>
    <p:sldMasterId id="2147483677" r:id="rId4"/>
    <p:sldMasterId id="2147483685" r:id="rId5"/>
    <p:sldMasterId id="2147483697" r:id="rId6"/>
    <p:sldMasterId id="2147483705" r:id="rId7"/>
    <p:sldMasterId id="2147483709" r:id="rId8"/>
    <p:sldMasterId id="2147483713" r:id="rId9"/>
    <p:sldMasterId id="2147483718" r:id="rId10"/>
  </p:sldMasterIdLst>
  <p:notesMasterIdLst>
    <p:notesMasterId r:id="rId40"/>
  </p:notesMasterIdLst>
  <p:sldIdLst>
    <p:sldId id="256" r:id="rId11"/>
    <p:sldId id="280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91" r:id="rId24"/>
    <p:sldId id="286" r:id="rId25"/>
    <p:sldId id="270" r:id="rId26"/>
    <p:sldId id="285" r:id="rId27"/>
    <p:sldId id="288" r:id="rId28"/>
    <p:sldId id="271" r:id="rId29"/>
    <p:sldId id="272" r:id="rId30"/>
    <p:sldId id="290" r:id="rId31"/>
    <p:sldId id="292" r:id="rId32"/>
    <p:sldId id="273" r:id="rId33"/>
    <p:sldId id="274" r:id="rId34"/>
    <p:sldId id="275" r:id="rId35"/>
    <p:sldId id="276" r:id="rId36"/>
    <p:sldId id="277" r:id="rId37"/>
    <p:sldId id="278" r:id="rId38"/>
    <p:sldId id="279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r6EoUzOTOS8RecTQof0Z6qYj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4D5A93-016D-4E29-A638-D8073CC44E36}">
  <a:tblStyle styleId="{7F4D5A93-016D-4E29-A638-D8073CC44E3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B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B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2C14654-1315-4E1A-970E-2F6E224030A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4"/>
          </a:solidFill>
        </a:fill>
      </a:tcStyle>
    </a:wholeTbl>
    <a:band1H>
      <a:tcTxStyle/>
      <a:tcStyle>
        <a:tcBdr/>
        <a:fill>
          <a:solidFill>
            <a:srgbClr val="CAE2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2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894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6" name="Google Shape;4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P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075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32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27" name="Google Shape;62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39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dirty="0"/>
          </a:p>
        </p:txBody>
      </p:sp>
      <p:sp>
        <p:nvSpPr>
          <p:cNvPr id="651" name="Google Shape;65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596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Solo se utiliza el producto cuando el valor meta será = 1</a:t>
            </a:r>
            <a:endParaRPr/>
          </a:p>
        </p:txBody>
      </p:sp>
      <p:sp>
        <p:nvSpPr>
          <p:cNvPr id="660" name="Google Shape;6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3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982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6" name="Google Shape;69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23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/>
              <a:t>Evidencia complementaria: </a:t>
            </a:r>
            <a:r>
              <a:rPr lang="es-PE" dirty="0"/>
              <a:t>Si se determina como evidencia un informe de canastas entregadas, los cargos de entrega de estas canastas será la evidencia complementaria, que no será parte de GDR pero si debe estar a disponibilidad del evaluador si lo requiere.</a:t>
            </a:r>
            <a:endParaRPr dirty="0"/>
          </a:p>
        </p:txBody>
      </p:sp>
      <p:sp>
        <p:nvSpPr>
          <p:cNvPr id="704" name="Google Shape;70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495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Las evidencias pueden ser de tres tipos: </a:t>
            </a:r>
            <a:r>
              <a:rPr lang="es-PE" b="1"/>
              <a:t>secuencial, continua e independiente.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Las evidencias de carácter progresivo, permiten enlazar la GdR con el monitoreo del trabajo remoto.</a:t>
            </a:r>
            <a:endParaRPr/>
          </a:p>
        </p:txBody>
      </p:sp>
      <p:sp>
        <p:nvSpPr>
          <p:cNvPr id="722" name="Google Shape;72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982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632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55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2" name="Google Shape;4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486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191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828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72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La definición de prioridades institucionales es una actividad que no esta contemplada en la guía y no debe ser parte de la GdR. Es una responsabilidad de las Oficinas de Planeamiento y no de las ORH.</a:t>
            </a:r>
            <a:endParaRPr/>
          </a:p>
        </p:txBody>
      </p:sp>
      <p:sp>
        <p:nvSpPr>
          <p:cNvPr id="500" name="Google Shape;50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35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Las prioridades anuales de gestión pueden estar redactadas en forma de AO, AEI, OE o en una redacción que refleje la intención del directivo del órgano o unidad orgánica</a:t>
            </a:r>
            <a:endParaRPr/>
          </a:p>
        </p:txBody>
      </p:sp>
      <p:sp>
        <p:nvSpPr>
          <p:cNvPr id="519" name="Google Shape;51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45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03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09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92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71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/>
              <a:t>¿Qué es un producto?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Es un bien o servicio generado por el servidor/a, dirigido a otro servidor/a, otro área o al usuario final (ciudadano)</a:t>
            </a:r>
            <a:endParaRPr/>
          </a:p>
        </p:txBody>
      </p:sp>
      <p:sp>
        <p:nvSpPr>
          <p:cNvPr id="586" name="Google Shape;5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09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5532437" y="365127"/>
            <a:ext cx="58213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2658319" y="250031"/>
            <a:ext cx="6875362" cy="106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1135284" y="1886513"/>
            <a:ext cx="4960716" cy="335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4"/>
          <p:cNvSpPr txBox="1">
            <a:spLocks noGrp="1"/>
          </p:cNvSpPr>
          <p:nvPr>
            <p:ph type="title"/>
          </p:nvPr>
        </p:nvSpPr>
        <p:spPr>
          <a:xfrm>
            <a:off x="2658319" y="250031"/>
            <a:ext cx="6875362" cy="106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4"/>
          <p:cNvSpPr txBox="1">
            <a:spLocks noGrp="1"/>
          </p:cNvSpPr>
          <p:nvPr>
            <p:ph type="body" idx="1"/>
          </p:nvPr>
        </p:nvSpPr>
        <p:spPr>
          <a:xfrm>
            <a:off x="838200" y="1559407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body" idx="2"/>
          </p:nvPr>
        </p:nvSpPr>
        <p:spPr>
          <a:xfrm>
            <a:off x="6172200" y="1559407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5"/>
          <p:cNvSpPr txBox="1">
            <a:spLocks noGrp="1"/>
          </p:cNvSpPr>
          <p:nvPr>
            <p:ph type="title"/>
          </p:nvPr>
        </p:nvSpPr>
        <p:spPr>
          <a:xfrm>
            <a:off x="2639354" y="104775"/>
            <a:ext cx="69132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15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15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7"/>
          <p:cNvSpPr/>
          <p:nvPr/>
        </p:nvSpPr>
        <p:spPr>
          <a:xfrm>
            <a:off x="0" y="-92597"/>
            <a:ext cx="12192000" cy="90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7"/>
          <p:cNvSpPr txBox="1">
            <a:spLocks noGrp="1"/>
          </p:cNvSpPr>
          <p:nvPr>
            <p:ph type="body" idx="1"/>
          </p:nvPr>
        </p:nvSpPr>
        <p:spPr>
          <a:xfrm>
            <a:off x="5183188" y="45720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8"/>
          <p:cNvSpPr/>
          <p:nvPr/>
        </p:nvSpPr>
        <p:spPr>
          <a:xfrm>
            <a:off x="0" y="-92597"/>
            <a:ext cx="12192000" cy="902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8"/>
          <p:cNvSpPr>
            <a:spLocks noGrp="1"/>
          </p:cNvSpPr>
          <p:nvPr>
            <p:ph type="pic" idx="2"/>
          </p:nvPr>
        </p:nvSpPr>
        <p:spPr>
          <a:xfrm>
            <a:off x="5183188" y="45720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5"/>
          <p:cNvSpPr txBox="1">
            <a:spLocks noGrp="1"/>
          </p:cNvSpPr>
          <p:nvPr>
            <p:ph type="ctrTitle"/>
          </p:nvPr>
        </p:nvSpPr>
        <p:spPr>
          <a:xfrm>
            <a:off x="3002280" y="2285999"/>
            <a:ext cx="6842760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subTitle" idx="1"/>
          </p:nvPr>
        </p:nvSpPr>
        <p:spPr>
          <a:xfrm>
            <a:off x="3002280" y="3602038"/>
            <a:ext cx="6842760" cy="98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6"/>
          <p:cNvSpPr txBox="1">
            <a:spLocks noGrp="1"/>
          </p:cNvSpPr>
          <p:nvPr>
            <p:ph type="title"/>
          </p:nvPr>
        </p:nvSpPr>
        <p:spPr>
          <a:xfrm>
            <a:off x="2956560" y="1877138"/>
            <a:ext cx="68801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6"/>
          <p:cNvSpPr txBox="1">
            <a:spLocks noGrp="1"/>
          </p:cNvSpPr>
          <p:nvPr>
            <p:ph type="body" idx="1"/>
          </p:nvPr>
        </p:nvSpPr>
        <p:spPr>
          <a:xfrm>
            <a:off x="2956560" y="3343591"/>
            <a:ext cx="6880194" cy="127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2895600" y="363537"/>
            <a:ext cx="6812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9"/>
          <p:cNvSpPr txBox="1">
            <a:spLocks noGrp="1"/>
          </p:cNvSpPr>
          <p:nvPr>
            <p:ph type="title"/>
          </p:nvPr>
        </p:nvSpPr>
        <p:spPr>
          <a:xfrm>
            <a:off x="5532437" y="365127"/>
            <a:ext cx="58213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9"/>
          <p:cNvSpPr txBox="1">
            <a:spLocks noGrp="1"/>
          </p:cNvSpPr>
          <p:nvPr>
            <p:ph type="body" idx="1"/>
          </p:nvPr>
        </p:nvSpPr>
        <p:spPr>
          <a:xfrm>
            <a:off x="5532437" y="1825627"/>
            <a:ext cx="5821363" cy="385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7"/>
          <p:cNvSpPr txBox="1">
            <a:spLocks noGrp="1"/>
          </p:cNvSpPr>
          <p:nvPr>
            <p:ph type="title"/>
          </p:nvPr>
        </p:nvSpPr>
        <p:spPr>
          <a:xfrm>
            <a:off x="2895600" y="363537"/>
            <a:ext cx="6812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7"/>
          <p:cNvSpPr txBox="1">
            <a:spLocks noGrp="1"/>
          </p:cNvSpPr>
          <p:nvPr>
            <p:ph type="body" idx="1"/>
          </p:nvPr>
        </p:nvSpPr>
        <p:spPr>
          <a:xfrm>
            <a:off x="2895600" y="1825625"/>
            <a:ext cx="6812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8"/>
          <p:cNvSpPr txBox="1">
            <a:spLocks noGrp="1"/>
          </p:cNvSpPr>
          <p:nvPr>
            <p:ph type="title"/>
          </p:nvPr>
        </p:nvSpPr>
        <p:spPr>
          <a:xfrm>
            <a:off x="2895600" y="363537"/>
            <a:ext cx="6812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0" name="Google Shape;220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2" name="Google Shape;222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1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3" name="Google Shape;233;p61"/>
          <p:cNvSpPr txBox="1">
            <a:spLocks noGrp="1"/>
          </p:cNvSpPr>
          <p:nvPr>
            <p:ph type="body" idx="2"/>
          </p:nvPr>
        </p:nvSpPr>
        <p:spPr>
          <a:xfrm>
            <a:off x="839788" y="2587625"/>
            <a:ext cx="3932237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4" name="Google Shape;23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2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62"/>
          <p:cNvSpPr txBox="1">
            <a:spLocks noGrp="1"/>
          </p:cNvSpPr>
          <p:nvPr>
            <p:ph type="body" idx="1"/>
          </p:nvPr>
        </p:nvSpPr>
        <p:spPr>
          <a:xfrm>
            <a:off x="839788" y="2587625"/>
            <a:ext cx="3932237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9" name="Google Shape;259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0"/>
          <p:cNvSpPr txBox="1">
            <a:spLocks noGrp="1"/>
          </p:cNvSpPr>
          <p:nvPr>
            <p:ph type="title"/>
          </p:nvPr>
        </p:nvSpPr>
        <p:spPr>
          <a:xfrm>
            <a:off x="5532437" y="365127"/>
            <a:ext cx="58213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0"/>
          <p:cNvSpPr txBox="1">
            <a:spLocks noGrp="1"/>
          </p:cNvSpPr>
          <p:nvPr>
            <p:ph type="body" idx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7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7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4" name="Google Shape;284;p7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7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6" name="Google Shape;286;p7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7" name="Google Shape;297;p7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8" name="Google Shape;298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5" name="Google Shape;305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7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7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8" name="Google Shape;348;p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0" name="Google Shape;350;p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8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8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7"/>
          <p:cNvSpPr txBox="1">
            <a:spLocks noGrp="1"/>
          </p:cNvSpPr>
          <p:nvPr>
            <p:ph type="title"/>
          </p:nvPr>
        </p:nvSpPr>
        <p:spPr>
          <a:xfrm>
            <a:off x="839788" y="94456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1" name="Google Shape;361;p67"/>
          <p:cNvSpPr txBox="1">
            <a:spLocks noGrp="1"/>
          </p:cNvSpPr>
          <p:nvPr>
            <p:ph type="body" idx="2"/>
          </p:nvPr>
        </p:nvSpPr>
        <p:spPr>
          <a:xfrm>
            <a:off x="839788" y="2544762"/>
            <a:ext cx="3932237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2" name="Google Shape;36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8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68"/>
          <p:cNvSpPr txBox="1">
            <a:spLocks noGrp="1"/>
          </p:cNvSpPr>
          <p:nvPr>
            <p:ph type="body" idx="1"/>
          </p:nvPr>
        </p:nvSpPr>
        <p:spPr>
          <a:xfrm>
            <a:off x="839788" y="2587625"/>
            <a:ext cx="3932237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9" name="Google Shape;369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 txBox="1">
            <a:spLocks noGrp="1"/>
          </p:cNvSpPr>
          <p:nvPr>
            <p:ph type="title"/>
          </p:nvPr>
        </p:nvSpPr>
        <p:spPr>
          <a:xfrm>
            <a:off x="2953108" y="1930899"/>
            <a:ext cx="68801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1"/>
          <p:cNvSpPr txBox="1">
            <a:spLocks noGrp="1"/>
          </p:cNvSpPr>
          <p:nvPr>
            <p:ph type="body" idx="1"/>
          </p:nvPr>
        </p:nvSpPr>
        <p:spPr>
          <a:xfrm>
            <a:off x="2953108" y="3256462"/>
            <a:ext cx="6880194" cy="11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"/>
          <p:cNvSpPr txBox="1">
            <a:spLocks noGrp="1"/>
          </p:cNvSpPr>
          <p:nvPr>
            <p:ph type="title"/>
          </p:nvPr>
        </p:nvSpPr>
        <p:spPr>
          <a:xfrm>
            <a:off x="2799546" y="1802336"/>
            <a:ext cx="7062084" cy="121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42"/>
          <p:cNvSpPr txBox="1">
            <a:spLocks noGrp="1"/>
          </p:cNvSpPr>
          <p:nvPr>
            <p:ph type="body" idx="1"/>
          </p:nvPr>
        </p:nvSpPr>
        <p:spPr>
          <a:xfrm>
            <a:off x="2799546" y="3188484"/>
            <a:ext cx="7062084" cy="5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7"/>
          <p:cNvSpPr txBox="1">
            <a:spLocks noGrp="1"/>
          </p:cNvSpPr>
          <p:nvPr>
            <p:ph type="ctrTitle"/>
          </p:nvPr>
        </p:nvSpPr>
        <p:spPr>
          <a:xfrm>
            <a:off x="2082800" y="2387600"/>
            <a:ext cx="8585200" cy="112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87"/>
          <p:cNvSpPr txBox="1">
            <a:spLocks noGrp="1"/>
          </p:cNvSpPr>
          <p:nvPr>
            <p:ph type="subTitle" idx="1"/>
          </p:nvPr>
        </p:nvSpPr>
        <p:spPr>
          <a:xfrm>
            <a:off x="2082800" y="3602038"/>
            <a:ext cx="85852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7" name="Google Shape;407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8"/>
          <p:cNvSpPr txBox="1">
            <a:spLocks noGrp="1"/>
          </p:cNvSpPr>
          <p:nvPr>
            <p:ph type="title"/>
          </p:nvPr>
        </p:nvSpPr>
        <p:spPr>
          <a:xfrm>
            <a:off x="2953108" y="1841818"/>
            <a:ext cx="68801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88"/>
          <p:cNvSpPr txBox="1">
            <a:spLocks noGrp="1"/>
          </p:cNvSpPr>
          <p:nvPr>
            <p:ph type="body" idx="1"/>
          </p:nvPr>
        </p:nvSpPr>
        <p:spPr>
          <a:xfrm>
            <a:off x="2953108" y="3345180"/>
            <a:ext cx="6880194" cy="116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9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7" name="Google Shape;427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92"/>
          <p:cNvSpPr txBox="1">
            <a:spLocks noGrp="1"/>
          </p:cNvSpPr>
          <p:nvPr>
            <p:ph type="title"/>
          </p:nvPr>
        </p:nvSpPr>
        <p:spPr>
          <a:xfrm>
            <a:off x="2953108" y="1930899"/>
            <a:ext cx="68801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92"/>
          <p:cNvSpPr txBox="1">
            <a:spLocks noGrp="1"/>
          </p:cNvSpPr>
          <p:nvPr>
            <p:ph type="body" idx="1"/>
          </p:nvPr>
        </p:nvSpPr>
        <p:spPr>
          <a:xfrm>
            <a:off x="2953108" y="3256462"/>
            <a:ext cx="6880194" cy="11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3"/>
          <p:cNvSpPr txBox="1">
            <a:spLocks noGrp="1"/>
          </p:cNvSpPr>
          <p:nvPr>
            <p:ph type="title"/>
          </p:nvPr>
        </p:nvSpPr>
        <p:spPr>
          <a:xfrm>
            <a:off x="2799546" y="1802336"/>
            <a:ext cx="7062084" cy="121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93"/>
          <p:cNvSpPr txBox="1">
            <a:spLocks noGrp="1"/>
          </p:cNvSpPr>
          <p:nvPr>
            <p:ph type="body" idx="1"/>
          </p:nvPr>
        </p:nvSpPr>
        <p:spPr>
          <a:xfrm>
            <a:off x="2799546" y="3188484"/>
            <a:ext cx="7062084" cy="5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4"/>
          <p:cNvSpPr>
            <a:spLocks noGrp="1"/>
          </p:cNvSpPr>
          <p:nvPr>
            <p:ph type="pic" idx="2"/>
          </p:nvPr>
        </p:nvSpPr>
        <p:spPr>
          <a:xfrm>
            <a:off x="8037893" y="0"/>
            <a:ext cx="4154107" cy="6858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5594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5594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354" y="104775"/>
            <a:ext cx="691329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5494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5494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92597"/>
            <a:ext cx="12192000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PE" sz="1800" kern="120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92597"/>
            <a:ext cx="12192000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PE" sz="1800" kern="120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20/10/2020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3"/>
          <p:cNvSpPr txBox="1">
            <a:spLocks noGrp="1"/>
          </p:cNvSpPr>
          <p:nvPr>
            <p:ph type="title"/>
          </p:nvPr>
        </p:nvSpPr>
        <p:spPr>
          <a:xfrm>
            <a:off x="7421564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3"/>
          <p:cNvSpPr txBox="1">
            <a:spLocks noGrp="1"/>
          </p:cNvSpPr>
          <p:nvPr>
            <p:ph type="body" idx="1"/>
          </p:nvPr>
        </p:nvSpPr>
        <p:spPr>
          <a:xfrm>
            <a:off x="7421564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9" name="Google Shape;49;p8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4"/>
          <p:cNvSpPr txBox="1">
            <a:spLocks noGrp="1"/>
          </p:cNvSpPr>
          <p:nvPr>
            <p:ph type="title"/>
          </p:nvPr>
        </p:nvSpPr>
        <p:spPr>
          <a:xfrm>
            <a:off x="7421564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4"/>
          <p:cNvSpPr txBox="1">
            <a:spLocks noGrp="1"/>
          </p:cNvSpPr>
          <p:nvPr>
            <p:ph type="body" idx="1"/>
          </p:nvPr>
        </p:nvSpPr>
        <p:spPr>
          <a:xfrm>
            <a:off x="7421564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5" name="Google Shape;55;p8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8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2658319" y="250031"/>
            <a:ext cx="6875362" cy="106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jp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75" y="0"/>
            <a:ext cx="121856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5"/>
          <p:cNvSpPr txBox="1">
            <a:spLocks noGrp="1"/>
          </p:cNvSpPr>
          <p:nvPr>
            <p:ph type="title"/>
          </p:nvPr>
        </p:nvSpPr>
        <p:spPr>
          <a:xfrm>
            <a:off x="5532437" y="365127"/>
            <a:ext cx="58213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body" idx="1"/>
          </p:nvPr>
        </p:nvSpPr>
        <p:spPr>
          <a:xfrm>
            <a:off x="5532437" y="1825627"/>
            <a:ext cx="5821363" cy="385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658319" y="250031"/>
            <a:ext cx="6875362" cy="1069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35284" y="1886513"/>
            <a:ext cx="4960716" cy="3359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A55DBCC-BEE3-4C31-97AF-3F760C3D6168}" type="datetimeFigureOut">
              <a:rPr lang="es-P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20/10/2020</a:t>
            </a:fld>
            <a:endParaRPr lang="es-PE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PE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67156D5-6540-429B-A834-CDF86F70D656}" type="slidenum">
              <a:rPr lang="es-P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‹Nº›</a:t>
            </a:fld>
            <a:endParaRPr lang="es-PE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471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02433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96" y="0"/>
            <a:ext cx="121856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2658319" y="250031"/>
            <a:ext cx="6875362" cy="106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C024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1135284" y="1886513"/>
            <a:ext cx="4960716" cy="335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6" y="0"/>
            <a:ext cx="121856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2956560" y="1877138"/>
            <a:ext cx="68801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2956560" y="3343591"/>
            <a:ext cx="6880194" cy="127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96" y="0"/>
            <a:ext cx="121856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2895600" y="363537"/>
            <a:ext cx="6812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2895600" y="1825625"/>
            <a:ext cx="6812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96" y="0"/>
            <a:ext cx="121856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6" y="0"/>
            <a:ext cx="121856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02" y="0"/>
            <a:ext cx="121651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9"/>
          <p:cNvSpPr txBox="1">
            <a:spLocks noGrp="1"/>
          </p:cNvSpPr>
          <p:nvPr>
            <p:ph type="title"/>
          </p:nvPr>
        </p:nvSpPr>
        <p:spPr>
          <a:xfrm>
            <a:off x="2953108" y="1930899"/>
            <a:ext cx="68801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C024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body" idx="1"/>
          </p:nvPr>
        </p:nvSpPr>
        <p:spPr>
          <a:xfrm>
            <a:off x="2953108" y="3256462"/>
            <a:ext cx="6880194" cy="11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6" y="0"/>
            <a:ext cx="121856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86"/>
          <p:cNvSpPr txBox="1">
            <a:spLocks noGrp="1"/>
          </p:cNvSpPr>
          <p:nvPr>
            <p:ph type="title"/>
          </p:nvPr>
        </p:nvSpPr>
        <p:spPr>
          <a:xfrm>
            <a:off x="2953108" y="1841818"/>
            <a:ext cx="68801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0" name="Google Shape;400;p86"/>
          <p:cNvSpPr txBox="1">
            <a:spLocks noGrp="1"/>
          </p:cNvSpPr>
          <p:nvPr>
            <p:ph type="body" idx="1"/>
          </p:nvPr>
        </p:nvSpPr>
        <p:spPr>
          <a:xfrm>
            <a:off x="2953108" y="3345180"/>
            <a:ext cx="6880194" cy="116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6" y="0"/>
            <a:ext cx="121856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90"/>
          <p:cNvSpPr txBox="1">
            <a:spLocks noGrp="1"/>
          </p:cNvSpPr>
          <p:nvPr>
            <p:ph type="title"/>
          </p:nvPr>
        </p:nvSpPr>
        <p:spPr>
          <a:xfrm>
            <a:off x="2953108" y="1930899"/>
            <a:ext cx="68801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C024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0" name="Google Shape;420;p90"/>
          <p:cNvSpPr txBox="1">
            <a:spLocks noGrp="1"/>
          </p:cNvSpPr>
          <p:nvPr>
            <p:ph type="body" idx="1"/>
          </p:nvPr>
        </p:nvSpPr>
        <p:spPr>
          <a:xfrm>
            <a:off x="2953108" y="3256462"/>
            <a:ext cx="6880194" cy="11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5" Type="http://schemas.openxmlformats.org/officeDocument/2006/relationships/hyperlink" Target="mailto:consultasgdr@servir.gob.pe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9" name="Google Shape;449;p1"/>
          <p:cNvCxnSpPr/>
          <p:nvPr/>
        </p:nvCxnSpPr>
        <p:spPr>
          <a:xfrm>
            <a:off x="6535341" y="857250"/>
            <a:ext cx="34528" cy="3924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450;p1"/>
          <p:cNvSpPr txBox="1"/>
          <p:nvPr/>
        </p:nvSpPr>
        <p:spPr>
          <a:xfrm>
            <a:off x="3815954" y="2433638"/>
            <a:ext cx="6852047" cy="99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C1826"/>
              </a:buClr>
              <a:buSzPts val="4080"/>
              <a:buFont typeface="Calibri"/>
              <a:buNone/>
            </a:pPr>
            <a:r>
              <a:rPr lang="es-PE" sz="4080" b="1" i="0" u="none" strike="noStrike" cap="none">
                <a:solidFill>
                  <a:srgbClr val="BC1826"/>
                </a:solidFill>
                <a:latin typeface="Calibri"/>
                <a:ea typeface="Calibri"/>
                <a:cs typeface="Calibri"/>
                <a:sym typeface="Calibri"/>
              </a:rPr>
              <a:t>I Curso Virtual de 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BC1826"/>
              </a:buClr>
              <a:buSzPts val="4080"/>
              <a:buFont typeface="Calibri"/>
              <a:buNone/>
            </a:pPr>
            <a:r>
              <a:rPr lang="es-PE" sz="4080" b="1" i="0" u="none" strike="noStrike" cap="none">
                <a:solidFill>
                  <a:srgbClr val="BC1826"/>
                </a:solidFill>
                <a:latin typeface="Calibri"/>
                <a:ea typeface="Calibri"/>
                <a:cs typeface="Calibri"/>
                <a:sym typeface="Calibri"/>
              </a:rPr>
              <a:t>Gestión del Rendimiento</a:t>
            </a:r>
            <a:endParaRPr/>
          </a:p>
        </p:txBody>
      </p:sp>
      <p:sp>
        <p:nvSpPr>
          <p:cNvPr id="451" name="Google Shape;451;p1"/>
          <p:cNvSpPr txBox="1"/>
          <p:nvPr/>
        </p:nvSpPr>
        <p:spPr>
          <a:xfrm>
            <a:off x="4038468" y="3678155"/>
            <a:ext cx="6407016" cy="44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E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SESIÓN 02: Metodología para el establecimiento de metas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4" descr="https://www.gob.pe/rails/active_storage/representations/eyJfcmFpbHMiOnsibWVzc2FnZSI6IkJBaHBBZ0kwIiwiZXhwIjpudWxsLCJwdXIiOiJibG9iX2lkIn19--6f23016f2c23a44b53fbbb651362bd76554b4a77/eyJfcmFpbHMiOnsibWVzc2FnZSI6IkJBaDdCam9VY21WemFYcGxYM1J2WDJ4cGJXbDBXd2N3YVVFPSIsImV4cCI6bnVsbCwicHVyIjoidmFyaWF0aW9uIn19--13365af474775053792721a3478f550bd4a3b2f2/logo-Senamhi_gob_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398" y="186897"/>
            <a:ext cx="1687866" cy="77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1"/>
          <p:cNvSpPr txBox="1">
            <a:spLocks noGrp="1"/>
          </p:cNvSpPr>
          <p:nvPr>
            <p:ph type="title"/>
          </p:nvPr>
        </p:nvSpPr>
        <p:spPr>
          <a:xfrm>
            <a:off x="1860331" y="141890"/>
            <a:ext cx="8303971" cy="9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DEFINICIÓN DE METAS GRUPALES E INDIVIDUALES</a:t>
            </a:r>
            <a:endParaRPr/>
          </a:p>
        </p:txBody>
      </p:sp>
      <p:grpSp>
        <p:nvGrpSpPr>
          <p:cNvPr id="589" name="Google Shape;589;p11"/>
          <p:cNvGrpSpPr/>
          <p:nvPr/>
        </p:nvGrpSpPr>
        <p:grpSpPr>
          <a:xfrm>
            <a:off x="393784" y="1577979"/>
            <a:ext cx="6257579" cy="3581118"/>
            <a:chOff x="1399" y="660383"/>
            <a:chExt cx="6257579" cy="3581118"/>
          </a:xfrm>
        </p:grpSpPr>
        <p:sp>
          <p:nvSpPr>
            <p:cNvPr id="590" name="Google Shape;590;p11"/>
            <p:cNvSpPr/>
            <p:nvPr/>
          </p:nvSpPr>
          <p:spPr>
            <a:xfrm>
              <a:off x="1399" y="1829565"/>
              <a:ext cx="2614012" cy="1307006"/>
            </a:xfrm>
            <a:prstGeom prst="roundRect">
              <a:avLst>
                <a:gd name="adj" fmla="val 10000"/>
              </a:avLst>
            </a:prstGeom>
            <a:solidFill>
              <a:srgbClr val="13AD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 txBox="1"/>
            <p:nvPr/>
          </p:nvSpPr>
          <p:spPr>
            <a:xfrm>
              <a:off x="39680" y="1867846"/>
              <a:ext cx="2537450" cy="1230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Prioridades anuales de gestión del órgano o unidad orgánica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 rot="-2918016">
              <a:off x="2351252" y="1874791"/>
              <a:ext cx="1557873" cy="473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rgbClr val="27AB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 txBox="1"/>
            <p:nvPr/>
          </p:nvSpPr>
          <p:spPr>
            <a:xfrm rot="-2918016">
              <a:off x="3091242" y="1859531"/>
              <a:ext cx="77893" cy="77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3644966" y="660383"/>
              <a:ext cx="2614012" cy="1307006"/>
            </a:xfrm>
            <a:prstGeom prst="roundRect">
              <a:avLst>
                <a:gd name="adj" fmla="val 10000"/>
              </a:avLst>
            </a:prstGeom>
            <a:solidFill>
              <a:srgbClr val="27AB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 txBox="1"/>
            <p:nvPr/>
          </p:nvSpPr>
          <p:spPr>
            <a:xfrm>
              <a:off x="3683247" y="698664"/>
              <a:ext cx="2537450" cy="1230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Metas grupales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2821347">
              <a:off x="2375064" y="3011847"/>
              <a:ext cx="1510249" cy="473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rgbClr val="27AB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 txBox="1"/>
            <p:nvPr/>
          </p:nvSpPr>
          <p:spPr>
            <a:xfrm rot="2821347">
              <a:off x="3092433" y="2997777"/>
              <a:ext cx="75512" cy="75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3644966" y="2934495"/>
              <a:ext cx="2614012" cy="1307006"/>
            </a:xfrm>
            <a:prstGeom prst="roundRect">
              <a:avLst>
                <a:gd name="adj" fmla="val 10000"/>
              </a:avLst>
            </a:prstGeom>
            <a:solidFill>
              <a:srgbClr val="27AB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 txBox="1"/>
            <p:nvPr/>
          </p:nvSpPr>
          <p:spPr>
            <a:xfrm>
              <a:off x="3683247" y="2972776"/>
              <a:ext cx="2537450" cy="1230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Metas Individuales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" name="Google Shape;600;p11"/>
          <p:cNvSpPr txBox="1"/>
          <p:nvPr/>
        </p:nvSpPr>
        <p:spPr>
          <a:xfrm>
            <a:off x="6873765" y="1501750"/>
            <a:ext cx="499766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los </a:t>
            </a:r>
            <a:r>
              <a:rPr lang="es-PE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retos del directivo </a:t>
            </a: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órgano o unidad orgánica que pueden considerar los </a:t>
            </a:r>
            <a:r>
              <a:rPr lang="es-PE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efectos del trabajo de todo su equipo </a:t>
            </a: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usuarios internos y/o externos</a:t>
            </a:r>
            <a:endParaRPr/>
          </a:p>
        </p:txBody>
      </p:sp>
      <p:sp>
        <p:nvSpPr>
          <p:cNvPr id="601" name="Google Shape;601;p11"/>
          <p:cNvSpPr txBox="1"/>
          <p:nvPr/>
        </p:nvSpPr>
        <p:spPr>
          <a:xfrm>
            <a:off x="6873764" y="3628026"/>
            <a:ext cx="499767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los </a:t>
            </a:r>
            <a:r>
              <a:rPr lang="es-PE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retos asignados a cada servidor/a </a:t>
            </a: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sus </a:t>
            </a:r>
            <a:r>
              <a:rPr lang="es-PE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responsabilidades individuales</a:t>
            </a: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 generación de uno o más </a:t>
            </a:r>
            <a:r>
              <a:rPr lang="es-PE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productos</a:t>
            </a: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órgano o unidad orgánica. Se definen en el marco de las funciones del puesto.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1"/>
          <p:cNvSpPr/>
          <p:nvPr/>
        </p:nvSpPr>
        <p:spPr>
          <a:xfrm>
            <a:off x="236483" y="4433532"/>
            <a:ext cx="3247696" cy="1959196"/>
          </a:xfrm>
          <a:prstGeom prst="wedgeEllipseCallout">
            <a:avLst>
              <a:gd name="adj1" fmla="val -949"/>
              <a:gd name="adj2" fmla="val -68410"/>
            </a:avLst>
          </a:prstGeom>
          <a:solidFill>
            <a:schemeClr val="accent5"/>
          </a:solidFill>
          <a:ln w="12700" cap="flat" cmpd="sng">
            <a:solidFill>
              <a:srgbClr val="B891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Excepcionalmente para el OA la prioridad podría ser el cumplimiento de sus funciones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2"/>
          <p:cNvSpPr txBox="1">
            <a:spLocks noGrp="1"/>
          </p:cNvSpPr>
          <p:nvPr>
            <p:ph type="title"/>
          </p:nvPr>
        </p:nvSpPr>
        <p:spPr>
          <a:xfrm>
            <a:off x="1891862" y="139672"/>
            <a:ext cx="8308427" cy="106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COMPONENTES DE LA META</a:t>
            </a:r>
            <a:endParaRPr/>
          </a:p>
        </p:txBody>
      </p:sp>
      <p:grpSp>
        <p:nvGrpSpPr>
          <p:cNvPr id="609" name="Google Shape;609;p12"/>
          <p:cNvGrpSpPr/>
          <p:nvPr/>
        </p:nvGrpSpPr>
        <p:grpSpPr>
          <a:xfrm>
            <a:off x="2028152" y="1414686"/>
            <a:ext cx="7815127" cy="4654456"/>
            <a:chOff x="956098" y="580"/>
            <a:chExt cx="7815127" cy="4654456"/>
          </a:xfrm>
        </p:grpSpPr>
        <p:sp>
          <p:nvSpPr>
            <p:cNvPr id="610" name="Google Shape;610;p12"/>
            <p:cNvSpPr/>
            <p:nvPr/>
          </p:nvSpPr>
          <p:spPr>
            <a:xfrm>
              <a:off x="3726163" y="2380039"/>
              <a:ext cx="2274997" cy="2274997"/>
            </a:xfrm>
            <a:prstGeom prst="ellipse">
              <a:avLst/>
            </a:prstGeom>
            <a:solidFill>
              <a:srgbClr val="BF233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2"/>
            <p:cNvSpPr txBox="1"/>
            <p:nvPr/>
          </p:nvSpPr>
          <p:spPr>
            <a:xfrm>
              <a:off x="4059329" y="2713205"/>
              <a:ext cx="1608665" cy="1608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Meta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2"/>
            <p:cNvSpPr/>
            <p:nvPr/>
          </p:nvSpPr>
          <p:spPr>
            <a:xfrm rot="-9900000">
              <a:off x="2007916" y="2654674"/>
              <a:ext cx="1690760" cy="6483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13A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2"/>
            <p:cNvSpPr/>
            <p:nvPr/>
          </p:nvSpPr>
          <p:spPr>
            <a:xfrm>
              <a:off x="956098" y="1895562"/>
              <a:ext cx="2161247" cy="1728997"/>
            </a:xfrm>
            <a:prstGeom prst="roundRect">
              <a:avLst>
                <a:gd name="adj" fmla="val 10000"/>
              </a:avLst>
            </a:prstGeom>
            <a:solidFill>
              <a:srgbClr val="13AD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2"/>
            <p:cNvSpPr txBox="1"/>
            <p:nvPr/>
          </p:nvSpPr>
          <p:spPr>
            <a:xfrm>
              <a:off x="1006739" y="1946203"/>
              <a:ext cx="2059965" cy="1627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Indicador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/Producto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2"/>
            <p:cNvSpPr/>
            <p:nvPr/>
          </p:nvSpPr>
          <p:spPr>
            <a:xfrm rot="-6900000">
              <a:off x="3138693" y="1307067"/>
              <a:ext cx="1690760" cy="6483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0B4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2"/>
            <p:cNvSpPr/>
            <p:nvPr/>
          </p:nvSpPr>
          <p:spPr>
            <a:xfrm>
              <a:off x="2546177" y="580"/>
              <a:ext cx="2161247" cy="1728997"/>
            </a:xfrm>
            <a:prstGeom prst="roundRect">
              <a:avLst>
                <a:gd name="adj" fmla="val 10000"/>
              </a:avLst>
            </a:prstGeom>
            <a:solidFill>
              <a:srgbClr val="0B44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2"/>
            <p:cNvSpPr txBox="1"/>
            <p:nvPr/>
          </p:nvSpPr>
          <p:spPr>
            <a:xfrm>
              <a:off x="2596818" y="51221"/>
              <a:ext cx="2059965" cy="1627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Valor meta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2"/>
            <p:cNvSpPr/>
            <p:nvPr/>
          </p:nvSpPr>
          <p:spPr>
            <a:xfrm rot="-3900000">
              <a:off x="4897870" y="1307067"/>
              <a:ext cx="1690760" cy="6483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27A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2"/>
            <p:cNvSpPr/>
            <p:nvPr/>
          </p:nvSpPr>
          <p:spPr>
            <a:xfrm>
              <a:off x="5019900" y="580"/>
              <a:ext cx="2161247" cy="1728997"/>
            </a:xfrm>
            <a:prstGeom prst="roundRect">
              <a:avLst>
                <a:gd name="adj" fmla="val 10000"/>
              </a:avLst>
            </a:prstGeom>
            <a:solidFill>
              <a:srgbClr val="27AB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2"/>
            <p:cNvSpPr txBox="1"/>
            <p:nvPr/>
          </p:nvSpPr>
          <p:spPr>
            <a:xfrm>
              <a:off x="5070541" y="51221"/>
              <a:ext cx="2059965" cy="1627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Evidencia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2"/>
            <p:cNvSpPr/>
            <p:nvPr/>
          </p:nvSpPr>
          <p:spPr>
            <a:xfrm rot="-900000">
              <a:off x="6028647" y="2654674"/>
              <a:ext cx="1690760" cy="648374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DC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>
              <a:off x="6609978" y="1895562"/>
              <a:ext cx="2161247" cy="1728997"/>
            </a:xfrm>
            <a:prstGeom prst="roundRect">
              <a:avLst>
                <a:gd name="adj" fmla="val 10000"/>
              </a:avLst>
            </a:prstGeom>
            <a:solidFill>
              <a:srgbClr val="FDC72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2"/>
            <p:cNvSpPr txBox="1"/>
            <p:nvPr/>
          </p:nvSpPr>
          <p:spPr>
            <a:xfrm>
              <a:off x="6660619" y="1946203"/>
              <a:ext cx="2059965" cy="1627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Plazos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3"/>
          <p:cNvSpPr txBox="1">
            <a:spLocks noGrp="1"/>
          </p:cNvSpPr>
          <p:nvPr>
            <p:ph type="title" idx="4294967295"/>
          </p:nvPr>
        </p:nvSpPr>
        <p:spPr>
          <a:xfrm>
            <a:off x="2601311" y="201941"/>
            <a:ext cx="6873875" cy="79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PE" sz="3200"/>
              <a:t>INDICADOR</a:t>
            </a:r>
            <a:endParaRPr sz="3200"/>
          </a:p>
        </p:txBody>
      </p:sp>
      <p:sp>
        <p:nvSpPr>
          <p:cNvPr id="630" name="Google Shape;630;p13"/>
          <p:cNvSpPr txBox="1"/>
          <p:nvPr/>
        </p:nvSpPr>
        <p:spPr>
          <a:xfrm>
            <a:off x="441435" y="884967"/>
            <a:ext cx="1152459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una </a:t>
            </a:r>
            <a:r>
              <a:rPr lang="es-PE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expresión cuantitativa </a:t>
            </a:r>
            <a:r>
              <a:rPr lang="es-PE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se utiliza para asignar un reto al servidor/a, alcanzable dentro de la etapa de seguimiento del ciclo de GdR y alineado a la prioridad anual de gestión del órgano o unidad orgánica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1" name="Google Shape;631;p13"/>
          <p:cNvGrpSpPr/>
          <p:nvPr/>
        </p:nvGrpSpPr>
        <p:grpSpPr>
          <a:xfrm>
            <a:off x="455528" y="1993812"/>
            <a:ext cx="11149563" cy="3588525"/>
            <a:chOff x="14093" y="849"/>
            <a:chExt cx="11149563" cy="3588525"/>
          </a:xfrm>
        </p:grpSpPr>
        <p:sp>
          <p:nvSpPr>
            <p:cNvPr id="632" name="Google Shape;632;p13"/>
            <p:cNvSpPr/>
            <p:nvPr/>
          </p:nvSpPr>
          <p:spPr>
            <a:xfrm>
              <a:off x="14093" y="25662"/>
              <a:ext cx="2493617" cy="85681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 txBox="1"/>
            <p:nvPr/>
          </p:nvSpPr>
          <p:spPr>
            <a:xfrm>
              <a:off x="14093" y="25662"/>
              <a:ext cx="2493617" cy="571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Unidad de medida</a:t>
              </a:r>
              <a:endParaRPr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524834" y="596874"/>
              <a:ext cx="2493617" cy="29925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3ADB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 txBox="1"/>
            <p:nvPr/>
          </p:nvSpPr>
          <p:spPr>
            <a:xfrm>
              <a:off x="597870" y="669910"/>
              <a:ext cx="2347545" cy="2846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s-P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Porcentaje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s-P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Tasa de variación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s-P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Promedio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s-P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Cantidad absoluta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2885734" y="849"/>
              <a:ext cx="801409" cy="6208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 txBox="1"/>
            <p:nvPr/>
          </p:nvSpPr>
          <p:spPr>
            <a:xfrm>
              <a:off x="2885734" y="125017"/>
              <a:ext cx="615158" cy="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4019804" y="25662"/>
              <a:ext cx="2493617" cy="856816"/>
            </a:xfrm>
            <a:prstGeom prst="roundRect">
              <a:avLst>
                <a:gd name="adj" fmla="val 10000"/>
              </a:avLst>
            </a:prstGeom>
            <a:solidFill>
              <a:srgbClr val="0B44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 txBox="1"/>
            <p:nvPr/>
          </p:nvSpPr>
          <p:spPr>
            <a:xfrm>
              <a:off x="4019804" y="25662"/>
              <a:ext cx="2493617" cy="571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Sujeto/objeto</a:t>
              </a:r>
              <a:endParaRPr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4530545" y="596874"/>
              <a:ext cx="2493617" cy="29925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0B44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 txBox="1"/>
            <p:nvPr/>
          </p:nvSpPr>
          <p:spPr>
            <a:xfrm>
              <a:off x="4603581" y="669910"/>
              <a:ext cx="2347545" cy="2846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s-P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el elemento sobre el cual se espera generar un cambio como producto del desempeño del servidor evaluado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6891445" y="849"/>
              <a:ext cx="801409" cy="6208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B4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 txBox="1"/>
            <p:nvPr/>
          </p:nvSpPr>
          <p:spPr>
            <a:xfrm>
              <a:off x="6891445" y="125017"/>
              <a:ext cx="615158" cy="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8025516" y="25662"/>
              <a:ext cx="2493617" cy="856816"/>
            </a:xfrm>
            <a:prstGeom prst="roundRect">
              <a:avLst>
                <a:gd name="adj" fmla="val 10000"/>
              </a:avLst>
            </a:prstGeom>
            <a:solidFill>
              <a:srgbClr val="27AB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 txBox="1"/>
            <p:nvPr/>
          </p:nvSpPr>
          <p:spPr>
            <a:xfrm>
              <a:off x="8025516" y="25662"/>
              <a:ext cx="2493617" cy="571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Atributo</a:t>
              </a:r>
              <a:endParaRPr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8402474" y="596874"/>
              <a:ext cx="2761182" cy="29925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27AB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 txBox="1"/>
            <p:nvPr/>
          </p:nvSpPr>
          <p:spPr>
            <a:xfrm>
              <a:off x="8483346" y="677746"/>
              <a:ext cx="2599438" cy="2830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s-P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Simples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s-PE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Complementarios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4"/>
          <p:cNvSpPr txBox="1">
            <a:spLocks noGrp="1"/>
          </p:cNvSpPr>
          <p:nvPr>
            <p:ph type="title" idx="4294967295"/>
          </p:nvPr>
        </p:nvSpPr>
        <p:spPr>
          <a:xfrm>
            <a:off x="3673367" y="-13367"/>
            <a:ext cx="5092262" cy="79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PE" sz="3200" dirty="0"/>
              <a:t>Ejemplos de indicadores</a:t>
            </a:r>
            <a:endParaRPr sz="32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832920"/>
              </p:ext>
            </p:extLst>
          </p:nvPr>
        </p:nvGraphicFramePr>
        <p:xfrm>
          <a:off x="570913" y="1256057"/>
          <a:ext cx="11370879" cy="37927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265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Prioridades anuales de gestión del</a:t>
                      </a:r>
                      <a:r>
                        <a:rPr lang="es-PE" sz="1800" baseline="0" dirty="0"/>
                        <a:t> SENAMHI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Atributo</a:t>
                      </a:r>
                      <a:r>
                        <a:rPr lang="es-PE" sz="1800" baseline="0" dirty="0"/>
                        <a:t> simple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Atributo complementario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Vigilancia </a:t>
                      </a:r>
                      <a:r>
                        <a:rPr lang="es-PE" sz="1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agrometeorológica</a:t>
                      </a:r>
                      <a:endParaRPr lang="es-PE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</a:rPr>
                        <a:t>Cantidad de acciones de vigilancia </a:t>
                      </a:r>
                      <a:r>
                        <a:rPr lang="es-PE" sz="1800" dirty="0" err="1">
                          <a:solidFill>
                            <a:schemeClr val="tx1"/>
                          </a:solidFill>
                        </a:rPr>
                        <a:t>agrometeorológicas</a:t>
                      </a:r>
                      <a:r>
                        <a:rPr lang="es-PE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800" b="1" baseline="0" dirty="0">
                          <a:solidFill>
                            <a:schemeClr val="tx1"/>
                          </a:solidFill>
                        </a:rPr>
                        <a:t>ejecutadas</a:t>
                      </a:r>
                      <a:r>
                        <a:rPr lang="es-PE" sz="18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</a:rPr>
                        <a:t>Cantidad de acciones </a:t>
                      </a:r>
                      <a:r>
                        <a:rPr lang="es-PE" sz="1800" dirty="0" err="1">
                          <a:solidFill>
                            <a:schemeClr val="tx1"/>
                          </a:solidFill>
                        </a:rPr>
                        <a:t>agrometeorológicos</a:t>
                      </a:r>
                      <a:r>
                        <a:rPr lang="es-PE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800" b="1" baseline="0" dirty="0">
                          <a:solidFill>
                            <a:schemeClr val="tx1"/>
                          </a:solidFill>
                        </a:rPr>
                        <a:t>ejecutadas que cumplen con los estándares definidos por la Dirección de </a:t>
                      </a:r>
                      <a:r>
                        <a:rPr lang="es-PE" sz="1800" b="1" baseline="0" dirty="0" err="1">
                          <a:solidFill>
                            <a:schemeClr val="tx1"/>
                          </a:solidFill>
                        </a:rPr>
                        <a:t>Agrometeorología</a:t>
                      </a:r>
                      <a:endParaRPr lang="es-P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85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P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Garantizar la operatividad del sistema observacional</a:t>
                      </a:r>
                    </a:p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equipos convencionales 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evaluados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 de equipos convencionales 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evaluados según</a:t>
                      </a:r>
                      <a:r>
                        <a:rPr lang="es-PE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 programado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129">
                <a:tc vMerge="1">
                  <a:txBody>
                    <a:bodyPr/>
                    <a:lstStyle/>
                    <a:p>
                      <a:pPr algn="l" rtl="0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estaciones 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 recibieron mantenimiento preventivo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estaciones 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 recibieron mantenimiento preventivo en los plazos establecidos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1CDFD236-DC8B-486F-9125-36B58C7B7A13}"/>
              </a:ext>
            </a:extLst>
          </p:cNvPr>
          <p:cNvSpPr/>
          <p:nvPr/>
        </p:nvSpPr>
        <p:spPr>
          <a:xfrm>
            <a:off x="3357349" y="1197735"/>
            <a:ext cx="8584443" cy="3928057"/>
          </a:xfrm>
          <a:prstGeom prst="rect">
            <a:avLst/>
          </a:prstGeom>
          <a:noFill/>
          <a:ln w="76200">
            <a:solidFill>
              <a:srgbClr val="FFFF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Google Shape;655;p14"/>
          <p:cNvSpPr/>
          <p:nvPr/>
        </p:nvSpPr>
        <p:spPr>
          <a:xfrm>
            <a:off x="817207" y="5839441"/>
            <a:ext cx="4027211" cy="1018559"/>
          </a:xfrm>
          <a:prstGeom prst="wedgeEllipseCallout">
            <a:avLst>
              <a:gd name="adj1" fmla="val 23050"/>
              <a:gd name="adj2" fmla="val -93834"/>
            </a:avLst>
          </a:prstGeom>
          <a:solidFill>
            <a:schemeClr val="accent5"/>
          </a:solidFill>
          <a:ln w="12700" cap="flat" cmpd="sng">
            <a:solidFill>
              <a:srgbClr val="B891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prioridad puede ser medido con más de un indicador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56;p14"/>
          <p:cNvSpPr/>
          <p:nvPr/>
        </p:nvSpPr>
        <p:spPr>
          <a:xfrm>
            <a:off x="5626108" y="5839441"/>
            <a:ext cx="4859139" cy="1046588"/>
          </a:xfrm>
          <a:prstGeom prst="wedgeEllipseCallout">
            <a:avLst>
              <a:gd name="adj1" fmla="val 25033"/>
              <a:gd name="adj2" fmla="val -110117"/>
            </a:avLst>
          </a:prstGeom>
          <a:solidFill>
            <a:schemeClr val="accent5"/>
          </a:solidFill>
          <a:ln w="12700" cap="flat" cmpd="sng">
            <a:solidFill>
              <a:srgbClr val="B891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recomendable que la redacción del indicador evidencie el logro de la prioridad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68072"/>
              </p:ext>
            </p:extLst>
          </p:nvPr>
        </p:nvGraphicFramePr>
        <p:xfrm>
          <a:off x="1233508" y="2033308"/>
          <a:ext cx="9700655" cy="4167780"/>
        </p:xfrm>
        <a:graphic>
          <a:graphicData uri="http://schemas.openxmlformats.org/drawingml/2006/table">
            <a:tbl>
              <a:tblPr firstRow="1" bandRow="1">
                <a:tableStyleId>{A2C14654-1315-4E1A-970E-2F6E224030A1}</a:tableStyleId>
              </a:tblPr>
              <a:tblGrid>
                <a:gridCol w="510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j-lt"/>
                        </a:rPr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Indicador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Generación de información para estudios agroclimáticos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Número de boletines de pronóstico de riesgo agroclimático de los cultivos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>
                          <a:solidFill>
                            <a:schemeClr val="tx1"/>
                          </a:solidFill>
                          <a:latin typeface="+mn-lt"/>
                        </a:rPr>
                        <a:t>Desarrollar una metodología  para la definición y priorización de predios a gestionar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Porcentaje de pronósticos climático estacional regional presentados en</a:t>
                      </a:r>
                      <a:r>
                        <a:rPr lang="es-PE" sz="2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los plazos establecidos</a:t>
                      </a:r>
                      <a:endParaRPr lang="pt-BR" sz="2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Promedio</a:t>
                      </a:r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de estaciones </a:t>
                      </a:r>
                      <a:r>
                        <a:rPr lang="pt-BR" sz="20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en</a:t>
                      </a:r>
                      <a:r>
                        <a:rPr lang="pt-BR" sz="2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pt-BR" sz="20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la</a:t>
                      </a:r>
                      <a:r>
                        <a:rPr lang="pt-BR" sz="2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pt-BR" sz="20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Dirección</a:t>
                      </a:r>
                      <a:r>
                        <a:rPr lang="pt-BR" sz="2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Zonal</a:t>
                      </a:r>
                      <a:endParaRPr lang="pt-BR" sz="2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Google Shape;653;p14"/>
          <p:cNvSpPr txBox="1">
            <a:spLocks/>
          </p:cNvSpPr>
          <p:nvPr/>
        </p:nvSpPr>
        <p:spPr>
          <a:xfrm>
            <a:off x="1326525" y="385877"/>
            <a:ext cx="9427336" cy="95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es-PE" sz="3200" dirty="0"/>
              <a:t>¿Cuál opción es un indicador adecuadamente redactado? </a:t>
            </a:r>
          </a:p>
          <a:p>
            <a:pPr algn="ctr">
              <a:buSzPts val="3200"/>
            </a:pPr>
            <a:r>
              <a:rPr lang="es-PE" sz="3200" dirty="0"/>
              <a:t>(unidad de medida / sujeto / atributo)</a:t>
            </a:r>
          </a:p>
        </p:txBody>
      </p:sp>
    </p:spTree>
    <p:extLst>
      <p:ext uri="{BB962C8B-B14F-4D97-AF65-F5344CB8AC3E}">
        <p14:creationId xmlns:p14="http://schemas.microsoft.com/office/powerpoint/2010/main" val="57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08620"/>
              </p:ext>
            </p:extLst>
          </p:nvPr>
        </p:nvGraphicFramePr>
        <p:xfrm>
          <a:off x="1233508" y="2033308"/>
          <a:ext cx="9700655" cy="4167780"/>
        </p:xfrm>
        <a:graphic>
          <a:graphicData uri="http://schemas.openxmlformats.org/drawingml/2006/table">
            <a:tbl>
              <a:tblPr firstRow="1" bandRow="1">
                <a:tableStyleId>{A2C14654-1315-4E1A-970E-2F6E224030A1}</a:tableStyleId>
              </a:tblPr>
              <a:tblGrid>
                <a:gridCol w="510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j-lt"/>
                        </a:rPr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Indicador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Generación de información para estudios agroclimáticos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Número de boletines de pronóstico de riesgo agroclimático de los cultivos</a:t>
                      </a:r>
                      <a:r>
                        <a:rPr lang="pt-BR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>
                          <a:solidFill>
                            <a:schemeClr val="tx1"/>
                          </a:solidFill>
                          <a:latin typeface="+mn-lt"/>
                        </a:rPr>
                        <a:t>Desarrollar una metodología  para la definición y priorización de predios a gestionar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0070C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Porcentaje de pronósticos climático estacional regional presentados</a:t>
                      </a:r>
                      <a:r>
                        <a:rPr lang="es-PE" sz="2000" b="0" i="0" u="none" strike="noStrike" cap="none" baseline="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en los plazos establecidos</a:t>
                      </a:r>
                      <a:endParaRPr lang="pt-BR" sz="2000" b="0" i="0" u="none" strike="noStrike" cap="none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20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Promedio</a:t>
                      </a:r>
                      <a:r>
                        <a:rPr lang="pt-BR" sz="2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de estaciones </a:t>
                      </a:r>
                      <a:r>
                        <a:rPr lang="pt-BR" sz="20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en</a:t>
                      </a:r>
                      <a:r>
                        <a:rPr lang="pt-BR" sz="2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pt-BR" sz="20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la</a:t>
                      </a:r>
                      <a:r>
                        <a:rPr lang="pt-BR" sz="2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pt-BR" sz="20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Dirección</a:t>
                      </a:r>
                      <a:r>
                        <a:rPr lang="pt-BR" sz="2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 Zonal</a:t>
                      </a:r>
                      <a:endParaRPr lang="pt-BR" sz="20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Google Shape;653;p14"/>
          <p:cNvSpPr txBox="1">
            <a:spLocks/>
          </p:cNvSpPr>
          <p:nvPr/>
        </p:nvSpPr>
        <p:spPr>
          <a:xfrm>
            <a:off x="1326525" y="385877"/>
            <a:ext cx="9427336" cy="95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es-PE" sz="3200" dirty="0"/>
              <a:t>¿Cuál opción es un indicador adecuadamente redactado? </a:t>
            </a:r>
          </a:p>
          <a:p>
            <a:pPr algn="ctr">
              <a:buSzPts val="3200"/>
            </a:pPr>
            <a:r>
              <a:rPr lang="es-PE" sz="3200" dirty="0"/>
              <a:t>(unidad de medida / sujeto / atributo)</a:t>
            </a:r>
          </a:p>
        </p:txBody>
      </p:sp>
    </p:spTree>
    <p:extLst>
      <p:ext uri="{BB962C8B-B14F-4D97-AF65-F5344CB8AC3E}">
        <p14:creationId xmlns:p14="http://schemas.microsoft.com/office/powerpoint/2010/main" val="34281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5"/>
          <p:cNvSpPr txBox="1">
            <a:spLocks noGrp="1"/>
          </p:cNvSpPr>
          <p:nvPr>
            <p:ph type="title" idx="4294967295"/>
          </p:nvPr>
        </p:nvSpPr>
        <p:spPr>
          <a:xfrm>
            <a:off x="1152409" y="895417"/>
            <a:ext cx="6873875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PE" sz="3200"/>
              <a:t>PRODUCTO</a:t>
            </a:r>
            <a:endParaRPr sz="3200"/>
          </a:p>
        </p:txBody>
      </p:sp>
      <p:graphicFrame>
        <p:nvGraphicFramePr>
          <p:cNvPr id="663" name="Google Shape;663;p15"/>
          <p:cNvGraphicFramePr/>
          <p:nvPr>
            <p:extLst>
              <p:ext uri="{D42A27DB-BD31-4B8C-83A1-F6EECF244321}">
                <p14:modId xmlns:p14="http://schemas.microsoft.com/office/powerpoint/2010/main" val="2625858763"/>
              </p:ext>
            </p:extLst>
          </p:nvPr>
        </p:nvGraphicFramePr>
        <p:xfrm>
          <a:off x="757762" y="2184287"/>
          <a:ext cx="7744793" cy="2454597"/>
        </p:xfrm>
        <a:graphic>
          <a:graphicData uri="http://schemas.openxmlformats.org/drawingml/2006/table">
            <a:tbl>
              <a:tblPr firstRow="1" bandRow="1">
                <a:noFill/>
                <a:tableStyleId>{A2C14654-1315-4E1A-970E-2F6E224030A1}</a:tableStyleId>
              </a:tblPr>
              <a:tblGrid>
                <a:gridCol w="377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34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/>
                        <a:t>Prioridades anuales de gestión</a:t>
                      </a:r>
                      <a:r>
                        <a:rPr lang="es-PE" sz="1800" baseline="0" dirty="0"/>
                        <a:t> SENAMHI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Producto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1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/>
                        <a:t>Gestión de la investigación, desarrollo e innovación </a:t>
                      </a:r>
                      <a:r>
                        <a:rPr lang="es-PE" sz="1800" dirty="0" err="1"/>
                        <a:t>agrometeorológico</a:t>
                      </a:r>
                      <a:endParaRPr lang="es-PE"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Estudio de determinación de las necesidades hídricas por cultivo elaborado 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9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/>
                        <a:t>Realizar inventario de la red nacional de observación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PE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sym typeface="Arial"/>
                        </a:rPr>
                        <a:t>I</a:t>
                      </a:r>
                      <a:r>
                        <a:rPr lang="es-PE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nventario de la red nacional de observación realizado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4" name="Google Shape;664;p15"/>
          <p:cNvSpPr/>
          <p:nvPr/>
        </p:nvSpPr>
        <p:spPr>
          <a:xfrm>
            <a:off x="8914025" y="2563593"/>
            <a:ext cx="2722530" cy="2376470"/>
          </a:xfrm>
          <a:prstGeom prst="wedgeEllipseCallout">
            <a:avLst>
              <a:gd name="adj1" fmla="val -57254"/>
              <a:gd name="adj2" fmla="val -40303"/>
            </a:avLst>
          </a:prstGeom>
          <a:solidFill>
            <a:schemeClr val="accent5"/>
          </a:solidFill>
          <a:ln w="12700" cap="flat" cmpd="sng">
            <a:solidFill>
              <a:srgbClr val="B891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Gestión de Rendimiento se puede plantear de manera alternativa al indicador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48754"/>
              </p:ext>
            </p:extLst>
          </p:nvPr>
        </p:nvGraphicFramePr>
        <p:xfrm>
          <a:off x="1233509" y="1930278"/>
          <a:ext cx="9700655" cy="3457125"/>
        </p:xfrm>
        <a:graphic>
          <a:graphicData uri="http://schemas.openxmlformats.org/drawingml/2006/table">
            <a:tbl>
              <a:tblPr firstRow="1" bandRow="1">
                <a:tableStyleId>{A2C14654-1315-4E1A-970E-2F6E224030A1}</a:tableStyleId>
              </a:tblPr>
              <a:tblGrid>
                <a:gridCol w="510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j-lt"/>
                        </a:rPr>
                        <a:t>N°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>
                          <a:latin typeface="+mj-lt"/>
                        </a:rPr>
                        <a:t>Producto</a:t>
                      </a:r>
                      <a:endParaRPr lang="pt-BR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Número de predios saneados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>
                          <a:latin typeface="+mn-lt"/>
                        </a:rPr>
                        <a:t>Adecuación de estaciones (obra y/o equipamiento) regional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>
                          <a:solidFill>
                            <a:schemeClr val="tx1"/>
                          </a:solidFill>
                          <a:latin typeface="+mn-lt"/>
                        </a:rPr>
                        <a:t>Metodología para la priorización de estaciones aprobada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Elaboración de pronósticos hidrológicos diario de cuencas de la RH – Pacifico 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653;p14"/>
          <p:cNvSpPr txBox="1">
            <a:spLocks/>
          </p:cNvSpPr>
          <p:nvPr/>
        </p:nvSpPr>
        <p:spPr>
          <a:xfrm>
            <a:off x="1081826" y="450271"/>
            <a:ext cx="9427336" cy="95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es-PE" sz="3200" dirty="0"/>
              <a:t>¿Cuál opción es un producto? </a:t>
            </a:r>
          </a:p>
        </p:txBody>
      </p:sp>
    </p:spTree>
    <p:extLst>
      <p:ext uri="{BB962C8B-B14F-4D97-AF65-F5344CB8AC3E}">
        <p14:creationId xmlns:p14="http://schemas.microsoft.com/office/powerpoint/2010/main" val="28814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33174"/>
              </p:ext>
            </p:extLst>
          </p:nvPr>
        </p:nvGraphicFramePr>
        <p:xfrm>
          <a:off x="1375177" y="1698458"/>
          <a:ext cx="9700655" cy="3457125"/>
        </p:xfrm>
        <a:graphic>
          <a:graphicData uri="http://schemas.openxmlformats.org/drawingml/2006/table">
            <a:tbl>
              <a:tblPr firstRow="1" bandRow="1">
                <a:tableStyleId>{A2C14654-1315-4E1A-970E-2F6E224030A1}</a:tableStyleId>
              </a:tblPr>
              <a:tblGrid>
                <a:gridCol w="510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j-lt"/>
                        </a:rPr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>
                          <a:latin typeface="+mj-lt"/>
                        </a:rPr>
                        <a:t>Producto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Número de predios saneados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>
                          <a:latin typeface="+mn-lt"/>
                        </a:rPr>
                        <a:t>Adecuación de estaciones (obra y/o equipamiento) regional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0070C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sz="2000" dirty="0">
                          <a:solidFill>
                            <a:srgbClr val="0070C0"/>
                          </a:solidFill>
                          <a:latin typeface="+mn-lt"/>
                        </a:rPr>
                        <a:t>Metodología para la priorización de estaciones aprobada </a:t>
                      </a:r>
                      <a:endParaRPr lang="pt-BR" sz="20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4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Elaboración del pronósticos hidrológicos diario de cuencas de la RH – Pacifico </a:t>
                      </a:r>
                      <a:endParaRPr lang="pt-BR" sz="20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653;p14"/>
          <p:cNvSpPr txBox="1">
            <a:spLocks/>
          </p:cNvSpPr>
          <p:nvPr/>
        </p:nvSpPr>
        <p:spPr>
          <a:xfrm>
            <a:off x="1094705" y="282846"/>
            <a:ext cx="9427336" cy="95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es-PE" sz="3200" dirty="0"/>
              <a:t>¿Cuál opción es un producto? </a:t>
            </a:r>
          </a:p>
        </p:txBody>
      </p:sp>
    </p:spTree>
    <p:extLst>
      <p:ext uri="{BB962C8B-B14F-4D97-AF65-F5344CB8AC3E}">
        <p14:creationId xmlns:p14="http://schemas.microsoft.com/office/powerpoint/2010/main" val="32033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6"/>
          <p:cNvSpPr txBox="1">
            <a:spLocks noGrp="1"/>
          </p:cNvSpPr>
          <p:nvPr>
            <p:ph type="title"/>
          </p:nvPr>
        </p:nvSpPr>
        <p:spPr>
          <a:xfrm>
            <a:off x="2706413" y="268014"/>
            <a:ext cx="6812280" cy="69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PE" sz="3200"/>
              <a:t>VALOR META</a:t>
            </a:r>
            <a:endParaRPr sz="3200"/>
          </a:p>
        </p:txBody>
      </p:sp>
      <p:grpSp>
        <p:nvGrpSpPr>
          <p:cNvPr id="670" name="Google Shape;670;p16"/>
          <p:cNvGrpSpPr/>
          <p:nvPr/>
        </p:nvGrpSpPr>
        <p:grpSpPr>
          <a:xfrm>
            <a:off x="1080743" y="2464021"/>
            <a:ext cx="10063618" cy="2186507"/>
            <a:chOff x="5273" y="49746"/>
            <a:chExt cx="10063618" cy="2186507"/>
          </a:xfrm>
        </p:grpSpPr>
        <p:sp>
          <p:nvSpPr>
            <p:cNvPr id="671" name="Google Shape;671;p16"/>
            <p:cNvSpPr/>
            <p:nvPr/>
          </p:nvSpPr>
          <p:spPr>
            <a:xfrm>
              <a:off x="5273" y="49746"/>
              <a:ext cx="2186507" cy="2186507"/>
            </a:xfrm>
            <a:prstGeom prst="ellipse">
              <a:avLst/>
            </a:prstGeom>
            <a:solidFill>
              <a:srgbClr val="13AD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 txBox="1"/>
            <p:nvPr/>
          </p:nvSpPr>
          <p:spPr>
            <a:xfrm>
              <a:off x="325480" y="369953"/>
              <a:ext cx="1546093" cy="154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Valor meta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 rot="-2558555">
              <a:off x="2162290" y="841262"/>
              <a:ext cx="71427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BF233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74" name="Google Shape;674;p16"/>
            <p:cNvSpPr/>
            <p:nvPr/>
          </p:nvSpPr>
          <p:spPr>
            <a:xfrm rot="-8241445">
              <a:off x="5011091" y="841262"/>
              <a:ext cx="71427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BF233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cxnSp>
          <p:nvCxnSpPr>
            <p:cNvPr id="675" name="Google Shape;675;p16"/>
            <p:cNvCxnSpPr/>
            <p:nvPr/>
          </p:nvCxnSpPr>
          <p:spPr>
            <a:xfrm>
              <a:off x="2782138" y="599328"/>
              <a:ext cx="255572" cy="0"/>
            </a:xfrm>
            <a:prstGeom prst="straightConnector1">
              <a:avLst/>
            </a:prstGeom>
            <a:noFill/>
            <a:ln w="12700" cap="flat" cmpd="sng">
              <a:solidFill>
                <a:srgbClr val="BF233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76" name="Google Shape;676;p16"/>
            <p:cNvSpPr/>
            <p:nvPr/>
          </p:nvSpPr>
          <p:spPr>
            <a:xfrm>
              <a:off x="3037710" y="55656"/>
              <a:ext cx="1812238" cy="1087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 txBox="1"/>
            <p:nvPr/>
          </p:nvSpPr>
          <p:spPr>
            <a:xfrm>
              <a:off x="3037710" y="55656"/>
              <a:ext cx="1812238" cy="1087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Retador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8" name="Google Shape;678;p16"/>
            <p:cNvCxnSpPr/>
            <p:nvPr/>
          </p:nvCxnSpPr>
          <p:spPr>
            <a:xfrm>
              <a:off x="4849948" y="599328"/>
              <a:ext cx="255572" cy="0"/>
            </a:xfrm>
            <a:prstGeom prst="straightConnector1">
              <a:avLst/>
            </a:prstGeom>
            <a:noFill/>
            <a:ln w="12700" cap="flat" cmpd="sng">
              <a:solidFill>
                <a:srgbClr val="BF233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79" name="Google Shape;679;p16"/>
            <p:cNvSpPr/>
            <p:nvPr/>
          </p:nvSpPr>
          <p:spPr>
            <a:xfrm rot="2558555">
              <a:off x="2162290" y="1444737"/>
              <a:ext cx="71427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BF233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80" name="Google Shape;680;p16"/>
            <p:cNvSpPr/>
            <p:nvPr/>
          </p:nvSpPr>
          <p:spPr>
            <a:xfrm rot="8241445">
              <a:off x="5011091" y="1444737"/>
              <a:ext cx="71427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rgbClr val="BF233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cxnSp>
          <p:nvCxnSpPr>
            <p:cNvPr id="681" name="Google Shape;681;p16"/>
            <p:cNvCxnSpPr/>
            <p:nvPr/>
          </p:nvCxnSpPr>
          <p:spPr>
            <a:xfrm>
              <a:off x="2782138" y="1686671"/>
              <a:ext cx="255572" cy="0"/>
            </a:xfrm>
            <a:prstGeom prst="straightConnector1">
              <a:avLst/>
            </a:prstGeom>
            <a:noFill/>
            <a:ln w="12700" cap="flat" cmpd="sng">
              <a:solidFill>
                <a:srgbClr val="BF233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2" name="Google Shape;682;p16"/>
            <p:cNvSpPr/>
            <p:nvPr/>
          </p:nvSpPr>
          <p:spPr>
            <a:xfrm>
              <a:off x="3037710" y="1143000"/>
              <a:ext cx="1812238" cy="1087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 txBox="1"/>
            <p:nvPr/>
          </p:nvSpPr>
          <p:spPr>
            <a:xfrm>
              <a:off x="3037710" y="1143000"/>
              <a:ext cx="1812238" cy="1087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Realista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4" name="Google Shape;684;p16"/>
            <p:cNvCxnSpPr/>
            <p:nvPr/>
          </p:nvCxnSpPr>
          <p:spPr>
            <a:xfrm>
              <a:off x="4849948" y="1686671"/>
              <a:ext cx="255572" cy="0"/>
            </a:xfrm>
            <a:prstGeom prst="straightConnector1">
              <a:avLst/>
            </a:prstGeom>
            <a:noFill/>
            <a:ln w="12700" cap="flat" cmpd="sng">
              <a:solidFill>
                <a:srgbClr val="BF233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5" name="Google Shape;685;p16"/>
            <p:cNvSpPr/>
            <p:nvPr/>
          </p:nvSpPr>
          <p:spPr>
            <a:xfrm>
              <a:off x="5695877" y="49746"/>
              <a:ext cx="2186507" cy="2186507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 txBox="1"/>
            <p:nvPr/>
          </p:nvSpPr>
          <p:spPr>
            <a:xfrm>
              <a:off x="6016084" y="369953"/>
              <a:ext cx="1546093" cy="154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Valor absoluto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7882384" y="49746"/>
              <a:ext cx="2186507" cy="2186507"/>
            </a:xfrm>
            <a:prstGeom prst="ellipse">
              <a:avLst/>
            </a:prstGeom>
            <a:solidFill>
              <a:srgbClr val="27AB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 txBox="1"/>
            <p:nvPr/>
          </p:nvSpPr>
          <p:spPr>
            <a:xfrm>
              <a:off x="8202591" y="369953"/>
              <a:ext cx="1546093" cy="154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Valor porcentual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9" name="Google Shape;689;p16"/>
          <p:cNvSpPr txBox="1"/>
          <p:nvPr/>
        </p:nvSpPr>
        <p:spPr>
          <a:xfrm>
            <a:off x="3605838" y="1480298"/>
            <a:ext cx="33265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Refleja una mejora del desempeño del servidor</a:t>
            </a:r>
            <a:endParaRPr/>
          </a:p>
        </p:txBody>
      </p:sp>
      <p:sp>
        <p:nvSpPr>
          <p:cNvPr id="690" name="Google Shape;690;p16"/>
          <p:cNvSpPr txBox="1"/>
          <p:nvPr/>
        </p:nvSpPr>
        <p:spPr>
          <a:xfrm>
            <a:off x="3641837" y="4953598"/>
            <a:ext cx="33265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Alcanzable en función de los recursos y capacidades del servidor evaluado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6"/>
          <p:cNvSpPr/>
          <p:nvPr/>
        </p:nvSpPr>
        <p:spPr>
          <a:xfrm>
            <a:off x="4833840" y="2281269"/>
            <a:ext cx="384546" cy="3515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8B1B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6"/>
          <p:cNvSpPr/>
          <p:nvPr/>
        </p:nvSpPr>
        <p:spPr>
          <a:xfrm rot="10800000">
            <a:off x="4833840" y="4502702"/>
            <a:ext cx="384546" cy="3515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8B1B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9" y="832643"/>
            <a:ext cx="451167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125137" y="2329655"/>
            <a:ext cx="522128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5738" indent="-185738" algn="just">
              <a:buClrTx/>
              <a:buFont typeface="Arial" panose="020B0604020202020204" pitchFamily="34" charset="0"/>
              <a:buChar char="•"/>
              <a:defRPr/>
            </a:pPr>
            <a:r>
              <a:rPr lang="es-PE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Aprobación de documentos para el inicio del ciclo (cronograma,  matriz de participantes y plan de comunicación).</a:t>
            </a:r>
          </a:p>
          <a:p>
            <a:pPr marL="185738" indent="-185738" algn="just">
              <a:buClrTx/>
              <a:buFont typeface="Arial" panose="020B0604020202020204" pitchFamily="34" charset="0"/>
              <a:buChar char="•"/>
              <a:defRPr/>
            </a:pPr>
            <a:r>
              <a:rPr lang="es-PE" sz="2000" b="1" dirty="0">
                <a:solidFill>
                  <a:srgbClr val="3197BB"/>
                </a:solidFill>
                <a:latin typeface="Calibri" panose="020F0502020204030204"/>
                <a:cs typeface="+mn-cs"/>
              </a:rPr>
              <a:t>Definición de las metas de los directivos y demás segmentos.</a:t>
            </a:r>
          </a:p>
          <a:p>
            <a:pPr marL="185738" indent="-185738" algn="just">
              <a:buClrTx/>
              <a:buFont typeface="Arial" panose="020B0604020202020204" pitchFamily="34" charset="0"/>
              <a:buChar char="•"/>
              <a:defRPr/>
            </a:pPr>
            <a:r>
              <a:rPr lang="es-PE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Conformación del CIE (primer miembro).</a:t>
            </a:r>
          </a:p>
        </p:txBody>
      </p:sp>
      <p:grpSp>
        <p:nvGrpSpPr>
          <p:cNvPr id="56324" name="Grupo 3"/>
          <p:cNvGrpSpPr>
            <a:grpSpLocks/>
          </p:cNvGrpSpPr>
          <p:nvPr/>
        </p:nvGrpSpPr>
        <p:grpSpPr bwMode="auto">
          <a:xfrm>
            <a:off x="4992141" y="2329655"/>
            <a:ext cx="5976937" cy="1938338"/>
            <a:chOff x="7295555" y="-775852"/>
            <a:chExt cx="4263033" cy="3536929"/>
          </a:xfrm>
        </p:grpSpPr>
        <p:cxnSp>
          <p:nvCxnSpPr>
            <p:cNvPr id="56326" name="Conector recto 4"/>
            <p:cNvCxnSpPr>
              <a:cxnSpLocks/>
            </p:cNvCxnSpPr>
            <p:nvPr/>
          </p:nvCxnSpPr>
          <p:spPr bwMode="auto">
            <a:xfrm flipH="1" flipV="1">
              <a:off x="7295555" y="-775852"/>
              <a:ext cx="757785" cy="2596779"/>
            </a:xfrm>
            <a:prstGeom prst="line">
              <a:avLst/>
            </a:prstGeom>
            <a:noFill/>
            <a:ln w="28575" algn="ctr">
              <a:solidFill>
                <a:srgbClr val="16AD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27" name="Conector angular 64"/>
            <p:cNvCxnSpPr>
              <a:cxnSpLocks/>
            </p:cNvCxnSpPr>
            <p:nvPr/>
          </p:nvCxnSpPr>
          <p:spPr bwMode="auto">
            <a:xfrm>
              <a:off x="8053337" y="-407964"/>
              <a:ext cx="3505251" cy="3169041"/>
            </a:xfrm>
            <a:prstGeom prst="bentConnector3">
              <a:avLst>
                <a:gd name="adj1" fmla="val 236"/>
              </a:avLst>
            </a:prstGeom>
            <a:noFill/>
            <a:ln w="28575" algn="ctr">
              <a:solidFill>
                <a:srgbClr val="16AD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2484" y="157655"/>
            <a:ext cx="8324193" cy="826190"/>
          </a:xfrm>
        </p:spPr>
        <p:txBody>
          <a:bodyPr>
            <a:noAutofit/>
          </a:bodyPr>
          <a:lstStyle/>
          <a:p>
            <a:pPr algn="ctr"/>
            <a:r>
              <a:rPr lang="es-PE" sz="3600" dirty="0"/>
              <a:t>CICLO DE GESTIÓN DE RENDIMIENTO</a:t>
            </a:r>
          </a:p>
        </p:txBody>
      </p:sp>
    </p:spTree>
    <p:extLst>
      <p:ext uri="{BB962C8B-B14F-4D97-AF65-F5344CB8AC3E}">
        <p14:creationId xmlns:p14="http://schemas.microsoft.com/office/powerpoint/2010/main" val="15513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7"/>
          <p:cNvSpPr txBox="1">
            <a:spLocks noGrp="1"/>
          </p:cNvSpPr>
          <p:nvPr>
            <p:ph type="title"/>
          </p:nvPr>
        </p:nvSpPr>
        <p:spPr>
          <a:xfrm>
            <a:off x="2895600" y="363537"/>
            <a:ext cx="6812280" cy="69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PE" sz="3200"/>
              <a:t>Ejemplos de valor meta</a:t>
            </a:r>
            <a:endParaRPr sz="3200"/>
          </a:p>
        </p:txBody>
      </p:sp>
      <p:graphicFrame>
        <p:nvGraphicFramePr>
          <p:cNvPr id="699" name="Google Shape;699;p17"/>
          <p:cNvGraphicFramePr/>
          <p:nvPr>
            <p:extLst>
              <p:ext uri="{D42A27DB-BD31-4B8C-83A1-F6EECF244321}">
                <p14:modId xmlns:p14="http://schemas.microsoft.com/office/powerpoint/2010/main" val="3328133044"/>
              </p:ext>
            </p:extLst>
          </p:nvPr>
        </p:nvGraphicFramePr>
        <p:xfrm>
          <a:off x="467536" y="1056290"/>
          <a:ext cx="11201301" cy="4194523"/>
        </p:xfrm>
        <a:graphic>
          <a:graphicData uri="http://schemas.openxmlformats.org/drawingml/2006/table">
            <a:tbl>
              <a:tblPr firstRow="1" bandRow="1">
                <a:noFill/>
                <a:tableStyleId>{A2C14654-1315-4E1A-970E-2F6E224030A1}</a:tableStyleId>
              </a:tblPr>
              <a:tblGrid>
                <a:gridCol w="484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7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 dirty="0"/>
                        <a:t>Prioridades anuales de gestión del</a:t>
                      </a:r>
                      <a:r>
                        <a:rPr lang="es-PE" sz="1800" u="none" strike="noStrike" cap="none" baseline="0" dirty="0"/>
                        <a:t> SENAMHI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Indicador/Producto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Valor meta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Vigilancia </a:t>
                      </a:r>
                      <a:r>
                        <a:rPr lang="es-PE" sz="1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agrometeorológica</a:t>
                      </a:r>
                      <a:endParaRPr lang="es-PE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Cantidad de acciones </a:t>
                      </a:r>
                      <a:r>
                        <a:rPr lang="es-PE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agrometeorológicos</a:t>
                      </a:r>
                      <a:r>
                        <a:rPr lang="es-PE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ejecutadas que cumplen con los estándares definidos por la Dirección de </a:t>
                      </a:r>
                      <a:r>
                        <a:rPr lang="es-PE" sz="1800" b="1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Agrometeorología</a:t>
                      </a:r>
                      <a:endParaRPr lang="es-PE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</a:rPr>
                        <a:t>60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8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PE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Garantizar la operatividad del sistema observacional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Porcentaje de equipos convencionales </a:t>
                      </a:r>
                      <a:r>
                        <a:rPr lang="es-PE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evaluados según lo programado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</a:rPr>
                        <a:t>90%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59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Número de estaciones </a:t>
                      </a:r>
                      <a:r>
                        <a:rPr lang="es-PE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que recibieron mantenimiento preventivo en los plazos establecidos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/>
                        <a:t>Realizar inventario de la red nacional de observación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PE" sz="18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sym typeface="Arial"/>
                        </a:rPr>
                        <a:t>I</a:t>
                      </a:r>
                      <a:r>
                        <a:rPr lang="es-PE" sz="18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nventario de la red nacional de observación realizado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0" name="Google Shape;700;p17"/>
          <p:cNvSpPr/>
          <p:nvPr/>
        </p:nvSpPr>
        <p:spPr>
          <a:xfrm>
            <a:off x="830799" y="5549461"/>
            <a:ext cx="3799490" cy="1308539"/>
          </a:xfrm>
          <a:prstGeom prst="wedgeEllipseCallout">
            <a:avLst>
              <a:gd name="adj1" fmla="val 68978"/>
              <a:gd name="adj2" fmla="val -90771"/>
            </a:avLst>
          </a:prstGeom>
          <a:solidFill>
            <a:schemeClr val="accent5"/>
          </a:solidFill>
          <a:ln w="12700" cap="flat" cmpd="sng">
            <a:solidFill>
              <a:srgbClr val="B891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única diferencia entre indicador y producto es la unidad de medida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97953"/>
              </p:ext>
            </p:extLst>
          </p:nvPr>
        </p:nvGraphicFramePr>
        <p:xfrm>
          <a:off x="1619876" y="2020432"/>
          <a:ext cx="9275651" cy="3182632"/>
        </p:xfrm>
        <a:graphic>
          <a:graphicData uri="http://schemas.openxmlformats.org/drawingml/2006/table">
            <a:tbl>
              <a:tblPr firstRow="1" bandRow="1">
                <a:tableStyleId>{A2C14654-1315-4E1A-970E-2F6E224030A1}</a:tableStyleId>
              </a:tblPr>
              <a:tblGrid>
                <a:gridCol w="87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7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65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N°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Indicador / </a:t>
                      </a:r>
                      <a:r>
                        <a:rPr lang="pt-BR" sz="2000" dirty="0" err="1">
                          <a:latin typeface="+mj-lt"/>
                        </a:rPr>
                        <a:t>Producto</a:t>
                      </a:r>
                      <a:endParaRPr lang="pt-B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Meta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65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Porcentaje de pronósticos climático estacional regional presentados</a:t>
                      </a:r>
                      <a:r>
                        <a:rPr lang="es-PE" sz="20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en los plazos establecidos</a:t>
                      </a:r>
                      <a:endParaRPr lang="pt-BR" sz="20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65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Metodología para la priorización de estaciones aprobada </a:t>
                      </a:r>
                      <a:endParaRPr lang="pt-BR" sz="20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65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Número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de prédios </a:t>
                      </a:r>
                      <a:r>
                        <a:rPr lang="pt-BR" sz="2000" baseline="0" dirty="0" err="1">
                          <a:solidFill>
                            <a:schemeClr val="tx1"/>
                          </a:solidFill>
                        </a:rPr>
                        <a:t>evaluados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653;p14"/>
          <p:cNvSpPr txBox="1">
            <a:spLocks/>
          </p:cNvSpPr>
          <p:nvPr/>
        </p:nvSpPr>
        <p:spPr>
          <a:xfrm>
            <a:off x="1094705" y="282846"/>
            <a:ext cx="9427336" cy="95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es-PE" sz="3200" dirty="0"/>
              <a:t>¿Cuál es el valor meta correcto? </a:t>
            </a:r>
          </a:p>
        </p:txBody>
      </p:sp>
    </p:spTree>
    <p:extLst>
      <p:ext uri="{BB962C8B-B14F-4D97-AF65-F5344CB8AC3E}">
        <p14:creationId xmlns:p14="http://schemas.microsoft.com/office/powerpoint/2010/main" val="12762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58440"/>
              </p:ext>
            </p:extLst>
          </p:nvPr>
        </p:nvGraphicFramePr>
        <p:xfrm>
          <a:off x="1619876" y="2020432"/>
          <a:ext cx="9275651" cy="3182632"/>
        </p:xfrm>
        <a:graphic>
          <a:graphicData uri="http://schemas.openxmlformats.org/drawingml/2006/table">
            <a:tbl>
              <a:tblPr firstRow="1" bandRow="1">
                <a:tableStyleId>{A2C14654-1315-4E1A-970E-2F6E224030A1}</a:tableStyleId>
              </a:tblPr>
              <a:tblGrid>
                <a:gridCol w="87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7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65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N°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Indicador / </a:t>
                      </a:r>
                      <a:r>
                        <a:rPr lang="pt-BR" sz="2000" dirty="0" err="1">
                          <a:latin typeface="+mj-lt"/>
                        </a:rPr>
                        <a:t>Producto</a:t>
                      </a:r>
                      <a:endParaRPr lang="pt-B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Meta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65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Porcentaje de pronósticos climático estacional regional presentados</a:t>
                      </a:r>
                      <a:r>
                        <a:rPr lang="es-PE" sz="2000" b="0" i="0" u="none" strike="noStrike" cap="none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en los plazos establecidos</a:t>
                      </a:r>
                      <a:endParaRPr lang="pt-BR" sz="20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65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2000" b="0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Metodología para la priorización de estaciones aprobada </a:t>
                      </a:r>
                      <a:endParaRPr lang="pt-BR" sz="2000" b="0" i="0" u="none" strike="noStrike" cap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65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Número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de prédios </a:t>
                      </a:r>
                      <a:r>
                        <a:rPr lang="pt-BR" sz="2000" baseline="0" dirty="0" err="1">
                          <a:solidFill>
                            <a:schemeClr val="tx1"/>
                          </a:solidFill>
                        </a:rPr>
                        <a:t>evaluados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653;p14"/>
          <p:cNvSpPr txBox="1">
            <a:spLocks/>
          </p:cNvSpPr>
          <p:nvPr/>
        </p:nvSpPr>
        <p:spPr>
          <a:xfrm>
            <a:off x="1094705" y="282846"/>
            <a:ext cx="9427336" cy="95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es-PE" sz="3200" dirty="0"/>
              <a:t>¿Cuál es el valor meta correcto? </a:t>
            </a:r>
          </a:p>
        </p:txBody>
      </p:sp>
    </p:spTree>
    <p:extLst>
      <p:ext uri="{BB962C8B-B14F-4D97-AF65-F5344CB8AC3E}">
        <p14:creationId xmlns:p14="http://schemas.microsoft.com/office/powerpoint/2010/main" val="130977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8"/>
          <p:cNvSpPr txBox="1">
            <a:spLocks noGrp="1"/>
          </p:cNvSpPr>
          <p:nvPr>
            <p:ph type="title"/>
          </p:nvPr>
        </p:nvSpPr>
        <p:spPr>
          <a:xfrm>
            <a:off x="838200" y="223235"/>
            <a:ext cx="10515600" cy="73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PE" sz="3200"/>
              <a:t>EVIDENCIAS</a:t>
            </a:r>
            <a:endParaRPr sz="3200"/>
          </a:p>
        </p:txBody>
      </p:sp>
      <p:grpSp>
        <p:nvGrpSpPr>
          <p:cNvPr id="707" name="Google Shape;707;p18"/>
          <p:cNvGrpSpPr/>
          <p:nvPr/>
        </p:nvGrpSpPr>
        <p:grpSpPr>
          <a:xfrm>
            <a:off x="604344" y="2406134"/>
            <a:ext cx="10922876" cy="2349684"/>
            <a:chOff x="0" y="336442"/>
            <a:chExt cx="10922876" cy="2349684"/>
          </a:xfrm>
        </p:grpSpPr>
        <p:sp>
          <p:nvSpPr>
            <p:cNvPr id="708" name="Google Shape;708;p18"/>
            <p:cNvSpPr/>
            <p:nvPr/>
          </p:nvSpPr>
          <p:spPr>
            <a:xfrm>
              <a:off x="0" y="336442"/>
              <a:ext cx="10922876" cy="599399"/>
            </a:xfrm>
            <a:prstGeom prst="roundRect">
              <a:avLst>
                <a:gd name="adj" fmla="val 16667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8"/>
            <p:cNvSpPr txBox="1"/>
            <p:nvPr/>
          </p:nvSpPr>
          <p:spPr>
            <a:xfrm>
              <a:off x="29260" y="365702"/>
              <a:ext cx="10864356" cy="540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Simple y concreto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0" y="935842"/>
              <a:ext cx="10922876" cy="501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8"/>
            <p:cNvSpPr txBox="1"/>
            <p:nvPr/>
          </p:nvSpPr>
          <p:spPr>
            <a:xfrm>
              <a:off x="0" y="935842"/>
              <a:ext cx="10922876" cy="501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6800" tIns="27925" rIns="156450" bIns="279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Char char="•"/>
              </a:pPr>
              <a:r>
                <a:rPr lang="es-PE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 generación no debería significar trabajo adicional para el servidor/a evaluado/a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0" y="1437188"/>
              <a:ext cx="10922876" cy="609918"/>
            </a:xfrm>
            <a:prstGeom prst="roundRect">
              <a:avLst>
                <a:gd name="adj" fmla="val 16667"/>
              </a:avLst>
            </a:prstGeom>
            <a:solidFill>
              <a:srgbClr val="D1203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8"/>
            <p:cNvSpPr txBox="1"/>
            <p:nvPr/>
          </p:nvSpPr>
          <p:spPr>
            <a:xfrm>
              <a:off x="29774" y="1466962"/>
              <a:ext cx="10863328" cy="550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Planificado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0" y="2047107"/>
              <a:ext cx="10922876" cy="639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 txBox="1"/>
            <p:nvPr/>
          </p:nvSpPr>
          <p:spPr>
            <a:xfrm>
              <a:off x="0" y="2047107"/>
              <a:ext cx="10922876" cy="639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6800" tIns="27925" rIns="156450" bIns="279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Char char="•"/>
              </a:pPr>
              <a:r>
                <a:rPr lang="es-PE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Debe ser establecido en común acuerdo con el evaluador con el objetivo de organizar mejor el trabajo del servidor/a evaluado/a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6" name="Google Shape;716;p18"/>
          <p:cNvSpPr txBox="1"/>
          <p:nvPr/>
        </p:nvSpPr>
        <p:spPr>
          <a:xfrm>
            <a:off x="604344" y="961696"/>
            <a:ext cx="1115673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el medio o medios de verificación que el/ servidor/a entrega en los plazos establecidos, para evidenciar su nivel de avance o el nivel de consecución del indicador y el valor meta, o el producto, según sea el caso. Debe tener las siguientes características: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8"/>
          <p:cNvSpPr/>
          <p:nvPr/>
        </p:nvSpPr>
        <p:spPr>
          <a:xfrm>
            <a:off x="604344" y="5108026"/>
            <a:ext cx="3799490" cy="1308539"/>
          </a:xfrm>
          <a:prstGeom prst="wedgeEllipseCallout">
            <a:avLst>
              <a:gd name="adj1" fmla="val -1147"/>
              <a:gd name="adj2" fmla="val -73904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actual contexto se deben generar evidencias virtuales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18"/>
          <p:cNvSpPr/>
          <p:nvPr/>
        </p:nvSpPr>
        <p:spPr>
          <a:xfrm>
            <a:off x="5092262" y="5108026"/>
            <a:ext cx="4174830" cy="1626882"/>
          </a:xfrm>
          <a:prstGeom prst="wedgeEllipseCallout">
            <a:avLst>
              <a:gd name="adj1" fmla="val -1146"/>
              <a:gd name="adj2" fmla="val -67880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evidencia debe indicar el nivel de logro que se espera alcanzar en un plazo determinado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9"/>
          <p:cNvSpPr txBox="1">
            <a:spLocks noGrp="1"/>
          </p:cNvSpPr>
          <p:nvPr>
            <p:ph type="title"/>
          </p:nvPr>
        </p:nvSpPr>
        <p:spPr>
          <a:xfrm>
            <a:off x="583324" y="110360"/>
            <a:ext cx="10754711" cy="67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s-PE" sz="3200"/>
              <a:t>Ejemplo de evidencias</a:t>
            </a:r>
            <a:endParaRPr sz="3200"/>
          </a:p>
        </p:txBody>
      </p:sp>
      <p:graphicFrame>
        <p:nvGraphicFramePr>
          <p:cNvPr id="725" name="Google Shape;725;p19"/>
          <p:cNvGraphicFramePr/>
          <p:nvPr>
            <p:extLst>
              <p:ext uri="{D42A27DB-BD31-4B8C-83A1-F6EECF244321}">
                <p14:modId xmlns:p14="http://schemas.microsoft.com/office/powerpoint/2010/main" val="246196860"/>
              </p:ext>
            </p:extLst>
          </p:nvPr>
        </p:nvGraphicFramePr>
        <p:xfrm>
          <a:off x="283780" y="630012"/>
          <a:ext cx="11634950" cy="4749915"/>
        </p:xfrm>
        <a:graphic>
          <a:graphicData uri="http://schemas.openxmlformats.org/drawingml/2006/table">
            <a:tbl>
              <a:tblPr firstRow="1" bandRow="1">
                <a:noFill/>
                <a:tableStyleId>{7F4D5A93-016D-4E29-A638-D8073CC44E36}</a:tableStyleId>
              </a:tblPr>
              <a:tblGrid>
                <a:gridCol w="311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6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 dirty="0"/>
                        <a:t>Prioridades anuales de gestión del</a:t>
                      </a:r>
                      <a:r>
                        <a:rPr lang="es-PE" sz="1800" u="none" strike="noStrike" cap="none" baseline="0" dirty="0"/>
                        <a:t> SENAMHI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Indicador/Producto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Valor meta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Evidencias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8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Vigilancia </a:t>
                      </a:r>
                      <a:r>
                        <a:rPr lang="es-PE" sz="1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agrometeorológica</a:t>
                      </a:r>
                      <a:endParaRPr lang="es-PE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Cantidad de acciones </a:t>
                      </a:r>
                      <a:r>
                        <a:rPr lang="es-PE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agrometeorológicos</a:t>
                      </a:r>
                      <a:r>
                        <a:rPr lang="es-PE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ejecutadas que cumplen con los estándares definidos por la Dirección de </a:t>
                      </a:r>
                      <a:r>
                        <a:rPr lang="es-PE" sz="1800" b="1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Agrometeorología</a:t>
                      </a:r>
                      <a:endParaRPr lang="es-PE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</a:rPr>
                        <a:t>60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Reporte parcial de acciones </a:t>
                      </a:r>
                      <a:r>
                        <a:rPr lang="es-PE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agrometeorológicos</a:t>
                      </a:r>
                      <a:r>
                        <a:rPr lang="es-PE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ejecutadas</a:t>
                      </a:r>
                      <a:r>
                        <a:rPr lang="es-PE" sz="1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5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700" b="0" i="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Reporte final de acciones </a:t>
                      </a:r>
                      <a:r>
                        <a:rPr lang="es-PE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agrometeorológicos</a:t>
                      </a:r>
                      <a:r>
                        <a:rPr lang="es-PE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ejecutadas</a:t>
                      </a:r>
                      <a:endParaRPr lang="es-PE"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21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Garantizar la operatividad del sistema observacional</a:t>
                      </a:r>
                      <a:endParaRPr lang="es-PE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Número de estaciones </a:t>
                      </a:r>
                      <a:r>
                        <a:rPr lang="es-PE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que recibieron mantenimiento preventivo en los plazos establecidos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</a:rPr>
                        <a:t>15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Plan</a:t>
                      </a:r>
                      <a:r>
                        <a:rPr lang="es-PE" sz="1800" b="0" baseline="0" dirty="0">
                          <a:solidFill>
                            <a:schemeClr val="dk1"/>
                          </a:solidFill>
                        </a:rPr>
                        <a:t> de trabajo del mantenimiento preventivo de las estaciones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87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P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Reporte</a:t>
                      </a:r>
                      <a:r>
                        <a:rPr lang="es-PE" sz="1800" b="0" baseline="0" dirty="0">
                          <a:solidFill>
                            <a:schemeClr val="dk1"/>
                          </a:solidFill>
                        </a:rPr>
                        <a:t> de mantenimiento preventivo de las estaciones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448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/>
                        <a:t>Realizar inventario de la red nacional de observación</a:t>
                      </a: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PE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sym typeface="Arial"/>
                        </a:rPr>
                        <a:t>I</a:t>
                      </a:r>
                      <a:r>
                        <a:rPr lang="es-PE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nventario de la red nacional de observación realizado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Programación del inventario de la red nacional de observación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444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PE" sz="1800" dirty="0"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Informe</a:t>
                      </a:r>
                      <a:r>
                        <a:rPr lang="es-PE" sz="1800" b="0" baseline="0" dirty="0">
                          <a:solidFill>
                            <a:schemeClr val="dk1"/>
                          </a:solidFill>
                        </a:rPr>
                        <a:t> del inventario </a:t>
                      </a: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de la red nacional de observación</a:t>
                      </a:r>
                      <a:r>
                        <a:rPr lang="es-PE" sz="1800" b="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6" name="Google Shape;726;p19"/>
          <p:cNvSpPr/>
          <p:nvPr/>
        </p:nvSpPr>
        <p:spPr>
          <a:xfrm>
            <a:off x="583324" y="5977719"/>
            <a:ext cx="7357194" cy="982638"/>
          </a:xfrm>
          <a:prstGeom prst="wedgeEllipseCallout">
            <a:avLst>
              <a:gd name="adj1" fmla="val 38821"/>
              <a:gd name="adj2" fmla="val -112508"/>
            </a:avLst>
          </a:prstGeom>
          <a:solidFill>
            <a:schemeClr val="accent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evaluador considera conveniente puede incluir una descripción más específica de la evidencia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PE" sz="3200">
                <a:solidFill>
                  <a:schemeClr val="dk1"/>
                </a:solidFill>
              </a:rPr>
              <a:t>PLAZOS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732" name="Google Shape;732;p20"/>
          <p:cNvSpPr txBox="1"/>
          <p:nvPr/>
        </p:nvSpPr>
        <p:spPr>
          <a:xfrm>
            <a:off x="599089" y="2115098"/>
            <a:ext cx="296654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la programación de los periodos o fechas en los que se hará el seguimiento al </a:t>
            </a:r>
            <a:r>
              <a:rPr lang="es-PE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avance de cada servidor/a evaluado/a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3" name="Google Shape;733;p20"/>
          <p:cNvGrpSpPr/>
          <p:nvPr/>
        </p:nvGrpSpPr>
        <p:grpSpPr>
          <a:xfrm>
            <a:off x="-2084863" y="29846"/>
            <a:ext cx="13697339" cy="6713934"/>
            <a:chOff x="-5639111" y="-863241"/>
            <a:chExt cx="13697339" cy="6713934"/>
          </a:xfrm>
        </p:grpSpPr>
        <p:sp>
          <p:nvSpPr>
            <p:cNvPr id="734" name="Google Shape;734;p20"/>
            <p:cNvSpPr/>
            <p:nvPr/>
          </p:nvSpPr>
          <p:spPr>
            <a:xfrm>
              <a:off x="-5639111" y="-863241"/>
              <a:ext cx="6713934" cy="6713934"/>
            </a:xfrm>
            <a:prstGeom prst="blockArc">
              <a:avLst>
                <a:gd name="adj1" fmla="val 18900000"/>
                <a:gd name="adj2" fmla="val 2700000"/>
                <a:gd name="adj3" fmla="val 322"/>
              </a:avLst>
            </a:prstGeom>
            <a:noFill/>
            <a:ln w="12700" cap="flat" cmpd="sng">
              <a:solidFill>
                <a:srgbClr val="13ADB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562637" y="383435"/>
              <a:ext cx="7495591" cy="767269"/>
            </a:xfrm>
            <a:prstGeom prst="rect">
              <a:avLst/>
            </a:prstGeom>
            <a:solidFill>
              <a:srgbClr val="13AD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 txBox="1"/>
            <p:nvPr/>
          </p:nvSpPr>
          <p:spPr>
            <a:xfrm>
              <a:off x="562637" y="383435"/>
              <a:ext cx="7495591" cy="767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00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Cada plazo representa una reunión de seguimiento.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83093" y="287526"/>
              <a:ext cx="959086" cy="95908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13ADB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1002530" y="1534538"/>
              <a:ext cx="7055698" cy="767269"/>
            </a:xfrm>
            <a:prstGeom prst="rect">
              <a:avLst/>
            </a:prstGeom>
            <a:solidFill>
              <a:srgbClr val="0B44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 txBox="1"/>
            <p:nvPr/>
          </p:nvSpPr>
          <p:spPr>
            <a:xfrm>
              <a:off x="1002530" y="1534538"/>
              <a:ext cx="7055698" cy="767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00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Pueden haber tantos seguimientos como considere el evaluador/a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522987" y="1438630"/>
              <a:ext cx="959086" cy="95908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B44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1002530" y="2685642"/>
              <a:ext cx="7055698" cy="767269"/>
            </a:xfrm>
            <a:prstGeom prst="rect">
              <a:avLst/>
            </a:prstGeom>
            <a:solidFill>
              <a:srgbClr val="27AB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 txBox="1"/>
            <p:nvPr/>
          </p:nvSpPr>
          <p:spPr>
            <a:xfrm>
              <a:off x="1002530" y="2685642"/>
              <a:ext cx="7055698" cy="767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00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periodicidad es variable, de acuerdo a los requerimientos y características de cada meta.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522987" y="2589733"/>
              <a:ext cx="959086" cy="95908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27AB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562637" y="3836746"/>
              <a:ext cx="7495591" cy="767269"/>
            </a:xfrm>
            <a:prstGeom prst="rect">
              <a:avLst/>
            </a:prstGeom>
            <a:solidFill>
              <a:srgbClr val="D1203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 txBox="1"/>
            <p:nvPr/>
          </p:nvSpPr>
          <p:spPr>
            <a:xfrm>
              <a:off x="562637" y="3836746"/>
              <a:ext cx="7495591" cy="767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00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último seguimiento es donde se realiza la evaluación final.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83093" y="3740837"/>
              <a:ext cx="959086" cy="95908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FDC72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1"/>
          <p:cNvSpPr txBox="1">
            <a:spLocks noGrp="1"/>
          </p:cNvSpPr>
          <p:nvPr>
            <p:ph type="title"/>
          </p:nvPr>
        </p:nvSpPr>
        <p:spPr>
          <a:xfrm>
            <a:off x="528638" y="199822"/>
            <a:ext cx="3843338" cy="73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PE" sz="3200" dirty="0">
                <a:solidFill>
                  <a:schemeClr val="dk1"/>
                </a:solidFill>
              </a:rPr>
              <a:t>Ejemplos de plazos:</a:t>
            </a:r>
            <a:endParaRPr sz="3200" dirty="0">
              <a:solidFill>
                <a:schemeClr val="dk1"/>
              </a:solidFill>
            </a:endParaRPr>
          </a:p>
        </p:txBody>
      </p:sp>
      <p:graphicFrame>
        <p:nvGraphicFramePr>
          <p:cNvPr id="753" name="Google Shape;753;p21"/>
          <p:cNvGraphicFramePr/>
          <p:nvPr>
            <p:extLst>
              <p:ext uri="{D42A27DB-BD31-4B8C-83A1-F6EECF244321}">
                <p14:modId xmlns:p14="http://schemas.microsoft.com/office/powerpoint/2010/main" val="3955267266"/>
              </p:ext>
            </p:extLst>
          </p:nvPr>
        </p:nvGraphicFramePr>
        <p:xfrm>
          <a:off x="386971" y="861009"/>
          <a:ext cx="11435835" cy="5886137"/>
        </p:xfrm>
        <a:graphic>
          <a:graphicData uri="http://schemas.openxmlformats.org/drawingml/2006/table">
            <a:tbl>
              <a:tblPr firstRow="1" bandRow="1">
                <a:noFill/>
                <a:tableStyleId>{A2C14654-1315-4E1A-970E-2F6E224030A1}</a:tableStyleId>
              </a:tblPr>
              <a:tblGrid>
                <a:gridCol w="256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8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2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 dirty="0"/>
                        <a:t>Prioridades anuales de gestión del</a:t>
                      </a:r>
                      <a:r>
                        <a:rPr lang="es-PE" sz="1800" u="none" strike="noStrike" cap="none" baseline="0" dirty="0"/>
                        <a:t> SENAMHI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Indicador/Producto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Valor meta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Evidencias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>
                          <a:solidFill>
                            <a:schemeClr val="lt1"/>
                          </a:solidFill>
                        </a:rPr>
                        <a:t>Plazos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91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Vigilancia </a:t>
                      </a:r>
                      <a:r>
                        <a:rPr lang="es-PE" sz="1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agrometeorológica</a:t>
                      </a:r>
                      <a:endParaRPr lang="es-PE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Cantidad de acciones </a:t>
                      </a:r>
                      <a:r>
                        <a:rPr lang="es-PE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agrometeorológicos</a:t>
                      </a:r>
                      <a:r>
                        <a:rPr lang="es-PE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ejecutadas que cumplen con los estándares definidos por la Dirección de </a:t>
                      </a:r>
                      <a:r>
                        <a:rPr lang="es-PE" sz="1800" b="1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Agrometeorología</a:t>
                      </a:r>
                      <a:endParaRPr lang="es-PE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</a:rPr>
                        <a:t>60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Reporte parcial de acciones </a:t>
                      </a:r>
                      <a:r>
                        <a:rPr lang="es-PE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agrometeorológicos</a:t>
                      </a:r>
                      <a:r>
                        <a:rPr lang="es-PE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ejecutadas</a:t>
                      </a:r>
                      <a:r>
                        <a:rPr lang="es-PE" sz="18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dirty="0">
                          <a:solidFill>
                            <a:schemeClr val="dk1"/>
                          </a:solidFill>
                        </a:rPr>
                        <a:t>Última</a:t>
                      </a:r>
                      <a:r>
                        <a:rPr lang="es-PE" sz="1800" b="1" baseline="0" dirty="0">
                          <a:solidFill>
                            <a:schemeClr val="dk1"/>
                          </a:solidFill>
                        </a:rPr>
                        <a:t> semana de Octubre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Reporte final de acciones </a:t>
                      </a:r>
                      <a:r>
                        <a:rPr lang="es-PE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agrometeorológicos</a:t>
                      </a:r>
                      <a:r>
                        <a:rPr lang="es-PE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PE" sz="1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ejecutadas</a:t>
                      </a:r>
                      <a:endParaRPr lang="es-PE"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dirty="0">
                          <a:solidFill>
                            <a:schemeClr val="dk1"/>
                          </a:solidFill>
                        </a:rPr>
                        <a:t>Última</a:t>
                      </a:r>
                      <a:r>
                        <a:rPr lang="es-PE" sz="1800" b="1" baseline="0" dirty="0">
                          <a:solidFill>
                            <a:schemeClr val="dk1"/>
                          </a:solidFill>
                        </a:rPr>
                        <a:t> semana de Diciembre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27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Garantizar la operatividad del sistema observacional</a:t>
                      </a:r>
                      <a:endParaRPr lang="es-PE" sz="1700" b="0" i="0" u="none" strike="noStrike" kern="1200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PE" sz="1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Número de estaciones </a:t>
                      </a:r>
                      <a:r>
                        <a:rPr lang="es-PE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/>
                          <a:sym typeface="Arial"/>
                        </a:rPr>
                        <a:t>que recibieron mantenimiento preventivo en los plazos establecidos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</a:rPr>
                        <a:t>15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Plan</a:t>
                      </a:r>
                      <a:r>
                        <a:rPr lang="es-PE" sz="1800" b="0" baseline="0" dirty="0">
                          <a:solidFill>
                            <a:schemeClr val="dk1"/>
                          </a:solidFill>
                        </a:rPr>
                        <a:t> de trabajo del mantenimiento preventivo de las estaciones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dirty="0">
                          <a:solidFill>
                            <a:schemeClr val="dk1"/>
                          </a:solidFill>
                        </a:rPr>
                        <a:t>Al</a:t>
                      </a:r>
                      <a:r>
                        <a:rPr lang="es-PE" sz="1800" b="1" baseline="0" dirty="0">
                          <a:solidFill>
                            <a:schemeClr val="dk1"/>
                          </a:solidFill>
                        </a:rPr>
                        <a:t> tercer trimestre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1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700" b="0" i="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Reporte</a:t>
                      </a:r>
                      <a:r>
                        <a:rPr lang="es-PE" sz="1800" b="0" baseline="0" dirty="0">
                          <a:solidFill>
                            <a:schemeClr val="dk1"/>
                          </a:solidFill>
                        </a:rPr>
                        <a:t> de mantenimiento preventivo de las estaciones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dirty="0">
                          <a:solidFill>
                            <a:schemeClr val="dk1"/>
                          </a:solidFill>
                        </a:rPr>
                        <a:t>Al cuarto trimestre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376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/>
                        <a:t>Realizar inventario de la red nacional de observación</a:t>
                      </a: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PE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sym typeface="Arial"/>
                        </a:rPr>
                        <a:t>I</a:t>
                      </a:r>
                      <a:r>
                        <a:rPr lang="es-PE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nventario de la red nacional de observación realizado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Programación del inventario de la red nacional de observación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dirty="0">
                          <a:solidFill>
                            <a:schemeClr val="dk1"/>
                          </a:solidFill>
                        </a:rPr>
                        <a:t>30 de Setiembre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297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PE" sz="1800" dirty="0"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Informe</a:t>
                      </a:r>
                      <a:r>
                        <a:rPr lang="es-PE" sz="1800" b="0" baseline="0" dirty="0">
                          <a:solidFill>
                            <a:schemeClr val="dk1"/>
                          </a:solidFill>
                        </a:rPr>
                        <a:t> del inventario </a:t>
                      </a:r>
                      <a:r>
                        <a:rPr lang="es-PE" sz="1800" b="0" dirty="0">
                          <a:solidFill>
                            <a:schemeClr val="dk1"/>
                          </a:solidFill>
                        </a:rPr>
                        <a:t>de la red nacional de observación</a:t>
                      </a:r>
                      <a:r>
                        <a:rPr lang="es-PE" sz="1800" b="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 b="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dirty="0">
                          <a:solidFill>
                            <a:schemeClr val="dk1"/>
                          </a:solidFill>
                        </a:rPr>
                        <a:t>30 de Noviembre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54" name="Google Shape;754;p21"/>
          <p:cNvSpPr/>
          <p:nvPr/>
        </p:nvSpPr>
        <p:spPr>
          <a:xfrm>
            <a:off x="4371977" y="0"/>
            <a:ext cx="6648310" cy="772732"/>
          </a:xfrm>
          <a:prstGeom prst="wedgeEllipseCallout">
            <a:avLst>
              <a:gd name="adj1" fmla="val 36408"/>
              <a:gd name="adj2" fmla="val 82279"/>
            </a:avLst>
          </a:prstGeom>
          <a:solidFill>
            <a:schemeClr val="accent4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 haber mínimo 2 plazos (1 para el seguimiento y 1 para la evaluación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2"/>
          <p:cNvSpPr txBox="1">
            <a:spLocks noGrp="1"/>
          </p:cNvSpPr>
          <p:nvPr>
            <p:ph type="title"/>
          </p:nvPr>
        </p:nvSpPr>
        <p:spPr>
          <a:xfrm>
            <a:off x="1907628" y="76611"/>
            <a:ext cx="8387255" cy="75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FORMATO ÚNICO DE GESTIÓN DE RENDIMIENTO</a:t>
            </a:r>
            <a:endParaRPr/>
          </a:p>
        </p:txBody>
      </p:sp>
      <p:pic>
        <p:nvPicPr>
          <p:cNvPr id="761" name="Google Shape;7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310" y="687563"/>
            <a:ext cx="11477297" cy="5275087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22"/>
          <p:cNvSpPr/>
          <p:nvPr/>
        </p:nvSpPr>
        <p:spPr>
          <a:xfrm>
            <a:off x="315309" y="2459421"/>
            <a:ext cx="7425559" cy="2128344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3"/>
          <p:cNvSpPr txBox="1">
            <a:spLocks noGrp="1"/>
          </p:cNvSpPr>
          <p:nvPr>
            <p:ph type="title"/>
          </p:nvPr>
        </p:nvSpPr>
        <p:spPr>
          <a:xfrm>
            <a:off x="2674085" y="139672"/>
            <a:ext cx="6875362" cy="6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HOJA DE TRABAJO</a:t>
            </a:r>
            <a:endParaRPr/>
          </a:p>
        </p:txBody>
      </p:sp>
      <p:graphicFrame>
        <p:nvGraphicFramePr>
          <p:cNvPr id="768" name="Google Shape;768;p23"/>
          <p:cNvGraphicFramePr/>
          <p:nvPr>
            <p:extLst>
              <p:ext uri="{D42A27DB-BD31-4B8C-83A1-F6EECF244321}">
                <p14:modId xmlns:p14="http://schemas.microsoft.com/office/powerpoint/2010/main" val="3214457644"/>
              </p:ext>
            </p:extLst>
          </p:nvPr>
        </p:nvGraphicFramePr>
        <p:xfrm>
          <a:off x="389510" y="804041"/>
          <a:ext cx="11325075" cy="4524975"/>
        </p:xfrm>
        <a:graphic>
          <a:graphicData uri="http://schemas.openxmlformats.org/drawingml/2006/table">
            <a:tbl>
              <a:tblPr firstRow="1" bandRow="1">
                <a:noFill/>
                <a:tableStyleId>{A2C14654-1315-4E1A-970E-2F6E224030A1}</a:tableStyleId>
              </a:tblPr>
              <a:tblGrid>
                <a:gridCol w="259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1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dirty="0"/>
                        <a:t>Prioridades anuales de gestión del órgano o UO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Indicador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/Producto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Valor meta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Evidencias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Plazos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7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dirty="0" err="1"/>
                        <a:t>Vigilancia</a:t>
                      </a:r>
                      <a:r>
                        <a:rPr lang="pt-BR" sz="1800" dirty="0"/>
                        <a:t> meteorológica, climática y ambiental atmosférica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1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87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Implementación del sistema observacional</a:t>
                      </a:r>
                      <a:endParaRPr lang="es-PE" sz="1800" dirty="0"/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PE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8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9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3152" y="4515854"/>
            <a:ext cx="3806449" cy="147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8931" y="3091992"/>
            <a:ext cx="6664751" cy="3176833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24"/>
          <p:cNvSpPr txBox="1"/>
          <p:nvPr/>
        </p:nvSpPr>
        <p:spPr>
          <a:xfrm>
            <a:off x="2049469" y="1485841"/>
            <a:ext cx="8095129" cy="133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0850" marR="0" lvl="0" indent="-4508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4800"/>
              <a:buFont typeface="Arial"/>
              <a:buNone/>
            </a:pPr>
            <a:r>
              <a:rPr lang="es-PE" sz="4800" b="1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sz="2000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4508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</a:pPr>
            <a:r>
              <a:rPr lang="es-PE" sz="2000" b="1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Gerencia de Desarrollo de Capacidades y </a:t>
            </a:r>
            <a:endParaRPr/>
          </a:p>
          <a:p>
            <a:pPr marL="450850" marR="0" lvl="0" indent="-4508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Font typeface="Arial"/>
              <a:buNone/>
            </a:pPr>
            <a:r>
              <a:rPr lang="es-PE" sz="2000" b="1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Rendimiento del Servicio Civil</a:t>
            </a:r>
            <a:endParaRPr sz="2000" b="1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24"/>
          <p:cNvSpPr txBox="1"/>
          <p:nvPr/>
        </p:nvSpPr>
        <p:spPr>
          <a:xfrm>
            <a:off x="3367230" y="2817099"/>
            <a:ext cx="52281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u="sng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consultasgdr@servir.gob.pe</a:t>
            </a:r>
            <a:endParaRPr sz="1800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4"/>
          <p:cNvGrpSpPr/>
          <p:nvPr/>
        </p:nvGrpSpPr>
        <p:grpSpPr>
          <a:xfrm>
            <a:off x="4129088" y="790575"/>
            <a:ext cx="4092575" cy="4865828"/>
            <a:chOff x="4108727" y="868503"/>
            <a:chExt cx="4092235" cy="5804328"/>
          </a:xfrm>
        </p:grpSpPr>
        <p:grpSp>
          <p:nvGrpSpPr>
            <p:cNvPr id="476" name="Google Shape;476;p4"/>
            <p:cNvGrpSpPr/>
            <p:nvPr/>
          </p:nvGrpSpPr>
          <p:grpSpPr>
            <a:xfrm>
              <a:off x="4108727" y="868503"/>
              <a:ext cx="4092235" cy="5804328"/>
              <a:chOff x="921383" y="825640"/>
              <a:chExt cx="4092235" cy="5804328"/>
            </a:xfrm>
          </p:grpSpPr>
          <p:grpSp>
            <p:nvGrpSpPr>
              <p:cNvPr id="477" name="Google Shape;477;p4"/>
              <p:cNvGrpSpPr/>
              <p:nvPr/>
            </p:nvGrpSpPr>
            <p:grpSpPr>
              <a:xfrm>
                <a:off x="1950207" y="2587923"/>
                <a:ext cx="1723869" cy="2203877"/>
                <a:chOff x="4252225" y="1379661"/>
                <a:chExt cx="1723869" cy="2203877"/>
              </a:xfrm>
            </p:grpSpPr>
            <p:pic>
              <p:nvPicPr>
                <p:cNvPr id="478" name="Google Shape;478;p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4328" r="16010" b="17567"/>
                <a:stretch/>
              </p:blipFill>
              <p:spPr>
                <a:xfrm>
                  <a:off x="4382407" y="1379661"/>
                  <a:ext cx="1428750" cy="14684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79" name="Google Shape;479;p4"/>
                <p:cNvSpPr txBox="1"/>
                <p:nvPr/>
              </p:nvSpPr>
              <p:spPr>
                <a:xfrm>
                  <a:off x="4252225" y="2739118"/>
                  <a:ext cx="1723869" cy="8444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Calibri"/>
                    <a:buNone/>
                  </a:pPr>
                  <a:r>
                    <a:rPr lang="es-PE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MANDO MEDIO</a:t>
                  </a:r>
                  <a:endParaRPr/>
                </a:p>
              </p:txBody>
            </p:sp>
          </p:grpSp>
          <p:grpSp>
            <p:nvGrpSpPr>
              <p:cNvPr id="480" name="Google Shape;480;p4"/>
              <p:cNvGrpSpPr/>
              <p:nvPr/>
            </p:nvGrpSpPr>
            <p:grpSpPr>
              <a:xfrm>
                <a:off x="2106168" y="825640"/>
                <a:ext cx="1424770" cy="1882491"/>
                <a:chOff x="2235680" y="1379661"/>
                <a:chExt cx="1424770" cy="1882491"/>
              </a:xfrm>
            </p:grpSpPr>
            <p:pic>
              <p:nvPicPr>
                <p:cNvPr id="481" name="Google Shape;481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17567"/>
                <a:stretch/>
              </p:blipFill>
              <p:spPr>
                <a:xfrm>
                  <a:off x="2333617" y="1379661"/>
                  <a:ext cx="1228896" cy="14684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2" name="Google Shape;482;p4"/>
                <p:cNvSpPr txBox="1"/>
                <p:nvPr/>
              </p:nvSpPr>
              <p:spPr>
                <a:xfrm>
                  <a:off x="2235680" y="2784870"/>
                  <a:ext cx="1424770" cy="4772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Calibri"/>
                    <a:buNone/>
                  </a:pPr>
                  <a:r>
                    <a:rPr lang="es-PE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DIRECTIVO</a:t>
                  </a:r>
                  <a:endParaRPr/>
                </a:p>
              </p:txBody>
            </p:sp>
          </p:grpSp>
          <p:sp>
            <p:nvSpPr>
              <p:cNvPr id="483" name="Google Shape;483;p4"/>
              <p:cNvSpPr txBox="1"/>
              <p:nvPr/>
            </p:nvSpPr>
            <p:spPr>
              <a:xfrm>
                <a:off x="921383" y="5783329"/>
                <a:ext cx="1421539" cy="844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lang="es-PE" sz="2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EJECUTOR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endParaRPr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4" name="Google Shape;484;p4"/>
              <p:cNvGrpSpPr/>
              <p:nvPr/>
            </p:nvGrpSpPr>
            <p:grpSpPr>
              <a:xfrm>
                <a:off x="2645588" y="4399821"/>
                <a:ext cx="2368030" cy="2230147"/>
                <a:chOff x="7669048" y="1433051"/>
                <a:chExt cx="2368030" cy="2230147"/>
              </a:xfrm>
            </p:grpSpPr>
            <p:pic>
              <p:nvPicPr>
                <p:cNvPr id="485" name="Google Shape;485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20326" r="20602" b="35416"/>
                <a:stretch/>
              </p:blipFill>
              <p:spPr>
                <a:xfrm>
                  <a:off x="8200243" y="1433051"/>
                  <a:ext cx="1300163" cy="15242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6" name="Google Shape;486;p4"/>
                <p:cNvSpPr txBox="1"/>
                <p:nvPr/>
              </p:nvSpPr>
              <p:spPr>
                <a:xfrm>
                  <a:off x="7669048" y="2818778"/>
                  <a:ext cx="2368030" cy="8444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Calibri"/>
                    <a:buNone/>
                  </a:pPr>
                  <a:r>
                    <a:rPr lang="es-PE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OPERADOR Y DE ASISTENCIA</a:t>
                  </a:r>
                  <a:endParaRPr/>
                </a:p>
              </p:txBody>
            </p:sp>
          </p:grpSp>
        </p:grpSp>
        <p:pic>
          <p:nvPicPr>
            <p:cNvPr id="487" name="Google Shape;487;p4"/>
            <p:cNvPicPr preferRelativeResize="0"/>
            <p:nvPr/>
          </p:nvPicPr>
          <p:blipFill rotWithShape="1">
            <a:blip r:embed="rId6">
              <a:alphaModFix/>
            </a:blip>
            <a:srcRect l="49352" t="16756" r="39692" b="59945"/>
            <a:stretch/>
          </p:blipFill>
          <p:spPr>
            <a:xfrm>
              <a:off x="4108727" y="4445303"/>
              <a:ext cx="1379439" cy="14249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8" name="Google Shape;488;p4"/>
          <p:cNvCxnSpPr/>
          <p:nvPr/>
        </p:nvCxnSpPr>
        <p:spPr>
          <a:xfrm>
            <a:off x="6640914" y="1601189"/>
            <a:ext cx="4613400" cy="1440900"/>
          </a:xfrm>
          <a:prstGeom prst="bentConnector3">
            <a:avLst>
              <a:gd name="adj1" fmla="val 5576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9" name="Google Shape;489;p4"/>
          <p:cNvSpPr txBox="1"/>
          <p:nvPr/>
        </p:nvSpPr>
        <p:spPr>
          <a:xfrm>
            <a:off x="6944993" y="1315418"/>
            <a:ext cx="430945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Desarrollan funciones relativas a la organización, dirección o toma de decisiones de un órgano o unidad orgánica.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E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Ej.: Director, jefe de oficina.</a:t>
            </a:r>
            <a:endParaRPr/>
          </a:p>
        </p:txBody>
      </p:sp>
      <p:cxnSp>
        <p:nvCxnSpPr>
          <p:cNvPr id="490" name="Google Shape;490;p4"/>
          <p:cNvCxnSpPr/>
          <p:nvPr/>
        </p:nvCxnSpPr>
        <p:spPr>
          <a:xfrm flipH="1">
            <a:off x="346116" y="2717479"/>
            <a:ext cx="5065800" cy="916500"/>
          </a:xfrm>
          <a:prstGeom prst="bentConnector3">
            <a:avLst>
              <a:gd name="adj1" fmla="val 7053"/>
            </a:avLst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1" name="Google Shape;491;p4"/>
          <p:cNvSpPr txBox="1"/>
          <p:nvPr/>
        </p:nvSpPr>
        <p:spPr>
          <a:xfrm>
            <a:off x="210105" y="2021608"/>
            <a:ext cx="484994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funciones de responsabilidad sobre personal o conducción y coordinación de equipos. no incluidos en el segmento de Directivos.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E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Ej.: Coordinador de área.</a:t>
            </a:r>
            <a:endParaRPr/>
          </a:p>
        </p:txBody>
      </p:sp>
      <p:cxnSp>
        <p:nvCxnSpPr>
          <p:cNvPr id="492" name="Google Shape;492;p4"/>
          <p:cNvCxnSpPr/>
          <p:nvPr/>
        </p:nvCxnSpPr>
        <p:spPr>
          <a:xfrm>
            <a:off x="7538587" y="4386329"/>
            <a:ext cx="4437300" cy="1641600"/>
          </a:xfrm>
          <a:prstGeom prst="bentConnector3">
            <a:avLst>
              <a:gd name="adj1" fmla="val 9140"/>
            </a:avLst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3" name="Google Shape;493;p4"/>
          <p:cNvSpPr txBox="1"/>
          <p:nvPr/>
        </p:nvSpPr>
        <p:spPr>
          <a:xfrm>
            <a:off x="8003889" y="3823272"/>
            <a:ext cx="397192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Desarrollan funciones de asistencia, labores operativas, de apoyo o actividades complementarias a las competencias y/o funciones del órgano o unidad orgánica.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E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Ej.: Asistente administrativo, auxiliar, chofer.</a:t>
            </a:r>
            <a:endParaRPr/>
          </a:p>
        </p:txBody>
      </p:sp>
      <p:sp>
        <p:nvSpPr>
          <p:cNvPr id="494" name="Google Shape;494;p4"/>
          <p:cNvSpPr txBox="1"/>
          <p:nvPr/>
        </p:nvSpPr>
        <p:spPr>
          <a:xfrm>
            <a:off x="254789" y="4483933"/>
            <a:ext cx="370784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funciones vinculadas a las competencias y/o labores del órgano. Sin conducción de equipos o personas.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E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Ej.: Especialista, analista.</a:t>
            </a:r>
            <a:endParaRPr/>
          </a:p>
        </p:txBody>
      </p:sp>
      <p:cxnSp>
        <p:nvCxnSpPr>
          <p:cNvPr id="495" name="Google Shape;495;p4"/>
          <p:cNvCxnSpPr/>
          <p:nvPr/>
        </p:nvCxnSpPr>
        <p:spPr>
          <a:xfrm flipH="1">
            <a:off x="390526" y="4483933"/>
            <a:ext cx="3874800" cy="1704000"/>
          </a:xfrm>
          <a:prstGeom prst="bentConnector3">
            <a:avLst>
              <a:gd name="adj1" fmla="val 6058"/>
            </a:avLst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6" name="Google Shape;496;p4"/>
          <p:cNvSpPr txBox="1">
            <a:spLocks noGrp="1"/>
          </p:cNvSpPr>
          <p:nvPr>
            <p:ph type="title"/>
          </p:nvPr>
        </p:nvSpPr>
        <p:spPr>
          <a:xfrm>
            <a:off x="1872201" y="94938"/>
            <a:ext cx="8308428" cy="86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SEGMENTACIÓN DE SERVIDORES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>
            <a:spLocks noGrp="1"/>
          </p:cNvSpPr>
          <p:nvPr>
            <p:ph type="title"/>
          </p:nvPr>
        </p:nvSpPr>
        <p:spPr>
          <a:xfrm>
            <a:off x="1907628" y="139672"/>
            <a:ext cx="8292662" cy="6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600"/>
              <a:buFont typeface="Calibri"/>
              <a:buNone/>
            </a:pPr>
            <a:r>
              <a:rPr lang="es-PE" sz="3600"/>
              <a:t>S</a:t>
            </a:r>
            <a:r>
              <a:rPr lang="es-PE"/>
              <a:t>ECUENCIA PARA LA DEFINICIÓN DE METAS</a:t>
            </a:r>
            <a:endParaRPr/>
          </a:p>
        </p:txBody>
      </p:sp>
      <p:grpSp>
        <p:nvGrpSpPr>
          <p:cNvPr id="503" name="Google Shape;503;p5"/>
          <p:cNvGrpSpPr/>
          <p:nvPr/>
        </p:nvGrpSpPr>
        <p:grpSpPr>
          <a:xfrm>
            <a:off x="633507" y="930167"/>
            <a:ext cx="6145665" cy="5092261"/>
            <a:chOff x="0" y="0"/>
            <a:chExt cx="6145665" cy="5092261"/>
          </a:xfrm>
        </p:grpSpPr>
        <p:sp>
          <p:nvSpPr>
            <p:cNvPr id="504" name="Google Shape;504;p5"/>
            <p:cNvSpPr/>
            <p:nvPr/>
          </p:nvSpPr>
          <p:spPr>
            <a:xfrm>
              <a:off x="0" y="0"/>
              <a:ext cx="5223816" cy="1527678"/>
            </a:xfrm>
            <a:prstGeom prst="roundRect">
              <a:avLst>
                <a:gd name="adj" fmla="val 10000"/>
              </a:avLst>
            </a:prstGeom>
            <a:solidFill>
              <a:srgbClr val="13AD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 txBox="1"/>
            <p:nvPr/>
          </p:nvSpPr>
          <p:spPr>
            <a:xfrm>
              <a:off x="44744" y="44744"/>
              <a:ext cx="3575332" cy="1438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Prioridades institucionales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460924" y="1782291"/>
              <a:ext cx="5223816" cy="1527678"/>
            </a:xfrm>
            <a:prstGeom prst="roundRect">
              <a:avLst>
                <a:gd name="adj" fmla="val 10000"/>
              </a:avLst>
            </a:prstGeom>
            <a:solidFill>
              <a:srgbClr val="0B44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 txBox="1"/>
            <p:nvPr/>
          </p:nvSpPr>
          <p:spPr>
            <a:xfrm>
              <a:off x="505668" y="1827035"/>
              <a:ext cx="3680412" cy="1438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Prioridades anuales de gestión del órgano o unidad orgánica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921849" y="3564583"/>
              <a:ext cx="5223816" cy="1527678"/>
            </a:xfrm>
            <a:prstGeom prst="roundRect">
              <a:avLst>
                <a:gd name="adj" fmla="val 10000"/>
              </a:avLst>
            </a:prstGeom>
            <a:solidFill>
              <a:srgbClr val="27AB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 txBox="1"/>
            <p:nvPr/>
          </p:nvSpPr>
          <p:spPr>
            <a:xfrm>
              <a:off x="966593" y="3609327"/>
              <a:ext cx="3680412" cy="1438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Definición de metas grupales y metas individuales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4230825" y="1158489"/>
              <a:ext cx="992991" cy="99299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E2E7">
                <a:alpha val="89803"/>
              </a:srgbClr>
            </a:solidFill>
            <a:ln w="12700" cap="flat" cmpd="sng">
              <a:solidFill>
                <a:srgbClr val="CAE2E7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 txBox="1"/>
            <p:nvPr/>
          </p:nvSpPr>
          <p:spPr>
            <a:xfrm>
              <a:off x="4454248" y="1158489"/>
              <a:ext cx="546145" cy="74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4691749" y="2930596"/>
              <a:ext cx="992991" cy="99299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ACED8">
                <a:alpha val="89803"/>
              </a:srgbClr>
            </a:solidFill>
            <a:ln w="12700" cap="flat" cmpd="sng">
              <a:solidFill>
                <a:srgbClr val="CACED8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 txBox="1"/>
            <p:nvPr/>
          </p:nvSpPr>
          <p:spPr>
            <a:xfrm>
              <a:off x="4915172" y="2930596"/>
              <a:ext cx="546145" cy="74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5"/>
          <p:cNvSpPr/>
          <p:nvPr/>
        </p:nvSpPr>
        <p:spPr>
          <a:xfrm>
            <a:off x="6736105" y="804041"/>
            <a:ext cx="3464185" cy="1828800"/>
          </a:xfrm>
          <a:prstGeom prst="wedgeEllipseCallout">
            <a:avLst>
              <a:gd name="adj1" fmla="val -76809"/>
              <a:gd name="adj2" fmla="val -2111"/>
            </a:avLst>
          </a:prstGeom>
          <a:solidFill>
            <a:schemeClr val="accent5"/>
          </a:solidFill>
          <a:ln w="12700" cap="flat" cmpd="sng">
            <a:solidFill>
              <a:srgbClr val="B891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Prioridades Institucionales están establecidas en la ruta estratégica del PEI y del POI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5" name="Google Shape;515;p5"/>
          <p:cNvPicPr preferRelativeResize="0"/>
          <p:nvPr/>
        </p:nvPicPr>
        <p:blipFill rotWithShape="1">
          <a:blip r:embed="rId3">
            <a:alphaModFix/>
          </a:blip>
          <a:srcRect l="21706" t="28446" r="23938" b="15559"/>
          <a:stretch/>
        </p:blipFill>
        <p:spPr>
          <a:xfrm>
            <a:off x="6992584" y="3737831"/>
            <a:ext cx="4705430" cy="2259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"/>
          <p:cNvSpPr txBox="1">
            <a:spLocks noGrp="1"/>
          </p:cNvSpPr>
          <p:nvPr>
            <p:ph type="title"/>
          </p:nvPr>
        </p:nvSpPr>
        <p:spPr>
          <a:xfrm>
            <a:off x="1881979" y="126124"/>
            <a:ext cx="8339958" cy="106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DEFINICIÓN DE PRIORIDADES ANUALES DE GESTIÓN DEL ÓRGANO O UNIDAD ORGÁNICA</a:t>
            </a:r>
            <a:endParaRPr/>
          </a:p>
        </p:txBody>
      </p:sp>
      <p:grpSp>
        <p:nvGrpSpPr>
          <p:cNvPr id="522" name="Google Shape;522;p6"/>
          <p:cNvGrpSpPr/>
          <p:nvPr/>
        </p:nvGrpSpPr>
        <p:grpSpPr>
          <a:xfrm>
            <a:off x="4740239" y="1340246"/>
            <a:ext cx="6710707" cy="4797934"/>
            <a:chOff x="105177" y="177"/>
            <a:chExt cx="6710707" cy="4797934"/>
          </a:xfrm>
        </p:grpSpPr>
        <p:sp>
          <p:nvSpPr>
            <p:cNvPr id="523" name="Google Shape;523;p6"/>
            <p:cNvSpPr/>
            <p:nvPr/>
          </p:nvSpPr>
          <p:spPr>
            <a:xfrm>
              <a:off x="105177" y="177"/>
              <a:ext cx="3032644" cy="2005753"/>
            </a:xfrm>
            <a:prstGeom prst="ellipse">
              <a:avLst/>
            </a:prstGeom>
            <a:solidFill>
              <a:srgbClr val="13AD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 txBox="1"/>
            <p:nvPr/>
          </p:nvSpPr>
          <p:spPr>
            <a:xfrm>
              <a:off x="549297" y="293913"/>
              <a:ext cx="2144404" cy="1418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POI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1386781" y="2071652"/>
              <a:ext cx="469435" cy="469435"/>
            </a:xfrm>
            <a:prstGeom prst="mathPlus">
              <a:avLst>
                <a:gd name="adj1" fmla="val 23520"/>
              </a:avLst>
            </a:prstGeom>
            <a:solidFill>
              <a:srgbClr val="13A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 txBox="1"/>
            <p:nvPr/>
          </p:nvSpPr>
          <p:spPr>
            <a:xfrm>
              <a:off x="1449005" y="2251164"/>
              <a:ext cx="344987" cy="110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140303" y="2606809"/>
              <a:ext cx="2962391" cy="2191302"/>
            </a:xfrm>
            <a:prstGeom prst="ellipse">
              <a:avLst/>
            </a:prstGeom>
            <a:solidFill>
              <a:srgbClr val="0B44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 txBox="1"/>
            <p:nvPr/>
          </p:nvSpPr>
          <p:spPr>
            <a:xfrm>
              <a:off x="574135" y="2927718"/>
              <a:ext cx="2094727" cy="1549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PEI y otros dispositivos normativos y/o de gestión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3259227" y="2248601"/>
              <a:ext cx="257380" cy="30108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B4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 txBox="1"/>
            <p:nvPr/>
          </p:nvSpPr>
          <p:spPr>
            <a:xfrm>
              <a:off x="3259227" y="2308818"/>
              <a:ext cx="180166" cy="180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3623445" y="1589772"/>
              <a:ext cx="3192439" cy="1618744"/>
            </a:xfrm>
            <a:prstGeom prst="ellipse">
              <a:avLst/>
            </a:prstGeom>
            <a:solidFill>
              <a:srgbClr val="27AB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 txBox="1"/>
            <p:nvPr/>
          </p:nvSpPr>
          <p:spPr>
            <a:xfrm>
              <a:off x="4090967" y="1826832"/>
              <a:ext cx="2257395" cy="1144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Prioridades anuales de gestión del órgano o UO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6"/>
          <p:cNvSpPr txBox="1"/>
          <p:nvPr/>
        </p:nvSpPr>
        <p:spPr>
          <a:xfrm>
            <a:off x="614855" y="2173334"/>
            <a:ext cx="35157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s-PE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POI: </a:t>
            </a: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operativas.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6"/>
          <p:cNvSpPr txBox="1"/>
          <p:nvPr/>
        </p:nvSpPr>
        <p:spPr>
          <a:xfrm>
            <a:off x="756745" y="4012836"/>
            <a:ext cx="41148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s-PE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PEI:</a:t>
            </a: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Objetivos estratégico institucionales y acciones estratégicas institucionales) 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s-P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Normas emitidas por el gobierno, ROF, manual de operaciones, manual de procesos entre otros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"/>
          <p:cNvSpPr txBox="1">
            <a:spLocks noGrp="1"/>
          </p:cNvSpPr>
          <p:nvPr>
            <p:ph type="title"/>
          </p:nvPr>
        </p:nvSpPr>
        <p:spPr>
          <a:xfrm>
            <a:off x="1901371" y="250031"/>
            <a:ext cx="8287658" cy="76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¿Qué priorizamos?</a:t>
            </a:r>
            <a:endParaRPr/>
          </a:p>
        </p:txBody>
      </p:sp>
      <p:sp>
        <p:nvSpPr>
          <p:cNvPr id="540" name="Google Shape;540;p7"/>
          <p:cNvSpPr txBox="1"/>
          <p:nvPr/>
        </p:nvSpPr>
        <p:spPr>
          <a:xfrm>
            <a:off x="6002020" y="1531894"/>
            <a:ext cx="3581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s-P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Aquello que este directamente relacionado a una prioridad institucional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7"/>
          <p:cNvSpPr txBox="1"/>
          <p:nvPr/>
        </p:nvSpPr>
        <p:spPr>
          <a:xfrm>
            <a:off x="6045200" y="3063451"/>
            <a:ext cx="35814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s-P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Aquello que tenga asignado mayor porcentaje del presupuesto anual del órgano o unidad orgánica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7"/>
          <p:cNvSpPr txBox="1"/>
          <p:nvPr/>
        </p:nvSpPr>
        <p:spPr>
          <a:xfrm>
            <a:off x="6045200" y="4718862"/>
            <a:ext cx="3581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s-PE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Aquello que este directamente relacionado con el usuario interno y/o externo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5274" y="1920571"/>
            <a:ext cx="2014991" cy="400495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"/>
          <p:cNvSpPr/>
          <p:nvPr/>
        </p:nvSpPr>
        <p:spPr>
          <a:xfrm>
            <a:off x="1124131" y="1052533"/>
            <a:ext cx="2621280" cy="1375870"/>
          </a:xfrm>
          <a:prstGeom prst="wedgeEllipseCallout">
            <a:avLst>
              <a:gd name="adj1" fmla="val 57738"/>
              <a:gd name="adj2" fmla="val 45897"/>
            </a:avLst>
          </a:prstGeom>
          <a:solidFill>
            <a:schemeClr val="accent1"/>
          </a:solidFill>
          <a:ln w="12700" cap="flat" cmpd="sng">
            <a:solidFill>
              <a:srgbClr val="8B1B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Podemos utilizar los siguientes criterios: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"/>
          <p:cNvSpPr txBox="1">
            <a:spLocks noGrp="1"/>
          </p:cNvSpPr>
          <p:nvPr>
            <p:ph type="title"/>
          </p:nvPr>
        </p:nvSpPr>
        <p:spPr>
          <a:xfrm>
            <a:off x="1942514" y="0"/>
            <a:ext cx="8282354" cy="106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VINCULACIÓN DE LAS PRIORIDADES DE LA UNIDAD ORGÁNICA CON LOS SERVIDORES</a:t>
            </a:r>
            <a:endParaRPr/>
          </a:p>
        </p:txBody>
      </p:sp>
      <p:sp>
        <p:nvSpPr>
          <p:cNvPr id="550" name="Google Shape;550;p8"/>
          <p:cNvSpPr txBox="1"/>
          <p:nvPr/>
        </p:nvSpPr>
        <p:spPr>
          <a:xfrm>
            <a:off x="629762" y="5684597"/>
            <a:ext cx="91847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*Excepcionalmente el Operador y de Asistencia es el único segmento que podría no tener una relación directa con las responsabilidades o desafíos de la unidad orgánica.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51" name="Google Shape;551;p8"/>
          <p:cNvGraphicFramePr/>
          <p:nvPr/>
        </p:nvGraphicFramePr>
        <p:xfrm>
          <a:off x="739628" y="1081559"/>
          <a:ext cx="10688175" cy="4590975"/>
        </p:xfrm>
        <a:graphic>
          <a:graphicData uri="http://schemas.openxmlformats.org/drawingml/2006/table">
            <a:tbl>
              <a:tblPr firstRow="1" bandRow="1">
                <a:noFill/>
                <a:tableStyleId>{7F4D5A93-016D-4E29-A638-D8073CC44E36}</a:tableStyleId>
              </a:tblPr>
              <a:tblGrid>
                <a:gridCol w="293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Producto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Prioridad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Directivo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Mando Medio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Personal Ejecutor 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Personal Ejecutor B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strike="noStrike" cap="none"/>
                        <a:t>Personal operador y de asistencia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strike="noStrike" cap="none"/>
                        <a:t>Actividad Operativa 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SI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Actividad Operativa 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0"/>
                        <a:t>X</a:t>
                      </a:r>
                      <a:endParaRPr sz="18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Actividad Operativa 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SI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Función del puesto 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Ejecución presupuestal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Si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0"/>
                        <a:t>X</a:t>
                      </a:r>
                      <a:endParaRPr sz="18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Observación de OCI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SI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Actividades Operativas “n”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X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2" name="Google Shape;552;p8"/>
          <p:cNvSpPr/>
          <p:nvPr/>
        </p:nvSpPr>
        <p:spPr>
          <a:xfrm>
            <a:off x="667110" y="1988731"/>
            <a:ext cx="10754522" cy="47312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8B1B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8"/>
          <p:cNvSpPr/>
          <p:nvPr/>
        </p:nvSpPr>
        <p:spPr>
          <a:xfrm>
            <a:off x="667110" y="3048043"/>
            <a:ext cx="10754522" cy="5009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8B1B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8"/>
          <p:cNvSpPr/>
          <p:nvPr/>
        </p:nvSpPr>
        <p:spPr>
          <a:xfrm>
            <a:off x="667110" y="4579494"/>
            <a:ext cx="10754521" cy="39062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8B1B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8"/>
          <p:cNvSpPr/>
          <p:nvPr/>
        </p:nvSpPr>
        <p:spPr>
          <a:xfrm>
            <a:off x="660987" y="4188867"/>
            <a:ext cx="10760644" cy="39062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8B1B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 txBox="1">
            <a:spLocks noGrp="1"/>
          </p:cNvSpPr>
          <p:nvPr>
            <p:ph type="title"/>
          </p:nvPr>
        </p:nvSpPr>
        <p:spPr>
          <a:xfrm>
            <a:off x="1863969" y="153491"/>
            <a:ext cx="8389865" cy="106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DEFINICIÓN DE METAS EN LA </a:t>
            </a:r>
            <a:br>
              <a:rPr lang="es-PE"/>
            </a:br>
            <a:r>
              <a:rPr lang="es-PE"/>
              <a:t>UNIDAD ORGÁNICA</a:t>
            </a:r>
            <a:endParaRPr/>
          </a:p>
        </p:txBody>
      </p:sp>
      <p:graphicFrame>
        <p:nvGraphicFramePr>
          <p:cNvPr id="561" name="Google Shape;561;p9"/>
          <p:cNvGraphicFramePr/>
          <p:nvPr/>
        </p:nvGraphicFramePr>
        <p:xfrm>
          <a:off x="1133366" y="1481222"/>
          <a:ext cx="4904850" cy="1483400"/>
        </p:xfrm>
        <a:graphic>
          <a:graphicData uri="http://schemas.openxmlformats.org/drawingml/2006/table">
            <a:tbl>
              <a:tblPr firstRow="1" bandRow="1">
                <a:noFill/>
                <a:tableStyleId>{7F4D5A93-016D-4E29-A638-D8073CC44E36}</a:tableStyleId>
              </a:tblPr>
              <a:tblGrid>
                <a:gridCol w="24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Prioridad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Producto/Indicador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Prioridad Alta Dirección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(Indicador…)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Proceso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(Producto…)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Observación de OCI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(Indicador…)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2" name="Google Shape;562;p9"/>
          <p:cNvSpPr txBox="1"/>
          <p:nvPr/>
        </p:nvSpPr>
        <p:spPr>
          <a:xfrm>
            <a:off x="2916627" y="1061097"/>
            <a:ext cx="13345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DIRECTIVO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3" name="Google Shape;563;p9"/>
          <p:cNvGraphicFramePr/>
          <p:nvPr/>
        </p:nvGraphicFramePr>
        <p:xfrm>
          <a:off x="6488387" y="1461207"/>
          <a:ext cx="4904850" cy="1899960"/>
        </p:xfrm>
        <a:graphic>
          <a:graphicData uri="http://schemas.openxmlformats.org/drawingml/2006/table">
            <a:tbl>
              <a:tblPr firstRow="1" bandRow="1">
                <a:noFill/>
                <a:tableStyleId>{7F4D5A93-016D-4E29-A638-D8073CC44E36}</a:tableStyleId>
              </a:tblPr>
              <a:tblGrid>
                <a:gridCol w="24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Prioridad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Producto/Indicador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Prioridad Alta Dirección 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/>
                        <a:t>(Medición del aporte a la prioridad)</a:t>
                      </a: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Observación de OCI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/>
                        <a:t>(Medición del aporte a la prioridad)</a:t>
                      </a: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/>
                        <a:t>Iniciativa</a:t>
                      </a:r>
                      <a:endParaRPr sz="1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/>
                        <a:t>(Indicador…)</a:t>
                      </a:r>
                      <a:endParaRPr sz="1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4" name="Google Shape;564;p9"/>
          <p:cNvSpPr txBox="1"/>
          <p:nvPr/>
        </p:nvSpPr>
        <p:spPr>
          <a:xfrm>
            <a:off x="7987860" y="1041082"/>
            <a:ext cx="18790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MANDO MEDIO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5" name="Google Shape;565;p9"/>
          <p:cNvGraphicFramePr/>
          <p:nvPr/>
        </p:nvGraphicFramePr>
        <p:xfrm>
          <a:off x="1154383" y="3484066"/>
          <a:ext cx="4904850" cy="1468150"/>
        </p:xfrm>
        <a:graphic>
          <a:graphicData uri="http://schemas.openxmlformats.org/drawingml/2006/table">
            <a:tbl>
              <a:tblPr firstRow="1" bandRow="1">
                <a:noFill/>
                <a:tableStyleId>{7F4D5A93-016D-4E29-A638-D8073CC44E36}</a:tableStyleId>
              </a:tblPr>
              <a:tblGrid>
                <a:gridCol w="24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Prioridad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Producto/Indicador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Prioridad Alta Dirección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500"/>
                        <a:t>(Medición del aporte a la prioridad)</a:t>
                      </a:r>
                      <a:endParaRPr sz="15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Proceso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500"/>
                        <a:t>(Medición del aporte a la prioridad)</a:t>
                      </a:r>
                      <a:endParaRPr sz="15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6" name="Google Shape;566;p9"/>
          <p:cNvSpPr txBox="1"/>
          <p:nvPr/>
        </p:nvSpPr>
        <p:spPr>
          <a:xfrm>
            <a:off x="2275472" y="3063941"/>
            <a:ext cx="2657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EJECUTOR 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7" name="Google Shape;567;p9"/>
          <p:cNvGraphicFramePr/>
          <p:nvPr/>
        </p:nvGraphicFramePr>
        <p:xfrm>
          <a:off x="1131479" y="5614204"/>
          <a:ext cx="4904850" cy="741700"/>
        </p:xfrm>
        <a:graphic>
          <a:graphicData uri="http://schemas.openxmlformats.org/drawingml/2006/table">
            <a:tbl>
              <a:tblPr firstRow="1" bandRow="1">
                <a:noFill/>
                <a:tableStyleId>{7F4D5A93-016D-4E29-A638-D8073CC44E36}</a:tableStyleId>
              </a:tblPr>
              <a:tblGrid>
                <a:gridCol w="24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Prioridad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Producto/Indicador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/>
                        <a:t>Función (del puesto)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/>
                        <a:t>Producto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8" name="Google Shape;568;p9"/>
          <p:cNvSpPr txBox="1"/>
          <p:nvPr/>
        </p:nvSpPr>
        <p:spPr>
          <a:xfrm>
            <a:off x="1543098" y="5194079"/>
            <a:ext cx="40813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OPERADOR Y ASISTENCIA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9" name="Google Shape;569;p9"/>
          <p:cNvCxnSpPr/>
          <p:nvPr/>
        </p:nvCxnSpPr>
        <p:spPr>
          <a:xfrm>
            <a:off x="5896304" y="2038563"/>
            <a:ext cx="693682" cy="0"/>
          </a:xfrm>
          <a:prstGeom prst="straightConnector1">
            <a:avLst/>
          </a:prstGeom>
          <a:noFill/>
          <a:ln w="57150" cap="flat" cmpd="sng">
            <a:solidFill>
              <a:srgbClr val="0E458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0" name="Google Shape;570;p9"/>
          <p:cNvCxnSpPr/>
          <p:nvPr/>
        </p:nvCxnSpPr>
        <p:spPr>
          <a:xfrm>
            <a:off x="5896304" y="2752459"/>
            <a:ext cx="693682" cy="0"/>
          </a:xfrm>
          <a:prstGeom prst="straightConnector1">
            <a:avLst/>
          </a:prstGeom>
          <a:noFill/>
          <a:ln w="57150" cap="flat" cmpd="sng">
            <a:solidFill>
              <a:srgbClr val="0E458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1" name="Google Shape;571;p9"/>
          <p:cNvCxnSpPr/>
          <p:nvPr/>
        </p:nvCxnSpPr>
        <p:spPr>
          <a:xfrm>
            <a:off x="1229467" y="1960355"/>
            <a:ext cx="0" cy="2207172"/>
          </a:xfrm>
          <a:prstGeom prst="straightConnector1">
            <a:avLst/>
          </a:prstGeom>
          <a:noFill/>
          <a:ln w="57150" cap="flat" cmpd="sng">
            <a:solidFill>
              <a:srgbClr val="0E458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2" name="Google Shape;572;p9"/>
          <p:cNvCxnSpPr/>
          <p:nvPr/>
        </p:nvCxnSpPr>
        <p:spPr>
          <a:xfrm>
            <a:off x="3702707" y="1921934"/>
            <a:ext cx="0" cy="2245593"/>
          </a:xfrm>
          <a:prstGeom prst="straightConnector1">
            <a:avLst/>
          </a:prstGeom>
          <a:noFill/>
          <a:ln w="57150" cap="flat" cmpd="sng">
            <a:solidFill>
              <a:srgbClr val="0E4584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aphicFrame>
        <p:nvGraphicFramePr>
          <p:cNvPr id="573" name="Google Shape;573;p9"/>
          <p:cNvGraphicFramePr/>
          <p:nvPr/>
        </p:nvGraphicFramePr>
        <p:xfrm>
          <a:off x="6474966" y="3942708"/>
          <a:ext cx="4904850" cy="741700"/>
        </p:xfrm>
        <a:graphic>
          <a:graphicData uri="http://schemas.openxmlformats.org/drawingml/2006/table">
            <a:tbl>
              <a:tblPr firstRow="1" bandRow="1">
                <a:noFill/>
                <a:tableStyleId>{7F4D5A93-016D-4E29-A638-D8073CC44E36}</a:tableStyleId>
              </a:tblPr>
              <a:tblGrid>
                <a:gridCol w="24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Prioridad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/>
                        <a:t>Producto/Indicador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/>
                        <a:t>Iniciativa</a:t>
                      </a:r>
                      <a:endParaRPr sz="1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500"/>
                        <a:t>(Producto…)</a:t>
                      </a:r>
                      <a:endParaRPr sz="15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4" name="Google Shape;574;p9"/>
          <p:cNvSpPr txBox="1"/>
          <p:nvPr/>
        </p:nvSpPr>
        <p:spPr>
          <a:xfrm>
            <a:off x="7596055" y="3522583"/>
            <a:ext cx="26577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EJECUTOR B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"/>
          <p:cNvSpPr txBox="1">
            <a:spLocks noGrp="1"/>
          </p:cNvSpPr>
          <p:nvPr>
            <p:ph type="title"/>
          </p:nvPr>
        </p:nvSpPr>
        <p:spPr>
          <a:xfrm>
            <a:off x="1891859" y="204951"/>
            <a:ext cx="8308427" cy="91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2433"/>
              </a:buClr>
              <a:buSzPts val="3200"/>
              <a:buFont typeface="Calibri"/>
              <a:buNone/>
            </a:pPr>
            <a:r>
              <a:rPr lang="es-PE"/>
              <a:t>EJEMPLOS DE PRIORIDADES ANUALES DE GESTIÓN DE UN ÓRGANO O UNIDAD ORGÁNICA</a:t>
            </a:r>
            <a:endParaRPr/>
          </a:p>
        </p:txBody>
      </p:sp>
      <p:pic>
        <p:nvPicPr>
          <p:cNvPr id="581" name="Google Shape;581;p10"/>
          <p:cNvPicPr preferRelativeResize="0"/>
          <p:nvPr/>
        </p:nvPicPr>
        <p:blipFill rotWithShape="1">
          <a:blip r:embed="rId3">
            <a:alphaModFix/>
          </a:blip>
          <a:srcRect l="32292" t="19670" r="38356" b="13050"/>
          <a:stretch/>
        </p:blipFill>
        <p:spPr>
          <a:xfrm>
            <a:off x="169415" y="1466377"/>
            <a:ext cx="3444887" cy="4745236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0"/>
          <p:cNvSpPr/>
          <p:nvPr/>
        </p:nvSpPr>
        <p:spPr>
          <a:xfrm>
            <a:off x="3319525" y="5045213"/>
            <a:ext cx="7438200" cy="1166400"/>
          </a:xfrm>
          <a:prstGeom prst="wedgeEllipseCallout">
            <a:avLst>
              <a:gd name="adj1" fmla="val 54197"/>
              <a:gd name="adj2" fmla="val -36424"/>
            </a:avLst>
          </a:prstGeom>
          <a:solidFill>
            <a:schemeClr val="accent5"/>
          </a:solidFill>
          <a:ln w="12700" cap="flat" cmpd="sng">
            <a:solidFill>
              <a:srgbClr val="B891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Recuerda que: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prioridad institucional no esta en un documento de planeamiento estratégico se sugiere que este se formalice posteriormente.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04104"/>
              </p:ext>
            </p:extLst>
          </p:nvPr>
        </p:nvGraphicFramePr>
        <p:xfrm>
          <a:off x="3731423" y="1121569"/>
          <a:ext cx="8252371" cy="36080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36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353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Prioridades anuales de gestión del</a:t>
                      </a:r>
                      <a:r>
                        <a:rPr lang="es-PE" sz="1800" baseline="0" dirty="0"/>
                        <a:t> SENAMHI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Fuente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Arial"/>
                        </a:rPr>
                        <a:t>Mejorar los procesos de gestión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AEI del PEI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Garantizar la operatividad del sistema observacional</a:t>
                      </a:r>
                      <a:endParaRPr lang="es-PE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AO del POI</a:t>
                      </a:r>
                    </a:p>
                    <a:p>
                      <a:pPr algn="ctr"/>
                      <a:endParaRPr lang="es-P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Vigilancia </a:t>
                      </a:r>
                      <a:r>
                        <a:rPr lang="es-PE" sz="17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agrometeorológica</a:t>
                      </a:r>
                      <a:endParaRPr lang="es-PE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Elaboración de pronóstico hidrológico de cuencas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2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PE" sz="1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Mapeo</a:t>
                      </a:r>
                      <a:r>
                        <a:rPr lang="es-PE" sz="1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los procesos de la entidad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Hoja</a:t>
                      </a:r>
                      <a:r>
                        <a:rPr lang="es-PE" sz="1600" baseline="0" dirty="0"/>
                        <a:t> de Ruta Dirección General</a:t>
                      </a:r>
                      <a:endParaRPr lang="es-P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_Diseño personalizado">
  <a:themeElements>
    <a:clrScheme name="U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U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Diseño personalizado">
  <a:themeElements>
    <a:clrScheme name="U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2_Diseño personalizado">
  <a:themeElements>
    <a:clrScheme name="U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5_Diseño personalizado">
  <a:themeElements>
    <a:clrScheme name="U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iseño personalizado">
  <a:themeElements>
    <a:clrScheme name="U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iseño personalizado">
  <a:themeElements>
    <a:clrScheme name="U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iseño personalizado">
  <a:themeElements>
    <a:clrScheme name="U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2171</Words>
  <Application>Microsoft Office PowerPoint</Application>
  <PresentationFormat>Panorámica</PresentationFormat>
  <Paragraphs>381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Arial</vt:lpstr>
      <vt:lpstr>Calibri</vt:lpstr>
      <vt:lpstr>15_Diseño personalizado</vt:lpstr>
      <vt:lpstr>2_Diseño personalizado</vt:lpstr>
      <vt:lpstr>24_Diseño personalizado</vt:lpstr>
      <vt:lpstr>52_Diseño personalizado</vt:lpstr>
      <vt:lpstr>4_Diseño personalizado</vt:lpstr>
      <vt:lpstr>65_Diseño personalizado</vt:lpstr>
      <vt:lpstr>6_Diseño personalizado</vt:lpstr>
      <vt:lpstr>Diseño personalizado</vt:lpstr>
      <vt:lpstr>1_Diseño personalizado</vt:lpstr>
      <vt:lpstr>3_Diseño personalizado</vt:lpstr>
      <vt:lpstr>Presentación de PowerPoint</vt:lpstr>
      <vt:lpstr>CICLO DE GESTIÓN DE RENDIMIENTO</vt:lpstr>
      <vt:lpstr>SEGMENTACIÓN DE SERVIDORES</vt:lpstr>
      <vt:lpstr>SECUENCIA PARA LA DEFINICIÓN DE METAS</vt:lpstr>
      <vt:lpstr>DEFINICIÓN DE PRIORIDADES ANUALES DE GESTIÓN DEL ÓRGANO O UNIDAD ORGÁNICA</vt:lpstr>
      <vt:lpstr>¿Qué priorizamos?</vt:lpstr>
      <vt:lpstr>VINCULACIÓN DE LAS PRIORIDADES DE LA UNIDAD ORGÁNICA CON LOS SERVIDORES</vt:lpstr>
      <vt:lpstr>DEFINICIÓN DE METAS EN LA  UNIDAD ORGÁNICA</vt:lpstr>
      <vt:lpstr>EJEMPLOS DE PRIORIDADES ANUALES DE GESTIÓN DE UN ÓRGANO O UNIDAD ORGÁNICA</vt:lpstr>
      <vt:lpstr>DEFINICIÓN DE METAS GRUPALES E INDIVIDUALES</vt:lpstr>
      <vt:lpstr>COMPONENTES DE LA META</vt:lpstr>
      <vt:lpstr>INDICADOR</vt:lpstr>
      <vt:lpstr>Ejemplos de indicadores</vt:lpstr>
      <vt:lpstr>Presentación de PowerPoint</vt:lpstr>
      <vt:lpstr>Presentación de PowerPoint</vt:lpstr>
      <vt:lpstr>PRODUCTO</vt:lpstr>
      <vt:lpstr>Presentación de PowerPoint</vt:lpstr>
      <vt:lpstr>Presentación de PowerPoint</vt:lpstr>
      <vt:lpstr>VALOR META</vt:lpstr>
      <vt:lpstr>Ejemplos de valor meta</vt:lpstr>
      <vt:lpstr>Presentación de PowerPoint</vt:lpstr>
      <vt:lpstr>Presentación de PowerPoint</vt:lpstr>
      <vt:lpstr>EVIDENCIAS</vt:lpstr>
      <vt:lpstr>Ejemplo de evidencias</vt:lpstr>
      <vt:lpstr>PLAZOS</vt:lpstr>
      <vt:lpstr>Ejemplos de plazos:</vt:lpstr>
      <vt:lpstr>FORMATO ÚNICO DE GESTIÓN DE RENDIMIENTO</vt:lpstr>
      <vt:lpstr>HOJA DE TRABAJO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Wualo</dc:creator>
  <cp:lastModifiedBy>stn-mfernandez</cp:lastModifiedBy>
  <cp:revision>55</cp:revision>
  <dcterms:created xsi:type="dcterms:W3CDTF">2019-07-26T07:52:04Z</dcterms:created>
  <dcterms:modified xsi:type="dcterms:W3CDTF">2020-10-20T18:21:44Z</dcterms:modified>
</cp:coreProperties>
</file>