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6"/>
  </p:notesMasterIdLst>
  <p:sldIdLst>
    <p:sldId id="328" r:id="rId2"/>
    <p:sldId id="268" r:id="rId3"/>
    <p:sldId id="340" r:id="rId4"/>
    <p:sldId id="341" r:id="rId5"/>
    <p:sldId id="342" r:id="rId6"/>
    <p:sldId id="332" r:id="rId7"/>
    <p:sldId id="337" r:id="rId8"/>
    <p:sldId id="339" r:id="rId9"/>
    <p:sldId id="331" r:id="rId10"/>
    <p:sldId id="338" r:id="rId11"/>
    <p:sldId id="333" r:id="rId12"/>
    <p:sldId id="343" r:id="rId13"/>
    <p:sldId id="285" r:id="rId14"/>
    <p:sldId id="330" r:id="rId15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6366" autoAdjust="0"/>
  </p:normalViewPr>
  <p:slideViewPr>
    <p:cSldViewPr snapToGrid="0">
      <p:cViewPr varScale="1">
        <p:scale>
          <a:sx n="60" d="100"/>
          <a:sy n="60" d="100"/>
        </p:scale>
        <p:origin x="96" y="1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98A85D-588D-486E-A689-D3F78A76A6FD}" type="datetimeFigureOut">
              <a:rPr lang="es-PE" smtClean="0"/>
              <a:t>18/07/2021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01326-0509-40A3-9217-0F0FF7CC6CB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06858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7A76A0-21E2-4C86-A95C-7AB27F697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99621D0-289D-49AC-813D-5E0D9BD8AD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03B205-333D-46BB-B700-0A22D8FB0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E4175-B7B7-4E25-9B25-F9461983A14B}" type="datetime1">
              <a:rPr lang="es-PE" smtClean="0"/>
              <a:t>18/07/2021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64726F-8E15-4B37-96B4-ED010F81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Curso Taller básico de Clima y Salud - Modulo I</a:t>
            </a:r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9F10E7-8B50-49A1-BEBA-C45B33978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5868F-DCBE-4BB0-8407-592C7B1DB02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9741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CD247A-0A6C-4855-A1CA-F9D70D1FE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AAC63B-B12C-44E4-9DDE-0AAA2D462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4677D6-628E-4C68-AA00-DA8D31F92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C561B-DF37-4819-A514-C3EB69316157}" type="datetime1">
              <a:rPr lang="es-PE" smtClean="0"/>
              <a:t>18/07/2021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630659-3355-48E6-9734-2FEA6ED78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Curso Taller básico de Clima y Salud - Modulo I</a:t>
            </a:r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077CB8-87AE-4331-846F-A1D835940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5868F-DCBE-4BB0-8407-592C7B1DB02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40425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590DD9A-40AA-424F-86D0-EB82749BE1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3F95AEA-B1CF-458A-A9A0-D01FFD7903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6B1475-0311-43C4-9A71-CAC0A99FB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7284-F574-4B17-A7F7-699CBCA25EF4}" type="datetime1">
              <a:rPr lang="es-PE" smtClean="0"/>
              <a:t>18/07/2021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652B87-62C1-492B-8BD2-486B6220E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Curso Taller básico de Clima y Salud - Modulo I</a:t>
            </a:r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38ECAC-B0FE-4D95-B1CE-75545C97D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5868F-DCBE-4BB0-8407-592C7B1DB02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78934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Diapositiva de título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A8AB969-B009-48AD-9D53-12CECA7B8B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2" y="164637"/>
            <a:ext cx="11289815" cy="1219203"/>
          </a:xfrm>
          <a:prstGeom prst="rect">
            <a:avLst/>
          </a:prstGeom>
        </p:spPr>
      </p:pic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C4114523-C969-4F76-A5E9-6BC8AAF2E0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172" y="5349213"/>
            <a:ext cx="4356617" cy="139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56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de título">
    <p:bg>
      <p:bgPr>
        <a:pattFill prst="pct5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94C8866-808C-48F6-A01E-4A34A898DC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51" y="6020280"/>
            <a:ext cx="1192421" cy="577073"/>
          </a:xfrm>
          <a:prstGeom prst="rect">
            <a:avLst/>
          </a:prstGeom>
        </p:spPr>
      </p:pic>
      <p:sp>
        <p:nvSpPr>
          <p:cNvPr id="3" name="Marcador de texto 3"/>
          <p:cNvSpPr>
            <a:spLocks noGrp="1"/>
          </p:cNvSpPr>
          <p:nvPr>
            <p:ph type="body" sz="quarter" idx="12"/>
          </p:nvPr>
        </p:nvSpPr>
        <p:spPr>
          <a:xfrm>
            <a:off x="1014866" y="3563485"/>
            <a:ext cx="3832996" cy="120966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400" b="0">
                <a:solidFill>
                  <a:srgbClr val="00499A"/>
                </a:solidFill>
                <a:latin typeface="Verdana Pro" panose="020B0604020202020204" pitchFamily="34" charset="0"/>
              </a:defRPr>
            </a:lvl1pPr>
            <a:lvl2pPr marL="457189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377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566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754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5135893" y="740701"/>
            <a:ext cx="6048668" cy="5088567"/>
          </a:xfrm>
        </p:spPr>
        <p:txBody>
          <a:bodyPr>
            <a:noAutofit/>
          </a:bodyPr>
          <a:lstStyle>
            <a:lvl1pPr marL="0" indent="0" algn="just"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457189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377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566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754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999344" y="1148747"/>
            <a:ext cx="3944528" cy="2280253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733" b="1">
                <a:solidFill>
                  <a:srgbClr val="00499A"/>
                </a:solidFill>
                <a:latin typeface="adineue PRO Black" panose="020B0A03040702080504" pitchFamily="34" charset="0"/>
              </a:defRPr>
            </a:lvl1pPr>
            <a:lvl2pPr marL="457189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377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566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754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9E7FE5E-85F7-48C7-B38F-84488B92C62A}"/>
              </a:ext>
            </a:extLst>
          </p:cNvPr>
          <p:cNvSpPr/>
          <p:nvPr userDrawn="1"/>
        </p:nvSpPr>
        <p:spPr>
          <a:xfrm>
            <a:off x="1" y="-27385"/>
            <a:ext cx="12206863" cy="192021"/>
          </a:xfrm>
          <a:prstGeom prst="rect">
            <a:avLst/>
          </a:prstGeom>
          <a:solidFill>
            <a:srgbClr val="0049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40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D823D3B-8077-4828-BD58-43CF74BF2E2D}"/>
              </a:ext>
            </a:extLst>
          </p:cNvPr>
          <p:cNvSpPr/>
          <p:nvPr userDrawn="1"/>
        </p:nvSpPr>
        <p:spPr>
          <a:xfrm>
            <a:off x="1" y="6665979"/>
            <a:ext cx="12206863" cy="192021"/>
          </a:xfrm>
          <a:prstGeom prst="rect">
            <a:avLst/>
          </a:prstGeom>
          <a:solidFill>
            <a:srgbClr val="F9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40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816A77A-9CB9-4534-A52B-B832406AE367}"/>
              </a:ext>
            </a:extLst>
          </p:cNvPr>
          <p:cNvSpPr/>
          <p:nvPr userDrawn="1"/>
        </p:nvSpPr>
        <p:spPr>
          <a:xfrm>
            <a:off x="11915197" y="6212804"/>
            <a:ext cx="276803" cy="192021"/>
          </a:xfrm>
          <a:prstGeom prst="rect">
            <a:avLst/>
          </a:prstGeom>
          <a:solidFill>
            <a:srgbClr val="F9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EE43701B-7E25-4FBB-B6C5-A53B948E52BB}"/>
              </a:ext>
            </a:extLst>
          </p:cNvPr>
          <p:cNvSpPr/>
          <p:nvPr userDrawn="1"/>
        </p:nvSpPr>
        <p:spPr>
          <a:xfrm>
            <a:off x="1103445" y="5177813"/>
            <a:ext cx="288032" cy="288032"/>
          </a:xfrm>
          <a:prstGeom prst="ellipse">
            <a:avLst/>
          </a:prstGeom>
          <a:solidFill>
            <a:srgbClr val="0049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74412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60A357-CBA9-4BAD-9A4D-95EA16ACC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4A83F5-4CE3-4336-978C-68055DF7B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567089-50B8-4AEE-A1EE-705D636D6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1C1BA-0751-4F30-A3AE-D8495BFA4256}" type="datetime1">
              <a:rPr lang="es-PE" smtClean="0"/>
              <a:t>18/07/2021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E71B6A-A317-4066-A1D4-101979021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Curso Taller básico de Clima y Salud - Modulo I</a:t>
            </a:r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A61DCE-152F-48E6-B9A8-32B9CD8FA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5868F-DCBE-4BB0-8407-592C7B1DB02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02038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6398E8-FC16-4188-ADA9-6BAE4A999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5CBFB22-94EC-4F6A-B71D-902A185C0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0F8CEE-1359-42DD-9BBE-5A05AC05E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CA0D-279F-4C4C-8017-D2E88557D4CE}" type="datetime1">
              <a:rPr lang="es-PE" smtClean="0"/>
              <a:t>18/07/2021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7209FE-FD62-4008-9791-27F0FC3C4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Curso Taller básico de Clima y Salud - Modulo I</a:t>
            </a:r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2139D7-FCE2-4400-A30E-551D3C654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5868F-DCBE-4BB0-8407-592C7B1DB02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34446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F96B28-448A-4156-9BD4-EEEFD29EE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5440E9-9902-4F0C-B0BB-A7AB7A09A5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E73C9E1-337F-4416-91B0-6DF113C8A8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3C2342C-A961-4C43-8FC3-C8312C0B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C4811-3AC6-4A54-9BA0-A4C255FA1682}" type="datetime1">
              <a:rPr lang="es-PE" smtClean="0"/>
              <a:t>18/07/2021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C77BDEB-2FA5-417A-BEA3-92A2B7A55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Curso Taller básico de Clima y Salud - Modulo I</a:t>
            </a:r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AADE4C6-4CA7-416A-8E06-331C378A4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5868F-DCBE-4BB0-8407-592C7B1DB02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91932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E97215-624C-42E4-BA51-17329A9A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FE8128-D4D2-446E-A386-22EBEBFF9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02EA353-6467-4051-B1A0-CD27F232CB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0411295-6A86-4108-9197-96AE395CD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A11CB02-D7E1-4837-ACA0-CA45644E6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C6BB31D-088F-45F6-8D58-019F79068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6FF0-1D10-4257-B9D4-C80D87F6F670}" type="datetime1">
              <a:rPr lang="es-PE" smtClean="0"/>
              <a:t>18/07/2021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EFDA39A-1A4E-4DC1-B480-A8612290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Curso Taller básico de Clima y Salud - Modulo I</a:t>
            </a:r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637DBE8-CC4D-4285-A2AA-43A7673E7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5868F-DCBE-4BB0-8407-592C7B1DB02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25050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F485F1-F112-405F-8A5B-CFC1AE24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186116C-94CE-4542-A5F4-8389726B3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E43CD-558D-4155-B237-1F128A23B53F}" type="datetime1">
              <a:rPr lang="es-PE" smtClean="0"/>
              <a:t>18/07/2021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1B55D3-2A01-4F25-987A-C18FC54A7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Curso Taller básico de Clima y Salud - Modulo I</a:t>
            </a:r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4E07CF2-E589-4F6E-9435-8BF1B1A66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5868F-DCBE-4BB0-8407-592C7B1DB02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5464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F90D796-32B5-4FFA-AC21-82EF4EB43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84381-9BC4-4943-B167-8EA7BA142ED6}" type="datetime1">
              <a:rPr lang="es-PE" smtClean="0"/>
              <a:t>18/07/2021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0BE7E91-43AE-4B6E-804A-ED91A7F97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Curso Taller básico de Clima y Salud - Modulo I</a:t>
            </a:r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2B94344-B724-47CF-A655-931C3A0C5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5868F-DCBE-4BB0-8407-592C7B1DB02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91046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469F31-60CC-460B-A62B-5061EEB9E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1B47DB-8DB3-4330-AA80-BBAA6296D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D2207E-825B-4A05-9080-B158B80C43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8B4939D-B2C8-4017-BB45-27F439096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4C142-EEBD-464E-BEEC-5FBCB8957D17}" type="datetime1">
              <a:rPr lang="es-PE" smtClean="0"/>
              <a:t>18/07/2021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6DB80E-FA3C-4E01-B63E-AD110BF49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Curso Taller básico de Clima y Salud - Modulo I</a:t>
            </a:r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439931C-8D36-4682-8625-1A88902CB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5868F-DCBE-4BB0-8407-592C7B1DB02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07234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024527-D71A-4FDD-AC58-2284C31D6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6397CE7-DBD3-414F-B3EE-6D5AAF517F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2750B91-5CFC-4295-AE5A-27BA86445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863C18-0A8E-4CF5-ACA7-0C7E5F2E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D235-E28B-4828-89ED-1B1F9A7F0A6C}" type="datetime1">
              <a:rPr lang="es-PE" smtClean="0"/>
              <a:t>18/07/2021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AEAEC8-6D57-4DD4-B55A-639E7859B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Curso Taller básico de Clima y Salud - Modulo I</a:t>
            </a:r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46D2890-D018-499A-93C0-958C128DE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5868F-DCBE-4BB0-8407-592C7B1DB02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07081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1BB64CD-E2CF-42CE-B1E3-75CD4AC2C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9733C93-85C9-4B92-89F7-FEFE6EBA0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A7C764-1880-40E8-9BAC-E69795F1F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15CE4-617C-412F-BC39-622D93E4EE3F}" type="datetime1">
              <a:rPr lang="es-PE" smtClean="0"/>
              <a:t>18/07/2021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04402B-C9B0-4FC5-92E4-4AB3D779C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Curso Taller básico de Clima y Salud - Modulo I</a:t>
            </a:r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190720-9BF9-4EFD-B7AD-EA3B09DF55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5868F-DCBE-4BB0-8407-592C7B1DB02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52819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1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3">
            <a:extLst>
              <a:ext uri="{FF2B5EF4-FFF2-40B4-BE49-F238E27FC236}">
                <a16:creationId xmlns:a16="http://schemas.microsoft.com/office/drawing/2014/main" id="{170EDB97-E827-449B-9DFB-7B84ACD43AF9}"/>
              </a:ext>
            </a:extLst>
          </p:cNvPr>
          <p:cNvSpPr txBox="1">
            <a:spLocks/>
          </p:cNvSpPr>
          <p:nvPr/>
        </p:nvSpPr>
        <p:spPr>
          <a:xfrm>
            <a:off x="3119669" y="3957059"/>
            <a:ext cx="7488832" cy="1776197"/>
          </a:xfrm>
          <a:prstGeom prst="rect">
            <a:avLst/>
          </a:prstGeom>
        </p:spPr>
        <p:txBody>
          <a:bodyPr/>
          <a:lstStyle>
            <a:lvl1pPr marL="288036" indent="-288036" algn="l" defTabSz="685800" rtl="0" eaLnBrk="1" latinLnBrk="0" hangingPunct="1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–"/>
              <a:defRPr sz="15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287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135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–"/>
              <a:defRPr sz="135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7145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0574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–"/>
              <a:defRPr sz="12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4003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105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7432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–"/>
              <a:defRPr sz="105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0861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105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00499A"/>
                </a:solidFill>
                <a:latin typeface="adineue PRO Black" panose="020B0A03040702080504" pitchFamily="34" charset="0"/>
              </a:rPr>
              <a:t>Análisis básico de clima y salud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00499A"/>
                </a:solidFill>
                <a:latin typeface="adineue PRO Black" panose="020B0A03040702080504" pitchFamily="34" charset="0"/>
              </a:rPr>
              <a:t>Taller de programación en R: Parte 4</a:t>
            </a:r>
          </a:p>
          <a:p>
            <a:pPr marL="0" indent="0" algn="r">
              <a:spcBef>
                <a:spcPts val="1420"/>
              </a:spcBef>
              <a:buNone/>
            </a:pPr>
            <a:endParaRPr lang="es-PE" sz="4800" b="1" spc="-1" dirty="0">
              <a:solidFill>
                <a:srgbClr val="00499A"/>
              </a:solidFill>
              <a:latin typeface="adineue PRO Black" panose="020B0A03040702080504" pitchFamily="34" charset="0"/>
            </a:endParaRPr>
          </a:p>
        </p:txBody>
      </p:sp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EC3B4A7C-5077-47F1-8DAA-BA696D9772E8}"/>
              </a:ext>
            </a:extLst>
          </p:cNvPr>
          <p:cNvSpPr txBox="1">
            <a:spLocks/>
          </p:cNvSpPr>
          <p:nvPr/>
        </p:nvSpPr>
        <p:spPr>
          <a:xfrm>
            <a:off x="3503712" y="3332989"/>
            <a:ext cx="7104789" cy="576064"/>
          </a:xfrm>
          <a:prstGeom prst="rect">
            <a:avLst/>
          </a:prstGeom>
        </p:spPr>
        <p:txBody>
          <a:bodyPr/>
          <a:lstStyle>
            <a:lvl1pPr marL="288036" indent="-288036" algn="l" defTabSz="685800" rtl="0" eaLnBrk="1" latinLnBrk="0" hangingPunct="1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–"/>
              <a:defRPr sz="15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287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135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–"/>
              <a:defRPr sz="135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7145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0574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–"/>
              <a:defRPr sz="12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4003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105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7432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–"/>
              <a:defRPr sz="105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0861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105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1420"/>
              </a:spcBef>
              <a:buNone/>
            </a:pPr>
            <a:r>
              <a:rPr lang="es-ES" sz="2400" b="1" dirty="0">
                <a:solidFill>
                  <a:srgbClr val="0049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Curso Taller básico de Clima y Salud Modulo I</a:t>
            </a:r>
            <a:endParaRPr lang="es-PE" sz="2400" b="1" spc="-1" dirty="0">
              <a:solidFill>
                <a:srgbClr val="0049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635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C47950-6295-4CC9-8BAD-8AABB847F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1415" y="1431114"/>
            <a:ext cx="5923993" cy="124951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dirty="0"/>
              <a:t>El </a:t>
            </a:r>
            <a:r>
              <a:rPr lang="es-ES" dirty="0" err="1"/>
              <a:t>periodograma</a:t>
            </a:r>
            <a:r>
              <a:rPr lang="es-ES" dirty="0"/>
              <a:t> que calculamos mediante las transformadas de Fourier no nos muestran los cambios de frecuencia que puede tener nuestra función en el tiempo.</a:t>
            </a:r>
            <a:endParaRPr lang="es-PE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E2F2DBC-1097-4D97-A180-8C5FBDF348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Limitaciones de la transformada de Fourier</a:t>
            </a:r>
            <a:endParaRPr lang="es-PE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5A5F550-34B3-400F-970C-965383E36E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49" t="22742" r="50630" b="53258"/>
          <a:stretch/>
        </p:blipFill>
        <p:spPr>
          <a:xfrm>
            <a:off x="421075" y="3226938"/>
            <a:ext cx="2976869" cy="120966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A2D9DAB-6CE8-448D-B25A-4741EDD3DB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03" t="70964" r="49789" b="3668"/>
          <a:stretch/>
        </p:blipFill>
        <p:spPr>
          <a:xfrm>
            <a:off x="3976213" y="5237798"/>
            <a:ext cx="3212926" cy="125992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AD0B3B3-73EA-425B-A1E2-D22E961D45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59" t="23130" r="15918" b="52366"/>
          <a:stretch/>
        </p:blipFill>
        <p:spPr>
          <a:xfrm>
            <a:off x="421074" y="5262621"/>
            <a:ext cx="2976869" cy="12351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4646785-51F2-4BED-8157-12EA0FCBF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50" t="49783" r="14542" b="29587"/>
          <a:stretch/>
        </p:blipFill>
        <p:spPr>
          <a:xfrm>
            <a:off x="8534023" y="3226936"/>
            <a:ext cx="3127748" cy="11799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8063A98-848F-44D7-A7E3-BACB80C5C8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03" t="50644" r="49789" b="29411"/>
          <a:stretch/>
        </p:blipFill>
        <p:spPr>
          <a:xfrm>
            <a:off x="3976213" y="3226938"/>
            <a:ext cx="3212926" cy="118760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1E3C8CF-935C-4752-9AFD-3B3CEA7FE5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03" t="70964" r="49789" b="3668"/>
          <a:stretch/>
        </p:blipFill>
        <p:spPr>
          <a:xfrm>
            <a:off x="8534024" y="5237798"/>
            <a:ext cx="3127748" cy="125992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980B32B-F51E-4371-BE70-4F43DF5C8EA0}"/>
              </a:ext>
            </a:extLst>
          </p:cNvPr>
          <p:cNvSpPr txBox="1"/>
          <p:nvPr/>
        </p:nvSpPr>
        <p:spPr>
          <a:xfrm>
            <a:off x="4943872" y="2907431"/>
            <a:ext cx="137594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Sen(5t)+Sen(10t)</a:t>
            </a:r>
            <a:endParaRPr lang="es-P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0D04F75-7D68-4E27-8FC8-4F19E1296B34}"/>
              </a:ext>
            </a:extLst>
          </p:cNvPr>
          <p:cNvSpPr txBox="1"/>
          <p:nvPr/>
        </p:nvSpPr>
        <p:spPr>
          <a:xfrm>
            <a:off x="9352162" y="2907431"/>
            <a:ext cx="167879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Sen(5t) / Sen(10t)</a:t>
            </a:r>
            <a:endParaRPr lang="es-P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2FCA9956-08FF-4D46-A39E-CF7164A8BD2C}"/>
              </a:ext>
            </a:extLst>
          </p:cNvPr>
          <p:cNvSpPr/>
          <p:nvPr/>
        </p:nvSpPr>
        <p:spPr>
          <a:xfrm rot="5400000">
            <a:off x="1450383" y="4619077"/>
            <a:ext cx="642147" cy="406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D5F1EE48-A203-4CC4-B227-DFE487DCF6C9}"/>
              </a:ext>
            </a:extLst>
          </p:cNvPr>
          <p:cNvSpPr/>
          <p:nvPr/>
        </p:nvSpPr>
        <p:spPr>
          <a:xfrm rot="5400000">
            <a:off x="5180341" y="4619077"/>
            <a:ext cx="642147" cy="406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B74CAE24-D069-439A-A2EF-A49BEC8784AF}"/>
              </a:ext>
            </a:extLst>
          </p:cNvPr>
          <p:cNvSpPr/>
          <p:nvPr/>
        </p:nvSpPr>
        <p:spPr>
          <a:xfrm rot="5400000">
            <a:off x="9776823" y="4619078"/>
            <a:ext cx="642147" cy="406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50DF7F39-7939-4D08-B62F-CB627D34344F}"/>
              </a:ext>
            </a:extLst>
          </p:cNvPr>
          <p:cNvCxnSpPr/>
          <p:nvPr/>
        </p:nvCxnSpPr>
        <p:spPr>
          <a:xfrm>
            <a:off x="3731491" y="2907431"/>
            <a:ext cx="0" cy="36965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istinto de 9">
            <a:extLst>
              <a:ext uri="{FF2B5EF4-FFF2-40B4-BE49-F238E27FC236}">
                <a16:creationId xmlns:a16="http://schemas.microsoft.com/office/drawing/2014/main" id="{D7BBD441-C371-4D13-AB23-AE883B4F4BF3}"/>
              </a:ext>
            </a:extLst>
          </p:cNvPr>
          <p:cNvSpPr/>
          <p:nvPr/>
        </p:nvSpPr>
        <p:spPr>
          <a:xfrm>
            <a:off x="7362817" y="3363320"/>
            <a:ext cx="997527" cy="748146"/>
          </a:xfrm>
          <a:prstGeom prst="mathNotEqual">
            <a:avLst>
              <a:gd name="adj1" fmla="val 9940"/>
              <a:gd name="adj2" fmla="val 6600000"/>
              <a:gd name="adj3" fmla="val 142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1" name="Es igual a 10">
            <a:extLst>
              <a:ext uri="{FF2B5EF4-FFF2-40B4-BE49-F238E27FC236}">
                <a16:creationId xmlns:a16="http://schemas.microsoft.com/office/drawing/2014/main" id="{9A850D4E-6822-48CB-9266-E7EB56F5CCF6}"/>
              </a:ext>
            </a:extLst>
          </p:cNvPr>
          <p:cNvSpPr/>
          <p:nvPr/>
        </p:nvSpPr>
        <p:spPr>
          <a:xfrm>
            <a:off x="7433860" y="5488482"/>
            <a:ext cx="926484" cy="819953"/>
          </a:xfrm>
          <a:prstGeom prst="mathEqual">
            <a:avLst>
              <a:gd name="adj1" fmla="val 10003"/>
              <a:gd name="adj2" fmla="val 117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388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CC6CF1-00FC-40C7-AAB4-A4E5603A2F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1411" y="5207845"/>
            <a:ext cx="3728447" cy="128839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dirty="0"/>
              <a:t>El análisis de wavelet nos permite </a:t>
            </a:r>
            <a:r>
              <a:rPr lang="es-ES" b="1" dirty="0"/>
              <a:t>transformar nuestra serie de tiempos</a:t>
            </a:r>
            <a:r>
              <a:rPr lang="es-ES" dirty="0"/>
              <a:t> a una </a:t>
            </a:r>
            <a:r>
              <a:rPr lang="es-ES" b="1" dirty="0"/>
              <a:t>serie de tiempo de densidades espectrales y periodos</a:t>
            </a:r>
            <a:r>
              <a:rPr lang="es-ES" dirty="0"/>
              <a:t>.</a:t>
            </a:r>
            <a:endParaRPr lang="es-PE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8B49509-5C8C-498F-B39E-8CB77D35FB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Análisis de wavelet</a:t>
            </a:r>
            <a:endParaRPr lang="es-PE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2EE6154-56AB-4D53-9332-75514B85A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t="14223" r="4878" b="19881"/>
          <a:stretch/>
        </p:blipFill>
        <p:spPr>
          <a:xfrm>
            <a:off x="7660824" y="3821479"/>
            <a:ext cx="4040778" cy="23323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BFA8AD8-D9F8-4DEE-95C8-DA5A9629FA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4"/>
          <a:stretch/>
        </p:blipFill>
        <p:spPr>
          <a:xfrm>
            <a:off x="7799574" y="289822"/>
            <a:ext cx="4147498" cy="309563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084361F-4A0D-471D-B5C1-025318EF2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4" y="2317159"/>
            <a:ext cx="4286250" cy="21431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Marcador de texto 1">
            <a:extLst>
              <a:ext uri="{FF2B5EF4-FFF2-40B4-BE49-F238E27FC236}">
                <a16:creationId xmlns:a16="http://schemas.microsoft.com/office/drawing/2014/main" id="{AEFE3061-EA92-4B38-A8AC-B745043194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2272" y="1356360"/>
            <a:ext cx="1991995" cy="977537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 vert="horz"/>
          <a:lstStyle/>
          <a:p>
            <a:pPr algn="ctr">
              <a:lnSpc>
                <a:spcPct val="150000"/>
              </a:lnSpc>
            </a:pPr>
            <a:r>
              <a:rPr lang="es-ES" sz="2000" dirty="0"/>
              <a:t>Transformada de Fourier</a:t>
            </a:r>
            <a:endParaRPr lang="es-PE" sz="2000" dirty="0"/>
          </a:p>
        </p:txBody>
      </p:sp>
      <p:sp>
        <p:nvSpPr>
          <p:cNvPr id="12" name="Flecha: doblada hacia arriba 11">
            <a:extLst>
              <a:ext uri="{FF2B5EF4-FFF2-40B4-BE49-F238E27FC236}">
                <a16:creationId xmlns:a16="http://schemas.microsoft.com/office/drawing/2014/main" id="{55EA25BA-516C-492D-842F-6D2AD6D43781}"/>
              </a:ext>
            </a:extLst>
          </p:cNvPr>
          <p:cNvSpPr/>
          <p:nvPr/>
        </p:nvSpPr>
        <p:spPr>
          <a:xfrm>
            <a:off x="4730887" y="2397713"/>
            <a:ext cx="1717369" cy="721576"/>
          </a:xfrm>
          <a:prstGeom prst="bentUpArrow">
            <a:avLst>
              <a:gd name="adj1" fmla="val 23793"/>
              <a:gd name="adj2" fmla="val 2681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538BB934-C7B4-4AC2-8DCA-2784105B67AC}"/>
              </a:ext>
            </a:extLst>
          </p:cNvPr>
          <p:cNvSpPr/>
          <p:nvPr/>
        </p:nvSpPr>
        <p:spPr>
          <a:xfrm>
            <a:off x="7264103" y="1750422"/>
            <a:ext cx="381840" cy="3602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Marcador de texto 1">
            <a:extLst>
              <a:ext uri="{FF2B5EF4-FFF2-40B4-BE49-F238E27FC236}">
                <a16:creationId xmlns:a16="http://schemas.microsoft.com/office/drawing/2014/main" id="{DA9B400E-567A-462C-9F46-823458D4BA3F}"/>
              </a:ext>
            </a:extLst>
          </p:cNvPr>
          <p:cNvSpPr txBox="1">
            <a:spLocks/>
          </p:cNvSpPr>
          <p:nvPr/>
        </p:nvSpPr>
        <p:spPr>
          <a:xfrm>
            <a:off x="5152272" y="4084557"/>
            <a:ext cx="1999872" cy="128839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>
                <a:solidFill>
                  <a:srgbClr val="00499A"/>
                </a:solidFill>
                <a:latin typeface="Verdana Pro" panose="020B0604020202020204" pitchFamily="34" charset="0"/>
                <a:ea typeface="+mn-ea"/>
                <a:cs typeface="+mn-cs"/>
              </a:defRPr>
            </a:lvl1pPr>
            <a:lvl2pPr marL="45718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37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5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75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s-ES" sz="1800" dirty="0"/>
              <a:t>Análisis de Wavelet </a:t>
            </a:r>
            <a:r>
              <a:rPr lang="es-ES" sz="1800" dirty="0" err="1"/>
              <a:t>Power</a:t>
            </a:r>
            <a:r>
              <a:rPr lang="es-ES" sz="1800" dirty="0"/>
              <a:t> </a:t>
            </a:r>
            <a:r>
              <a:rPr lang="es-ES" sz="1800" dirty="0" err="1"/>
              <a:t>Spectrum</a:t>
            </a:r>
            <a:endParaRPr lang="es-PE" sz="1800" dirty="0"/>
          </a:p>
        </p:txBody>
      </p:sp>
      <p:sp>
        <p:nvSpPr>
          <p:cNvPr id="16" name="Flecha: doblada hacia arriba 15">
            <a:extLst>
              <a:ext uri="{FF2B5EF4-FFF2-40B4-BE49-F238E27FC236}">
                <a16:creationId xmlns:a16="http://schemas.microsoft.com/office/drawing/2014/main" id="{639B98F8-2A12-451A-817C-94427B0F663F}"/>
              </a:ext>
            </a:extLst>
          </p:cNvPr>
          <p:cNvSpPr/>
          <p:nvPr/>
        </p:nvSpPr>
        <p:spPr>
          <a:xfrm flipV="1">
            <a:off x="4740494" y="3393809"/>
            <a:ext cx="1707762" cy="672824"/>
          </a:xfrm>
          <a:prstGeom prst="bentUpArrow">
            <a:avLst>
              <a:gd name="adj1" fmla="val 23793"/>
              <a:gd name="adj2" fmla="val 2681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3EF7FCBC-05E0-4F9A-ACD1-9322088D8DA4}"/>
              </a:ext>
            </a:extLst>
          </p:cNvPr>
          <p:cNvSpPr/>
          <p:nvPr/>
        </p:nvSpPr>
        <p:spPr>
          <a:xfrm>
            <a:off x="7186797" y="4728755"/>
            <a:ext cx="381840" cy="3602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59987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F7E871-8734-436C-95B0-EC23E44659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95655" y="1137590"/>
            <a:ext cx="6048668" cy="106808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sz="1600" dirty="0"/>
              <a:t>El wavelet </a:t>
            </a:r>
            <a:r>
              <a:rPr lang="es-ES" sz="1600" dirty="0" err="1"/>
              <a:t>coherence</a:t>
            </a:r>
            <a:r>
              <a:rPr lang="es-ES" sz="1600" dirty="0"/>
              <a:t> sirve para encontrar </a:t>
            </a:r>
            <a:r>
              <a:rPr lang="es-ES" sz="1600" b="1" dirty="0"/>
              <a:t>relación  entre las estacionalidades de dos variables</a:t>
            </a:r>
            <a:r>
              <a:rPr lang="es-ES" sz="1600" dirty="0"/>
              <a:t>. </a:t>
            </a:r>
            <a:endParaRPr lang="es-PE" sz="1600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5BED1C9-1819-4204-B5B5-D029F45619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9344" y="1148748"/>
            <a:ext cx="4136549" cy="1070590"/>
          </a:xfrm>
        </p:spPr>
        <p:txBody>
          <a:bodyPr/>
          <a:lstStyle/>
          <a:p>
            <a:pPr algn="just"/>
            <a:r>
              <a:rPr lang="es-ES" dirty="0"/>
              <a:t>Análisis de Wavelet Coherence</a:t>
            </a:r>
            <a:endParaRPr lang="es-PE" dirty="0"/>
          </a:p>
          <a:p>
            <a:endParaRPr lang="es-PE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8140467-A022-4239-A318-7EA89D353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70" y="4948596"/>
            <a:ext cx="3600000" cy="180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6570575-4AE2-4DB2-B625-C823E00BB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70" y="2390713"/>
            <a:ext cx="3600000" cy="180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2724915-5AB0-41B2-8D65-9E5B7CB9FA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1" y="4948596"/>
            <a:ext cx="3600000" cy="180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9D4CE6D-A406-490B-93F6-37CB4DC81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2" y="2387227"/>
            <a:ext cx="3599999" cy="180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A21EF3DF-1456-4E7F-ABC2-931764917522}"/>
              </a:ext>
            </a:extLst>
          </p:cNvPr>
          <p:cNvSpPr/>
          <p:nvPr/>
        </p:nvSpPr>
        <p:spPr>
          <a:xfrm>
            <a:off x="3744111" y="3039855"/>
            <a:ext cx="381840" cy="3602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A4F66651-275D-4CC9-9F01-365DAB658FC4}"/>
              </a:ext>
            </a:extLst>
          </p:cNvPr>
          <p:cNvSpPr/>
          <p:nvPr/>
        </p:nvSpPr>
        <p:spPr>
          <a:xfrm>
            <a:off x="3747773" y="5668467"/>
            <a:ext cx="381840" cy="3602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189B66C-DAF9-412D-95ED-459FE891BE82}"/>
              </a:ext>
            </a:extLst>
          </p:cNvPr>
          <p:cNvSpPr txBox="1"/>
          <p:nvPr/>
        </p:nvSpPr>
        <p:spPr>
          <a:xfrm rot="16200000">
            <a:off x="5815604" y="3744406"/>
            <a:ext cx="369332" cy="1632023"/>
          </a:xfrm>
          <a:prstGeom prst="rect">
            <a:avLst/>
          </a:prstGeom>
          <a:solidFill>
            <a:schemeClr val="accent1"/>
          </a:solidFill>
        </p:spPr>
        <p:txBody>
          <a:bodyPr vert="vert" wrap="square" rtlCol="0">
            <a:spAutoFit/>
          </a:bodyPr>
          <a:lstStyle/>
          <a:p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</a:rPr>
              <a:t>Wavelet Coherence</a:t>
            </a:r>
            <a:endParaRPr lang="es-P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Flecha: a la derecha 20">
            <a:extLst>
              <a:ext uri="{FF2B5EF4-FFF2-40B4-BE49-F238E27FC236}">
                <a16:creationId xmlns:a16="http://schemas.microsoft.com/office/drawing/2014/main" id="{2BE2BF94-9874-4FC1-92B0-4A08F3F87849}"/>
              </a:ext>
            </a:extLst>
          </p:cNvPr>
          <p:cNvSpPr/>
          <p:nvPr/>
        </p:nvSpPr>
        <p:spPr>
          <a:xfrm>
            <a:off x="6816282" y="4439050"/>
            <a:ext cx="1505682" cy="2718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CD14C39C-81BF-4331-9615-CA91B92F4F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451" y="3752189"/>
            <a:ext cx="3599999" cy="180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4" name="Flecha: a la derecha 23">
            <a:extLst>
              <a:ext uri="{FF2B5EF4-FFF2-40B4-BE49-F238E27FC236}">
                <a16:creationId xmlns:a16="http://schemas.microsoft.com/office/drawing/2014/main" id="{B2501087-DD8E-4F89-BEF7-F451663B0F50}"/>
              </a:ext>
            </a:extLst>
          </p:cNvPr>
          <p:cNvSpPr/>
          <p:nvPr/>
        </p:nvSpPr>
        <p:spPr>
          <a:xfrm rot="16200000">
            <a:off x="5885413" y="4728731"/>
            <a:ext cx="229714" cy="2875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168B9125-CF9D-47B3-B1D5-79E7F48C86B6}"/>
              </a:ext>
            </a:extLst>
          </p:cNvPr>
          <p:cNvSpPr/>
          <p:nvPr/>
        </p:nvSpPr>
        <p:spPr>
          <a:xfrm rot="5400000">
            <a:off x="5885413" y="4092503"/>
            <a:ext cx="229714" cy="2875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37267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10DD645A-62C4-4343-A6E5-CE6DF3F30E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3988" y="1148747"/>
            <a:ext cx="6048668" cy="5088567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WaveletComp</a:t>
            </a:r>
            <a:r>
              <a:rPr lang="en-US" sz="2400" dirty="0"/>
              <a:t>: A guided tour through the R-package</a:t>
            </a:r>
            <a:r>
              <a:rPr lang="es-PE" sz="2400" dirty="0"/>
              <a:t>. Angi </a:t>
            </a:r>
            <a:r>
              <a:rPr lang="es-PE" sz="2400" dirty="0" err="1"/>
              <a:t>Rosch</a:t>
            </a:r>
            <a:r>
              <a:rPr lang="es-PE" sz="2400" dirty="0"/>
              <a:t>, Harald </a:t>
            </a:r>
            <a:r>
              <a:rPr lang="es-PE" sz="2400" dirty="0" err="1"/>
              <a:t>Schmidbauer</a:t>
            </a:r>
            <a:r>
              <a:rPr lang="es-PE" sz="2400" dirty="0"/>
              <a:t>. 2014.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 Practical Guide to Wavelet Analysis. C. </a:t>
            </a:r>
            <a:r>
              <a:rPr lang="en-US" sz="2400" dirty="0" err="1"/>
              <a:t>Torrence</a:t>
            </a:r>
            <a:r>
              <a:rPr lang="en-US" sz="2400" dirty="0"/>
              <a:t> and G. Compo. 1998. Bulletin of the American Meteorological Society. </a:t>
            </a:r>
            <a:endParaRPr lang="es-PE" sz="1200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A228A3A5-79D1-487F-9618-344F6C7D6B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PE" dirty="0"/>
              <a:t>Bibliografía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877BA64-77C2-4F43-B3C5-9AA19D9EB9A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r>
              <a:rPr lang="es-ES"/>
              <a:t>Curso Taller básico de Clima y Salud - Modulo I</a:t>
            </a:r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612E797-6E25-430F-B023-FBD08BAFB13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6765868F-DCBE-4BB0-8407-592C7B1DB029}" type="slidenum">
              <a:rPr lang="es-PE" smtClean="0"/>
              <a:t>13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16502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3">
            <a:extLst>
              <a:ext uri="{FF2B5EF4-FFF2-40B4-BE49-F238E27FC236}">
                <a16:creationId xmlns:a16="http://schemas.microsoft.com/office/drawing/2014/main" id="{170EDB97-E827-449B-9DFB-7B84ACD43AF9}"/>
              </a:ext>
            </a:extLst>
          </p:cNvPr>
          <p:cNvSpPr txBox="1">
            <a:spLocks/>
          </p:cNvSpPr>
          <p:nvPr/>
        </p:nvSpPr>
        <p:spPr>
          <a:xfrm>
            <a:off x="3119669" y="3957059"/>
            <a:ext cx="7488832" cy="1776197"/>
          </a:xfrm>
          <a:prstGeom prst="rect">
            <a:avLst/>
          </a:prstGeom>
        </p:spPr>
        <p:txBody>
          <a:bodyPr/>
          <a:lstStyle>
            <a:lvl1pPr marL="288036" indent="-288036" algn="l" defTabSz="685800" rtl="0" eaLnBrk="1" latinLnBrk="0" hangingPunct="1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–"/>
              <a:defRPr sz="15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287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135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–"/>
              <a:defRPr sz="135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7145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0574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–"/>
              <a:defRPr sz="12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4003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105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7432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–"/>
              <a:defRPr sz="105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0861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105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1420"/>
              </a:spcBef>
              <a:buNone/>
            </a:pPr>
            <a:r>
              <a:rPr lang="es-ES" sz="3200" b="1" dirty="0">
                <a:solidFill>
                  <a:srgbClr val="00499A"/>
                </a:solidFill>
                <a:latin typeface="adineue PRO Black" panose="020B0A03040702080504" pitchFamily="34" charset="0"/>
              </a:rPr>
              <a:t>¡Muchas Gracias!</a:t>
            </a:r>
          </a:p>
          <a:p>
            <a:pPr marL="0" indent="0" algn="r">
              <a:spcBef>
                <a:spcPts val="1420"/>
              </a:spcBef>
              <a:buNone/>
            </a:pPr>
            <a:endParaRPr lang="es-PE" sz="4800" b="1" spc="-1" dirty="0">
              <a:solidFill>
                <a:srgbClr val="00499A"/>
              </a:solidFill>
              <a:latin typeface="adineue PRO Black" panose="020B0A0304070208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179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650CF513-7E49-4C79-BE9D-2D138B9EF7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s-ES" sz="2400" dirty="0"/>
              <a:t>Realizar análisis de Wavelet </a:t>
            </a:r>
            <a:r>
              <a:rPr lang="es-ES" sz="2400" dirty="0" err="1"/>
              <a:t>Power</a:t>
            </a:r>
            <a:r>
              <a:rPr lang="es-ES" sz="2400" dirty="0"/>
              <a:t> Spectrum y Wavelet Coherence con funciones del paquete </a:t>
            </a:r>
            <a:r>
              <a:rPr lang="es-ES" sz="2400" dirty="0" err="1"/>
              <a:t>WaveletComp</a:t>
            </a:r>
            <a:r>
              <a:rPr lang="es-ES" sz="2400" dirty="0"/>
              <a:t>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s-ES" sz="2400" dirty="0"/>
              <a:t>Encontrar relaciones entre los datos de salud y clima.</a:t>
            </a:r>
          </a:p>
          <a:p>
            <a:endParaRPr lang="es-PE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E5147323-A8DB-431D-8632-A7961C4BB1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PE" dirty="0"/>
              <a:t>OBJETIVOS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55A2018-267E-4125-89CF-E2BB4C35A1D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r>
              <a:rPr lang="es-ES"/>
              <a:t>Curso Taller básico de Clima y Salud - Modulo I</a:t>
            </a:r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2139D68-A4E1-4AA7-84D4-DCBB4D749D8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6765868F-DCBE-4BB0-8407-592C7B1DB029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2154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55BA4146-EB70-4A44-A61B-35FA54D029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ECABBE-891F-4FDC-8937-537ECC8C32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66115" y="1148747"/>
            <a:ext cx="6048668" cy="214576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sz="1600" dirty="0"/>
              <a:t>En la presente practica vamos a evaluar si existe una relación entre la </a:t>
            </a:r>
            <a:r>
              <a:rPr lang="es-ES" sz="1600" b="1" dirty="0"/>
              <a:t>estacionalidad</a:t>
            </a:r>
            <a:r>
              <a:rPr lang="es-ES" sz="1600" dirty="0"/>
              <a:t> de las variables climáticas y los casos de enfermedades trasmitidas por vectores.</a:t>
            </a:r>
            <a:endParaRPr lang="es-PE" sz="1600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25E58FD-37AE-40BD-8243-B1D63C3E2F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¿Existe relación entre los casos y la precipitación?</a:t>
            </a:r>
            <a:endParaRPr lang="es-PE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71E7E5F-4194-42D5-B92D-63ED73114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76" y="3563485"/>
            <a:ext cx="5274955" cy="26374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D246B63-2052-4416-9839-35BD27384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63485"/>
            <a:ext cx="5553081" cy="26374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8404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55BA4146-EB70-4A44-A61B-35FA54D029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25E58FD-37AE-40BD-8243-B1D63C3E2F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9344" y="1148747"/>
            <a:ext cx="7143170" cy="2280253"/>
          </a:xfrm>
        </p:spPr>
        <p:txBody>
          <a:bodyPr/>
          <a:lstStyle/>
          <a:p>
            <a:r>
              <a:rPr lang="es-ES" dirty="0"/>
              <a:t>Conceptos generales de ondas</a:t>
            </a:r>
            <a:endParaRPr lang="es-PE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09E62EA-6FA2-439E-8193-48A505031E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" t="50000" b="27873"/>
          <a:stretch/>
        </p:blipFill>
        <p:spPr>
          <a:xfrm>
            <a:off x="547972" y="2232837"/>
            <a:ext cx="11474033" cy="19354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4D15E598-8A3E-446B-9AAF-92CDA7E5F6BF}"/>
              </a:ext>
            </a:extLst>
          </p:cNvPr>
          <p:cNvSpPr txBox="1"/>
          <p:nvPr/>
        </p:nvSpPr>
        <p:spPr>
          <a:xfrm>
            <a:off x="664345" y="4823977"/>
            <a:ext cx="3215989" cy="1077218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sz="1600" b="0" i="0" dirty="0">
                <a:solidFill>
                  <a:srgbClr val="4141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El periodo (T) de una onda indica cuantas unidades de tiempo transcurren hasta completar una oscilación.</a:t>
            </a:r>
            <a:endParaRPr lang="es-P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AF0B3C3-13AE-4CA0-B343-45E8F553323F}"/>
              </a:ext>
            </a:extLst>
          </p:cNvPr>
          <p:cNvSpPr txBox="1"/>
          <p:nvPr/>
        </p:nvSpPr>
        <p:spPr>
          <a:xfrm>
            <a:off x="5166115" y="4823977"/>
            <a:ext cx="3430964" cy="1077218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algn="just">
              <a:defRPr sz="1600" b="0" i="0">
                <a:solidFill>
                  <a:srgbClr val="41414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La frecuencia (f) es una magnitud la cual contabiliza las repeticiones por unidad de tiempo</a:t>
            </a:r>
            <a:endParaRPr lang="es-P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88B7F6C7-0126-4C1C-991F-7E979CE29AB5}"/>
                  </a:ext>
                </a:extLst>
              </p:cNvPr>
              <p:cNvSpPr txBox="1"/>
              <p:nvPr/>
            </p:nvSpPr>
            <p:spPr>
              <a:xfrm>
                <a:off x="9067941" y="5102354"/>
                <a:ext cx="2392539" cy="5204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𝑓𝑟𝑒𝑐𝑢𝑒𝑛𝑐𝑖𝑎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𝑃𝑒𝑟𝑖𝑜𝑑𝑜</m:t>
                          </m:r>
                        </m:den>
                      </m:f>
                    </m:oMath>
                  </m:oMathPara>
                </a14:m>
                <a:endParaRPr lang="es-PE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88B7F6C7-0126-4C1C-991F-7E979CE29A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7941" y="5102354"/>
                <a:ext cx="2392539" cy="5204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6426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25E58FD-37AE-40BD-8243-B1D63C3E2F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Conceptos generales de ondas</a:t>
            </a:r>
            <a:endParaRPr lang="es-PE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60CE2E76-F0E1-4B2C-B0EF-70B30097EE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28952" y="961982"/>
            <a:ext cx="6722994" cy="162079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sz="1600" dirty="0"/>
              <a:t>La </a:t>
            </a:r>
            <a:r>
              <a:rPr lang="es-ES" sz="1600" b="1" i="1" dirty="0"/>
              <a:t>estacionalidad</a:t>
            </a:r>
            <a:r>
              <a:rPr lang="es-ES" sz="1600" dirty="0"/>
              <a:t> es un comportamiento o patrón que a veces se observa en series de tiempo. Consiste en </a:t>
            </a:r>
            <a:r>
              <a:rPr lang="es-ES" sz="1600" b="1" dirty="0"/>
              <a:t>subidas y bajadas periódicas </a:t>
            </a:r>
            <a:r>
              <a:rPr lang="es-ES" sz="1600" dirty="0"/>
              <a:t>que se presentan en forma regular en la serie de tiempo.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1A715F0-C128-4ACC-9734-62F2F2CC4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87" y="2830877"/>
            <a:ext cx="7115568" cy="355778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D8C6C5D-C577-4BDF-A67C-C1FCF8248C03}"/>
              </a:ext>
            </a:extLst>
          </p:cNvPr>
          <p:cNvSpPr txBox="1"/>
          <p:nvPr/>
        </p:nvSpPr>
        <p:spPr>
          <a:xfrm>
            <a:off x="8190449" y="2830877"/>
            <a:ext cx="3024334" cy="35577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457189"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377"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566"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754"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sz="1600" dirty="0"/>
              <a:t>Las variables climáticas usualmente presentan una </a:t>
            </a:r>
            <a:r>
              <a:rPr lang="es-ES" sz="1600" b="1" i="1" dirty="0"/>
              <a:t>estacionalidad </a:t>
            </a:r>
            <a:r>
              <a:rPr lang="es-ES" sz="1600" dirty="0"/>
              <a:t>con un periodo anual, p</a:t>
            </a:r>
            <a:r>
              <a:rPr lang="es-ES" dirty="0"/>
              <a:t>or ejemplo, </a:t>
            </a:r>
          </a:p>
          <a:p>
            <a:r>
              <a:rPr lang="es-ES" dirty="0"/>
              <a:t>en este caso la serie de tiempo de la temperatura promedio puede representar una onda con un periodo anual.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969484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E7F385C2-116A-49E6-9AAD-A809E6E0C1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59612" y="1222928"/>
            <a:ext cx="6605515" cy="635005"/>
          </a:xfrm>
        </p:spPr>
        <p:txBody>
          <a:bodyPr/>
          <a:lstStyle/>
          <a:p>
            <a:r>
              <a:rPr lang="es-ES" dirty="0"/>
              <a:t>Serie de Fourier para una serie periódica:</a:t>
            </a:r>
            <a:endParaRPr lang="es-PE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1A49A96-12E3-40ED-8BC4-9476B3BA32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9344" y="1148748"/>
            <a:ext cx="3944528" cy="1253896"/>
          </a:xfrm>
        </p:spPr>
        <p:txBody>
          <a:bodyPr/>
          <a:lstStyle/>
          <a:p>
            <a:r>
              <a:rPr lang="es-ES" dirty="0"/>
              <a:t>Análisis de series de Fourier</a:t>
            </a:r>
            <a:endParaRPr lang="es-P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BE9FC2DB-C4C8-4F52-96CD-8589EB5B7002}"/>
                  </a:ext>
                </a:extLst>
              </p:cNvPr>
              <p:cNvSpPr txBox="1"/>
              <p:nvPr/>
            </p:nvSpPr>
            <p:spPr>
              <a:xfrm>
                <a:off x="4978018" y="1947180"/>
                <a:ext cx="5515581" cy="760080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𝑓𝑠</m:t>
                          </m:r>
                        </m:sub>
                      </m:sSub>
                      <m:d>
                        <m:d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s-E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𝐶𝑜𝑠</m:t>
                          </m:r>
                          <m:d>
                            <m:d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𝑛𝑥</m:t>
                                  </m:r>
                                </m:num>
                                <m:den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𝑠𝑒𝑛</m:t>
                          </m:r>
                          <m:d>
                            <m:d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𝑛𝑥</m:t>
                                  </m:r>
                                </m:num>
                                <m:den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s-PE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BE9FC2DB-C4C8-4F52-96CD-8589EB5B7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8018" y="1947180"/>
                <a:ext cx="5515581" cy="7600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BCC32E5B-00F5-4612-8CA7-B1EF3DF070A9}"/>
                  </a:ext>
                </a:extLst>
              </p:cNvPr>
              <p:cNvSpPr txBox="1"/>
              <p:nvPr/>
            </p:nvSpPr>
            <p:spPr>
              <a:xfrm>
                <a:off x="4943872" y="2921369"/>
                <a:ext cx="3171325" cy="64556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nary>
                        <m:nary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s-E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𝐶𝑜𝑠</m:t>
                          </m:r>
                          <m:d>
                            <m:d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𝑛𝑥</m:t>
                                  </m:r>
                                </m:num>
                                <m:den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s-PE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BCC32E5B-00F5-4612-8CA7-B1EF3DF07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3872" y="2921369"/>
                <a:ext cx="3171325" cy="6455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0ABB1932-EE7E-4C93-9D4E-01171CA474DF}"/>
                  </a:ext>
                </a:extLst>
              </p:cNvPr>
              <p:cNvSpPr txBox="1"/>
              <p:nvPr/>
            </p:nvSpPr>
            <p:spPr>
              <a:xfrm>
                <a:off x="8259574" y="2921368"/>
                <a:ext cx="3171325" cy="64556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nary>
                        <m:nary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s-E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𝑆𝑒𝑛</m:t>
                          </m:r>
                          <m:d>
                            <m:d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𝑛𝑥</m:t>
                                  </m:r>
                                </m:num>
                                <m:den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s-PE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0ABB1932-EE7E-4C93-9D4E-01171CA474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574" y="2921368"/>
                <a:ext cx="3171325" cy="6455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n 10">
            <a:extLst>
              <a:ext uri="{FF2B5EF4-FFF2-40B4-BE49-F238E27FC236}">
                <a16:creationId xmlns:a16="http://schemas.microsoft.com/office/drawing/2014/main" id="{E3A65711-4982-482C-AB65-6AC06206F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44" y="4003659"/>
            <a:ext cx="3240000" cy="216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E19EF12-302D-40A4-B4C5-EEC851B0B6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9" y="4003659"/>
            <a:ext cx="3240000" cy="216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8300B11-A77B-49A7-950F-DF822FD21B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74" y="4003659"/>
            <a:ext cx="3240000" cy="216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009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5D9ADA0D-9601-4B5B-967A-FAA6305A30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948732"/>
            <a:ext cx="4963884" cy="597599"/>
          </a:xfrm>
        </p:spPr>
        <p:txBody>
          <a:bodyPr/>
          <a:lstStyle/>
          <a:p>
            <a:r>
              <a:rPr lang="es-ES" dirty="0"/>
              <a:t>Transformada de Fourier:</a:t>
            </a:r>
            <a:endParaRPr lang="es-PE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E2F2DBC-1097-4D97-A180-8C5FBDF348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Transformada de Fourier</a:t>
            </a:r>
            <a:endParaRPr lang="es-PE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93E9813-1EAE-4AF3-B1D0-2B60639F73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58" t="66357" r="47901" b="12748"/>
          <a:stretch/>
        </p:blipFill>
        <p:spPr>
          <a:xfrm>
            <a:off x="485851" y="4239217"/>
            <a:ext cx="4971514" cy="17311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28B378CD-3AC0-44B4-AA11-E1B40AA89D73}"/>
              </a:ext>
            </a:extLst>
          </p:cNvPr>
          <p:cNvSpPr txBox="1">
            <a:spLocks/>
          </p:cNvSpPr>
          <p:nvPr/>
        </p:nvSpPr>
        <p:spPr>
          <a:xfrm>
            <a:off x="5753906" y="4577517"/>
            <a:ext cx="6048668" cy="13928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45718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37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5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75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s-ES" sz="1800" dirty="0"/>
              <a:t>Con la transformada de Fourier pasamos de tener una función en base al tiempo a tener una función en base a periodos.</a:t>
            </a:r>
            <a:endParaRPr lang="es-PE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6A1DBB1B-15A5-49C7-959A-8E65A8A55466}"/>
                  </a:ext>
                </a:extLst>
              </p:cNvPr>
              <p:cNvSpPr txBox="1"/>
              <p:nvPr/>
            </p:nvSpPr>
            <p:spPr>
              <a:xfrm>
                <a:off x="6217917" y="1416680"/>
                <a:ext cx="2979707" cy="59759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s-E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s-PE" dirty="0"/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6A1DBB1B-15A5-49C7-959A-8E65A8A55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917" y="1416680"/>
                <a:ext cx="2979707" cy="5975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Marcador de texto 1">
            <a:extLst>
              <a:ext uri="{FF2B5EF4-FFF2-40B4-BE49-F238E27FC236}">
                <a16:creationId xmlns:a16="http://schemas.microsoft.com/office/drawing/2014/main" id="{72AE1ECA-4A23-4354-8D94-14BAB12C198A}"/>
              </a:ext>
            </a:extLst>
          </p:cNvPr>
          <p:cNvSpPr txBox="1">
            <a:spLocks/>
          </p:cNvSpPr>
          <p:nvPr/>
        </p:nvSpPr>
        <p:spPr>
          <a:xfrm>
            <a:off x="6095999" y="2014279"/>
            <a:ext cx="5495109" cy="597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>
                <a:solidFill>
                  <a:srgbClr val="00499A"/>
                </a:solidFill>
                <a:latin typeface="Verdana Pro" panose="020B0604020202020204" pitchFamily="34" charset="0"/>
                <a:ea typeface="+mn-ea"/>
                <a:cs typeface="+mn-cs"/>
              </a:defRPr>
            </a:lvl1pPr>
            <a:lvl2pPr marL="45718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37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5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75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Transformada inversa de Fourier:</a:t>
            </a:r>
            <a:endParaRPr lang="es-P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F7C133E2-DA55-4333-A6A9-11C084EA7268}"/>
                  </a:ext>
                </a:extLst>
              </p:cNvPr>
              <p:cNvSpPr txBox="1"/>
              <p:nvPr/>
            </p:nvSpPr>
            <p:spPr>
              <a:xfrm>
                <a:off x="6217917" y="2482227"/>
                <a:ext cx="2979707" cy="59759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s-E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nary>
                    </m:oMath>
                  </m:oMathPara>
                </a14:m>
                <a:endParaRPr lang="es-PE" dirty="0"/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F7C133E2-DA55-4333-A6A9-11C084EA72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917" y="2482227"/>
                <a:ext cx="2979707" cy="5975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Marcador de texto 1">
            <a:extLst>
              <a:ext uri="{FF2B5EF4-FFF2-40B4-BE49-F238E27FC236}">
                <a16:creationId xmlns:a16="http://schemas.microsoft.com/office/drawing/2014/main" id="{1F9FFB64-0E7C-4A4C-A125-3CC0E7EE14BF}"/>
              </a:ext>
            </a:extLst>
          </p:cNvPr>
          <p:cNvSpPr txBox="1">
            <a:spLocks/>
          </p:cNvSpPr>
          <p:nvPr/>
        </p:nvSpPr>
        <p:spPr>
          <a:xfrm>
            <a:off x="6096000" y="3082849"/>
            <a:ext cx="5495108" cy="597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>
                <a:solidFill>
                  <a:srgbClr val="00499A"/>
                </a:solidFill>
                <a:latin typeface="Verdana Pro" panose="020B0604020202020204" pitchFamily="34" charset="0"/>
                <a:ea typeface="+mn-ea"/>
                <a:cs typeface="+mn-cs"/>
              </a:defRPr>
            </a:lvl1pPr>
            <a:lvl2pPr marL="45718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37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5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75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Transformada de discreta Fourier:</a:t>
            </a:r>
            <a:endParaRPr lang="es-P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CE934C0E-56DA-426A-97E8-7D2C0B5397C2}"/>
                  </a:ext>
                </a:extLst>
              </p:cNvPr>
              <p:cNvSpPr txBox="1"/>
              <p:nvPr/>
            </p:nvSpPr>
            <p:spPr>
              <a:xfrm>
                <a:off x="6217917" y="3550797"/>
                <a:ext cx="2560323" cy="77912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s-E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sSup>
                        <m:sSup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𝑖𝑛𝑡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es-PE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CE934C0E-56DA-426A-97E8-7D2C0B539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917" y="3550797"/>
                <a:ext cx="2560323" cy="7791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2094414F-403C-4F3B-B72D-1060D0C61B06}"/>
                  </a:ext>
                </a:extLst>
              </p:cNvPr>
              <p:cNvSpPr txBox="1"/>
              <p:nvPr/>
            </p:nvSpPr>
            <p:spPr>
              <a:xfrm>
                <a:off x="8890142" y="3730516"/>
                <a:ext cx="2560323" cy="39183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s-ES" b="0" dirty="0"/>
                  <a:t>Para: n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s-ES" b="0" i="1" smtClean="0">
                        <a:latin typeface="Cambria Math" panose="02040503050406030204" pitchFamily="18" charset="0"/>
                      </a:rPr>
                      <m:t>+1,…,</m:t>
                    </m:r>
                    <m:f>
                      <m:f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i="1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s-E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s-PE" dirty="0"/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2094414F-403C-4F3B-B72D-1060D0C61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0142" y="3730516"/>
                <a:ext cx="2560323" cy="391839"/>
              </a:xfrm>
              <a:prstGeom prst="rect">
                <a:avLst/>
              </a:prstGeom>
              <a:blipFill>
                <a:blip r:embed="rId6"/>
                <a:stretch>
                  <a:fillRect l="-5201" t="-2985" b="-17910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8882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5D9ADA0D-9601-4B5B-967A-FAA6305A30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03419" y="5301940"/>
            <a:ext cx="1991995" cy="977537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 vert="horz"/>
          <a:lstStyle/>
          <a:p>
            <a:pPr algn="ctr">
              <a:lnSpc>
                <a:spcPct val="150000"/>
              </a:lnSpc>
            </a:pPr>
            <a:r>
              <a:rPr lang="es-ES" sz="2000" dirty="0"/>
              <a:t>Transformada de Fourier</a:t>
            </a:r>
            <a:endParaRPr lang="es-PE" sz="2000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E2F2DBC-1097-4D97-A180-8C5FBDF348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Transformada de Fourier</a:t>
            </a:r>
            <a:endParaRPr lang="es-PE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C1BAA6B-1D31-42C2-8A55-0A4875D3D7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08" b="1"/>
          <a:stretch/>
        </p:blipFill>
        <p:spPr>
          <a:xfrm>
            <a:off x="342988" y="2928446"/>
            <a:ext cx="4799999" cy="37046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3195232-71FC-49CE-AAC7-28CFBD5DA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30" y="289290"/>
            <a:ext cx="4800000" cy="360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DC173935-D2AC-442B-A969-46C027F8AEA6}"/>
              </a:ext>
            </a:extLst>
          </p:cNvPr>
          <p:cNvSpPr/>
          <p:nvPr/>
        </p:nvSpPr>
        <p:spPr>
          <a:xfrm>
            <a:off x="5310909" y="5573655"/>
            <a:ext cx="2723182" cy="434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365A7F0-FAD4-4A87-8489-8AB86E34DBE3}"/>
              </a:ext>
            </a:extLst>
          </p:cNvPr>
          <p:cNvSpPr txBox="1"/>
          <p:nvPr/>
        </p:nvSpPr>
        <p:spPr>
          <a:xfrm>
            <a:off x="277082" y="2849348"/>
            <a:ext cx="36952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/>
              <a:t>Serie de tiempo de casos de dengue para el departamento de Lambayeque</a:t>
            </a:r>
            <a:endParaRPr lang="es-PE" sz="90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FC7644D-8143-49F8-A2E3-6C7A549C0D2D}"/>
              </a:ext>
            </a:extLst>
          </p:cNvPr>
          <p:cNvSpPr txBox="1"/>
          <p:nvPr/>
        </p:nvSpPr>
        <p:spPr>
          <a:xfrm>
            <a:off x="5310909" y="4786960"/>
            <a:ext cx="2652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Entran datos en dominio del tiempo (eje X) y casos (eje Y)</a:t>
            </a:r>
            <a:endParaRPr lang="es-PE" dirty="0"/>
          </a:p>
        </p:txBody>
      </p:sp>
      <p:sp>
        <p:nvSpPr>
          <p:cNvPr id="22" name="Flecha: a la derecha 21">
            <a:extLst>
              <a:ext uri="{FF2B5EF4-FFF2-40B4-BE49-F238E27FC236}">
                <a16:creationId xmlns:a16="http://schemas.microsoft.com/office/drawing/2014/main" id="{3B07F826-AF2E-441D-B365-169ADD8784C8}"/>
              </a:ext>
            </a:extLst>
          </p:cNvPr>
          <p:cNvSpPr/>
          <p:nvPr/>
        </p:nvSpPr>
        <p:spPr>
          <a:xfrm rot="16200000">
            <a:off x="8608894" y="4368498"/>
            <a:ext cx="1181044" cy="4542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49615AB-59CE-474C-94F0-BD8D1AD074D5}"/>
              </a:ext>
            </a:extLst>
          </p:cNvPr>
          <p:cNvSpPr txBox="1"/>
          <p:nvPr/>
        </p:nvSpPr>
        <p:spPr>
          <a:xfrm>
            <a:off x="9395428" y="4133950"/>
            <a:ext cx="2652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Salen datos en domino de frecuencias (eje X) y densidad espectral (eje Y)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276221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C47950-6295-4CC9-8BAD-8AABB847F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44915" y="803158"/>
            <a:ext cx="5859108" cy="92263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dirty="0"/>
              <a:t>En R usaremos la función </a:t>
            </a:r>
            <a:r>
              <a:rPr lang="es-ES" b="1" i="1" dirty="0"/>
              <a:t>spectrum </a:t>
            </a:r>
            <a:r>
              <a:rPr lang="es-ES" dirty="0"/>
              <a:t>para calcular el </a:t>
            </a:r>
            <a:r>
              <a:rPr lang="es-ES" dirty="0" err="1"/>
              <a:t>periodograma</a:t>
            </a:r>
            <a:r>
              <a:rPr lang="es-ES" dirty="0"/>
              <a:t>, este usa la transformada de Fourier para calcular el </a:t>
            </a:r>
            <a:r>
              <a:rPr lang="es-ES" dirty="0" err="1"/>
              <a:t>periodograma</a:t>
            </a:r>
            <a:r>
              <a:rPr lang="es-ES" dirty="0"/>
              <a:t>.</a:t>
            </a:r>
            <a:endParaRPr lang="es-PE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31072DD-1B00-4060-832D-FEBF8258AA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797"/>
          <a:stretch/>
        </p:blipFill>
        <p:spPr>
          <a:xfrm>
            <a:off x="8125585" y="1612598"/>
            <a:ext cx="3543063" cy="6762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6087EDD-828E-40C5-9DFD-51E06AC27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974" y="2805751"/>
            <a:ext cx="4800000" cy="360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F2E8D83C-5FB3-44EF-9EEE-A79F9126563A}"/>
              </a:ext>
            </a:extLst>
          </p:cNvPr>
          <p:cNvSpPr/>
          <p:nvPr/>
        </p:nvSpPr>
        <p:spPr>
          <a:xfrm>
            <a:off x="5093339" y="4165600"/>
            <a:ext cx="1799716" cy="1487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BFE34C-9692-4C36-95AB-FCB7FE8C10A9}"/>
              </a:ext>
            </a:extLst>
          </p:cNvPr>
          <p:cNvSpPr txBox="1"/>
          <p:nvPr/>
        </p:nvSpPr>
        <p:spPr>
          <a:xfrm>
            <a:off x="5093339" y="4572292"/>
            <a:ext cx="16307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/>
              <a:t>Transformada de Fourier (comando </a:t>
            </a:r>
            <a:r>
              <a:rPr lang="es-ES" sz="1400" b="1" i="1" dirty="0"/>
              <a:t>spectrum</a:t>
            </a:r>
            <a:r>
              <a:rPr lang="es-ES" sz="1400" dirty="0"/>
              <a:t>)</a:t>
            </a:r>
            <a:endParaRPr lang="es-PE" sz="1400" dirty="0"/>
          </a:p>
        </p:txBody>
      </p:sp>
      <p:sp>
        <p:nvSpPr>
          <p:cNvPr id="13" name="Marcador de texto 3">
            <a:extLst>
              <a:ext uri="{FF2B5EF4-FFF2-40B4-BE49-F238E27FC236}">
                <a16:creationId xmlns:a16="http://schemas.microsoft.com/office/drawing/2014/main" id="{FFE301ED-5066-47BC-902D-B08D41FE761D}"/>
              </a:ext>
            </a:extLst>
          </p:cNvPr>
          <p:cNvSpPr txBox="1">
            <a:spLocks/>
          </p:cNvSpPr>
          <p:nvPr/>
        </p:nvSpPr>
        <p:spPr>
          <a:xfrm>
            <a:off x="1013178" y="1148747"/>
            <a:ext cx="3944528" cy="2280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733" b="1" kern="1200">
                <a:solidFill>
                  <a:srgbClr val="00499A"/>
                </a:solidFill>
                <a:latin typeface="adineue PRO Black" panose="020B0A03040702080504" pitchFamily="34" charset="0"/>
                <a:ea typeface="+mn-ea"/>
                <a:cs typeface="+mn-cs"/>
              </a:defRPr>
            </a:lvl1pPr>
            <a:lvl2pPr marL="45718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37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5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75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Transformada de Fourier</a:t>
            </a:r>
            <a:endParaRPr lang="es-P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EDB2748-E240-4F7E-BDC3-6295D178E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05" y="2805751"/>
            <a:ext cx="4800001" cy="36000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228510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8856</TotalTime>
  <Words>547</Words>
  <Application>Microsoft Office PowerPoint</Application>
  <PresentationFormat>Panorámica</PresentationFormat>
  <Paragraphs>57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4" baseType="lpstr">
      <vt:lpstr>adineue PRO Black</vt:lpstr>
      <vt:lpstr>Arial</vt:lpstr>
      <vt:lpstr>Calibri</vt:lpstr>
      <vt:lpstr>Calibri Light</vt:lpstr>
      <vt:lpstr>Cambria Math</vt:lpstr>
      <vt:lpstr>Franklin Gothic Book</vt:lpstr>
      <vt:lpstr>Myriad Pro</vt:lpstr>
      <vt:lpstr>Verdana</vt:lpstr>
      <vt:lpstr>Verdana Pro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taller básico de clima y salud</dc:title>
  <dc:creator>Usuario</dc:creator>
  <cp:lastModifiedBy>Usuario</cp:lastModifiedBy>
  <cp:revision>122</cp:revision>
  <dcterms:created xsi:type="dcterms:W3CDTF">2021-05-24T18:51:48Z</dcterms:created>
  <dcterms:modified xsi:type="dcterms:W3CDTF">2021-07-19T02:24:45Z</dcterms:modified>
</cp:coreProperties>
</file>