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1" r:id="rId2"/>
    <p:sldMasterId id="2147483685" r:id="rId3"/>
  </p:sldMasterIdLst>
  <p:notesMasterIdLst>
    <p:notesMasterId r:id="rId29"/>
  </p:notesMasterIdLst>
  <p:handoutMasterIdLst>
    <p:handoutMasterId r:id="rId30"/>
  </p:handoutMasterIdLst>
  <p:sldIdLst>
    <p:sldId id="257" r:id="rId4"/>
    <p:sldId id="1366" r:id="rId5"/>
    <p:sldId id="1373" r:id="rId6"/>
    <p:sldId id="1375" r:id="rId7"/>
    <p:sldId id="330" r:id="rId8"/>
    <p:sldId id="1379" r:id="rId9"/>
    <p:sldId id="1374" r:id="rId10"/>
    <p:sldId id="297" r:id="rId11"/>
    <p:sldId id="1380" r:id="rId12"/>
    <p:sldId id="1381" r:id="rId13"/>
    <p:sldId id="1382" r:id="rId14"/>
    <p:sldId id="1383" r:id="rId15"/>
    <p:sldId id="1384" r:id="rId16"/>
    <p:sldId id="1385" r:id="rId17"/>
    <p:sldId id="1387" r:id="rId18"/>
    <p:sldId id="1399" r:id="rId19"/>
    <p:sldId id="1400" r:id="rId20"/>
    <p:sldId id="1391" r:id="rId21"/>
    <p:sldId id="1392" r:id="rId22"/>
    <p:sldId id="1393" r:id="rId23"/>
    <p:sldId id="1394" r:id="rId24"/>
    <p:sldId id="1395" r:id="rId25"/>
    <p:sldId id="1484" r:id="rId26"/>
    <p:sldId id="1397" r:id="rId27"/>
    <p:sldId id="1365" r:id="rId2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1C0"/>
    <a:srgbClr val="AB3D88"/>
    <a:srgbClr val="08705A"/>
    <a:srgbClr val="E22820"/>
    <a:srgbClr val="75B62F"/>
    <a:srgbClr val="76B82A"/>
    <a:srgbClr val="7C7C7C"/>
    <a:srgbClr val="3881BF"/>
    <a:srgbClr val="575757"/>
    <a:srgbClr val="8DB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52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3042E-BC1B-4071-9206-4FD13EF7CADE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4A2EC-E33A-426E-9D45-AFD0C669E4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4745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D0DF5-7EA2-4F92-BC2C-3775D6483DAC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414E0-825F-4099-9029-616E89FEF2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806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867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347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415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0710069" y="464268"/>
            <a:ext cx="12971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050" dirty="0"/>
              <a:t>www.minam.gob.pe</a:t>
            </a:r>
          </a:p>
        </p:txBody>
      </p:sp>
    </p:spTree>
    <p:extLst>
      <p:ext uri="{BB962C8B-B14F-4D97-AF65-F5344CB8AC3E}">
        <p14:creationId xmlns:p14="http://schemas.microsoft.com/office/powerpoint/2010/main" val="355740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758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336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887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" y="302038"/>
            <a:ext cx="2443042" cy="522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91" y="5876069"/>
            <a:ext cx="245189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85" y="627182"/>
            <a:ext cx="5201630" cy="52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2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5" y="375709"/>
            <a:ext cx="3546481" cy="731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123" y="5943805"/>
            <a:ext cx="245189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4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888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5B4618-9759-483F-8AFC-729CCB1C7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" y="302038"/>
            <a:ext cx="2443042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5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5610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0" y="618716"/>
            <a:ext cx="5201630" cy="52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6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969" y="294650"/>
            <a:ext cx="2021201" cy="5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416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85" y="627182"/>
            <a:ext cx="5201630" cy="52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87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8428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3671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95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5" y="199247"/>
            <a:ext cx="3546481" cy="731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5969" y="294650"/>
            <a:ext cx="2021201" cy="5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5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475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569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65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565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921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6D947-C620-430B-913E-858530A278BF}" type="datetimeFigureOut">
              <a:rPr lang="es-PE" smtClean="0"/>
              <a:t>21/03/2019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8D7F-F1BC-48E6-8953-54F44FBB95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79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0860522" y="125866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711063" y="6407324"/>
            <a:ext cx="1331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NATURAL</a:t>
            </a:r>
          </a:p>
        </p:txBody>
      </p:sp>
      <p:sp>
        <p:nvSpPr>
          <p:cNvPr id="17" name="Rectángulo 16"/>
          <p:cNvSpPr/>
          <p:nvPr userDrawn="1"/>
        </p:nvSpPr>
        <p:spPr>
          <a:xfrm>
            <a:off x="0" y="6715927"/>
            <a:ext cx="12192000" cy="14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" y="302038"/>
            <a:ext cx="2443042" cy="52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123" y="5943805"/>
            <a:ext cx="2451892" cy="504000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0" y="6680200"/>
            <a:ext cx="12192000" cy="180000"/>
            <a:chOff x="667200" y="4976200"/>
            <a:chExt cx="10800000" cy="180000"/>
          </a:xfrm>
        </p:grpSpPr>
        <p:sp>
          <p:nvSpPr>
            <p:cNvPr id="8" name="Rectángulo 7"/>
            <p:cNvSpPr/>
            <p:nvPr/>
          </p:nvSpPr>
          <p:spPr>
            <a:xfrm>
              <a:off x="4267200" y="4976344"/>
              <a:ext cx="3600000" cy="179856"/>
            </a:xfrm>
            <a:prstGeom prst="rect">
              <a:avLst/>
            </a:prstGeom>
            <a:solidFill>
              <a:srgbClr val="76B8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7867200" y="4976200"/>
              <a:ext cx="3600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667200" y="4976200"/>
              <a:ext cx="3600000" cy="180000"/>
            </a:xfrm>
            <a:prstGeom prst="rect">
              <a:avLst/>
            </a:prstGeom>
            <a:solidFill>
              <a:srgbClr val="008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128876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0860522" y="125866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LIMPIO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0710069" y="464268"/>
            <a:ext cx="12971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050" dirty="0"/>
              <a:t>www.minam.gob.pe</a:t>
            </a:r>
          </a:p>
        </p:txBody>
      </p:sp>
      <p:sp>
        <p:nvSpPr>
          <p:cNvPr id="10" name="Rectángulo 9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6680200"/>
            <a:ext cx="12192000" cy="180000"/>
            <a:chOff x="667200" y="4976200"/>
            <a:chExt cx="10800000" cy="180000"/>
          </a:xfrm>
        </p:grpSpPr>
        <p:sp>
          <p:nvSpPr>
            <p:cNvPr id="11" name="Rectángulo 10"/>
            <p:cNvSpPr/>
            <p:nvPr/>
          </p:nvSpPr>
          <p:spPr>
            <a:xfrm>
              <a:off x="4267200" y="4976344"/>
              <a:ext cx="3600000" cy="179856"/>
            </a:xfrm>
            <a:prstGeom prst="rect">
              <a:avLst/>
            </a:prstGeom>
            <a:solidFill>
              <a:srgbClr val="76B8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Rectángulo 6"/>
            <p:cNvSpPr/>
            <p:nvPr userDrawn="1"/>
          </p:nvSpPr>
          <p:spPr>
            <a:xfrm>
              <a:off x="7867200" y="4976200"/>
              <a:ext cx="3600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13"/>
            <p:cNvSpPr/>
            <p:nvPr userDrawn="1"/>
          </p:nvSpPr>
          <p:spPr>
            <a:xfrm>
              <a:off x="667200" y="4976200"/>
              <a:ext cx="3600000" cy="180000"/>
            </a:xfrm>
            <a:prstGeom prst="rect">
              <a:avLst/>
            </a:prstGeom>
            <a:solidFill>
              <a:srgbClr val="008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283158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8" r:id="rId4"/>
    <p:sldLayoutId id="2147483694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12054" y="6375240"/>
            <a:ext cx="11975704" cy="362465"/>
          </a:xfrm>
          <a:prstGeom prst="rect">
            <a:avLst/>
          </a:prstGeom>
          <a:solidFill>
            <a:srgbClr val="008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112054" y="93782"/>
            <a:ext cx="11975704" cy="362465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/>
          <p:cNvSpPr/>
          <p:nvPr userDrawn="1"/>
        </p:nvSpPr>
        <p:spPr>
          <a:xfrm>
            <a:off x="10703043" y="125866"/>
            <a:ext cx="1331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NATURAL</a:t>
            </a:r>
          </a:p>
        </p:txBody>
      </p:sp>
      <p:sp>
        <p:nvSpPr>
          <p:cNvPr id="16" name="Rectángulo 15"/>
          <p:cNvSpPr/>
          <p:nvPr userDrawn="1"/>
        </p:nvSpPr>
        <p:spPr>
          <a:xfrm>
            <a:off x="10868542" y="6407324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LIMPIO</a:t>
            </a:r>
          </a:p>
        </p:txBody>
      </p:sp>
    </p:spTree>
    <p:extLst>
      <p:ext uri="{BB962C8B-B14F-4D97-AF65-F5344CB8AC3E}">
        <p14:creationId xmlns:p14="http://schemas.microsoft.com/office/powerpoint/2010/main" val="34698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2" r:id="rId4"/>
    <p:sldLayoutId id="214748369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5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4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9.sv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0" y="2519247"/>
            <a:ext cx="121920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E" sz="4000" b="1" dirty="0">
                <a:latin typeface="Calibri" panose="020F0502020204030204" pitchFamily="34" charset="0"/>
              </a:rPr>
              <a:t>GESTIÓN INTEGRAL DEL CAMBIO CLIMÁTICO</a:t>
            </a:r>
            <a:endParaRPr lang="es-ES" sz="4000" b="1" dirty="0">
              <a:latin typeface="Calibri" panose="020F05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9779" y="5238402"/>
            <a:ext cx="626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ea typeface="+mj-ea"/>
                <a:cs typeface="+mj-cs"/>
              </a:rPr>
              <a:t>Cristina Rodríguez Valladares</a:t>
            </a:r>
          </a:p>
          <a:p>
            <a:r>
              <a:rPr lang="es-PE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Directora de Adaptación al Cambio Climático y Desertificación</a:t>
            </a:r>
            <a:endParaRPr lang="es-ES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Dirección General de Cambio Climático y Desertificación</a:t>
            </a:r>
          </a:p>
          <a:p>
            <a:r>
              <a:rPr lang="es-ES" i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21 de marzo de 2019</a:t>
            </a:r>
          </a:p>
        </p:txBody>
      </p:sp>
    </p:spTree>
    <p:extLst>
      <p:ext uri="{BB962C8B-B14F-4D97-AF65-F5344CB8AC3E}">
        <p14:creationId xmlns:p14="http://schemas.microsoft.com/office/powerpoint/2010/main" val="118246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17">
            <a:extLst>
              <a:ext uri="{FF2B5EF4-FFF2-40B4-BE49-F238E27FC236}">
                <a16:creationId xmlns:a16="http://schemas.microsoft.com/office/drawing/2014/main" id="{EBD49DC7-22B7-4131-A876-1063D05A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PE" altLang="en-US" sz="2800" b="1" dirty="0">
                <a:solidFill>
                  <a:srgbClr val="575757"/>
                </a:solidFill>
                <a:latin typeface="+mn-lt"/>
                <a:ea typeface="+mj-ea"/>
                <a:cs typeface="+mj-cs"/>
              </a:rPr>
              <a:t>Contribuciones Nacionalmente Determinadas</a:t>
            </a:r>
          </a:p>
          <a:p>
            <a:pPr algn="r"/>
            <a:r>
              <a:rPr lang="es-PE" altLang="en-US" sz="2800" b="1" dirty="0">
                <a:solidFill>
                  <a:srgbClr val="575757"/>
                </a:solidFill>
                <a:latin typeface="+mn-lt"/>
                <a:ea typeface="+mj-ea"/>
                <a:cs typeface="+mj-cs"/>
              </a:rPr>
              <a:t>Grupo de Trabajo Multisectorial (GTM-NDC)</a:t>
            </a: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7796885D-C29A-4D5D-BD2E-37A37CEC7119}"/>
              </a:ext>
            </a:extLst>
          </p:cNvPr>
          <p:cNvSpPr txBox="1"/>
          <p:nvPr/>
        </p:nvSpPr>
        <p:spPr>
          <a:xfrm>
            <a:off x="428627" y="2429688"/>
            <a:ext cx="341947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dirty="0">
                <a:solidFill>
                  <a:prstClr val="black"/>
                </a:solidFill>
              </a:rPr>
              <a:t>Proporcionar </a:t>
            </a:r>
            <a:r>
              <a:rPr lang="es-ES" b="1" dirty="0">
                <a:solidFill>
                  <a:prstClr val="black"/>
                </a:solidFill>
              </a:rPr>
              <a:t>hoja de ruta </a:t>
            </a:r>
            <a:r>
              <a:rPr lang="es-ES" dirty="0">
                <a:solidFill>
                  <a:prstClr val="black"/>
                </a:solidFill>
              </a:rPr>
              <a:t>para la implementación de acciones y medidas (de adaptación y mitigación)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606233B-DC83-4F0C-8773-A01ABF10A479}"/>
              </a:ext>
            </a:extLst>
          </p:cNvPr>
          <p:cNvCxnSpPr>
            <a:cxnSpLocks/>
          </p:cNvCxnSpPr>
          <p:nvPr/>
        </p:nvCxnSpPr>
        <p:spPr>
          <a:xfrm>
            <a:off x="8067502" y="1692144"/>
            <a:ext cx="0" cy="2724222"/>
          </a:xfrm>
          <a:prstGeom prst="line">
            <a:avLst/>
          </a:prstGeom>
          <a:noFill/>
          <a:ln w="38100">
            <a:solidFill>
              <a:srgbClr val="0462A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1CCAAB-C326-45EE-B67F-D0A4455AF1C4}"/>
              </a:ext>
            </a:extLst>
          </p:cNvPr>
          <p:cNvCxnSpPr>
            <a:cxnSpLocks/>
          </p:cNvCxnSpPr>
          <p:nvPr/>
        </p:nvCxnSpPr>
        <p:spPr>
          <a:xfrm>
            <a:off x="4019377" y="1756721"/>
            <a:ext cx="0" cy="2659645"/>
          </a:xfrm>
          <a:prstGeom prst="line">
            <a:avLst/>
          </a:prstGeom>
          <a:noFill/>
          <a:ln w="38100">
            <a:solidFill>
              <a:srgbClr val="0462A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2 CuadroTexto">
            <a:extLst>
              <a:ext uri="{FF2B5EF4-FFF2-40B4-BE49-F238E27FC236}">
                <a16:creationId xmlns:a16="http://schemas.microsoft.com/office/drawing/2014/main" id="{EFF325F4-1533-4266-AD7B-1B57AFAFC5C7}"/>
              </a:ext>
            </a:extLst>
          </p:cNvPr>
          <p:cNvSpPr txBox="1"/>
          <p:nvPr/>
        </p:nvSpPr>
        <p:spPr>
          <a:xfrm>
            <a:off x="1304925" y="1679052"/>
            <a:ext cx="1752589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2500" b="1" dirty="0">
                <a:solidFill>
                  <a:srgbClr val="0462A1"/>
                </a:solidFill>
              </a:rPr>
              <a:t>OBJETIVO</a:t>
            </a:r>
            <a:endParaRPr lang="es-ES" sz="2500" dirty="0">
              <a:solidFill>
                <a:srgbClr val="0462A1"/>
              </a:solidFill>
            </a:endParaRPr>
          </a:p>
        </p:txBody>
      </p:sp>
      <p:sp>
        <p:nvSpPr>
          <p:cNvPr id="19" name="2 CuadroTexto">
            <a:extLst>
              <a:ext uri="{FF2B5EF4-FFF2-40B4-BE49-F238E27FC236}">
                <a16:creationId xmlns:a16="http://schemas.microsoft.com/office/drawing/2014/main" id="{A7476A2D-738A-43DC-99E2-DB637F791005}"/>
              </a:ext>
            </a:extLst>
          </p:cNvPr>
          <p:cNvSpPr txBox="1"/>
          <p:nvPr/>
        </p:nvSpPr>
        <p:spPr>
          <a:xfrm>
            <a:off x="5048250" y="1679052"/>
            <a:ext cx="1752589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2500" b="1" dirty="0">
                <a:solidFill>
                  <a:srgbClr val="0462A1"/>
                </a:solidFill>
              </a:rPr>
              <a:t>META</a:t>
            </a:r>
            <a:endParaRPr lang="es-ES" sz="2500" dirty="0">
              <a:solidFill>
                <a:srgbClr val="0462A1"/>
              </a:solidFill>
            </a:endParaRP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371CDB9E-4F45-4822-A2EA-9EB666197460}"/>
              </a:ext>
            </a:extLst>
          </p:cNvPr>
          <p:cNvSpPr txBox="1"/>
          <p:nvPr/>
        </p:nvSpPr>
        <p:spPr>
          <a:xfrm>
            <a:off x="9163063" y="1679051"/>
            <a:ext cx="1752589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2500" b="1" dirty="0">
                <a:solidFill>
                  <a:srgbClr val="0462A1"/>
                </a:solidFill>
              </a:rPr>
              <a:t>RESULTADO</a:t>
            </a:r>
            <a:endParaRPr lang="es-ES" sz="2500" dirty="0">
              <a:solidFill>
                <a:srgbClr val="0462A1"/>
              </a:solidFill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0EA703D-43AF-48D3-9508-2B6AF96E6D7E}"/>
              </a:ext>
            </a:extLst>
          </p:cNvPr>
          <p:cNvCxnSpPr>
            <a:cxnSpLocks/>
          </p:cNvCxnSpPr>
          <p:nvPr/>
        </p:nvCxnSpPr>
        <p:spPr>
          <a:xfrm flipH="1">
            <a:off x="504825" y="4641095"/>
            <a:ext cx="11444961" cy="0"/>
          </a:xfrm>
          <a:prstGeom prst="line">
            <a:avLst/>
          </a:prstGeom>
          <a:noFill/>
          <a:ln w="38100">
            <a:solidFill>
              <a:srgbClr val="0462A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2 CuadroTexto">
            <a:extLst>
              <a:ext uri="{FF2B5EF4-FFF2-40B4-BE49-F238E27FC236}">
                <a16:creationId xmlns:a16="http://schemas.microsoft.com/office/drawing/2014/main" id="{BD6DD367-7B2C-4D94-B684-59985D380353}"/>
              </a:ext>
            </a:extLst>
          </p:cNvPr>
          <p:cNvSpPr txBox="1"/>
          <p:nvPr/>
        </p:nvSpPr>
        <p:spPr>
          <a:xfrm>
            <a:off x="504824" y="4897427"/>
            <a:ext cx="1144496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prstClr val="black"/>
                </a:solidFill>
              </a:rPr>
              <a:t>El GTM-NDC está integrado por el MINAM, MRE, MINAGRI, MEF, MINEM, MTC, PRODUCE, </a:t>
            </a:r>
          </a:p>
          <a:p>
            <a:pPr algn="ctr">
              <a:defRPr/>
            </a:pPr>
            <a:r>
              <a:rPr lang="es-ES" dirty="0">
                <a:solidFill>
                  <a:prstClr val="black"/>
                </a:solidFill>
              </a:rPr>
              <a:t>VIVIENDA, SALUD, EDUCACIÓN, MIDIS, CULTURA, MIMP y CEPLAN.</a:t>
            </a:r>
          </a:p>
        </p:txBody>
      </p:sp>
      <p:sp>
        <p:nvSpPr>
          <p:cNvPr id="23" name="2 CuadroTexto">
            <a:extLst>
              <a:ext uri="{FF2B5EF4-FFF2-40B4-BE49-F238E27FC236}">
                <a16:creationId xmlns:a16="http://schemas.microsoft.com/office/drawing/2014/main" id="{5A7E8905-8D4B-492B-B244-AF86532F02E3}"/>
              </a:ext>
            </a:extLst>
          </p:cNvPr>
          <p:cNvSpPr txBox="1"/>
          <p:nvPr/>
        </p:nvSpPr>
        <p:spPr>
          <a:xfrm>
            <a:off x="4191001" y="2558678"/>
            <a:ext cx="3667107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dirty="0">
                <a:solidFill>
                  <a:prstClr val="black"/>
                </a:solidFill>
              </a:rPr>
              <a:t>Adaptarnos en </a:t>
            </a:r>
            <a:r>
              <a:rPr lang="es-ES" b="1" dirty="0">
                <a:solidFill>
                  <a:prstClr val="black"/>
                </a:solidFill>
              </a:rPr>
              <a:t>5 áreas priorizadas </a:t>
            </a:r>
            <a:r>
              <a:rPr lang="es-ES" dirty="0">
                <a:solidFill>
                  <a:prstClr val="black"/>
                </a:solidFill>
              </a:rPr>
              <a:t>y reducir el </a:t>
            </a:r>
            <a:r>
              <a:rPr lang="es-ES" b="1" dirty="0">
                <a:solidFill>
                  <a:prstClr val="black"/>
                </a:solidFill>
              </a:rPr>
              <a:t>20% </a:t>
            </a:r>
            <a:r>
              <a:rPr lang="es-ES" dirty="0">
                <a:solidFill>
                  <a:prstClr val="black"/>
                </a:solidFill>
              </a:rPr>
              <a:t>de emisiones de gases de efecto invernadero al 2030 con recursos públicos y privados</a:t>
            </a:r>
            <a:r>
              <a:rPr lang="es-ES" b="1" dirty="0">
                <a:solidFill>
                  <a:prstClr val="black"/>
                </a:solidFill>
              </a:rPr>
              <a:t> y 10% </a:t>
            </a:r>
            <a:r>
              <a:rPr lang="es-ES" dirty="0">
                <a:solidFill>
                  <a:prstClr val="black"/>
                </a:solidFill>
              </a:rPr>
              <a:t>adicional condicionado al apoyo internacional.</a:t>
            </a:r>
          </a:p>
        </p:txBody>
      </p:sp>
      <p:sp>
        <p:nvSpPr>
          <p:cNvPr id="24" name="2 CuadroTexto">
            <a:extLst>
              <a:ext uri="{FF2B5EF4-FFF2-40B4-BE49-F238E27FC236}">
                <a16:creationId xmlns:a16="http://schemas.microsoft.com/office/drawing/2014/main" id="{474A3285-8BCB-4CBB-B204-99BB8CBBC2BA}"/>
              </a:ext>
            </a:extLst>
          </p:cNvPr>
          <p:cNvSpPr txBox="1"/>
          <p:nvPr/>
        </p:nvSpPr>
        <p:spPr>
          <a:xfrm>
            <a:off x="8191502" y="2558678"/>
            <a:ext cx="341947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PE" dirty="0">
                <a:solidFill>
                  <a:prstClr val="black"/>
                </a:solidFill>
              </a:rPr>
              <a:t>Ha elaborado un total de </a:t>
            </a:r>
            <a:r>
              <a:rPr lang="es-PE" b="1" dirty="0">
                <a:solidFill>
                  <a:prstClr val="black"/>
                </a:solidFill>
              </a:rPr>
              <a:t>91 medidas de adaptación.</a:t>
            </a:r>
          </a:p>
          <a:p>
            <a:pPr lvl="0" algn="ctr">
              <a:defRPr/>
            </a:pPr>
            <a:endParaRPr lang="es-PE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s-PE" dirty="0">
                <a:solidFill>
                  <a:prstClr val="black"/>
                </a:solidFill>
              </a:rPr>
              <a:t>Ha desarrollado un total de</a:t>
            </a:r>
            <a:r>
              <a:rPr lang="es-PE" b="1" dirty="0">
                <a:solidFill>
                  <a:prstClr val="black"/>
                </a:solidFill>
              </a:rPr>
              <a:t> 62 medidas de mitigación</a:t>
            </a:r>
            <a:r>
              <a:rPr lang="es-PE" dirty="0">
                <a:solidFill>
                  <a:prstClr val="black"/>
                </a:solidFill>
              </a:rPr>
              <a:t> frente al cambio climático.</a:t>
            </a:r>
          </a:p>
        </p:txBody>
      </p:sp>
    </p:spTree>
    <p:extLst>
      <p:ext uri="{BB962C8B-B14F-4D97-AF65-F5344CB8AC3E}">
        <p14:creationId xmlns:p14="http://schemas.microsoft.com/office/powerpoint/2010/main" val="202624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7">
            <a:extLst>
              <a:ext uri="{FF2B5EF4-FFF2-40B4-BE49-F238E27FC236}">
                <a16:creationId xmlns:a16="http://schemas.microsoft.com/office/drawing/2014/main" id="{F7966098-9D35-4474-ABF0-F1DC0E59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PE" altLang="en-US" sz="2800" b="1" dirty="0">
                <a:solidFill>
                  <a:srgbClr val="575757"/>
                </a:solidFill>
                <a:latin typeface="+mn-lt"/>
                <a:ea typeface="+mj-ea"/>
                <a:cs typeface="+mj-cs"/>
              </a:rPr>
              <a:t>Las Contribuciones Nacionalmente Determinadas</a:t>
            </a: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37C96AC8-439E-432B-8910-7F4CFBAC5F08}"/>
              </a:ext>
            </a:extLst>
          </p:cNvPr>
          <p:cNvSpPr txBox="1"/>
          <p:nvPr/>
        </p:nvSpPr>
        <p:spPr>
          <a:xfrm>
            <a:off x="1068811" y="2641720"/>
            <a:ext cx="16488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b="1" dirty="0">
                <a:solidFill>
                  <a:schemeClr val="tx1"/>
                </a:solidFill>
              </a:rPr>
              <a:t>A</a:t>
            </a:r>
            <a:r>
              <a:rPr lang="es-PE" b="1" dirty="0">
                <a:solidFill>
                  <a:schemeClr val="tx1"/>
                </a:solidFill>
              </a:rPr>
              <a:t>gricultura</a:t>
            </a:r>
          </a:p>
        </p:txBody>
      </p:sp>
      <p:pic>
        <p:nvPicPr>
          <p:cNvPr id="25" name="Gráfico 59">
            <a:extLst>
              <a:ext uri="{FF2B5EF4-FFF2-40B4-BE49-F238E27FC236}">
                <a16:creationId xmlns:a16="http://schemas.microsoft.com/office/drawing/2014/main" id="{7BBCD5AB-008E-447F-9DD8-2139B5900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9218" y="1842578"/>
            <a:ext cx="752184" cy="763970"/>
          </a:xfrm>
          <a:prstGeom prst="rect">
            <a:avLst/>
          </a:prstGeom>
        </p:spPr>
      </p:pic>
      <p:sp>
        <p:nvSpPr>
          <p:cNvPr id="26" name="2 CuadroTexto">
            <a:extLst>
              <a:ext uri="{FF2B5EF4-FFF2-40B4-BE49-F238E27FC236}">
                <a16:creationId xmlns:a16="http://schemas.microsoft.com/office/drawing/2014/main" id="{33BF7D3A-14A3-4C6E-A9F5-891EB2318DF2}"/>
              </a:ext>
            </a:extLst>
          </p:cNvPr>
          <p:cNvSpPr txBox="1"/>
          <p:nvPr/>
        </p:nvSpPr>
        <p:spPr>
          <a:xfrm>
            <a:off x="10516677" y="2641720"/>
            <a:ext cx="84118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Agua</a:t>
            </a:r>
          </a:p>
        </p:txBody>
      </p:sp>
      <p:pic>
        <p:nvPicPr>
          <p:cNvPr id="27" name="Gráfico 68">
            <a:extLst>
              <a:ext uri="{FF2B5EF4-FFF2-40B4-BE49-F238E27FC236}">
                <a16:creationId xmlns:a16="http://schemas.microsoft.com/office/drawing/2014/main" id="{B9ED5A3E-9EDA-4B91-B81F-53C417CEB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1179" y="1842578"/>
            <a:ext cx="752184" cy="763970"/>
          </a:xfrm>
          <a:prstGeom prst="rect">
            <a:avLst/>
          </a:prstGeom>
        </p:spPr>
      </p:pic>
      <p:sp>
        <p:nvSpPr>
          <p:cNvPr id="28" name="2 CuadroTexto">
            <a:extLst>
              <a:ext uri="{FF2B5EF4-FFF2-40B4-BE49-F238E27FC236}">
                <a16:creationId xmlns:a16="http://schemas.microsoft.com/office/drawing/2014/main" id="{6E4667E9-9E5C-43FB-8546-B12730562E0F}"/>
              </a:ext>
            </a:extLst>
          </p:cNvPr>
          <p:cNvSpPr txBox="1"/>
          <p:nvPr/>
        </p:nvSpPr>
        <p:spPr>
          <a:xfrm>
            <a:off x="3139266" y="2641720"/>
            <a:ext cx="19203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Bosques</a:t>
            </a:r>
          </a:p>
        </p:txBody>
      </p:sp>
      <p:pic>
        <p:nvPicPr>
          <p:cNvPr id="29" name="Gráfico 70">
            <a:extLst>
              <a:ext uri="{FF2B5EF4-FFF2-40B4-BE49-F238E27FC236}">
                <a16:creationId xmlns:a16="http://schemas.microsoft.com/office/drawing/2014/main" id="{8AAAB889-BD03-43A3-8FBE-D12BDF60C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4523" y="1866042"/>
            <a:ext cx="752184" cy="763970"/>
          </a:xfrm>
          <a:prstGeom prst="rect">
            <a:avLst/>
          </a:prstGeom>
        </p:spPr>
      </p:pic>
      <p:sp>
        <p:nvSpPr>
          <p:cNvPr id="30" name="2 CuadroTexto">
            <a:extLst>
              <a:ext uri="{FF2B5EF4-FFF2-40B4-BE49-F238E27FC236}">
                <a16:creationId xmlns:a16="http://schemas.microsoft.com/office/drawing/2014/main" id="{5D457A69-A67D-4407-82C5-33FDA37AB85C}"/>
              </a:ext>
            </a:extLst>
          </p:cNvPr>
          <p:cNvSpPr txBox="1"/>
          <p:nvPr/>
        </p:nvSpPr>
        <p:spPr>
          <a:xfrm>
            <a:off x="5196014" y="2641720"/>
            <a:ext cx="242921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Pesca y Acuicultura</a:t>
            </a:r>
          </a:p>
        </p:txBody>
      </p:sp>
      <p:pic>
        <p:nvPicPr>
          <p:cNvPr id="31" name="Gráfico 69">
            <a:extLst>
              <a:ext uri="{FF2B5EF4-FFF2-40B4-BE49-F238E27FC236}">
                <a16:creationId xmlns:a16="http://schemas.microsoft.com/office/drawing/2014/main" id="{0C2A42E2-77A1-4559-8E4B-986F940FD9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9828" y="1871026"/>
            <a:ext cx="752184" cy="763970"/>
          </a:xfrm>
          <a:prstGeom prst="rect">
            <a:avLst/>
          </a:prstGeom>
        </p:spPr>
      </p:pic>
      <p:sp>
        <p:nvSpPr>
          <p:cNvPr id="32" name="2 CuadroTexto">
            <a:extLst>
              <a:ext uri="{FF2B5EF4-FFF2-40B4-BE49-F238E27FC236}">
                <a16:creationId xmlns:a16="http://schemas.microsoft.com/office/drawing/2014/main" id="{3B9BEFD8-918E-49F5-848F-20B1E3C104CC}"/>
              </a:ext>
            </a:extLst>
          </p:cNvPr>
          <p:cNvSpPr txBox="1"/>
          <p:nvPr/>
        </p:nvSpPr>
        <p:spPr>
          <a:xfrm>
            <a:off x="7913081" y="2641720"/>
            <a:ext cx="16613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PE" b="1" dirty="0">
                <a:solidFill>
                  <a:schemeClr val="tx1"/>
                </a:solidFill>
              </a:rPr>
              <a:t>Salud</a:t>
            </a:r>
          </a:p>
        </p:txBody>
      </p:sp>
      <p:pic>
        <p:nvPicPr>
          <p:cNvPr id="33" name="Gráfico 71">
            <a:extLst>
              <a:ext uri="{FF2B5EF4-FFF2-40B4-BE49-F238E27FC236}">
                <a16:creationId xmlns:a16="http://schemas.microsoft.com/office/drawing/2014/main" id="{22E13218-07C2-4036-8FC9-7ADA7F6D9C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8439" y="1848672"/>
            <a:ext cx="752184" cy="763970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9FBE2819-583B-4F43-8CBC-997F0447AF8E}"/>
              </a:ext>
            </a:extLst>
          </p:cNvPr>
          <p:cNvGrpSpPr/>
          <p:nvPr/>
        </p:nvGrpSpPr>
        <p:grpSpPr>
          <a:xfrm>
            <a:off x="14717" y="5679444"/>
            <a:ext cx="12177284" cy="369332"/>
            <a:chOff x="0" y="6199727"/>
            <a:chExt cx="12192000" cy="369332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FF38CA06-E30A-47C7-9010-D8059E14D922}"/>
                </a:ext>
              </a:extLst>
            </p:cNvPr>
            <p:cNvSpPr/>
            <p:nvPr/>
          </p:nvSpPr>
          <p:spPr>
            <a:xfrm>
              <a:off x="0" y="6199727"/>
              <a:ext cx="12192000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b="1" dirty="0">
                  <a:solidFill>
                    <a:schemeClr val="accent1">
                      <a:lumMod val="75000"/>
                    </a:schemeClr>
                  </a:solidFill>
                </a:rPr>
                <a:t>Enfoques transversales: género, intergeneracional e interculturalidad</a:t>
              </a:r>
            </a:p>
          </p:txBody>
        </p: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57BE1BDC-B9AA-419E-BED1-BDF2809DC32E}"/>
                </a:ext>
              </a:extLst>
            </p:cNvPr>
            <p:cNvCxnSpPr/>
            <p:nvPr/>
          </p:nvCxnSpPr>
          <p:spPr>
            <a:xfrm>
              <a:off x="9424555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ACA70B0C-A9B6-4EA9-B2C3-922C7D1EF4F9}"/>
                </a:ext>
              </a:extLst>
            </p:cNvPr>
            <p:cNvCxnSpPr/>
            <p:nvPr/>
          </p:nvCxnSpPr>
          <p:spPr>
            <a:xfrm flipH="1">
              <a:off x="323257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B47B252-15DD-40B0-95AA-C9F4FF13151A}"/>
              </a:ext>
            </a:extLst>
          </p:cNvPr>
          <p:cNvSpPr txBox="1"/>
          <p:nvPr/>
        </p:nvSpPr>
        <p:spPr>
          <a:xfrm rot="16200000">
            <a:off x="-7974" y="2099372"/>
            <a:ext cx="98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Áreas temáticas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1ED885F7-D68D-4054-BC03-8C1D4DF12723}"/>
              </a:ext>
            </a:extLst>
          </p:cNvPr>
          <p:cNvCxnSpPr/>
          <p:nvPr/>
        </p:nvCxnSpPr>
        <p:spPr>
          <a:xfrm>
            <a:off x="816427" y="1631421"/>
            <a:ext cx="0" cy="37011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9DA1B516-2055-455B-8B47-8083041208F2}"/>
              </a:ext>
            </a:extLst>
          </p:cNvPr>
          <p:cNvSpPr/>
          <p:nvPr/>
        </p:nvSpPr>
        <p:spPr>
          <a:xfrm>
            <a:off x="1816395" y="1085618"/>
            <a:ext cx="8537944" cy="507831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B2C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2500" b="1" dirty="0">
                <a:solidFill>
                  <a:schemeClr val="tx1"/>
                </a:solidFill>
              </a:rPr>
              <a:t>91 medidas de adaptación</a:t>
            </a:r>
          </a:p>
        </p:txBody>
      </p:sp>
      <p:sp>
        <p:nvSpPr>
          <p:cNvPr id="42" name="2 CuadroTexto">
            <a:extLst>
              <a:ext uri="{FF2B5EF4-FFF2-40B4-BE49-F238E27FC236}">
                <a16:creationId xmlns:a16="http://schemas.microsoft.com/office/drawing/2014/main" id="{F61544A8-6AD7-4C6C-BE59-8EC122CF806A}"/>
              </a:ext>
            </a:extLst>
          </p:cNvPr>
          <p:cNvSpPr txBox="1"/>
          <p:nvPr/>
        </p:nvSpPr>
        <p:spPr>
          <a:xfrm>
            <a:off x="5733001" y="5033457"/>
            <a:ext cx="16528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b="1" dirty="0">
                <a:solidFill>
                  <a:schemeClr val="tx1"/>
                </a:solidFill>
              </a:rPr>
              <a:t>A</a:t>
            </a:r>
            <a:r>
              <a:rPr lang="es-PE" b="1" dirty="0">
                <a:solidFill>
                  <a:schemeClr val="tx1"/>
                </a:solidFill>
              </a:rPr>
              <a:t>gricultura</a:t>
            </a:r>
          </a:p>
        </p:txBody>
      </p:sp>
      <p:pic>
        <p:nvPicPr>
          <p:cNvPr id="43" name="Gráfico 65">
            <a:extLst>
              <a:ext uri="{FF2B5EF4-FFF2-40B4-BE49-F238E27FC236}">
                <a16:creationId xmlns:a16="http://schemas.microsoft.com/office/drawing/2014/main" id="{D0EF6D3A-D8AC-421C-8C31-FB6A224D9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9430" y="4174250"/>
            <a:ext cx="720000" cy="720000"/>
          </a:xfrm>
          <a:prstGeom prst="rect">
            <a:avLst/>
          </a:prstGeom>
        </p:spPr>
      </p:pic>
      <p:sp>
        <p:nvSpPr>
          <p:cNvPr id="44" name="2 CuadroTexto">
            <a:extLst>
              <a:ext uri="{FF2B5EF4-FFF2-40B4-BE49-F238E27FC236}">
                <a16:creationId xmlns:a16="http://schemas.microsoft.com/office/drawing/2014/main" id="{D32E1D00-21D8-4EBD-8C10-6614341AECE3}"/>
              </a:ext>
            </a:extLst>
          </p:cNvPr>
          <p:cNvSpPr txBox="1"/>
          <p:nvPr/>
        </p:nvSpPr>
        <p:spPr>
          <a:xfrm>
            <a:off x="930489" y="5028598"/>
            <a:ext cx="176687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s-PE" b="1" dirty="0">
                <a:solidFill>
                  <a:schemeClr val="tx1"/>
                </a:solidFill>
              </a:rPr>
              <a:t>Energía</a:t>
            </a:r>
          </a:p>
        </p:txBody>
      </p:sp>
      <p:pic>
        <p:nvPicPr>
          <p:cNvPr id="45" name="Gráfico 55">
            <a:extLst>
              <a:ext uri="{FF2B5EF4-FFF2-40B4-BE49-F238E27FC236}">
                <a16:creationId xmlns:a16="http://schemas.microsoft.com/office/drawing/2014/main" id="{AA75CA29-AB1A-498C-938B-543989988E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53925" y="4212495"/>
            <a:ext cx="720000" cy="720000"/>
          </a:xfrm>
          <a:prstGeom prst="rect">
            <a:avLst/>
          </a:prstGeom>
        </p:spPr>
      </p:pic>
      <p:pic>
        <p:nvPicPr>
          <p:cNvPr id="46" name="Gráfico 52">
            <a:extLst>
              <a:ext uri="{FF2B5EF4-FFF2-40B4-BE49-F238E27FC236}">
                <a16:creationId xmlns:a16="http://schemas.microsoft.com/office/drawing/2014/main" id="{6B8A2F1B-C652-4B54-8DD7-5E1C4EB163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79461" y="4185858"/>
            <a:ext cx="720000" cy="720000"/>
          </a:xfrm>
          <a:prstGeom prst="rect">
            <a:avLst/>
          </a:prstGeom>
        </p:spPr>
      </p:pic>
      <p:sp>
        <p:nvSpPr>
          <p:cNvPr id="47" name="2 CuadroTexto">
            <a:extLst>
              <a:ext uri="{FF2B5EF4-FFF2-40B4-BE49-F238E27FC236}">
                <a16:creationId xmlns:a16="http://schemas.microsoft.com/office/drawing/2014/main" id="{E03D18A4-C6B8-4780-8C15-5705F8334D0E}"/>
              </a:ext>
            </a:extLst>
          </p:cNvPr>
          <p:cNvSpPr txBox="1"/>
          <p:nvPr/>
        </p:nvSpPr>
        <p:spPr>
          <a:xfrm>
            <a:off x="2988153" y="4932495"/>
            <a:ext cx="222261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PE" b="1" dirty="0">
                <a:solidFill>
                  <a:schemeClr val="tx1"/>
                </a:solidFill>
              </a:rPr>
              <a:t>Procesos industriales y uso de productos</a:t>
            </a:r>
          </a:p>
        </p:txBody>
      </p:sp>
      <p:sp>
        <p:nvSpPr>
          <p:cNvPr id="48" name="2 CuadroTexto">
            <a:extLst>
              <a:ext uri="{FF2B5EF4-FFF2-40B4-BE49-F238E27FC236}">
                <a16:creationId xmlns:a16="http://schemas.microsoft.com/office/drawing/2014/main" id="{900AF5B6-67B9-41B0-8F64-EC83D1BCA65C}"/>
              </a:ext>
            </a:extLst>
          </p:cNvPr>
          <p:cNvSpPr txBox="1"/>
          <p:nvPr/>
        </p:nvSpPr>
        <p:spPr>
          <a:xfrm>
            <a:off x="10145667" y="5024828"/>
            <a:ext cx="15099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PE" b="1" dirty="0">
                <a:solidFill>
                  <a:schemeClr val="tx1"/>
                </a:solidFill>
              </a:rPr>
              <a:t>Desechos</a:t>
            </a:r>
          </a:p>
        </p:txBody>
      </p:sp>
      <p:pic>
        <p:nvPicPr>
          <p:cNvPr id="49" name="Gráfico 60">
            <a:extLst>
              <a:ext uri="{FF2B5EF4-FFF2-40B4-BE49-F238E27FC236}">
                <a16:creationId xmlns:a16="http://schemas.microsoft.com/office/drawing/2014/main" id="{53724841-6E9A-4CD3-8847-7B5AC27954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31183" y="4174250"/>
            <a:ext cx="738947" cy="720000"/>
          </a:xfrm>
          <a:prstGeom prst="rect">
            <a:avLst/>
          </a:prstGeom>
        </p:spPr>
      </p:pic>
      <p:sp>
        <p:nvSpPr>
          <p:cNvPr id="50" name="2 CuadroTexto">
            <a:extLst>
              <a:ext uri="{FF2B5EF4-FFF2-40B4-BE49-F238E27FC236}">
                <a16:creationId xmlns:a16="http://schemas.microsoft.com/office/drawing/2014/main" id="{42BFEE04-F237-44FF-AF8C-E08B7BC0BFF8}"/>
              </a:ext>
            </a:extLst>
          </p:cNvPr>
          <p:cNvSpPr txBox="1"/>
          <p:nvPr/>
        </p:nvSpPr>
        <p:spPr>
          <a:xfrm>
            <a:off x="7995796" y="5028598"/>
            <a:ext cx="147417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USCUSS</a:t>
            </a:r>
          </a:p>
        </p:txBody>
      </p:sp>
      <p:pic>
        <p:nvPicPr>
          <p:cNvPr id="51" name="Gráfico 9">
            <a:extLst>
              <a:ext uri="{FF2B5EF4-FFF2-40B4-BE49-F238E27FC236}">
                <a16:creationId xmlns:a16="http://schemas.microsoft.com/office/drawing/2014/main" id="{BA360D0C-9BBB-4158-B8DA-F5DF8B8E51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72881" y="4176939"/>
            <a:ext cx="720000" cy="708198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B3AE81CD-7F46-43A5-970D-813AC493B867}"/>
              </a:ext>
            </a:extLst>
          </p:cNvPr>
          <p:cNvSpPr txBox="1"/>
          <p:nvPr/>
        </p:nvSpPr>
        <p:spPr>
          <a:xfrm rot="16200000">
            <a:off x="-18605" y="4283666"/>
            <a:ext cx="989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Sectores</a:t>
            </a: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BEA7BA60-6DD4-40C4-A62F-6FAE6B774CCE}"/>
              </a:ext>
            </a:extLst>
          </p:cNvPr>
          <p:cNvSpPr/>
          <p:nvPr/>
        </p:nvSpPr>
        <p:spPr>
          <a:xfrm>
            <a:off x="1816395" y="3567793"/>
            <a:ext cx="8537944" cy="507831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B2C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2500" b="1" dirty="0">
                <a:solidFill>
                  <a:schemeClr val="tx1"/>
                </a:solidFill>
              </a:rPr>
              <a:t>62 medidas de mitigación</a:t>
            </a:r>
          </a:p>
        </p:txBody>
      </p:sp>
    </p:spTree>
    <p:extLst>
      <p:ext uri="{BB962C8B-B14F-4D97-AF65-F5344CB8AC3E}">
        <p14:creationId xmlns:p14="http://schemas.microsoft.com/office/powerpoint/2010/main" val="301576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17">
            <a:extLst>
              <a:ext uri="{FF2B5EF4-FFF2-40B4-BE49-F238E27FC236}">
                <a16:creationId xmlns:a16="http://schemas.microsoft.com/office/drawing/2014/main" id="{EBD49DC7-22B7-4131-A876-1063D05A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/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Número de medidas de adaptación bajo responsabilidad </a:t>
            </a:r>
          </a:p>
          <a:p>
            <a:pPr lvl="0" algn="r"/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de los sectores gubernamentales por área temática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016D7C-962D-404B-A4A4-5AC4BF50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6" y="1455170"/>
            <a:ext cx="7067550" cy="4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0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17">
            <a:extLst>
              <a:ext uri="{FF2B5EF4-FFF2-40B4-BE49-F238E27FC236}">
                <a16:creationId xmlns:a16="http://schemas.microsoft.com/office/drawing/2014/main" id="{EBD49DC7-22B7-4131-A876-1063D05A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/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Distribución de las medidas de mitigación de acuerdo </a:t>
            </a:r>
            <a:br>
              <a:rPr lang="es-PE" altLang="en-US" sz="2800" b="1" dirty="0">
                <a:solidFill>
                  <a:srgbClr val="575757"/>
                </a:solidFill>
                <a:latin typeface="Calibri"/>
              </a:rPr>
            </a:br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a los sectores de emisiones de GEI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4C8CA4-8FF2-4268-99EF-91770966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16" y="1427466"/>
            <a:ext cx="8186738" cy="45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17">
            <a:extLst>
              <a:ext uri="{FF2B5EF4-FFF2-40B4-BE49-F238E27FC236}">
                <a16:creationId xmlns:a16="http://schemas.microsoft.com/office/drawing/2014/main" id="{EBD49DC7-22B7-4131-A876-1063D05A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/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Informe Final del GTM-NDC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96B1E7-BF92-4BDD-8A8F-8EA47DA2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80" y="1779696"/>
            <a:ext cx="3298607" cy="3298607"/>
          </a:xfrm>
          <a:prstGeom prst="rect">
            <a:avLst/>
          </a:prstGeom>
        </p:spPr>
      </p:pic>
      <p:sp>
        <p:nvSpPr>
          <p:cNvPr id="4" name="6 CuadroTexto">
            <a:extLst>
              <a:ext uri="{FF2B5EF4-FFF2-40B4-BE49-F238E27FC236}">
                <a16:creationId xmlns:a16="http://schemas.microsoft.com/office/drawing/2014/main" id="{314F4DDD-5C03-4D5E-A139-8202FFD35EE0}"/>
              </a:ext>
            </a:extLst>
          </p:cNvPr>
          <p:cNvSpPr txBox="1"/>
          <p:nvPr/>
        </p:nvSpPr>
        <p:spPr>
          <a:xfrm>
            <a:off x="511953" y="1836973"/>
            <a:ext cx="7604525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50" dirty="0"/>
              <a:t>Las NDC son parte del objetivo que perseguimos como nación para alcanzar el desarrollo sostenible. Su implementación requiere del compromiso y la participación de todos los actores de la sociedad, gubernamentales y no gubernamentales. </a:t>
            </a:r>
          </a:p>
          <a:p>
            <a:pPr algn="just"/>
            <a:endParaRPr lang="es-PE" sz="2250" dirty="0"/>
          </a:p>
          <a:p>
            <a:pPr algn="just"/>
            <a:r>
              <a:rPr lang="es-PE" sz="2250" dirty="0"/>
              <a:t>El GTM-NDC terminó sus funciones el 7 de diciembre de 2018, cuando fue aprobado su </a:t>
            </a:r>
            <a:r>
              <a:rPr lang="es-PE" sz="2250" b="1" dirty="0"/>
              <a:t>Informe Final</a:t>
            </a:r>
            <a:r>
              <a:rPr lang="es-PE" sz="2250" dirty="0"/>
              <a:t>. Accede a través del código QR o ingresando a la web a este importante documento para la gestión integral frente al cambio climático.</a:t>
            </a:r>
            <a:endParaRPr lang="es-PE" sz="225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8B3C6AD1-920B-4278-B29A-FC229585EAD7}"/>
              </a:ext>
            </a:extLst>
          </p:cNvPr>
          <p:cNvSpPr txBox="1"/>
          <p:nvPr/>
        </p:nvSpPr>
        <p:spPr>
          <a:xfrm>
            <a:off x="8173039" y="4958851"/>
            <a:ext cx="40212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http://www.minam.gob.pe/cambioclimatico/ndc</a:t>
            </a:r>
          </a:p>
        </p:txBody>
      </p:sp>
    </p:spTree>
    <p:extLst>
      <p:ext uri="{BB962C8B-B14F-4D97-AF65-F5344CB8AC3E}">
        <p14:creationId xmlns:p14="http://schemas.microsoft.com/office/powerpoint/2010/main" val="309285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17">
            <a:extLst>
              <a:ext uri="{FF2B5EF4-FFF2-40B4-BE49-F238E27FC236}">
                <a16:creationId xmlns:a16="http://schemas.microsoft.com/office/drawing/2014/main" id="{EBD49DC7-22B7-4131-A876-1063D05A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/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Informe Final del GTM-NDC</a:t>
            </a:r>
          </a:p>
          <a:p>
            <a:pPr lvl="0" algn="r"/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Capítulo 4: Adaptación al cambio climático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08A7F0-9210-4BCD-90EB-7721801331A2}"/>
              </a:ext>
            </a:extLst>
          </p:cNvPr>
          <p:cNvSpPr txBox="1"/>
          <p:nvPr/>
        </p:nvSpPr>
        <p:spPr>
          <a:xfrm>
            <a:off x="786245" y="1822756"/>
            <a:ext cx="10619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/>
              <a:t>Abordaje metodológico de </a:t>
            </a:r>
            <a:r>
              <a:rPr lang="es-PE" sz="2400" b="1" dirty="0"/>
              <a:t>cadenas de valor público</a:t>
            </a:r>
            <a:r>
              <a:rPr lang="es-PE" sz="2400" dirty="0"/>
              <a:t>,</a:t>
            </a:r>
            <a:r>
              <a:rPr lang="es-PE" sz="2400" b="1" dirty="0"/>
              <a:t> </a:t>
            </a:r>
            <a:r>
              <a:rPr lang="es-PE" sz="2400" dirty="0"/>
              <a:t>definido y coordinado con los sectores gubernamentales.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/>
              <a:t>Formulación</a:t>
            </a:r>
            <a:r>
              <a:rPr lang="es-PE" sz="2400" dirty="0"/>
              <a:t> de productos y medidas de adaptación al cambio climático.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/>
              <a:t>Los sectores gubernamentales han </a:t>
            </a:r>
            <a:r>
              <a:rPr lang="es-PE" sz="2400" b="1" dirty="0"/>
              <a:t>priorizado componentes </a:t>
            </a:r>
            <a:r>
              <a:rPr lang="es-PE" sz="2400" dirty="0"/>
              <a:t>para cada Área Temática, según sus competencias: alcance geográfico y poblaciones vulnerables.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/>
              <a:t>Análisis de condiciones habilitantes </a:t>
            </a:r>
            <a:r>
              <a:rPr lang="es-PE" sz="2400" dirty="0"/>
              <a:t>en diferentes niveles: por área temática, por componente y por medida.</a:t>
            </a:r>
          </a:p>
        </p:txBody>
      </p:sp>
    </p:spTree>
    <p:extLst>
      <p:ext uri="{BB962C8B-B14F-4D97-AF65-F5344CB8AC3E}">
        <p14:creationId xmlns:p14="http://schemas.microsoft.com/office/powerpoint/2010/main" val="313554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17">
            <a:extLst>
              <a:ext uri="{FF2B5EF4-FFF2-40B4-BE49-F238E27FC236}">
                <a16:creationId xmlns:a16="http://schemas.microsoft.com/office/drawing/2014/main" id="{EBD49DC7-22B7-4131-A876-1063D05A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/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Informe Final del GTM-NDC</a:t>
            </a:r>
          </a:p>
          <a:p>
            <a:pPr lvl="0" algn="r"/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Capítulo 4: Adaptación al cambio climático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5833F-E0E4-440B-80E2-2AB50E196D48}"/>
              </a:ext>
            </a:extLst>
          </p:cNvPr>
          <p:cNvSpPr txBox="1"/>
          <p:nvPr/>
        </p:nvSpPr>
        <p:spPr>
          <a:xfrm>
            <a:off x="440573" y="1727561"/>
            <a:ext cx="114466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/>
              <a:t>Las NDC formuladas en adaptación constituirán el </a:t>
            </a:r>
            <a:r>
              <a:rPr lang="es-PE" sz="2400" b="1" dirty="0"/>
              <a:t>futuro NAP </a:t>
            </a:r>
            <a:r>
              <a:rPr lang="es-PE" sz="2400" dirty="0"/>
              <a:t>del Perú. El objetivo del NAP será integrar la adaptación en los diferentes </a:t>
            </a:r>
            <a:r>
              <a:rPr lang="es-PE" sz="2400" b="1" dirty="0"/>
              <a:t>instrumentos de planeamiento </a:t>
            </a:r>
            <a:r>
              <a:rPr lang="es-PE" sz="2400" dirty="0"/>
              <a:t>e </a:t>
            </a:r>
            <a:r>
              <a:rPr lang="es-PE" sz="2400" b="1" dirty="0"/>
              <a:t>inversión sectorial </a:t>
            </a:r>
            <a:r>
              <a:rPr lang="es-PE" sz="2400" dirty="0"/>
              <a:t>y</a:t>
            </a:r>
            <a:r>
              <a:rPr lang="es-PE" sz="2400" b="1" dirty="0"/>
              <a:t> subnacional </a:t>
            </a:r>
            <a:r>
              <a:rPr lang="es-PE" sz="2400" dirty="0"/>
              <a:t>en concordancia con las NDC.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/>
              <a:t>Modelo conceptual del sistema de monitoreo y evaluación </a:t>
            </a:r>
            <a:r>
              <a:rPr lang="es-PE" sz="2400" dirty="0"/>
              <a:t>de las NDC en adaptación a partir de los indicadores, líneas de base y metas formuladas para cada medida.</a:t>
            </a:r>
          </a:p>
          <a:p>
            <a:endParaRPr lang="es-P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/>
              <a:t>Evaluación económica</a:t>
            </a:r>
            <a:r>
              <a:rPr lang="es-PE" sz="2400" dirty="0"/>
              <a:t> de 14 medidas priorizadas por cada sector gubernamental.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/>
              <a:t>Mapeo de </a:t>
            </a:r>
            <a:r>
              <a:rPr lang="es-PE" sz="2400" b="1" dirty="0"/>
              <a:t>potenciales fuentes de financiamiento </a:t>
            </a:r>
            <a:r>
              <a:rPr lang="es-PE" sz="2400" dirty="0"/>
              <a:t>para la implementación de las medidas.</a:t>
            </a:r>
          </a:p>
        </p:txBody>
      </p:sp>
    </p:spTree>
    <p:extLst>
      <p:ext uri="{BB962C8B-B14F-4D97-AF65-F5344CB8AC3E}">
        <p14:creationId xmlns:p14="http://schemas.microsoft.com/office/powerpoint/2010/main" val="425209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17">
            <a:extLst>
              <a:ext uri="{FF2B5EF4-FFF2-40B4-BE49-F238E27FC236}">
                <a16:creationId xmlns:a16="http://schemas.microsoft.com/office/drawing/2014/main" id="{EBD49DC7-22B7-4131-A876-1063D05A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/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¿Qué es una medida de adaptación?*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156091E-30C6-4FE7-AFA0-7E770627316F}"/>
              </a:ext>
            </a:extLst>
          </p:cNvPr>
          <p:cNvSpPr txBox="1"/>
          <p:nvPr/>
        </p:nvSpPr>
        <p:spPr>
          <a:xfrm>
            <a:off x="143898" y="6334036"/>
            <a:ext cx="3041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* Propuesto en el Reglamento de la LMCC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B1C2C79-8A56-4D04-98AA-DF651C286F48}"/>
              </a:ext>
            </a:extLst>
          </p:cNvPr>
          <p:cNvSpPr txBox="1">
            <a:spLocks/>
          </p:cNvSpPr>
          <p:nvPr/>
        </p:nvSpPr>
        <p:spPr>
          <a:xfrm>
            <a:off x="864634" y="1725138"/>
            <a:ext cx="10669120" cy="814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800" dirty="0"/>
              <a:t>La intervención planificada (respuestas, acciones, prácticas, tecnologías y/o servicios) para reducir los riesgos actuales o evitar la generación de riesgos futuros ante los efectos del cambio climático en ecosistemas, cuencas, territorios, medios de vida, población, infraestructura, bienes y servicios, entre otros. Sus atributos son:</a:t>
            </a:r>
            <a:endParaRPr lang="es-ES" sz="180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8AE4C94-626F-4098-8FEE-3CA934C22FF6}"/>
              </a:ext>
            </a:extLst>
          </p:cNvPr>
          <p:cNvSpPr/>
          <p:nvPr/>
        </p:nvSpPr>
        <p:spPr>
          <a:xfrm>
            <a:off x="4508380" y="3572017"/>
            <a:ext cx="3290079" cy="166836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4A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 </a:t>
            </a:r>
            <a:r>
              <a:rPr lang="es-PE" dirty="0">
                <a:solidFill>
                  <a:schemeClr val="tx1"/>
                </a:solidFill>
              </a:rPr>
              <a:t>Reduce la exposición y/o sensibilidad, y/o, contribuye al aumento de la capacidad de respuesta de adaptación.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3B83376-12EB-4414-94A2-3AFB050B0C81}"/>
              </a:ext>
            </a:extLst>
          </p:cNvPr>
          <p:cNvSpPr/>
          <p:nvPr/>
        </p:nvSpPr>
        <p:spPr>
          <a:xfrm>
            <a:off x="1084051" y="3572017"/>
            <a:ext cx="3290079" cy="166836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5B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Identifica el grupo o sujeto vulnerable expuesto ante el impacto de un peligro asociado con el cambio climático.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10362B9-2ABC-41E4-902A-8E669FFA4F51}"/>
              </a:ext>
            </a:extLst>
          </p:cNvPr>
          <p:cNvSpPr/>
          <p:nvPr/>
        </p:nvSpPr>
        <p:spPr>
          <a:xfrm>
            <a:off x="7927673" y="3572017"/>
            <a:ext cx="3290079" cy="166836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7A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Contribuye al bienestar y promueve el desarrollo sostenible.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B469F2C-A28F-4FF2-AF5C-FA0269B498DF}"/>
              </a:ext>
            </a:extLst>
          </p:cNvPr>
          <p:cNvSpPr/>
          <p:nvPr/>
        </p:nvSpPr>
        <p:spPr>
          <a:xfrm>
            <a:off x="1272210" y="2946908"/>
            <a:ext cx="876300" cy="876300"/>
          </a:xfrm>
          <a:prstGeom prst="ellipse">
            <a:avLst/>
          </a:prstGeom>
          <a:solidFill>
            <a:srgbClr val="75B72D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MX" sz="4000" dirty="0">
                <a:solidFill>
                  <a:schemeClr val="bg1"/>
                </a:solidFill>
              </a:rPr>
              <a:t>1</a:t>
            </a:r>
            <a:endParaRPr lang="es-PE" sz="4000" dirty="0">
              <a:solidFill>
                <a:schemeClr val="bg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13E24A0-B164-442F-B3D5-1C20367585AE}"/>
              </a:ext>
            </a:extLst>
          </p:cNvPr>
          <p:cNvSpPr/>
          <p:nvPr/>
        </p:nvSpPr>
        <p:spPr>
          <a:xfrm>
            <a:off x="4696088" y="2946908"/>
            <a:ext cx="876300" cy="876300"/>
          </a:xfrm>
          <a:prstGeom prst="ellipse">
            <a:avLst/>
          </a:prstGeom>
          <a:solidFill>
            <a:srgbClr val="54AF79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MX" sz="4000" dirty="0">
                <a:solidFill>
                  <a:schemeClr val="bg1"/>
                </a:solidFill>
              </a:rPr>
              <a:t>2</a:t>
            </a:r>
            <a:endParaRPr lang="es-PE" sz="4000" dirty="0">
              <a:solidFill>
                <a:schemeClr val="bg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4894EE2-26A3-440C-8765-BB87BF89D99D}"/>
              </a:ext>
            </a:extLst>
          </p:cNvPr>
          <p:cNvSpPr/>
          <p:nvPr/>
        </p:nvSpPr>
        <p:spPr>
          <a:xfrm>
            <a:off x="8087438" y="2946908"/>
            <a:ext cx="876300" cy="876300"/>
          </a:xfrm>
          <a:prstGeom prst="ellipse">
            <a:avLst/>
          </a:prstGeom>
          <a:solidFill>
            <a:srgbClr val="07A8B3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4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898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extLst>
              <a:ext uri="{FF2B5EF4-FFF2-40B4-BE49-F238E27FC236}">
                <a16:creationId xmlns:a16="http://schemas.microsoft.com/office/drawing/2014/main" id="{101B76DD-37E9-462D-8607-5AE8C99ACDB6}"/>
              </a:ext>
            </a:extLst>
          </p:cNvPr>
          <p:cNvSpPr txBox="1"/>
          <p:nvPr/>
        </p:nvSpPr>
        <p:spPr>
          <a:xfrm>
            <a:off x="10274944" y="344058"/>
            <a:ext cx="164881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2400" b="1" dirty="0">
                <a:solidFill>
                  <a:schemeClr val="tx1"/>
                </a:solidFill>
              </a:rPr>
              <a:t>A</a:t>
            </a:r>
            <a:r>
              <a:rPr lang="es-PE" sz="2400" b="1" dirty="0">
                <a:solidFill>
                  <a:schemeClr val="tx1"/>
                </a:solidFill>
              </a:rPr>
              <a:t>gricultura</a:t>
            </a:r>
          </a:p>
        </p:txBody>
      </p:sp>
      <p:pic>
        <p:nvPicPr>
          <p:cNvPr id="4" name="Gráfico 59">
            <a:extLst>
              <a:ext uri="{FF2B5EF4-FFF2-40B4-BE49-F238E27FC236}">
                <a16:creationId xmlns:a16="http://schemas.microsoft.com/office/drawing/2014/main" id="{FDFF5885-A02D-443A-8CB1-C83AE3375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5626" y="224843"/>
            <a:ext cx="864849" cy="878400"/>
          </a:xfrm>
          <a:prstGeom prst="rect">
            <a:avLst/>
          </a:prstGeom>
        </p:spPr>
      </p:pic>
      <p:sp>
        <p:nvSpPr>
          <p:cNvPr id="5" name="2 CuadroTexto">
            <a:extLst>
              <a:ext uri="{FF2B5EF4-FFF2-40B4-BE49-F238E27FC236}">
                <a16:creationId xmlns:a16="http://schemas.microsoft.com/office/drawing/2014/main" id="{6FDA135E-B6EA-41CB-913F-13E6428D546B}"/>
              </a:ext>
            </a:extLst>
          </p:cNvPr>
          <p:cNvSpPr txBox="1"/>
          <p:nvPr/>
        </p:nvSpPr>
        <p:spPr>
          <a:xfrm>
            <a:off x="10437761" y="737385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24 medidas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9E176C6-1FE8-42C9-9C9F-FE44F57E3CF8}"/>
              </a:ext>
            </a:extLst>
          </p:cNvPr>
          <p:cNvGrpSpPr/>
          <p:nvPr/>
        </p:nvGrpSpPr>
        <p:grpSpPr>
          <a:xfrm>
            <a:off x="14717" y="5550048"/>
            <a:ext cx="12177284" cy="369332"/>
            <a:chOff x="0" y="6199727"/>
            <a:chExt cx="12192000" cy="36933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D161E65-9D7A-4585-95D2-CB3F796D1EC2}"/>
                </a:ext>
              </a:extLst>
            </p:cNvPr>
            <p:cNvSpPr/>
            <p:nvPr/>
          </p:nvSpPr>
          <p:spPr>
            <a:xfrm>
              <a:off x="0" y="6199727"/>
              <a:ext cx="12192000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b="1" dirty="0">
                  <a:solidFill>
                    <a:schemeClr val="accent1">
                      <a:lumMod val="75000"/>
                    </a:schemeClr>
                  </a:solidFill>
                </a:rPr>
                <a:t>Enfoques transversales: género, intergeneracional e interculturalidad</a:t>
              </a: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D8399FCC-8FBE-4E58-B158-D2AE8EF362AF}"/>
                </a:ext>
              </a:extLst>
            </p:cNvPr>
            <p:cNvCxnSpPr/>
            <p:nvPr/>
          </p:nvCxnSpPr>
          <p:spPr>
            <a:xfrm>
              <a:off x="9424555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B1594813-1EB3-48A3-827E-3680EEEB97BD}"/>
                </a:ext>
              </a:extLst>
            </p:cNvPr>
            <p:cNvCxnSpPr/>
            <p:nvPr/>
          </p:nvCxnSpPr>
          <p:spPr>
            <a:xfrm flipH="1">
              <a:off x="323257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" name="Grupo 22">
            <a:extLst>
              <a:ext uri="{FF2B5EF4-FFF2-40B4-BE49-F238E27FC236}">
                <a16:creationId xmlns:a16="http://schemas.microsoft.com/office/drawing/2014/main" id="{7C8BBA88-99D3-448A-920A-C493BA8A2180}"/>
              </a:ext>
            </a:extLst>
          </p:cNvPr>
          <p:cNvGrpSpPr/>
          <p:nvPr/>
        </p:nvGrpSpPr>
        <p:grpSpPr>
          <a:xfrm>
            <a:off x="176222" y="1819858"/>
            <a:ext cx="2707030" cy="3165043"/>
            <a:chOff x="3279316" y="2797522"/>
            <a:chExt cx="2707030" cy="3165043"/>
          </a:xfrm>
        </p:grpSpPr>
        <p:sp>
          <p:nvSpPr>
            <p:cNvPr id="11" name="Elipse 23">
              <a:extLst>
                <a:ext uri="{FF2B5EF4-FFF2-40B4-BE49-F238E27FC236}">
                  <a16:creationId xmlns:a16="http://schemas.microsoft.com/office/drawing/2014/main" id="{5254E64D-B655-4E54-ADF3-8838AAAE27B6}"/>
                </a:ext>
              </a:extLst>
            </p:cNvPr>
            <p:cNvSpPr/>
            <p:nvPr/>
          </p:nvSpPr>
          <p:spPr>
            <a:xfrm>
              <a:off x="3279316" y="2797522"/>
              <a:ext cx="2707030" cy="270703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: esquinas redondeadas 22">
              <a:extLst>
                <a:ext uri="{FF2B5EF4-FFF2-40B4-BE49-F238E27FC236}">
                  <a16:creationId xmlns:a16="http://schemas.microsoft.com/office/drawing/2014/main" id="{A1C3A0F1-D70B-41C1-B0E7-B8EB9FCCD070}"/>
                </a:ext>
              </a:extLst>
            </p:cNvPr>
            <p:cNvSpPr/>
            <p:nvPr/>
          </p:nvSpPr>
          <p:spPr>
            <a:xfrm>
              <a:off x="3658555" y="5348206"/>
              <a:ext cx="1948553" cy="614359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CuadroTexto 30">
              <a:extLst>
                <a:ext uri="{FF2B5EF4-FFF2-40B4-BE49-F238E27FC236}">
                  <a16:creationId xmlns:a16="http://schemas.microsoft.com/office/drawing/2014/main" id="{4EC2B9D8-7DC7-47B8-9446-23C05CFE798E}"/>
                </a:ext>
              </a:extLst>
            </p:cNvPr>
            <p:cNvSpPr txBox="1"/>
            <p:nvPr/>
          </p:nvSpPr>
          <p:spPr>
            <a:xfrm>
              <a:off x="3572877" y="5358571"/>
              <a:ext cx="2079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Suelos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(4 medidas)</a:t>
              </a:r>
            </a:p>
          </p:txBody>
        </p:sp>
      </p:grpSp>
      <p:grpSp>
        <p:nvGrpSpPr>
          <p:cNvPr id="14" name="Grupo 31">
            <a:extLst>
              <a:ext uri="{FF2B5EF4-FFF2-40B4-BE49-F238E27FC236}">
                <a16:creationId xmlns:a16="http://schemas.microsoft.com/office/drawing/2014/main" id="{878A010C-5065-4EC6-BFAB-3018155EC962}"/>
              </a:ext>
            </a:extLst>
          </p:cNvPr>
          <p:cNvGrpSpPr/>
          <p:nvPr/>
        </p:nvGrpSpPr>
        <p:grpSpPr>
          <a:xfrm>
            <a:off x="6269207" y="1819441"/>
            <a:ext cx="2707030" cy="3165460"/>
            <a:chOff x="6192599" y="2797522"/>
            <a:chExt cx="2707030" cy="3165460"/>
          </a:xfrm>
        </p:grpSpPr>
        <p:sp>
          <p:nvSpPr>
            <p:cNvPr id="15" name="Elipse 32">
              <a:extLst>
                <a:ext uri="{FF2B5EF4-FFF2-40B4-BE49-F238E27FC236}">
                  <a16:creationId xmlns:a16="http://schemas.microsoft.com/office/drawing/2014/main" id="{4E98FEB8-68C7-4BE3-8FAB-C31B627AE70B}"/>
                </a:ext>
              </a:extLst>
            </p:cNvPr>
            <p:cNvSpPr/>
            <p:nvPr/>
          </p:nvSpPr>
          <p:spPr>
            <a:xfrm>
              <a:off x="6192599" y="2797522"/>
              <a:ext cx="2707030" cy="270703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: esquinas redondeadas 22">
              <a:extLst>
                <a:ext uri="{FF2B5EF4-FFF2-40B4-BE49-F238E27FC236}">
                  <a16:creationId xmlns:a16="http://schemas.microsoft.com/office/drawing/2014/main" id="{9626EAE8-5B95-4B62-88AC-1028F7C7A5BF}"/>
                </a:ext>
              </a:extLst>
            </p:cNvPr>
            <p:cNvSpPr/>
            <p:nvPr/>
          </p:nvSpPr>
          <p:spPr>
            <a:xfrm>
              <a:off x="6571838" y="5348623"/>
              <a:ext cx="1948553" cy="614359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CuadroTexto 34">
              <a:extLst>
                <a:ext uri="{FF2B5EF4-FFF2-40B4-BE49-F238E27FC236}">
                  <a16:creationId xmlns:a16="http://schemas.microsoft.com/office/drawing/2014/main" id="{D8775344-1D60-4AEC-AF9D-0A7133B09354}"/>
                </a:ext>
              </a:extLst>
            </p:cNvPr>
            <p:cNvSpPr txBox="1"/>
            <p:nvPr/>
          </p:nvSpPr>
          <p:spPr>
            <a:xfrm>
              <a:off x="6506256" y="5373551"/>
              <a:ext cx="2079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Cadenas de valor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(4 medidas)</a:t>
              </a:r>
            </a:p>
          </p:txBody>
        </p:sp>
      </p:grpSp>
      <p:grpSp>
        <p:nvGrpSpPr>
          <p:cNvPr id="18" name="Grupo 35">
            <a:extLst>
              <a:ext uri="{FF2B5EF4-FFF2-40B4-BE49-F238E27FC236}">
                <a16:creationId xmlns:a16="http://schemas.microsoft.com/office/drawing/2014/main" id="{4C0F94A2-E0E3-49A7-884B-287824CDC676}"/>
              </a:ext>
            </a:extLst>
          </p:cNvPr>
          <p:cNvGrpSpPr/>
          <p:nvPr/>
        </p:nvGrpSpPr>
        <p:grpSpPr>
          <a:xfrm>
            <a:off x="3200240" y="1819441"/>
            <a:ext cx="2707030" cy="3140408"/>
            <a:chOff x="9004806" y="2804259"/>
            <a:chExt cx="2707030" cy="3140408"/>
          </a:xfrm>
        </p:grpSpPr>
        <p:sp>
          <p:nvSpPr>
            <p:cNvPr id="19" name="Elipse 36">
              <a:extLst>
                <a:ext uri="{FF2B5EF4-FFF2-40B4-BE49-F238E27FC236}">
                  <a16:creationId xmlns:a16="http://schemas.microsoft.com/office/drawing/2014/main" id="{703B71C2-3FFE-44B1-9512-1F0C8D61A343}"/>
                </a:ext>
              </a:extLst>
            </p:cNvPr>
            <p:cNvSpPr/>
            <p:nvPr/>
          </p:nvSpPr>
          <p:spPr>
            <a:xfrm>
              <a:off x="9004806" y="2804259"/>
              <a:ext cx="2707030" cy="2707030"/>
            </a:xfrm>
            <a:prstGeom prst="ellipse">
              <a:avLst/>
            </a:prstGeom>
            <a:blipFill dpi="0" rotWithShape="1">
              <a:blip r:embed="rId6"/>
              <a:srcRect/>
              <a:tile tx="-1270000" ty="-527050" sx="2000" sy="2000" flip="none" algn="tl"/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Rectángulo: esquinas redondeadas 22">
              <a:extLst>
                <a:ext uri="{FF2B5EF4-FFF2-40B4-BE49-F238E27FC236}">
                  <a16:creationId xmlns:a16="http://schemas.microsoft.com/office/drawing/2014/main" id="{6713F2EE-BAD0-4619-A2A8-01846DAF5D44}"/>
                </a:ext>
              </a:extLst>
            </p:cNvPr>
            <p:cNvSpPr/>
            <p:nvPr/>
          </p:nvSpPr>
          <p:spPr>
            <a:xfrm>
              <a:off x="9384045" y="5330308"/>
              <a:ext cx="1948553" cy="614359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CuadroTexto 38">
              <a:extLst>
                <a:ext uri="{FF2B5EF4-FFF2-40B4-BE49-F238E27FC236}">
                  <a16:creationId xmlns:a16="http://schemas.microsoft.com/office/drawing/2014/main" id="{2CB38FE2-5F3B-4431-81B4-C5FE635AF8C8}"/>
                </a:ext>
              </a:extLst>
            </p:cNvPr>
            <p:cNvSpPr txBox="1"/>
            <p:nvPr/>
          </p:nvSpPr>
          <p:spPr>
            <a:xfrm>
              <a:off x="9318463" y="5377126"/>
              <a:ext cx="2079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</a:rPr>
                <a:t>Sistemas agropecuarios </a:t>
              </a:r>
            </a:p>
            <a:p>
              <a:pPr algn="ctr"/>
              <a:r>
                <a:rPr lang="es-ES" sz="1400" b="1" dirty="0">
                  <a:solidFill>
                    <a:schemeClr val="bg1"/>
                  </a:solidFill>
                </a:rPr>
                <a:t>(9 medidas)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7A7AA57-CABA-4DD9-931F-D759E54D005F}"/>
              </a:ext>
            </a:extLst>
          </p:cNvPr>
          <p:cNvGrpSpPr/>
          <p:nvPr/>
        </p:nvGrpSpPr>
        <p:grpSpPr>
          <a:xfrm>
            <a:off x="9270620" y="1796829"/>
            <a:ext cx="2702070" cy="3178703"/>
            <a:chOff x="3307633" y="2777808"/>
            <a:chExt cx="2702070" cy="317870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89B0E889-087C-4C06-9564-DF6A50BAFE12}"/>
                </a:ext>
              </a:extLst>
            </p:cNvPr>
            <p:cNvSpPr/>
            <p:nvPr/>
          </p:nvSpPr>
          <p:spPr>
            <a:xfrm>
              <a:off x="3307633" y="2777808"/>
              <a:ext cx="2702070" cy="2702070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Rectángulo: esquinas redondeadas 22">
              <a:extLst>
                <a:ext uri="{FF2B5EF4-FFF2-40B4-BE49-F238E27FC236}">
                  <a16:creationId xmlns:a16="http://schemas.microsoft.com/office/drawing/2014/main" id="{755BC0C2-B632-4F02-9EE5-801F991E9821}"/>
                </a:ext>
              </a:extLst>
            </p:cNvPr>
            <p:cNvSpPr/>
            <p:nvPr/>
          </p:nvSpPr>
          <p:spPr>
            <a:xfrm>
              <a:off x="3686177" y="5343278"/>
              <a:ext cx="1944983" cy="613233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567CF1D2-AA71-4C2A-AEA8-21D8C658DF56}"/>
                </a:ext>
              </a:extLst>
            </p:cNvPr>
            <p:cNvSpPr txBox="1"/>
            <p:nvPr/>
          </p:nvSpPr>
          <p:spPr>
            <a:xfrm>
              <a:off x="3620715" y="5350961"/>
              <a:ext cx="2075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Agua de uso agrario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(7 medidas)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71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extLst>
              <a:ext uri="{FF2B5EF4-FFF2-40B4-BE49-F238E27FC236}">
                <a16:creationId xmlns:a16="http://schemas.microsoft.com/office/drawing/2014/main" id="{A7EF3139-878A-48B8-B1D9-E548A5BE276A}"/>
              </a:ext>
            </a:extLst>
          </p:cNvPr>
          <p:cNvSpPr txBox="1"/>
          <p:nvPr/>
        </p:nvSpPr>
        <p:spPr>
          <a:xfrm>
            <a:off x="10132993" y="363237"/>
            <a:ext cx="192036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Bosques</a:t>
            </a:r>
          </a:p>
        </p:txBody>
      </p:sp>
      <p:pic>
        <p:nvPicPr>
          <p:cNvPr id="4" name="Gráfico 70">
            <a:extLst>
              <a:ext uri="{FF2B5EF4-FFF2-40B4-BE49-F238E27FC236}">
                <a16:creationId xmlns:a16="http://schemas.microsoft.com/office/drawing/2014/main" id="{1DF8453E-BB2F-478D-9A67-98EC0AA72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5462" y="288083"/>
            <a:ext cx="878400" cy="892163"/>
          </a:xfrm>
          <a:prstGeom prst="rect">
            <a:avLst/>
          </a:prstGeom>
        </p:spPr>
      </p:pic>
      <p:sp>
        <p:nvSpPr>
          <p:cNvPr id="5" name="34 CuadroTexto">
            <a:extLst>
              <a:ext uri="{FF2B5EF4-FFF2-40B4-BE49-F238E27FC236}">
                <a16:creationId xmlns:a16="http://schemas.microsoft.com/office/drawing/2014/main" id="{283FFF58-AFBB-4CF1-BA1F-2E7A65C2B39F}"/>
              </a:ext>
            </a:extLst>
          </p:cNvPr>
          <p:cNvSpPr txBox="1"/>
          <p:nvPr/>
        </p:nvSpPr>
        <p:spPr>
          <a:xfrm>
            <a:off x="10520744" y="730779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12 medidas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EBDE7CC-0561-4324-8273-9D176A0CD4E2}"/>
              </a:ext>
            </a:extLst>
          </p:cNvPr>
          <p:cNvGrpSpPr/>
          <p:nvPr/>
        </p:nvGrpSpPr>
        <p:grpSpPr>
          <a:xfrm>
            <a:off x="14717" y="5601807"/>
            <a:ext cx="12177284" cy="369332"/>
            <a:chOff x="0" y="6199727"/>
            <a:chExt cx="12192000" cy="36933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158DE54-F0BB-47D7-A478-86AC7CC3CD39}"/>
                </a:ext>
              </a:extLst>
            </p:cNvPr>
            <p:cNvSpPr/>
            <p:nvPr/>
          </p:nvSpPr>
          <p:spPr>
            <a:xfrm>
              <a:off x="0" y="6199727"/>
              <a:ext cx="12192000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b="1" dirty="0">
                  <a:solidFill>
                    <a:schemeClr val="accent1">
                      <a:lumMod val="75000"/>
                    </a:schemeClr>
                  </a:solidFill>
                </a:rPr>
                <a:t>Enfoques transversales: género, intergeneracional e interculturalidad</a:t>
              </a: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FD3B9216-DFF2-4A9A-B84C-0C234FC4543E}"/>
                </a:ext>
              </a:extLst>
            </p:cNvPr>
            <p:cNvCxnSpPr/>
            <p:nvPr/>
          </p:nvCxnSpPr>
          <p:spPr>
            <a:xfrm>
              <a:off x="9424555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B56757D3-BF26-4EDC-954F-5264882E3D64}"/>
                </a:ext>
              </a:extLst>
            </p:cNvPr>
            <p:cNvCxnSpPr/>
            <p:nvPr/>
          </p:nvCxnSpPr>
          <p:spPr>
            <a:xfrm flipH="1">
              <a:off x="323257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" name="Grupo 5">
            <a:extLst>
              <a:ext uri="{FF2B5EF4-FFF2-40B4-BE49-F238E27FC236}">
                <a16:creationId xmlns:a16="http://schemas.microsoft.com/office/drawing/2014/main" id="{6FAF790F-F24B-421C-A873-04A9A69111CB}"/>
              </a:ext>
            </a:extLst>
          </p:cNvPr>
          <p:cNvGrpSpPr/>
          <p:nvPr/>
        </p:nvGrpSpPr>
        <p:grpSpPr>
          <a:xfrm>
            <a:off x="3144911" y="1721433"/>
            <a:ext cx="2674727" cy="3137075"/>
            <a:chOff x="3272856" y="2816343"/>
            <a:chExt cx="2674727" cy="3137075"/>
          </a:xfrm>
        </p:grpSpPr>
        <p:sp>
          <p:nvSpPr>
            <p:cNvPr id="11" name="Elipse 18">
              <a:extLst>
                <a:ext uri="{FF2B5EF4-FFF2-40B4-BE49-F238E27FC236}">
                  <a16:creationId xmlns:a16="http://schemas.microsoft.com/office/drawing/2014/main" id="{4F9AAF27-A628-4A93-903D-49222DA3FE78}"/>
                </a:ext>
              </a:extLst>
            </p:cNvPr>
            <p:cNvSpPr/>
            <p:nvPr/>
          </p:nvSpPr>
          <p:spPr>
            <a:xfrm>
              <a:off x="3272856" y="2816343"/>
              <a:ext cx="2674727" cy="267472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: esquinas redondeadas 22">
              <a:extLst>
                <a:ext uri="{FF2B5EF4-FFF2-40B4-BE49-F238E27FC236}">
                  <a16:creationId xmlns:a16="http://schemas.microsoft.com/office/drawing/2014/main" id="{816A64FE-90D0-40F1-B171-1FDAF1E062F7}"/>
                </a:ext>
              </a:extLst>
            </p:cNvPr>
            <p:cNvSpPr/>
            <p:nvPr/>
          </p:nvSpPr>
          <p:spPr>
            <a:xfrm>
              <a:off x="3701596" y="5346390"/>
              <a:ext cx="1925301" cy="607028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CuadroTexto 20">
              <a:extLst>
                <a:ext uri="{FF2B5EF4-FFF2-40B4-BE49-F238E27FC236}">
                  <a16:creationId xmlns:a16="http://schemas.microsoft.com/office/drawing/2014/main" id="{4CBB751E-8B6C-483B-8670-8C13C5E8FCD3}"/>
                </a:ext>
              </a:extLst>
            </p:cNvPr>
            <p:cNvSpPr txBox="1"/>
            <p:nvPr/>
          </p:nvSpPr>
          <p:spPr>
            <a:xfrm>
              <a:off x="3582769" y="5357516"/>
              <a:ext cx="2054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s-PE" sz="1600" b="1" dirty="0">
                  <a:solidFill>
                    <a:schemeClr val="bg1"/>
                  </a:solidFill>
                </a:rPr>
                <a:t>Ecosistemas</a:t>
              </a:r>
            </a:p>
            <a:p>
              <a:pPr algn="ctr" fontAlgn="ctr"/>
              <a:r>
                <a:rPr lang="es-PE" sz="1600" b="1" dirty="0">
                  <a:solidFill>
                    <a:schemeClr val="bg1"/>
                  </a:solidFill>
                </a:rPr>
                <a:t>(7 medidas)</a:t>
              </a:r>
            </a:p>
          </p:txBody>
        </p:sp>
      </p:grpSp>
      <p:grpSp>
        <p:nvGrpSpPr>
          <p:cNvPr id="14" name="Grupo 4">
            <a:extLst>
              <a:ext uri="{FF2B5EF4-FFF2-40B4-BE49-F238E27FC236}">
                <a16:creationId xmlns:a16="http://schemas.microsoft.com/office/drawing/2014/main" id="{06B4CC19-4746-4948-9744-78461284C024}"/>
              </a:ext>
            </a:extLst>
          </p:cNvPr>
          <p:cNvGrpSpPr/>
          <p:nvPr/>
        </p:nvGrpSpPr>
        <p:grpSpPr>
          <a:xfrm>
            <a:off x="6372362" y="1685383"/>
            <a:ext cx="2674727" cy="3173125"/>
            <a:chOff x="9248134" y="2780293"/>
            <a:chExt cx="2674727" cy="3173125"/>
          </a:xfrm>
        </p:grpSpPr>
        <p:sp>
          <p:nvSpPr>
            <p:cNvPr id="15" name="Elipse 26">
              <a:extLst>
                <a:ext uri="{FF2B5EF4-FFF2-40B4-BE49-F238E27FC236}">
                  <a16:creationId xmlns:a16="http://schemas.microsoft.com/office/drawing/2014/main" id="{190874FA-CE96-474E-8734-06574AABEF3D}"/>
                </a:ext>
              </a:extLst>
            </p:cNvPr>
            <p:cNvSpPr/>
            <p:nvPr/>
          </p:nvSpPr>
          <p:spPr>
            <a:xfrm>
              <a:off x="9248134" y="2780293"/>
              <a:ext cx="2674727" cy="267472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-1270000" ty="-228600" sx="23000" sy="23000" flip="none" algn="tl"/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: esquinas redondeadas 22">
              <a:extLst>
                <a:ext uri="{FF2B5EF4-FFF2-40B4-BE49-F238E27FC236}">
                  <a16:creationId xmlns:a16="http://schemas.microsoft.com/office/drawing/2014/main" id="{C9426234-6CB2-400F-A06B-1CCBE4BDE54A}"/>
                </a:ext>
              </a:extLst>
            </p:cNvPr>
            <p:cNvSpPr/>
            <p:nvPr/>
          </p:nvSpPr>
          <p:spPr>
            <a:xfrm>
              <a:off x="9686838" y="5346390"/>
              <a:ext cx="1925301" cy="607028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CuadroTexto 29">
              <a:extLst>
                <a:ext uri="{FF2B5EF4-FFF2-40B4-BE49-F238E27FC236}">
                  <a16:creationId xmlns:a16="http://schemas.microsoft.com/office/drawing/2014/main" id="{1A17A90E-429A-46D2-970F-5B0D3736B6E3}"/>
                </a:ext>
              </a:extLst>
            </p:cNvPr>
            <p:cNvSpPr txBox="1"/>
            <p:nvPr/>
          </p:nvSpPr>
          <p:spPr>
            <a:xfrm>
              <a:off x="9713380" y="5362427"/>
              <a:ext cx="1898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Sociedad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(5 medidas)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28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1800703" y="4945939"/>
            <a:ext cx="2212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1600" b="1">
                <a:solidFill>
                  <a:srgbClr val="000000"/>
                </a:solidFill>
              </a:rPr>
              <a:t>Incremento de </a:t>
            </a:r>
          </a:p>
          <a:p>
            <a:pPr algn="ctr" eaLnBrk="1" hangingPunct="1"/>
            <a:r>
              <a:rPr lang="es-ES" altLang="en-US" sz="1600" b="1">
                <a:solidFill>
                  <a:srgbClr val="000000"/>
                </a:solidFill>
              </a:rPr>
              <a:t>gases de efecto </a:t>
            </a:r>
          </a:p>
          <a:p>
            <a:pPr algn="ctr" eaLnBrk="1" hangingPunct="1"/>
            <a:r>
              <a:rPr lang="es-ES" altLang="en-US" sz="1600" b="1">
                <a:solidFill>
                  <a:srgbClr val="000000"/>
                </a:solidFill>
              </a:rPr>
              <a:t>invernadero 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8693628" y="4945939"/>
            <a:ext cx="1231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1600" b="1">
                <a:solidFill>
                  <a:srgbClr val="000000"/>
                </a:solidFill>
              </a:rPr>
              <a:t>Cambios en el clima global</a:t>
            </a:r>
          </a:p>
        </p:txBody>
      </p:sp>
      <p:cxnSp>
        <p:nvCxnSpPr>
          <p:cNvPr id="7" name="Conector recto de flecha 15">
            <a:extLst/>
          </p:cNvPr>
          <p:cNvCxnSpPr>
            <a:cxnSpLocks/>
          </p:cNvCxnSpPr>
          <p:nvPr/>
        </p:nvCxnSpPr>
        <p:spPr>
          <a:xfrm>
            <a:off x="1937228" y="4728452"/>
            <a:ext cx="8264525" cy="0"/>
          </a:xfrm>
          <a:prstGeom prst="straightConnector1">
            <a:avLst/>
          </a:prstGeom>
          <a:ln cmpd="dbl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5124928" y="4955464"/>
            <a:ext cx="2005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1600" b="1">
                <a:solidFill>
                  <a:srgbClr val="000000"/>
                </a:solidFill>
              </a:rPr>
              <a:t>Altera la composición </a:t>
            </a:r>
          </a:p>
          <a:p>
            <a:pPr algn="ctr" eaLnBrk="1" hangingPunct="1"/>
            <a:r>
              <a:rPr lang="es-ES" altLang="en-US" sz="1600" b="1">
                <a:solidFill>
                  <a:srgbClr val="000000"/>
                </a:solidFill>
              </a:rPr>
              <a:t>de la atmósfera global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28" y="2674227"/>
            <a:ext cx="1933575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53" y="2683752"/>
            <a:ext cx="1746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653" y="1593139"/>
            <a:ext cx="16414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ipse 13">
            <a:extLst/>
          </p:cNvPr>
          <p:cNvSpPr/>
          <p:nvPr/>
        </p:nvSpPr>
        <p:spPr>
          <a:xfrm>
            <a:off x="1734028" y="4945939"/>
            <a:ext cx="407988" cy="40798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Elipse 14">
            <a:extLst/>
          </p:cNvPr>
          <p:cNvSpPr/>
          <p:nvPr/>
        </p:nvSpPr>
        <p:spPr>
          <a:xfrm>
            <a:off x="4715353" y="4945939"/>
            <a:ext cx="407988" cy="40798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Elipse 15">
            <a:extLst/>
          </p:cNvPr>
          <p:cNvSpPr/>
          <p:nvPr/>
        </p:nvSpPr>
        <p:spPr>
          <a:xfrm>
            <a:off x="8339616" y="4945939"/>
            <a:ext cx="407987" cy="40798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3324" name="Rectángulo 16"/>
          <p:cNvSpPr>
            <a:spLocks noChangeArrowheads="1"/>
          </p:cNvSpPr>
          <p:nvPr/>
        </p:nvSpPr>
        <p:spPr bwMode="auto">
          <a:xfrm>
            <a:off x="356594" y="1038967"/>
            <a:ext cx="710525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2200" i="1" dirty="0">
                <a:solidFill>
                  <a:srgbClr val="000000"/>
                </a:solidFill>
              </a:rPr>
              <a:t>“Cambio de clima atribuido directa o indirectamente a la actividad humana, que altera e incrementa la concentración de GEI y  con ello la composición  de la atmósfera  global”.</a:t>
            </a:r>
          </a:p>
          <a:p>
            <a:pPr eaLnBrk="1" hangingPunct="1"/>
            <a:r>
              <a:rPr lang="es-MX" altLang="en-US" sz="2200" dirty="0">
                <a:solidFill>
                  <a:srgbClr val="000000"/>
                </a:solidFill>
              </a:rPr>
              <a:t>Fuente: (IPCC-2014)</a:t>
            </a:r>
            <a:endParaRPr lang="es-ES" altLang="en-US" sz="2200" dirty="0">
              <a:solidFill>
                <a:srgbClr val="000000"/>
              </a:solidFill>
            </a:endParaRPr>
          </a:p>
        </p:txBody>
      </p:sp>
      <p:sp>
        <p:nvSpPr>
          <p:cNvPr id="13325" name="CuadroTexto 17"/>
          <p:cNvSpPr txBox="1">
            <a:spLocks noChangeArrowheads="1"/>
          </p:cNvSpPr>
          <p:nvPr/>
        </p:nvSpPr>
        <p:spPr bwMode="auto">
          <a:xfrm>
            <a:off x="0" y="290096"/>
            <a:ext cx="118699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US" altLang="en-US" sz="3000" b="1" dirty="0">
                <a:solidFill>
                  <a:srgbClr val="575757"/>
                </a:solidFill>
                <a:latin typeface="+mn-lt"/>
                <a:ea typeface="+mj-ea"/>
                <a:cs typeface="+mj-cs"/>
              </a:rPr>
              <a:t>Cambio Climático</a:t>
            </a:r>
            <a:endParaRPr lang="es-PE" altLang="en-US" sz="3000" b="1" dirty="0">
              <a:solidFill>
                <a:srgbClr val="575757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550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extLst>
              <a:ext uri="{FF2B5EF4-FFF2-40B4-BE49-F238E27FC236}">
                <a16:creationId xmlns:a16="http://schemas.microsoft.com/office/drawing/2014/main" id="{B7EDB54E-0FC2-4F8A-ADB7-EFD2209CF0EE}"/>
              </a:ext>
            </a:extLst>
          </p:cNvPr>
          <p:cNvSpPr txBox="1"/>
          <p:nvPr/>
        </p:nvSpPr>
        <p:spPr>
          <a:xfrm>
            <a:off x="8562438" y="374964"/>
            <a:ext cx="382126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Pesca y </a:t>
            </a:r>
            <a:r>
              <a:rPr lang="pt-BR" sz="2400" b="1" dirty="0" err="1">
                <a:solidFill>
                  <a:schemeClr val="tx1"/>
                </a:solidFill>
              </a:rPr>
              <a:t>Acuicultura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4" name="Gráfico 69">
            <a:extLst>
              <a:ext uri="{FF2B5EF4-FFF2-40B4-BE49-F238E27FC236}">
                <a16:creationId xmlns:a16="http://schemas.microsoft.com/office/drawing/2014/main" id="{F0A55827-58FA-4010-AC1C-122A67B33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4010" y="289211"/>
            <a:ext cx="878400" cy="892163"/>
          </a:xfrm>
          <a:prstGeom prst="rect">
            <a:avLst/>
          </a:prstGeom>
        </p:spPr>
      </p:pic>
      <p:sp>
        <p:nvSpPr>
          <p:cNvPr id="5" name="35 CuadroTexto">
            <a:extLst>
              <a:ext uri="{FF2B5EF4-FFF2-40B4-BE49-F238E27FC236}">
                <a16:creationId xmlns:a16="http://schemas.microsoft.com/office/drawing/2014/main" id="{24CFC61C-7D8B-48F4-A33F-9EC4F941BF00}"/>
              </a:ext>
            </a:extLst>
          </p:cNvPr>
          <p:cNvSpPr txBox="1"/>
          <p:nvPr/>
        </p:nvSpPr>
        <p:spPr>
          <a:xfrm>
            <a:off x="9710258" y="770032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18 medidas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5580497-2A1C-48D0-8376-09335D45FFE0}"/>
              </a:ext>
            </a:extLst>
          </p:cNvPr>
          <p:cNvGrpSpPr/>
          <p:nvPr/>
        </p:nvGrpSpPr>
        <p:grpSpPr>
          <a:xfrm>
            <a:off x="14717" y="5644937"/>
            <a:ext cx="12177284" cy="369332"/>
            <a:chOff x="0" y="6199727"/>
            <a:chExt cx="12192000" cy="36933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3D7F966-4A4C-4205-B89F-9B70BE1C2253}"/>
                </a:ext>
              </a:extLst>
            </p:cNvPr>
            <p:cNvSpPr/>
            <p:nvPr/>
          </p:nvSpPr>
          <p:spPr>
            <a:xfrm>
              <a:off x="0" y="6199727"/>
              <a:ext cx="12192000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b="1" dirty="0">
                  <a:solidFill>
                    <a:schemeClr val="accent1">
                      <a:lumMod val="75000"/>
                    </a:schemeClr>
                  </a:solidFill>
                </a:rPr>
                <a:t>Enfoques transversales: género, intergeneracional e interculturalidad</a:t>
              </a: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DC8C9206-69A9-4FA4-A48D-3C7D55D97123}"/>
                </a:ext>
              </a:extLst>
            </p:cNvPr>
            <p:cNvCxnSpPr/>
            <p:nvPr/>
          </p:nvCxnSpPr>
          <p:spPr>
            <a:xfrm>
              <a:off x="9424555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3F484F3D-5FBE-4468-8705-0F50DA7A8D44}"/>
                </a:ext>
              </a:extLst>
            </p:cNvPr>
            <p:cNvCxnSpPr/>
            <p:nvPr/>
          </p:nvCxnSpPr>
          <p:spPr>
            <a:xfrm flipH="1">
              <a:off x="323257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" name="Grupo 1">
            <a:extLst>
              <a:ext uri="{FF2B5EF4-FFF2-40B4-BE49-F238E27FC236}">
                <a16:creationId xmlns:a16="http://schemas.microsoft.com/office/drawing/2014/main" id="{85AFC2DB-2713-441C-A291-EA5362B732AC}"/>
              </a:ext>
            </a:extLst>
          </p:cNvPr>
          <p:cNvGrpSpPr/>
          <p:nvPr/>
        </p:nvGrpSpPr>
        <p:grpSpPr>
          <a:xfrm>
            <a:off x="4648589" y="1754333"/>
            <a:ext cx="2875722" cy="3203346"/>
            <a:chOff x="1073426" y="2791756"/>
            <a:chExt cx="2875722" cy="3203346"/>
          </a:xfrm>
        </p:grpSpPr>
        <p:sp>
          <p:nvSpPr>
            <p:cNvPr id="11" name="Elipse 6">
              <a:extLst>
                <a:ext uri="{FF2B5EF4-FFF2-40B4-BE49-F238E27FC236}">
                  <a16:creationId xmlns:a16="http://schemas.microsoft.com/office/drawing/2014/main" id="{A1B78821-2FBB-447E-901A-F99831F8092D}"/>
                </a:ext>
              </a:extLst>
            </p:cNvPr>
            <p:cNvSpPr/>
            <p:nvPr/>
          </p:nvSpPr>
          <p:spPr>
            <a:xfrm>
              <a:off x="1073426" y="2791756"/>
              <a:ext cx="2875722" cy="2875722"/>
            </a:xfrm>
            <a:prstGeom prst="ellipse">
              <a:avLst/>
            </a:prstGeom>
            <a:blipFill dpi="0" rotWithShape="1">
              <a:blip r:embed="rId4"/>
              <a:srcRect/>
              <a:tile tx="-787400" ty="-6350" sx="33000" sy="35000" flip="none" algn="tl"/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: esquinas redondeadas 22">
              <a:extLst>
                <a:ext uri="{FF2B5EF4-FFF2-40B4-BE49-F238E27FC236}">
                  <a16:creationId xmlns:a16="http://schemas.microsoft.com/office/drawing/2014/main" id="{9C4B7B2F-AD78-4FFB-A6AD-E52E5FC22872}"/>
                </a:ext>
              </a:extLst>
            </p:cNvPr>
            <p:cNvSpPr/>
            <p:nvPr/>
          </p:nvSpPr>
          <p:spPr>
            <a:xfrm>
              <a:off x="1476297" y="5341156"/>
              <a:ext cx="2069980" cy="652643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CuadroTexto 58">
              <a:extLst>
                <a:ext uri="{FF2B5EF4-FFF2-40B4-BE49-F238E27FC236}">
                  <a16:creationId xmlns:a16="http://schemas.microsoft.com/office/drawing/2014/main" id="{5034FD71-0AF8-47B7-B5FC-B1F9F4716890}"/>
                </a:ext>
              </a:extLst>
            </p:cNvPr>
            <p:cNvSpPr txBox="1"/>
            <p:nvPr/>
          </p:nvSpPr>
          <p:spPr>
            <a:xfrm>
              <a:off x="1406628" y="5410327"/>
              <a:ext cx="22093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Pesca artesanal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(7 medidas)</a:t>
              </a:r>
            </a:p>
          </p:txBody>
        </p:sp>
      </p:grpSp>
      <p:grpSp>
        <p:nvGrpSpPr>
          <p:cNvPr id="14" name="Grupo 2">
            <a:extLst>
              <a:ext uri="{FF2B5EF4-FFF2-40B4-BE49-F238E27FC236}">
                <a16:creationId xmlns:a16="http://schemas.microsoft.com/office/drawing/2014/main" id="{D1BBD992-3222-4CE7-A70E-B505072D6916}"/>
              </a:ext>
            </a:extLst>
          </p:cNvPr>
          <p:cNvGrpSpPr/>
          <p:nvPr/>
        </p:nvGrpSpPr>
        <p:grpSpPr>
          <a:xfrm>
            <a:off x="1054327" y="1710783"/>
            <a:ext cx="2875722" cy="3202508"/>
            <a:chOff x="4605130" y="2791756"/>
            <a:chExt cx="2875722" cy="3202508"/>
          </a:xfrm>
        </p:grpSpPr>
        <p:sp>
          <p:nvSpPr>
            <p:cNvPr id="15" name="Elipse 24">
              <a:extLst>
                <a:ext uri="{FF2B5EF4-FFF2-40B4-BE49-F238E27FC236}">
                  <a16:creationId xmlns:a16="http://schemas.microsoft.com/office/drawing/2014/main" id="{334DF21A-B246-455A-BA9D-1221A698048F}"/>
                </a:ext>
              </a:extLst>
            </p:cNvPr>
            <p:cNvSpPr/>
            <p:nvPr/>
          </p:nvSpPr>
          <p:spPr>
            <a:xfrm>
              <a:off x="4605130" y="2791756"/>
              <a:ext cx="2875722" cy="2875722"/>
            </a:xfrm>
            <a:prstGeom prst="ellipse">
              <a:avLst/>
            </a:prstGeom>
            <a:blipFill dpi="0" rotWithShape="1">
              <a:blip r:embed="rId5"/>
              <a:srcRect/>
              <a:tile tx="-1035050" ty="57150" sx="50000" sy="52000" flip="none" algn="tl"/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: esquinas redondeadas 22">
              <a:extLst>
                <a:ext uri="{FF2B5EF4-FFF2-40B4-BE49-F238E27FC236}">
                  <a16:creationId xmlns:a16="http://schemas.microsoft.com/office/drawing/2014/main" id="{EE788673-73FC-44C5-8321-FFB2F8A76424}"/>
                </a:ext>
              </a:extLst>
            </p:cNvPr>
            <p:cNvSpPr/>
            <p:nvPr/>
          </p:nvSpPr>
          <p:spPr>
            <a:xfrm>
              <a:off x="5008001" y="5341156"/>
              <a:ext cx="2069980" cy="652643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CuadroTexto 59">
              <a:extLst>
                <a:ext uri="{FF2B5EF4-FFF2-40B4-BE49-F238E27FC236}">
                  <a16:creationId xmlns:a16="http://schemas.microsoft.com/office/drawing/2014/main" id="{C2EFAB54-0B97-49B2-8A6C-EC5988031927}"/>
                </a:ext>
              </a:extLst>
            </p:cNvPr>
            <p:cNvSpPr txBox="1"/>
            <p:nvPr/>
          </p:nvSpPr>
          <p:spPr>
            <a:xfrm>
              <a:off x="4938332" y="5409489"/>
              <a:ext cx="22093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Pesca industrial 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(5 medidas)</a:t>
              </a:r>
            </a:p>
          </p:txBody>
        </p:sp>
      </p:grpSp>
      <p:grpSp>
        <p:nvGrpSpPr>
          <p:cNvPr id="18" name="Grupo 3">
            <a:extLst>
              <a:ext uri="{FF2B5EF4-FFF2-40B4-BE49-F238E27FC236}">
                <a16:creationId xmlns:a16="http://schemas.microsoft.com/office/drawing/2014/main" id="{80447576-9B8C-470B-9ABE-41787CC1E23E}"/>
              </a:ext>
            </a:extLst>
          </p:cNvPr>
          <p:cNvGrpSpPr/>
          <p:nvPr/>
        </p:nvGrpSpPr>
        <p:grpSpPr>
          <a:xfrm>
            <a:off x="8242852" y="1710783"/>
            <a:ext cx="2875722" cy="3202043"/>
            <a:chOff x="8242852" y="2791756"/>
            <a:chExt cx="2875722" cy="3202043"/>
          </a:xfrm>
        </p:grpSpPr>
        <p:sp>
          <p:nvSpPr>
            <p:cNvPr id="19" name="Elipse 25">
              <a:extLst>
                <a:ext uri="{FF2B5EF4-FFF2-40B4-BE49-F238E27FC236}">
                  <a16:creationId xmlns:a16="http://schemas.microsoft.com/office/drawing/2014/main" id="{DE2A7BD7-BB71-4F52-A112-710126BC80BD}"/>
                </a:ext>
              </a:extLst>
            </p:cNvPr>
            <p:cNvSpPr/>
            <p:nvPr/>
          </p:nvSpPr>
          <p:spPr>
            <a:xfrm>
              <a:off x="8242852" y="2791756"/>
              <a:ext cx="2875722" cy="2875722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Rectángulo: esquinas redondeadas 22">
              <a:extLst>
                <a:ext uri="{FF2B5EF4-FFF2-40B4-BE49-F238E27FC236}">
                  <a16:creationId xmlns:a16="http://schemas.microsoft.com/office/drawing/2014/main" id="{EDEF9F24-D8A4-4A93-9C08-3A3EEAEEA471}"/>
                </a:ext>
              </a:extLst>
            </p:cNvPr>
            <p:cNvSpPr/>
            <p:nvPr/>
          </p:nvSpPr>
          <p:spPr>
            <a:xfrm>
              <a:off x="8645723" y="5341156"/>
              <a:ext cx="2069980" cy="652643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CuadroTexto 60">
              <a:extLst>
                <a:ext uri="{FF2B5EF4-FFF2-40B4-BE49-F238E27FC236}">
                  <a16:creationId xmlns:a16="http://schemas.microsoft.com/office/drawing/2014/main" id="{9981A91D-CCF5-4FBE-8A40-96F61EF32C52}"/>
                </a:ext>
              </a:extLst>
            </p:cNvPr>
            <p:cNvSpPr txBox="1"/>
            <p:nvPr/>
          </p:nvSpPr>
          <p:spPr>
            <a:xfrm>
              <a:off x="8576054" y="5395776"/>
              <a:ext cx="22093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Acuicultura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(6 medidas)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151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extLst>
              <a:ext uri="{FF2B5EF4-FFF2-40B4-BE49-F238E27FC236}">
                <a16:creationId xmlns:a16="http://schemas.microsoft.com/office/drawing/2014/main" id="{9E70589F-4EE0-429E-B69F-197E9EC0C190}"/>
              </a:ext>
            </a:extLst>
          </p:cNvPr>
          <p:cNvSpPr txBox="1"/>
          <p:nvPr/>
        </p:nvSpPr>
        <p:spPr>
          <a:xfrm>
            <a:off x="10230549" y="343326"/>
            <a:ext cx="166134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PE" sz="2400" b="1" dirty="0">
                <a:solidFill>
                  <a:schemeClr val="tx1"/>
                </a:solidFill>
              </a:rPr>
              <a:t>Salud</a:t>
            </a:r>
          </a:p>
        </p:txBody>
      </p:sp>
      <p:pic>
        <p:nvPicPr>
          <p:cNvPr id="4" name="Gráfico 71">
            <a:extLst>
              <a:ext uri="{FF2B5EF4-FFF2-40B4-BE49-F238E27FC236}">
                <a16:creationId xmlns:a16="http://schemas.microsoft.com/office/drawing/2014/main" id="{31FFF813-5E41-4454-BBD4-B67F93FAE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6622" y="260489"/>
            <a:ext cx="878400" cy="892163"/>
          </a:xfrm>
          <a:prstGeom prst="rect">
            <a:avLst/>
          </a:prstGeom>
        </p:spPr>
      </p:pic>
      <p:sp>
        <p:nvSpPr>
          <p:cNvPr id="5" name="36 CuadroTexto">
            <a:extLst>
              <a:ext uri="{FF2B5EF4-FFF2-40B4-BE49-F238E27FC236}">
                <a16:creationId xmlns:a16="http://schemas.microsoft.com/office/drawing/2014/main" id="{B3461A31-3B72-4A41-A356-D6E05D58BB77}"/>
              </a:ext>
            </a:extLst>
          </p:cNvPr>
          <p:cNvSpPr txBox="1"/>
          <p:nvPr/>
        </p:nvSpPr>
        <p:spPr>
          <a:xfrm>
            <a:off x="10558149" y="701533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14 medidas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E89E6C4-28B5-425E-A0BD-5397943FB142}"/>
              </a:ext>
            </a:extLst>
          </p:cNvPr>
          <p:cNvGrpSpPr/>
          <p:nvPr/>
        </p:nvGrpSpPr>
        <p:grpSpPr>
          <a:xfrm>
            <a:off x="14717" y="5662192"/>
            <a:ext cx="12177284" cy="369332"/>
            <a:chOff x="0" y="6199727"/>
            <a:chExt cx="12192000" cy="36933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740858A3-CBFE-4D21-9D46-6E35AC397D47}"/>
                </a:ext>
              </a:extLst>
            </p:cNvPr>
            <p:cNvSpPr/>
            <p:nvPr/>
          </p:nvSpPr>
          <p:spPr>
            <a:xfrm>
              <a:off x="0" y="6199727"/>
              <a:ext cx="12192000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b="1" dirty="0">
                  <a:solidFill>
                    <a:schemeClr val="accent1">
                      <a:lumMod val="75000"/>
                    </a:schemeClr>
                  </a:solidFill>
                </a:rPr>
                <a:t>Enfoques transversales: género, intergeneracional e interculturalidad</a:t>
              </a: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F47481AF-F667-4030-A274-D68BD5CD3F4A}"/>
                </a:ext>
              </a:extLst>
            </p:cNvPr>
            <p:cNvCxnSpPr/>
            <p:nvPr/>
          </p:nvCxnSpPr>
          <p:spPr>
            <a:xfrm>
              <a:off x="9424555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646B5734-ED9E-40DF-BA23-3DA26BC239AC}"/>
                </a:ext>
              </a:extLst>
            </p:cNvPr>
            <p:cNvCxnSpPr/>
            <p:nvPr/>
          </p:nvCxnSpPr>
          <p:spPr>
            <a:xfrm flipH="1">
              <a:off x="323257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F3DDCC7D-A035-4EB1-B6E0-4B226DD2A5F1}"/>
              </a:ext>
            </a:extLst>
          </p:cNvPr>
          <p:cNvGrpSpPr/>
          <p:nvPr/>
        </p:nvGrpSpPr>
        <p:grpSpPr>
          <a:xfrm>
            <a:off x="1073426" y="1782467"/>
            <a:ext cx="2875722" cy="3202043"/>
            <a:chOff x="1073426" y="2791756"/>
            <a:chExt cx="2875722" cy="3202043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5349AE5-F274-47BA-80C2-6F1AA820A917}"/>
                </a:ext>
              </a:extLst>
            </p:cNvPr>
            <p:cNvSpPr/>
            <p:nvPr/>
          </p:nvSpPr>
          <p:spPr>
            <a:xfrm>
              <a:off x="1073426" y="2791756"/>
              <a:ext cx="2875722" cy="2875722"/>
            </a:xfrm>
            <a:prstGeom prst="ellipse">
              <a:avLst/>
            </a:prstGeom>
            <a:blipFill dpi="0" rotWithShape="1">
              <a:blip r:embed="rId4"/>
              <a:srcRect/>
              <a:tile tx="-615950" ty="-63500" sx="50000" sy="50000" flip="none" algn="tl"/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: esquinas redondeadas 22">
              <a:extLst>
                <a:ext uri="{FF2B5EF4-FFF2-40B4-BE49-F238E27FC236}">
                  <a16:creationId xmlns:a16="http://schemas.microsoft.com/office/drawing/2014/main" id="{AD81BB33-79E2-4B3B-A033-3FC5FB4446F1}"/>
                </a:ext>
              </a:extLst>
            </p:cNvPr>
            <p:cNvSpPr/>
            <p:nvPr/>
          </p:nvSpPr>
          <p:spPr>
            <a:xfrm>
              <a:off x="1476297" y="5341156"/>
              <a:ext cx="2069980" cy="652643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859B713-FBE4-410D-B866-2C581AF1356F}"/>
                </a:ext>
              </a:extLst>
            </p:cNvPr>
            <p:cNvSpPr txBox="1"/>
            <p:nvPr/>
          </p:nvSpPr>
          <p:spPr>
            <a:xfrm>
              <a:off x="1386532" y="5366783"/>
              <a:ext cx="22093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Población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(7 medidas)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AFBA132-C50F-450C-BF0F-10EF0F424B60}"/>
              </a:ext>
            </a:extLst>
          </p:cNvPr>
          <p:cNvGrpSpPr/>
          <p:nvPr/>
        </p:nvGrpSpPr>
        <p:grpSpPr>
          <a:xfrm>
            <a:off x="4605130" y="1782467"/>
            <a:ext cx="2875722" cy="3202043"/>
            <a:chOff x="4605130" y="2791756"/>
            <a:chExt cx="2875722" cy="3202043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AB531CB-A165-4D6F-ABC8-6A2C41E9799B}"/>
                </a:ext>
              </a:extLst>
            </p:cNvPr>
            <p:cNvSpPr/>
            <p:nvPr/>
          </p:nvSpPr>
          <p:spPr>
            <a:xfrm>
              <a:off x="4605130" y="2791756"/>
              <a:ext cx="2875722" cy="2875722"/>
            </a:xfrm>
            <a:prstGeom prst="ellipse">
              <a:avLst/>
            </a:prstGeom>
            <a:blipFill dpi="0" rotWithShape="1">
              <a:blip r:embed="rId5"/>
              <a:srcRect/>
              <a:tile tx="-1035050" ty="-374650" sx="20000" sy="22000" flip="none" algn="tl"/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: esquinas redondeadas 22">
              <a:extLst>
                <a:ext uri="{FF2B5EF4-FFF2-40B4-BE49-F238E27FC236}">
                  <a16:creationId xmlns:a16="http://schemas.microsoft.com/office/drawing/2014/main" id="{A67E63F8-5725-4004-A093-AF24A4613419}"/>
                </a:ext>
              </a:extLst>
            </p:cNvPr>
            <p:cNvSpPr/>
            <p:nvPr/>
          </p:nvSpPr>
          <p:spPr>
            <a:xfrm>
              <a:off x="5008001" y="5341156"/>
              <a:ext cx="2069980" cy="652643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3E6FF2D-A692-40C1-94CB-A80C672083D1}"/>
                </a:ext>
              </a:extLst>
            </p:cNvPr>
            <p:cNvSpPr txBox="1"/>
            <p:nvPr/>
          </p:nvSpPr>
          <p:spPr>
            <a:xfrm>
              <a:off x="4918236" y="5376831"/>
              <a:ext cx="22093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Servicios de salud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(4 medidas)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B57616A-1279-487A-ABD6-64FDF0ECF361}"/>
              </a:ext>
            </a:extLst>
          </p:cNvPr>
          <p:cNvGrpSpPr/>
          <p:nvPr/>
        </p:nvGrpSpPr>
        <p:grpSpPr>
          <a:xfrm>
            <a:off x="8242852" y="1782467"/>
            <a:ext cx="2875722" cy="3202043"/>
            <a:chOff x="8242852" y="2791756"/>
            <a:chExt cx="2875722" cy="3202043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ABC6D40-A5CF-4478-83F1-AE58D30B05D1}"/>
                </a:ext>
              </a:extLst>
            </p:cNvPr>
            <p:cNvSpPr/>
            <p:nvPr/>
          </p:nvSpPr>
          <p:spPr>
            <a:xfrm>
              <a:off x="8242852" y="2791756"/>
              <a:ext cx="2875722" cy="2875722"/>
            </a:xfrm>
            <a:prstGeom prst="ellipse">
              <a:avLst/>
            </a:prstGeom>
            <a:blipFill dpi="0" rotWithShape="1">
              <a:blip r:embed="rId6"/>
              <a:srcRect/>
              <a:tile tx="-958850" ty="158750" sx="100000" sy="100000" flip="none" algn="tl"/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Rectángulo: esquinas redondeadas 22">
              <a:extLst>
                <a:ext uri="{FF2B5EF4-FFF2-40B4-BE49-F238E27FC236}">
                  <a16:creationId xmlns:a16="http://schemas.microsoft.com/office/drawing/2014/main" id="{848C081D-4D48-4577-8564-D242D9F9DDAF}"/>
                </a:ext>
              </a:extLst>
            </p:cNvPr>
            <p:cNvSpPr/>
            <p:nvPr/>
          </p:nvSpPr>
          <p:spPr>
            <a:xfrm>
              <a:off x="8645723" y="5341156"/>
              <a:ext cx="2069980" cy="652643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F7562E78-ECD9-4164-9436-735280FBBB94}"/>
                </a:ext>
              </a:extLst>
            </p:cNvPr>
            <p:cNvSpPr txBox="1"/>
            <p:nvPr/>
          </p:nvSpPr>
          <p:spPr>
            <a:xfrm>
              <a:off x="8576054" y="5395777"/>
              <a:ext cx="22093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Infraestructura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(3 medidas)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18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extLst>
              <a:ext uri="{FF2B5EF4-FFF2-40B4-BE49-F238E27FC236}">
                <a16:creationId xmlns:a16="http://schemas.microsoft.com/office/drawing/2014/main" id="{AB92FBD8-77C4-429C-9E0A-3BF7E709090A}"/>
              </a:ext>
            </a:extLst>
          </p:cNvPr>
          <p:cNvSpPr txBox="1"/>
          <p:nvPr/>
        </p:nvSpPr>
        <p:spPr>
          <a:xfrm>
            <a:off x="10883960" y="265674"/>
            <a:ext cx="8411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Agua</a:t>
            </a:r>
          </a:p>
        </p:txBody>
      </p:sp>
      <p:pic>
        <p:nvPicPr>
          <p:cNvPr id="4" name="Gráfico 68">
            <a:extLst>
              <a:ext uri="{FF2B5EF4-FFF2-40B4-BE49-F238E27FC236}">
                <a16:creationId xmlns:a16="http://schemas.microsoft.com/office/drawing/2014/main" id="{8F38D8F2-03D4-4F39-9645-C4408C07F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7786" y="234282"/>
            <a:ext cx="864849" cy="878400"/>
          </a:xfrm>
          <a:prstGeom prst="rect">
            <a:avLst/>
          </a:prstGeom>
        </p:spPr>
      </p:pic>
      <p:sp>
        <p:nvSpPr>
          <p:cNvPr id="5" name="38 CuadroTexto">
            <a:extLst>
              <a:ext uri="{FF2B5EF4-FFF2-40B4-BE49-F238E27FC236}">
                <a16:creationId xmlns:a16="http://schemas.microsoft.com/office/drawing/2014/main" id="{9434CC41-A09A-43D2-992F-4B63E27374E5}"/>
              </a:ext>
            </a:extLst>
          </p:cNvPr>
          <p:cNvSpPr txBox="1"/>
          <p:nvPr/>
        </p:nvSpPr>
        <p:spPr>
          <a:xfrm>
            <a:off x="10763184" y="650395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30 medidas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C751589-D801-4515-AA7E-17001AB4BFBA}"/>
              </a:ext>
            </a:extLst>
          </p:cNvPr>
          <p:cNvGrpSpPr/>
          <p:nvPr/>
        </p:nvGrpSpPr>
        <p:grpSpPr>
          <a:xfrm>
            <a:off x="6261799" y="1781900"/>
            <a:ext cx="2702070" cy="3178703"/>
            <a:chOff x="425886" y="2786254"/>
            <a:chExt cx="2702070" cy="3178703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305AFEEA-1427-4D4D-91CE-87C3E9E0B562}"/>
                </a:ext>
              </a:extLst>
            </p:cNvPr>
            <p:cNvSpPr/>
            <p:nvPr/>
          </p:nvSpPr>
          <p:spPr>
            <a:xfrm>
              <a:off x="425886" y="2786254"/>
              <a:ext cx="2702070" cy="270207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Rectángulo: esquinas redondeadas 22">
              <a:extLst>
                <a:ext uri="{FF2B5EF4-FFF2-40B4-BE49-F238E27FC236}">
                  <a16:creationId xmlns:a16="http://schemas.microsoft.com/office/drawing/2014/main" id="{915D736F-4ECA-4218-9A8F-AF4CE24A4A37}"/>
                </a:ext>
              </a:extLst>
            </p:cNvPr>
            <p:cNvSpPr/>
            <p:nvPr/>
          </p:nvSpPr>
          <p:spPr>
            <a:xfrm>
              <a:off x="804430" y="5351724"/>
              <a:ext cx="1944983" cy="613233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4916CFB-2CE9-4DC0-939B-0741D32750C9}"/>
                </a:ext>
              </a:extLst>
            </p:cNvPr>
            <p:cNvSpPr txBox="1"/>
            <p:nvPr/>
          </p:nvSpPr>
          <p:spPr>
            <a:xfrm>
              <a:off x="733933" y="5371657"/>
              <a:ext cx="2075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Uso poblacional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(10 medidas)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0D0F12DD-F455-4690-8CDC-6DD79CCFD101}"/>
              </a:ext>
            </a:extLst>
          </p:cNvPr>
          <p:cNvGrpSpPr/>
          <p:nvPr/>
        </p:nvGrpSpPr>
        <p:grpSpPr>
          <a:xfrm>
            <a:off x="14717" y="5601812"/>
            <a:ext cx="12177284" cy="369332"/>
            <a:chOff x="0" y="6199727"/>
            <a:chExt cx="12192000" cy="36933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E79C902-5B3C-456E-A5B4-B215C79A410D}"/>
                </a:ext>
              </a:extLst>
            </p:cNvPr>
            <p:cNvSpPr/>
            <p:nvPr/>
          </p:nvSpPr>
          <p:spPr>
            <a:xfrm>
              <a:off x="0" y="6199727"/>
              <a:ext cx="12192000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b="1" dirty="0">
                  <a:solidFill>
                    <a:schemeClr val="accent1">
                      <a:lumMod val="75000"/>
                    </a:schemeClr>
                  </a:solidFill>
                </a:rPr>
                <a:t>Enfoques transversales: género, intergeneracional e interculturalidad</a:t>
              </a:r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F4A74F2C-9ED4-4564-886E-6051C35AE9F6}"/>
                </a:ext>
              </a:extLst>
            </p:cNvPr>
            <p:cNvCxnSpPr/>
            <p:nvPr/>
          </p:nvCxnSpPr>
          <p:spPr>
            <a:xfrm>
              <a:off x="9424555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CB781019-8A16-4B0E-95CF-FD3972B1142C}"/>
                </a:ext>
              </a:extLst>
            </p:cNvPr>
            <p:cNvCxnSpPr/>
            <p:nvPr/>
          </p:nvCxnSpPr>
          <p:spPr>
            <a:xfrm flipH="1">
              <a:off x="323257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244463B-DE14-4BD6-89E4-E0EE5385A2AC}"/>
              </a:ext>
            </a:extLst>
          </p:cNvPr>
          <p:cNvGrpSpPr/>
          <p:nvPr/>
        </p:nvGrpSpPr>
        <p:grpSpPr>
          <a:xfrm>
            <a:off x="355352" y="1773454"/>
            <a:ext cx="2702070" cy="3178703"/>
            <a:chOff x="3307633" y="2777808"/>
            <a:chExt cx="2702070" cy="3178703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CB4A0A8-F3D6-4277-B565-12A6C250FE78}"/>
                </a:ext>
              </a:extLst>
            </p:cNvPr>
            <p:cNvSpPr/>
            <p:nvPr/>
          </p:nvSpPr>
          <p:spPr>
            <a:xfrm>
              <a:off x="3307633" y="2777808"/>
              <a:ext cx="2702070" cy="270207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: esquinas redondeadas 22">
              <a:extLst>
                <a:ext uri="{FF2B5EF4-FFF2-40B4-BE49-F238E27FC236}">
                  <a16:creationId xmlns:a16="http://schemas.microsoft.com/office/drawing/2014/main" id="{17268737-1854-4D48-BDD0-90DECF796D0B}"/>
                </a:ext>
              </a:extLst>
            </p:cNvPr>
            <p:cNvSpPr/>
            <p:nvPr/>
          </p:nvSpPr>
          <p:spPr>
            <a:xfrm>
              <a:off x="3686177" y="5343278"/>
              <a:ext cx="1944983" cy="613233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F89DA05-E5EE-4189-9917-8B1D89A3502C}"/>
                </a:ext>
              </a:extLst>
            </p:cNvPr>
            <p:cNvSpPr txBox="1"/>
            <p:nvPr/>
          </p:nvSpPr>
          <p:spPr>
            <a:xfrm>
              <a:off x="3620715" y="5361009"/>
              <a:ext cx="2075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Uso agrario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(7 medidas)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1EEB516-5E3C-4A24-A208-EF60C627AFBD}"/>
              </a:ext>
            </a:extLst>
          </p:cNvPr>
          <p:cNvGrpSpPr/>
          <p:nvPr/>
        </p:nvGrpSpPr>
        <p:grpSpPr>
          <a:xfrm>
            <a:off x="9191861" y="1762271"/>
            <a:ext cx="2702070" cy="3193976"/>
            <a:chOff x="8956345" y="2796769"/>
            <a:chExt cx="2702070" cy="3193976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C19FF5A-43CC-4955-ACA9-0CEBB9A769F1}"/>
                </a:ext>
              </a:extLst>
            </p:cNvPr>
            <p:cNvSpPr/>
            <p:nvPr/>
          </p:nvSpPr>
          <p:spPr>
            <a:xfrm>
              <a:off x="8956345" y="2796769"/>
              <a:ext cx="2702070" cy="2702070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Rectángulo: esquinas redondeadas 22">
              <a:extLst>
                <a:ext uri="{FF2B5EF4-FFF2-40B4-BE49-F238E27FC236}">
                  <a16:creationId xmlns:a16="http://schemas.microsoft.com/office/drawing/2014/main" id="{D4122081-1FB7-4AB6-8D3C-4831CFDFA2E6}"/>
                </a:ext>
              </a:extLst>
            </p:cNvPr>
            <p:cNvSpPr/>
            <p:nvPr/>
          </p:nvSpPr>
          <p:spPr>
            <a:xfrm>
              <a:off x="9334889" y="5377512"/>
              <a:ext cx="1944983" cy="613233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7386FB0-B712-4E2C-B4D0-81929E457F06}"/>
                </a:ext>
              </a:extLst>
            </p:cNvPr>
            <p:cNvSpPr txBox="1"/>
            <p:nvPr/>
          </p:nvSpPr>
          <p:spPr>
            <a:xfrm>
              <a:off x="9305784" y="5381908"/>
              <a:ext cx="20759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Gestión Multisectorial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(8 medidas)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BBA5C54-F995-4BBF-AC88-11025055D28E}"/>
              </a:ext>
            </a:extLst>
          </p:cNvPr>
          <p:cNvGrpSpPr/>
          <p:nvPr/>
        </p:nvGrpSpPr>
        <p:grpSpPr>
          <a:xfrm>
            <a:off x="3301515" y="1792415"/>
            <a:ext cx="2702070" cy="3178703"/>
            <a:chOff x="6130997" y="2796769"/>
            <a:chExt cx="2702070" cy="317870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8AE48CF7-E2C3-4E29-BAF6-D0A89D64FCBF}"/>
                </a:ext>
              </a:extLst>
            </p:cNvPr>
            <p:cNvSpPr/>
            <p:nvPr/>
          </p:nvSpPr>
          <p:spPr>
            <a:xfrm>
              <a:off x="6130997" y="2796769"/>
              <a:ext cx="2702070" cy="2702070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88900">
              <a:solidFill>
                <a:srgbClr val="847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Rectángulo: esquinas redondeadas 22">
              <a:extLst>
                <a:ext uri="{FF2B5EF4-FFF2-40B4-BE49-F238E27FC236}">
                  <a16:creationId xmlns:a16="http://schemas.microsoft.com/office/drawing/2014/main" id="{08A5524F-3732-4F8E-8374-A73309704FB8}"/>
                </a:ext>
              </a:extLst>
            </p:cNvPr>
            <p:cNvSpPr/>
            <p:nvPr/>
          </p:nvSpPr>
          <p:spPr>
            <a:xfrm>
              <a:off x="6509541" y="5362239"/>
              <a:ext cx="1944983" cy="613233"/>
            </a:xfrm>
            <a:custGeom>
              <a:avLst/>
              <a:gdLst>
                <a:gd name="connsiteX0" fmla="*/ 0 w 2314575"/>
                <a:gd name="connsiteY0" fmla="*/ 284138 h 1704796"/>
                <a:gd name="connsiteX1" fmla="*/ 284138 w 2314575"/>
                <a:gd name="connsiteY1" fmla="*/ 0 h 1704796"/>
                <a:gd name="connsiteX2" fmla="*/ 2030437 w 2314575"/>
                <a:gd name="connsiteY2" fmla="*/ 0 h 1704796"/>
                <a:gd name="connsiteX3" fmla="*/ 2314575 w 2314575"/>
                <a:gd name="connsiteY3" fmla="*/ 284138 h 1704796"/>
                <a:gd name="connsiteX4" fmla="*/ 2314575 w 2314575"/>
                <a:gd name="connsiteY4" fmla="*/ 1420658 h 1704796"/>
                <a:gd name="connsiteX5" fmla="*/ 2030437 w 2314575"/>
                <a:gd name="connsiteY5" fmla="*/ 1704796 h 1704796"/>
                <a:gd name="connsiteX6" fmla="*/ 284138 w 2314575"/>
                <a:gd name="connsiteY6" fmla="*/ 1704796 h 1704796"/>
                <a:gd name="connsiteX7" fmla="*/ 0 w 2314575"/>
                <a:gd name="connsiteY7" fmla="*/ 1420658 h 1704796"/>
                <a:gd name="connsiteX8" fmla="*/ 0 w 2314575"/>
                <a:gd name="connsiteY8" fmla="*/ 284138 h 1704796"/>
                <a:gd name="connsiteX0" fmla="*/ 692 w 2315267"/>
                <a:gd name="connsiteY0" fmla="*/ 284138 h 1704796"/>
                <a:gd name="connsiteX1" fmla="*/ 138915 w 2315267"/>
                <a:gd name="connsiteY1" fmla="*/ 0 h 1704796"/>
                <a:gd name="connsiteX2" fmla="*/ 2031129 w 2315267"/>
                <a:gd name="connsiteY2" fmla="*/ 0 h 1704796"/>
                <a:gd name="connsiteX3" fmla="*/ 2315267 w 2315267"/>
                <a:gd name="connsiteY3" fmla="*/ 284138 h 1704796"/>
                <a:gd name="connsiteX4" fmla="*/ 2315267 w 2315267"/>
                <a:gd name="connsiteY4" fmla="*/ 1420658 h 1704796"/>
                <a:gd name="connsiteX5" fmla="*/ 2031129 w 2315267"/>
                <a:gd name="connsiteY5" fmla="*/ 1704796 h 1704796"/>
                <a:gd name="connsiteX6" fmla="*/ 284830 w 2315267"/>
                <a:gd name="connsiteY6" fmla="*/ 1704796 h 1704796"/>
                <a:gd name="connsiteX7" fmla="*/ 692 w 2315267"/>
                <a:gd name="connsiteY7" fmla="*/ 1420658 h 1704796"/>
                <a:gd name="connsiteX8" fmla="*/ 692 w 2315267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284830 w 2315578"/>
                <a:gd name="connsiteY6" fmla="*/ 1704796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578"/>
                <a:gd name="connsiteY0" fmla="*/ 284138 h 1704796"/>
                <a:gd name="connsiteX1" fmla="*/ 138915 w 2315578"/>
                <a:gd name="connsiteY1" fmla="*/ 0 h 1704796"/>
                <a:gd name="connsiteX2" fmla="*/ 2172180 w 2315578"/>
                <a:gd name="connsiteY2" fmla="*/ 0 h 1704796"/>
                <a:gd name="connsiteX3" fmla="*/ 2315267 w 2315578"/>
                <a:gd name="connsiteY3" fmla="*/ 284138 h 1704796"/>
                <a:gd name="connsiteX4" fmla="*/ 2315267 w 2315578"/>
                <a:gd name="connsiteY4" fmla="*/ 1420658 h 1704796"/>
                <a:gd name="connsiteX5" fmla="*/ 2031129 w 2315578"/>
                <a:gd name="connsiteY5" fmla="*/ 1704796 h 1704796"/>
                <a:gd name="connsiteX6" fmla="*/ 172962 w 2315578"/>
                <a:gd name="connsiteY6" fmla="*/ 1699932 h 1704796"/>
                <a:gd name="connsiteX7" fmla="*/ 692 w 2315578"/>
                <a:gd name="connsiteY7" fmla="*/ 1420658 h 1704796"/>
                <a:gd name="connsiteX8" fmla="*/ 692 w 2315578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72962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  <a:gd name="connsiteX0" fmla="*/ 692 w 2315959"/>
                <a:gd name="connsiteY0" fmla="*/ 284138 h 1704796"/>
                <a:gd name="connsiteX1" fmla="*/ 138915 w 2315959"/>
                <a:gd name="connsiteY1" fmla="*/ 0 h 1704796"/>
                <a:gd name="connsiteX2" fmla="*/ 2172180 w 2315959"/>
                <a:gd name="connsiteY2" fmla="*/ 0 h 1704796"/>
                <a:gd name="connsiteX3" fmla="*/ 2315267 w 2315959"/>
                <a:gd name="connsiteY3" fmla="*/ 284138 h 1704796"/>
                <a:gd name="connsiteX4" fmla="*/ 2315267 w 2315959"/>
                <a:gd name="connsiteY4" fmla="*/ 1420658 h 1704796"/>
                <a:gd name="connsiteX5" fmla="*/ 2177044 w 2315959"/>
                <a:gd name="connsiteY5" fmla="*/ 1704796 h 1704796"/>
                <a:gd name="connsiteX6" fmla="*/ 149056 w 2315959"/>
                <a:gd name="connsiteY6" fmla="*/ 1699932 h 1704796"/>
                <a:gd name="connsiteX7" fmla="*/ 692 w 2315959"/>
                <a:gd name="connsiteY7" fmla="*/ 1420658 h 1704796"/>
                <a:gd name="connsiteX8" fmla="*/ 692 w 2315959"/>
                <a:gd name="connsiteY8" fmla="*/ 284138 h 17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9" h="1704796">
                  <a:moveTo>
                    <a:pt x="692" y="284138"/>
                  </a:moveTo>
                  <a:cubicBezTo>
                    <a:pt x="692" y="127213"/>
                    <a:pt x="-18010" y="0"/>
                    <a:pt x="138915" y="0"/>
                  </a:cubicBezTo>
                  <a:lnTo>
                    <a:pt x="2172180" y="0"/>
                  </a:lnTo>
                  <a:cubicBezTo>
                    <a:pt x="2329105" y="0"/>
                    <a:pt x="2315267" y="127213"/>
                    <a:pt x="2315267" y="284138"/>
                  </a:cubicBezTo>
                  <a:lnTo>
                    <a:pt x="2315267" y="1420658"/>
                  </a:lnTo>
                  <a:cubicBezTo>
                    <a:pt x="2315267" y="1577583"/>
                    <a:pt x="2333969" y="1704796"/>
                    <a:pt x="2177044" y="1704796"/>
                  </a:cubicBezTo>
                  <a:lnTo>
                    <a:pt x="149056" y="1699932"/>
                  </a:lnTo>
                  <a:cubicBezTo>
                    <a:pt x="-7869" y="1699932"/>
                    <a:pt x="692" y="1577583"/>
                    <a:pt x="692" y="1420658"/>
                  </a:cubicBezTo>
                  <a:lnTo>
                    <a:pt x="692" y="284138"/>
                  </a:lnTo>
                  <a:close/>
                </a:path>
              </a:pathLst>
            </a:custGeom>
            <a:solidFill>
              <a:srgbClr val="847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FC610C0B-4BE0-4A95-8A41-3BAFF96EB4F0}"/>
                </a:ext>
              </a:extLst>
            </p:cNvPr>
            <p:cNvSpPr txBox="1"/>
            <p:nvPr/>
          </p:nvSpPr>
          <p:spPr>
            <a:xfrm>
              <a:off x="6475402" y="5372597"/>
              <a:ext cx="2075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Uso energético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(5 medidas)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270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>
            <a:extLst>
              <a:ext uri="{FF2B5EF4-FFF2-40B4-BE49-F238E27FC236}">
                <a16:creationId xmlns:a16="http://schemas.microsoft.com/office/drawing/2014/main" id="{0054A594-10A1-4AA1-8F0F-143529F06F50}"/>
              </a:ext>
            </a:extLst>
          </p:cNvPr>
          <p:cNvSpPr/>
          <p:nvPr/>
        </p:nvSpPr>
        <p:spPr>
          <a:xfrm>
            <a:off x="5416906" y="1558356"/>
            <a:ext cx="1132937" cy="1132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E8311A01-A568-4A1F-9232-E8DF97B7B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5095" y="1924433"/>
            <a:ext cx="606436" cy="606436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4B126537-1A6F-4984-B09B-3E2A773CD2D8}"/>
              </a:ext>
            </a:extLst>
          </p:cNvPr>
          <p:cNvSpPr/>
          <p:nvPr/>
        </p:nvSpPr>
        <p:spPr>
          <a:xfrm>
            <a:off x="3505136" y="5285450"/>
            <a:ext cx="8213506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600"/>
              </a:spcAft>
              <a:buClr>
                <a:srgbClr val="93C571"/>
              </a:buClr>
              <a:buSzPct val="150000"/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prstClr val="black"/>
                </a:solidFill>
              </a:rPr>
              <a:t>Facilitar que las medidas de adaptación y mitigación identificadas, definidas y priorizadas por los sectores gubernamentales en el marco del GTM-NDC sean incorporadas en los </a:t>
            </a:r>
            <a:r>
              <a:rPr lang="es-PE" sz="1600" b="1" dirty="0">
                <a:solidFill>
                  <a:prstClr val="black"/>
                </a:solidFill>
              </a:rPr>
              <a:t>instrumentos de planificación, presupuesto y de inversión.</a:t>
            </a:r>
            <a:endParaRPr lang="es-PE" sz="1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FCDF8F5-1520-48F9-AEE9-32AB748B2B49}"/>
              </a:ext>
            </a:extLst>
          </p:cNvPr>
          <p:cNvSpPr/>
          <p:nvPr/>
        </p:nvSpPr>
        <p:spPr>
          <a:xfrm>
            <a:off x="3545171" y="2227651"/>
            <a:ext cx="7968948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600"/>
              </a:spcAft>
              <a:buClr>
                <a:srgbClr val="93C57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prstClr val="black"/>
                </a:solidFill>
              </a:rPr>
              <a:t>Lograr </a:t>
            </a:r>
            <a:r>
              <a:rPr lang="es-ES_tradnl" sz="1600" b="1" dirty="0">
                <a:solidFill>
                  <a:prstClr val="black"/>
                </a:solidFill>
              </a:rPr>
              <a:t>enmarcar la implementación de las NDC de manera permanente, a través del nuevo marco normativo. </a:t>
            </a:r>
            <a:r>
              <a:rPr lang="es-ES_tradnl" sz="1600" dirty="0">
                <a:solidFill>
                  <a:prstClr val="black"/>
                </a:solidFill>
              </a:rPr>
              <a:t>La Ley Marco sobre Cambio Climático y su Reglamento crea la Comisión de Alto Nivel de Cambio Climático. </a:t>
            </a:r>
            <a:endParaRPr lang="es-PE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6A41A04-C9CF-499C-8F65-DA7F9CE0EEF8}"/>
              </a:ext>
            </a:extLst>
          </p:cNvPr>
          <p:cNvSpPr/>
          <p:nvPr/>
        </p:nvSpPr>
        <p:spPr>
          <a:xfrm>
            <a:off x="3585559" y="3361243"/>
            <a:ext cx="7888173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600"/>
              </a:spcAft>
              <a:buClr>
                <a:srgbClr val="93C571"/>
              </a:buClr>
              <a:buSzPct val="150000"/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prstClr val="black"/>
                </a:solidFill>
              </a:rPr>
              <a:t>Identificar </a:t>
            </a:r>
            <a:r>
              <a:rPr lang="es-PE" sz="1600" b="1" dirty="0">
                <a:solidFill>
                  <a:prstClr val="black"/>
                </a:solidFill>
              </a:rPr>
              <a:t>financiamiento desde los pliegos institucionales para la sostenibilidad de las medidas</a:t>
            </a:r>
            <a:r>
              <a:rPr lang="es-PE" sz="1600" dirty="0">
                <a:solidFill>
                  <a:prstClr val="black"/>
                </a:solidFill>
              </a:rPr>
              <a:t>; así como mecanismos que permitan acceder y aumentar el financiamiento nacional destinado a la implementación de las NDC.</a:t>
            </a:r>
            <a:endParaRPr lang="es-PE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7166E51-A29F-404A-A5A7-F6C0426AA3E3}"/>
              </a:ext>
            </a:extLst>
          </p:cNvPr>
          <p:cNvSpPr/>
          <p:nvPr/>
        </p:nvSpPr>
        <p:spPr>
          <a:xfrm>
            <a:off x="3585559" y="4502981"/>
            <a:ext cx="7948195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600"/>
              </a:spcAft>
              <a:buClr>
                <a:srgbClr val="93C571"/>
              </a:buClr>
              <a:buSzPct val="150000"/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prstClr val="black"/>
                </a:solidFill>
              </a:rPr>
              <a:t>Involucrar al sector privado, pueblos indígenas, sociedad civil, academia y a la cooperación internacional </a:t>
            </a:r>
            <a:r>
              <a:rPr lang="es-PE" sz="1600" dirty="0">
                <a:solidFill>
                  <a:prstClr val="black"/>
                </a:solidFill>
              </a:rPr>
              <a:t>en la implementación de las NDC. </a:t>
            </a: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3015BC4F-5C41-444E-BDCA-B25A5C51EB75}"/>
              </a:ext>
            </a:extLst>
          </p:cNvPr>
          <p:cNvGrpSpPr/>
          <p:nvPr/>
        </p:nvGrpSpPr>
        <p:grpSpPr>
          <a:xfrm>
            <a:off x="81295" y="1627709"/>
            <a:ext cx="3271030" cy="4506011"/>
            <a:chOff x="1632120" y="1432364"/>
            <a:chExt cx="3271030" cy="4506011"/>
          </a:xfrm>
          <a:solidFill>
            <a:schemeClr val="bg1">
              <a:lumMod val="85000"/>
            </a:schemeClr>
          </a:solidFill>
        </p:grpSpPr>
        <p:pic>
          <p:nvPicPr>
            <p:cNvPr id="48" name="Gráfico 47">
              <a:extLst>
                <a:ext uri="{FF2B5EF4-FFF2-40B4-BE49-F238E27FC236}">
                  <a16:creationId xmlns:a16="http://schemas.microsoft.com/office/drawing/2014/main" id="{BD2194B1-70AE-43B3-AAD2-37B4D47A8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32120" y="1432364"/>
              <a:ext cx="3271030" cy="4506011"/>
            </a:xfrm>
            <a:prstGeom prst="rect">
              <a:avLst/>
            </a:prstGeom>
          </p:spPr>
        </p:pic>
        <p:pic>
          <p:nvPicPr>
            <p:cNvPr id="49" name="Gráfico 48">
              <a:extLst>
                <a:ext uri="{FF2B5EF4-FFF2-40B4-BE49-F238E27FC236}">
                  <a16:creationId xmlns:a16="http://schemas.microsoft.com/office/drawing/2014/main" id="{5F19DAED-2F0A-4D6E-A714-50DD0E2F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5779" y="1608674"/>
              <a:ext cx="2803740" cy="4088788"/>
            </a:xfrm>
            <a:prstGeom prst="rect">
              <a:avLst/>
            </a:prstGeom>
          </p:spPr>
        </p:pic>
      </p:grpSp>
      <p:pic>
        <p:nvPicPr>
          <p:cNvPr id="50" name="Imagen 49">
            <a:extLst>
              <a:ext uri="{FF2B5EF4-FFF2-40B4-BE49-F238E27FC236}">
                <a16:creationId xmlns:a16="http://schemas.microsoft.com/office/drawing/2014/main" id="{4D2F691B-72D0-4E18-943D-0E0AFFF9B8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7" t="17918" r="12256" b="23407"/>
          <a:stretch/>
        </p:blipFill>
        <p:spPr>
          <a:xfrm>
            <a:off x="993458" y="2863026"/>
            <a:ext cx="1165667" cy="1461769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67C9588B-53D3-43F4-8D13-B4C6F0530CD0}"/>
              </a:ext>
            </a:extLst>
          </p:cNvPr>
          <p:cNvSpPr txBox="1">
            <a:spLocks/>
          </p:cNvSpPr>
          <p:nvPr/>
        </p:nvSpPr>
        <p:spPr bwMode="auto">
          <a:xfrm>
            <a:off x="560954" y="817916"/>
            <a:ext cx="109728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b="1" dirty="0">
                <a:latin typeface="+mn-lt"/>
              </a:rPr>
              <a:t> Principales desafíos para la implementación de las NDC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1A310A9-4608-4DEE-8071-17ED1A1CED09}"/>
              </a:ext>
            </a:extLst>
          </p:cNvPr>
          <p:cNvSpPr/>
          <p:nvPr/>
        </p:nvSpPr>
        <p:spPr>
          <a:xfrm>
            <a:off x="3585559" y="1368607"/>
            <a:ext cx="7888173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600"/>
              </a:spcAft>
              <a:buClr>
                <a:srgbClr val="93C57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_tradnl" sz="1600" b="1" dirty="0">
                <a:solidFill>
                  <a:prstClr val="black"/>
                </a:solidFill>
              </a:rPr>
              <a:t>Consolidar el debate nacional sobre las NDC durante el año 2019</a:t>
            </a:r>
            <a:r>
              <a:rPr lang="es-ES_tradnl" sz="1600" dirty="0">
                <a:solidFill>
                  <a:prstClr val="black"/>
                </a:solidFill>
              </a:rPr>
              <a:t>, con miras a tener una mayor definición de las NDC de la nación.</a:t>
            </a:r>
            <a:endParaRPr lang="es-PE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96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17">
            <a:extLst>
              <a:ext uri="{FF2B5EF4-FFF2-40B4-BE49-F238E27FC236}">
                <a16:creationId xmlns:a16="http://schemas.microsoft.com/office/drawing/2014/main" id="{EBD49DC7-22B7-4131-A876-1063D05A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/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Desafíos de los servicios climáticos para la implementación </a:t>
            </a:r>
          </a:p>
          <a:p>
            <a:pPr lvl="0" algn="r"/>
            <a:r>
              <a:rPr lang="es-PE" altLang="en-US" sz="2800" b="1" dirty="0">
                <a:solidFill>
                  <a:srgbClr val="575757"/>
                </a:solidFill>
                <a:latin typeface="Calibri"/>
              </a:rPr>
              <a:t> de las NDC en adaptación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2D27F3A-381B-4FD8-B8E2-5EBE6751E0DE}"/>
              </a:ext>
            </a:extLst>
          </p:cNvPr>
          <p:cNvGrpSpPr/>
          <p:nvPr/>
        </p:nvGrpSpPr>
        <p:grpSpPr>
          <a:xfrm>
            <a:off x="4323517" y="2130460"/>
            <a:ext cx="3635619" cy="2552861"/>
            <a:chOff x="669981" y="2077108"/>
            <a:chExt cx="3635619" cy="2929073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E5603C3B-4279-4D7F-BCD6-1035490F65A2}"/>
                </a:ext>
              </a:extLst>
            </p:cNvPr>
            <p:cNvSpPr/>
            <p:nvPr/>
          </p:nvSpPr>
          <p:spPr>
            <a:xfrm>
              <a:off x="669981" y="2186930"/>
              <a:ext cx="3635619" cy="2800657"/>
            </a:xfrm>
            <a:prstGeom prst="roundRect">
              <a:avLst>
                <a:gd name="adj" fmla="val 859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79C7D57-816D-49D4-94DB-547F022E6071}"/>
                </a:ext>
              </a:extLst>
            </p:cNvPr>
            <p:cNvSpPr/>
            <p:nvPr/>
          </p:nvSpPr>
          <p:spPr>
            <a:xfrm>
              <a:off x="761539" y="2672742"/>
              <a:ext cx="14375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chemeClr val="bg1">
                      <a:lumMod val="50000"/>
                    </a:schemeClr>
                  </a:solidFill>
                </a:rPr>
                <a:t>TRABAJO</a:t>
              </a:r>
            </a:p>
            <a:p>
              <a:pPr algn="ctr"/>
              <a:r>
                <a:rPr lang="es-PE" b="1" dirty="0">
                  <a:solidFill>
                    <a:schemeClr val="bg1">
                      <a:lumMod val="50000"/>
                    </a:schemeClr>
                  </a:solidFill>
                </a:rPr>
                <a:t>ARTICULADO</a:t>
              </a:r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3280E666-1D45-45A9-9441-F08EF53DC44F}"/>
                </a:ext>
              </a:extLst>
            </p:cNvPr>
            <p:cNvSpPr/>
            <p:nvPr/>
          </p:nvSpPr>
          <p:spPr>
            <a:xfrm>
              <a:off x="874176" y="3341630"/>
              <a:ext cx="1179371" cy="1664551"/>
            </a:xfrm>
            <a:prstGeom prst="roundRect">
              <a:avLst>
                <a:gd name="adj" fmla="val 5536"/>
              </a:avLst>
            </a:prstGeom>
            <a:solidFill>
              <a:srgbClr val="0870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1FFA365-F5C5-455A-B987-79AE60A1860E}"/>
                </a:ext>
              </a:extLst>
            </p:cNvPr>
            <p:cNvSpPr/>
            <p:nvPr/>
          </p:nvSpPr>
          <p:spPr>
            <a:xfrm>
              <a:off x="2215555" y="2582393"/>
              <a:ext cx="1970110" cy="1518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080"/>
              <a:r>
                <a:rPr lang="es-PE" sz="1600" dirty="0"/>
                <a:t>Fortalecer la articulación y el trabajo  multisectorial y multinivel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A2A2D6EB-A468-4F30-A44E-088518CF008B}"/>
                </a:ext>
              </a:extLst>
            </p:cNvPr>
            <p:cNvSpPr/>
            <p:nvPr/>
          </p:nvSpPr>
          <p:spPr>
            <a:xfrm>
              <a:off x="868451" y="2077108"/>
              <a:ext cx="1179371" cy="458786"/>
            </a:xfrm>
            <a:prstGeom prst="roundRect">
              <a:avLst>
                <a:gd name="adj" fmla="val 11720"/>
              </a:avLst>
            </a:prstGeom>
            <a:solidFill>
              <a:srgbClr val="0870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76B72A"/>
                </a:solidFill>
              </a:endParaRPr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8A9D5336-9A11-4997-9E86-B426C675E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079" y="3946568"/>
            <a:ext cx="739768" cy="757382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D8974D6A-4FF7-4506-B000-E869CF6BE81D}"/>
              </a:ext>
            </a:extLst>
          </p:cNvPr>
          <p:cNvGrpSpPr/>
          <p:nvPr/>
        </p:nvGrpSpPr>
        <p:grpSpPr>
          <a:xfrm>
            <a:off x="441421" y="2014748"/>
            <a:ext cx="3647463" cy="2800657"/>
            <a:chOff x="787989" y="2077108"/>
            <a:chExt cx="3647463" cy="3030050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C7880086-9FC6-44DA-B584-961C94F4D00B}"/>
                </a:ext>
              </a:extLst>
            </p:cNvPr>
            <p:cNvSpPr/>
            <p:nvPr/>
          </p:nvSpPr>
          <p:spPr>
            <a:xfrm>
              <a:off x="799833" y="2306501"/>
              <a:ext cx="3635619" cy="2800657"/>
            </a:xfrm>
            <a:prstGeom prst="roundRect">
              <a:avLst>
                <a:gd name="adj" fmla="val 859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E029FFB-F571-478E-B89E-A7F10A6F4D7B}"/>
                </a:ext>
              </a:extLst>
            </p:cNvPr>
            <p:cNvSpPr/>
            <p:nvPr/>
          </p:nvSpPr>
          <p:spPr>
            <a:xfrm>
              <a:off x="787989" y="2526092"/>
              <a:ext cx="138467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chemeClr val="bg1">
                      <a:lumMod val="50000"/>
                    </a:schemeClr>
                  </a:solidFill>
                </a:rPr>
                <a:t>ESCENARIOS</a:t>
              </a:r>
            </a:p>
            <a:p>
              <a:pPr algn="ctr"/>
              <a:r>
                <a:rPr lang="es-PE" b="1" dirty="0">
                  <a:solidFill>
                    <a:schemeClr val="bg1">
                      <a:lumMod val="50000"/>
                    </a:schemeClr>
                  </a:solidFill>
                </a:rPr>
                <a:t>Y</a:t>
              </a:r>
            </a:p>
            <a:p>
              <a:pPr algn="ctr"/>
              <a:r>
                <a:rPr lang="es-PE" b="1" dirty="0">
                  <a:solidFill>
                    <a:schemeClr val="bg1">
                      <a:lumMod val="50000"/>
                    </a:schemeClr>
                  </a:solidFill>
                </a:rPr>
                <a:t>PELIGROS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E7AF077C-2BE4-4A41-AEC4-CEF4AF7BF696}"/>
                </a:ext>
              </a:extLst>
            </p:cNvPr>
            <p:cNvSpPr/>
            <p:nvPr/>
          </p:nvSpPr>
          <p:spPr>
            <a:xfrm>
              <a:off x="874176" y="3432857"/>
              <a:ext cx="1179371" cy="1664552"/>
            </a:xfrm>
            <a:prstGeom prst="roundRect">
              <a:avLst>
                <a:gd name="adj" fmla="val 5536"/>
              </a:avLst>
            </a:prstGeom>
            <a:solidFill>
              <a:srgbClr val="75B62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B58C6B79-DB91-48C6-B077-88033AD55A42}"/>
                </a:ext>
              </a:extLst>
            </p:cNvPr>
            <p:cNvSpPr/>
            <p:nvPr/>
          </p:nvSpPr>
          <p:spPr>
            <a:xfrm>
              <a:off x="2208484" y="2296308"/>
              <a:ext cx="1970110" cy="2763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080"/>
              <a:r>
                <a:rPr lang="es-PE" sz="1600" dirty="0"/>
                <a:t>Contar con información sobre tendencias, eventos extremos, escenarios en formatos accesibles para los tomadores de decisiones del sector privado, sociedad civil.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3EE457A5-8F54-459C-B0CB-5E12C17A793F}"/>
                </a:ext>
              </a:extLst>
            </p:cNvPr>
            <p:cNvSpPr/>
            <p:nvPr/>
          </p:nvSpPr>
          <p:spPr>
            <a:xfrm>
              <a:off x="868451" y="2077108"/>
              <a:ext cx="1179371" cy="458786"/>
            </a:xfrm>
            <a:prstGeom prst="roundRect">
              <a:avLst>
                <a:gd name="adj" fmla="val 11720"/>
              </a:avLst>
            </a:prstGeom>
            <a:solidFill>
              <a:srgbClr val="75B62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5" name="Gráfico 24">
            <a:extLst>
              <a:ext uri="{FF2B5EF4-FFF2-40B4-BE49-F238E27FC236}">
                <a16:creationId xmlns:a16="http://schemas.microsoft.com/office/drawing/2014/main" id="{BA916B3A-3B95-42DE-B50F-955DD2186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974" y="3531238"/>
            <a:ext cx="707548" cy="1027086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D2F03739-A2DE-47E5-9DBC-9A4B49338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7484" y="3453258"/>
            <a:ext cx="752754" cy="929872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9205278B-4DD9-4B69-BCD6-EEE1C82DD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89200" y="4084672"/>
            <a:ext cx="965316" cy="706749"/>
          </a:xfrm>
          <a:prstGeom prst="rect">
            <a:avLst/>
          </a:prstGeom>
        </p:spPr>
      </p:pic>
      <p:grpSp>
        <p:nvGrpSpPr>
          <p:cNvPr id="41" name="Grupo 40">
            <a:extLst>
              <a:ext uri="{FF2B5EF4-FFF2-40B4-BE49-F238E27FC236}">
                <a16:creationId xmlns:a16="http://schemas.microsoft.com/office/drawing/2014/main" id="{D91FC888-6869-4A6F-951B-676A3F08F9C3}"/>
              </a:ext>
            </a:extLst>
          </p:cNvPr>
          <p:cNvGrpSpPr/>
          <p:nvPr/>
        </p:nvGrpSpPr>
        <p:grpSpPr>
          <a:xfrm>
            <a:off x="8172069" y="2101841"/>
            <a:ext cx="3635619" cy="2723369"/>
            <a:chOff x="669981" y="2077108"/>
            <a:chExt cx="3635619" cy="3020301"/>
          </a:xfrm>
        </p:grpSpPr>
        <p:sp>
          <p:nvSpPr>
            <p:cNvPr id="42" name="Rectángulo: esquinas redondeadas 41">
              <a:extLst>
                <a:ext uri="{FF2B5EF4-FFF2-40B4-BE49-F238E27FC236}">
                  <a16:creationId xmlns:a16="http://schemas.microsoft.com/office/drawing/2014/main" id="{735710A3-4063-4040-913C-7361CD92A52B}"/>
                </a:ext>
              </a:extLst>
            </p:cNvPr>
            <p:cNvSpPr/>
            <p:nvPr/>
          </p:nvSpPr>
          <p:spPr>
            <a:xfrm>
              <a:off x="669981" y="2183136"/>
              <a:ext cx="3635619" cy="2800657"/>
            </a:xfrm>
            <a:prstGeom prst="roundRect">
              <a:avLst>
                <a:gd name="adj" fmla="val 859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E7E76E4F-C8D8-4F01-80C5-58943790E3FB}"/>
                </a:ext>
              </a:extLst>
            </p:cNvPr>
            <p:cNvSpPr/>
            <p:nvPr/>
          </p:nvSpPr>
          <p:spPr>
            <a:xfrm>
              <a:off x="694181" y="2595103"/>
              <a:ext cx="15722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1600" b="1" dirty="0">
                  <a:solidFill>
                    <a:schemeClr val="bg1">
                      <a:lumMod val="50000"/>
                    </a:schemeClr>
                  </a:solidFill>
                </a:rPr>
                <a:t>INTEGRACIÓN</a:t>
              </a:r>
            </a:p>
            <a:p>
              <a:pPr algn="ctr"/>
              <a:r>
                <a:rPr lang="es-PE" sz="1600" b="1" dirty="0">
                  <a:solidFill>
                    <a:schemeClr val="bg1">
                      <a:lumMod val="50000"/>
                    </a:schemeClr>
                  </a:solidFill>
                </a:rPr>
                <a:t>DEL </a:t>
              </a:r>
            </a:p>
            <a:p>
              <a:pPr algn="ctr"/>
              <a:r>
                <a:rPr lang="es-PE" sz="1600" b="1" dirty="0">
                  <a:solidFill>
                    <a:schemeClr val="bg1">
                      <a:lumMod val="50000"/>
                    </a:schemeClr>
                  </a:solidFill>
                </a:rPr>
                <a:t>CONOCIMIENTO</a:t>
              </a:r>
              <a:endParaRPr lang="es-PE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EC046FBD-CBD5-4A03-8102-06DBDA127713}"/>
                </a:ext>
              </a:extLst>
            </p:cNvPr>
            <p:cNvSpPr/>
            <p:nvPr/>
          </p:nvSpPr>
          <p:spPr>
            <a:xfrm>
              <a:off x="874176" y="3432857"/>
              <a:ext cx="1179371" cy="1664552"/>
            </a:xfrm>
            <a:prstGeom prst="roundRect">
              <a:avLst>
                <a:gd name="adj" fmla="val 5536"/>
              </a:avLst>
            </a:prstGeom>
            <a:solidFill>
              <a:srgbClr val="3B81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DB5E1602-4F92-4BF3-88C7-8ED8BF662E0F}"/>
                </a:ext>
              </a:extLst>
            </p:cNvPr>
            <p:cNvSpPr/>
            <p:nvPr/>
          </p:nvSpPr>
          <p:spPr>
            <a:xfrm>
              <a:off x="2256576" y="2407626"/>
              <a:ext cx="1970110" cy="1740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080"/>
              <a:r>
                <a:rPr lang="es-PE" sz="1600" dirty="0"/>
                <a:t>Establecer metodologías para la integración del conocimiento tradicional con el científico</a:t>
              </a:r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DBEAB9D2-2197-43D8-93CB-4357C8BF5E3B}"/>
                </a:ext>
              </a:extLst>
            </p:cNvPr>
            <p:cNvSpPr/>
            <p:nvPr/>
          </p:nvSpPr>
          <p:spPr>
            <a:xfrm>
              <a:off x="868451" y="2077108"/>
              <a:ext cx="1179371" cy="458786"/>
            </a:xfrm>
            <a:prstGeom prst="roundRect">
              <a:avLst>
                <a:gd name="adj" fmla="val 11720"/>
              </a:avLst>
            </a:prstGeom>
            <a:solidFill>
              <a:srgbClr val="3B81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47" name="Gráfico 46">
            <a:extLst>
              <a:ext uri="{FF2B5EF4-FFF2-40B4-BE49-F238E27FC236}">
                <a16:creationId xmlns:a16="http://schemas.microsoft.com/office/drawing/2014/main" id="{B1F464BC-85D8-4984-929E-5078113F7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9051" y="5578765"/>
            <a:ext cx="742671" cy="742671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:a16="http://schemas.microsoft.com/office/drawing/2014/main" id="{E7D9083C-79C4-434C-8DB6-D14EC8D5BF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76738" y="5665596"/>
            <a:ext cx="731842" cy="7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29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0" y="3127077"/>
            <a:ext cx="12192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prstClr val="black"/>
                </a:solidFill>
                <a:ea typeface="+mj-ea"/>
                <a:cs typeface="+mj-cs"/>
              </a:rPr>
              <a:t>¡Muchas gracias!</a:t>
            </a:r>
            <a:endParaRPr lang="es-ES" sz="32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449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14">
            <a:extLst>
              <a:ext uri="{FF2B5EF4-FFF2-40B4-BE49-F238E27FC236}">
                <a16:creationId xmlns:a16="http://schemas.microsoft.com/office/drawing/2014/main" id="{2801FBBD-318C-4A27-B0A2-A721423FB7E3}"/>
              </a:ext>
            </a:extLst>
          </p:cNvPr>
          <p:cNvSpPr txBox="1"/>
          <p:nvPr/>
        </p:nvSpPr>
        <p:spPr>
          <a:xfrm>
            <a:off x="586839" y="2341797"/>
            <a:ext cx="110183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500" dirty="0"/>
              <a:t>En términos institucionales: </a:t>
            </a:r>
            <a:r>
              <a:rPr lang="es-PE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Ley Marco sobre Cambio Climático y su Reglamento.</a:t>
            </a:r>
          </a:p>
          <a:p>
            <a:endParaRPr lang="es-PE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500" dirty="0"/>
              <a:t>En términos de acción: </a:t>
            </a:r>
            <a:r>
              <a:rPr lang="es-PE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Contribuciones Nacionalmente Determinadas.</a:t>
            </a:r>
          </a:p>
          <a:p>
            <a:endParaRPr lang="es-PE" sz="1000" dirty="0"/>
          </a:p>
          <a:p>
            <a:r>
              <a:rPr lang="es-PE" sz="2500" dirty="0"/>
              <a:t>   Esto implica </a:t>
            </a:r>
            <a:r>
              <a:rPr lang="es-PE" sz="2500" b="1" dirty="0"/>
              <a:t>tres</a:t>
            </a:r>
            <a:r>
              <a:rPr lang="es-PE" sz="2500" dirty="0"/>
              <a:t> retos: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500" dirty="0"/>
              <a:t>Trabajo </a:t>
            </a:r>
            <a:r>
              <a:rPr lang="es-PE" sz="2500" b="1" dirty="0"/>
              <a:t>multisectorial</a:t>
            </a:r>
            <a:r>
              <a:rPr lang="es-PE" sz="2500" dirty="0"/>
              <a:t>: Grupo de Trabajo Multisectorial.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500" dirty="0"/>
              <a:t>Trabajo </a:t>
            </a:r>
            <a:r>
              <a:rPr lang="es-PE" sz="2500" b="1" dirty="0"/>
              <a:t>multinivel</a:t>
            </a:r>
            <a:r>
              <a:rPr lang="es-PE" sz="2500" dirty="0"/>
              <a:t>: articular el trabajo con gobiernos regionales y locales.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500" dirty="0"/>
              <a:t>Trabajo </a:t>
            </a:r>
            <a:r>
              <a:rPr lang="es-PE" sz="2500" b="1" dirty="0"/>
              <a:t>multiactor</a:t>
            </a:r>
            <a:r>
              <a:rPr lang="es-PE" sz="2500" dirty="0"/>
              <a:t>: propiciar el involucramiento y las inversiones del sector privado, el concurso de los pueblos indígenas, la sociedad civil y otros actores.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DA8C3E46-0509-4C85-903B-F949FF4C2783}"/>
              </a:ext>
            </a:extLst>
          </p:cNvPr>
          <p:cNvSpPr/>
          <p:nvPr/>
        </p:nvSpPr>
        <p:spPr>
          <a:xfrm>
            <a:off x="1827028" y="1594683"/>
            <a:ext cx="8537944" cy="507831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B2C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2500" b="1" dirty="0">
                <a:solidFill>
                  <a:schemeClr val="tx1"/>
                </a:solidFill>
              </a:rPr>
              <a:t>Gestión integral frente al cambio climático</a:t>
            </a:r>
          </a:p>
        </p:txBody>
      </p:sp>
      <p:sp>
        <p:nvSpPr>
          <p:cNvPr id="42" name="CuadroTexto 17">
            <a:extLst>
              <a:ext uri="{FF2B5EF4-FFF2-40B4-BE49-F238E27FC236}">
                <a16:creationId xmlns:a16="http://schemas.microsoft.com/office/drawing/2014/main" id="{E26019F9-7161-4305-BBB9-2A99B96B8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PE" altLang="en-US" sz="2800" b="1" dirty="0">
                <a:solidFill>
                  <a:srgbClr val="575757"/>
                </a:solidFill>
                <a:latin typeface="+mn-lt"/>
                <a:ea typeface="+mj-ea"/>
                <a:cs typeface="+mj-cs"/>
              </a:rPr>
              <a:t>¿Qué estamos haciendo?</a:t>
            </a:r>
          </a:p>
        </p:txBody>
      </p:sp>
    </p:spTree>
    <p:extLst>
      <p:ext uri="{BB962C8B-B14F-4D97-AF65-F5344CB8AC3E}">
        <p14:creationId xmlns:p14="http://schemas.microsoft.com/office/powerpoint/2010/main" val="138021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17">
            <a:extLst>
              <a:ext uri="{FF2B5EF4-FFF2-40B4-BE49-F238E27FC236}">
                <a16:creationId xmlns:a16="http://schemas.microsoft.com/office/drawing/2014/main" id="{EBD49DC7-22B7-4131-A876-1063D05A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PE" altLang="en-US" sz="2800" b="1" dirty="0">
                <a:solidFill>
                  <a:srgbClr val="575757"/>
                </a:solidFill>
                <a:latin typeface="+mn-lt"/>
                <a:ea typeface="+mj-ea"/>
                <a:cs typeface="+mj-cs"/>
              </a:rPr>
              <a:t>Ley Marco sobre Cambio Climático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0D898CF1-56A0-477D-A6A8-DDACF4F88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20437" b="19499"/>
          <a:stretch/>
        </p:blipFill>
        <p:spPr>
          <a:xfrm>
            <a:off x="6147762" y="2466413"/>
            <a:ext cx="5607117" cy="2674930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77046C3C-3E4C-4EBB-A700-78A34E12BDB3}"/>
              </a:ext>
            </a:extLst>
          </p:cNvPr>
          <p:cNvSpPr txBox="1"/>
          <p:nvPr/>
        </p:nvSpPr>
        <p:spPr>
          <a:xfrm>
            <a:off x="112144" y="2251506"/>
            <a:ext cx="5785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Poder Ejecutivo </a:t>
            </a:r>
            <a:r>
              <a:rPr lang="es-PE" sz="2200" dirty="0">
                <a:solidFill>
                  <a:prstClr val="black"/>
                </a:solidFill>
              </a:rPr>
              <a:t>promulgó la Ley N° 30754 </a:t>
            </a:r>
          </a:p>
          <a:p>
            <a:pPr lvl="0" algn="r">
              <a:defRPr/>
            </a:pP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Ley Marco sobre Cambio Climático el 17 de abril de 2018 para lograr </a:t>
            </a: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gestión integral del cambio climático. </a:t>
            </a:r>
            <a:r>
              <a:rPr lang="es-PE" sz="2200" dirty="0">
                <a:solidFill>
                  <a:prstClr val="black"/>
                </a:solidFill>
                <a:latin typeface="Calibri" panose="020F0502020204030204"/>
              </a:rPr>
              <a:t>Tras ello</a:t>
            </a:r>
            <a:r>
              <a:rPr kumimoji="0" lang="es-PE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 llev</a:t>
            </a:r>
            <a:r>
              <a:rPr lang="es-PE" sz="2200" dirty="0" err="1">
                <a:solidFill>
                  <a:prstClr val="black"/>
                </a:solidFill>
                <a:latin typeface="Calibri" panose="020F0502020204030204"/>
              </a:rPr>
              <a:t>ó</a:t>
            </a:r>
            <a:r>
              <a:rPr kumimoji="0" lang="es-PE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cabo un proceso participativo, inclusivo y transparente para la construcción de su Reglamento. Actualmente la propuesta de </a:t>
            </a:r>
            <a:r>
              <a:rPr lang="es-PE" sz="2200" dirty="0">
                <a:solidFill>
                  <a:prstClr val="black"/>
                </a:solidFill>
              </a:rPr>
              <a:t>Reglamento se encuentra </a:t>
            </a:r>
            <a:r>
              <a:rPr kumimoji="0" lang="es-PE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proceso de consulta previa con los pueblos indígenas u originarios.</a:t>
            </a:r>
          </a:p>
        </p:txBody>
      </p:sp>
    </p:spTree>
    <p:extLst>
      <p:ext uri="{BB962C8B-B14F-4D97-AF65-F5344CB8AC3E}">
        <p14:creationId xmlns:p14="http://schemas.microsoft.com/office/powerpoint/2010/main" val="118193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A0FDB734-86A2-4839-902C-04D9D1C28F31}"/>
              </a:ext>
            </a:extLst>
          </p:cNvPr>
          <p:cNvCxnSpPr>
            <a:stCxn id="14" idx="6"/>
          </p:cNvCxnSpPr>
          <p:nvPr/>
        </p:nvCxnSpPr>
        <p:spPr>
          <a:xfrm>
            <a:off x="7528174" y="3659474"/>
            <a:ext cx="906699" cy="4114"/>
          </a:xfrm>
          <a:prstGeom prst="line">
            <a:avLst/>
          </a:prstGeom>
          <a:ln w="127000">
            <a:solidFill>
              <a:srgbClr val="00A7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C082AAE7-006B-4B67-890E-32A7D6EF9071}"/>
              </a:ext>
            </a:extLst>
          </p:cNvPr>
          <p:cNvSpPr/>
          <p:nvPr/>
        </p:nvSpPr>
        <p:spPr>
          <a:xfrm>
            <a:off x="89021" y="611270"/>
            <a:ext cx="11920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28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Importancia de la </a:t>
            </a:r>
          </a:p>
          <a:p>
            <a:pPr marR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28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Ley Marco sobre Cambio Climático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BEB5D36B-A978-4772-BA41-41709D519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078320" y="4599229"/>
            <a:ext cx="1638300" cy="54292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52B5F16-BC17-4F72-B352-D5771ED2B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386798" y="4590331"/>
            <a:ext cx="1638300" cy="54292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D89E9E25-E8B1-40FC-B53A-F854F584D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657" y="2185690"/>
            <a:ext cx="1638300" cy="5429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FBBDAC7-57C8-43CB-BEB2-EB799CEBD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8974" y="2185690"/>
            <a:ext cx="1638300" cy="54292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1985814-FB50-4522-B7F0-7A6E05E12326}"/>
              </a:ext>
            </a:extLst>
          </p:cNvPr>
          <p:cNvSpPr/>
          <p:nvPr/>
        </p:nvSpPr>
        <p:spPr>
          <a:xfrm>
            <a:off x="7908124" y="3055646"/>
            <a:ext cx="3815177" cy="1227658"/>
          </a:xfrm>
          <a:prstGeom prst="roundRect">
            <a:avLst/>
          </a:prstGeom>
          <a:solidFill>
            <a:srgbClr val="00A7B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Inversión y presupuesto público sostenible y resiliente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los efectos del clima.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DC04EE0-6281-4174-BFE9-43297317FDE1}"/>
              </a:ext>
            </a:extLst>
          </p:cNvPr>
          <p:cNvSpPr/>
          <p:nvPr/>
        </p:nvSpPr>
        <p:spPr>
          <a:xfrm>
            <a:off x="375312" y="1633286"/>
            <a:ext cx="3815177" cy="2048498"/>
          </a:xfrm>
          <a:prstGeom prst="roundRect">
            <a:avLst/>
          </a:prstGeom>
          <a:solidFill>
            <a:srgbClr val="00A7B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Fortalecimiento de la institucionalidad en cambio climático: 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autoridad nacional en materia de cambio climático, autoridades competentes (sectores, gobiernos regionales y locales).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8EFB148-B762-415D-B695-CA0A75A436D9}"/>
              </a:ext>
            </a:extLst>
          </p:cNvPr>
          <p:cNvSpPr/>
          <p:nvPr/>
        </p:nvSpPr>
        <p:spPr>
          <a:xfrm>
            <a:off x="7897470" y="1817195"/>
            <a:ext cx="3815177" cy="986633"/>
          </a:xfrm>
          <a:prstGeom prst="roundRect">
            <a:avLst/>
          </a:prstGeom>
          <a:solidFill>
            <a:srgbClr val="00A7B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Monitoreo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las NDC.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61B7F9B-E32A-45A4-AE31-A18E1145C85B}"/>
              </a:ext>
            </a:extLst>
          </p:cNvPr>
          <p:cNvSpPr/>
          <p:nvPr/>
        </p:nvSpPr>
        <p:spPr>
          <a:xfrm>
            <a:off x="447633" y="4234189"/>
            <a:ext cx="3815177" cy="1173066"/>
          </a:xfrm>
          <a:prstGeom prst="roundRect">
            <a:avLst/>
          </a:prstGeom>
          <a:solidFill>
            <a:srgbClr val="00A7B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Incorporación de cambio climático 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la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planificación 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desarrollo nacional.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9631EA1-F7B6-4E66-9D7B-04E9B01BEAF1}"/>
              </a:ext>
            </a:extLst>
          </p:cNvPr>
          <p:cNvSpPr/>
          <p:nvPr/>
        </p:nvSpPr>
        <p:spPr>
          <a:xfrm>
            <a:off x="4860351" y="2492877"/>
            <a:ext cx="2377815" cy="2377815"/>
          </a:xfrm>
          <a:prstGeom prst="ellipse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FC2A5BA-568B-4AA3-A030-531734573C51}"/>
              </a:ext>
            </a:extLst>
          </p:cNvPr>
          <p:cNvSpPr/>
          <p:nvPr/>
        </p:nvSpPr>
        <p:spPr>
          <a:xfrm>
            <a:off x="7897469" y="4535122"/>
            <a:ext cx="3815177" cy="986633"/>
          </a:xfrm>
          <a:prstGeom prst="roundRect">
            <a:avLst/>
          </a:prstGeom>
          <a:solidFill>
            <a:srgbClr val="00A7B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Respaldo de la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ciencia y tecnología.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6859309-CABB-41EE-9322-B5D0C3F7C7DD}"/>
              </a:ext>
            </a:extLst>
          </p:cNvPr>
          <p:cNvSpPr/>
          <p:nvPr/>
        </p:nvSpPr>
        <p:spPr>
          <a:xfrm>
            <a:off x="4580607" y="2185690"/>
            <a:ext cx="2947567" cy="2947567"/>
          </a:xfrm>
          <a:prstGeom prst="ellipse">
            <a:avLst/>
          </a:prstGeom>
          <a:noFill/>
          <a:ln w="127000">
            <a:solidFill>
              <a:srgbClr val="00A7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F915BA08-86F9-42E9-85D3-E819FC036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6181" y="3127078"/>
            <a:ext cx="1113827" cy="111382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C2D7BA1-E822-419C-B043-86B9E765383F}"/>
              </a:ext>
            </a:extLst>
          </p:cNvPr>
          <p:cNvSpPr/>
          <p:nvPr/>
        </p:nvSpPr>
        <p:spPr>
          <a:xfrm>
            <a:off x="262394" y="5715501"/>
            <a:ext cx="94461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dirty="0"/>
              <a:t>En la propuesta de reglamento:</a:t>
            </a:r>
          </a:p>
          <a:p>
            <a:r>
              <a:rPr lang="es-PE" dirty="0"/>
              <a:t>SENAMHI, brinda información climática y lineamientos sobre tendencias históricas, eventos extremos y proyecciones de escenarios climáticos nacionales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6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adroTexto 17">
            <a:extLst>
              <a:ext uri="{FF2B5EF4-FFF2-40B4-BE49-F238E27FC236}">
                <a16:creationId xmlns:a16="http://schemas.microsoft.com/office/drawing/2014/main" id="{581AFE08-F925-46DD-8C57-8771E1F9C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PE" altLang="en-US" sz="2800" b="1" dirty="0">
                <a:solidFill>
                  <a:srgbClr val="575757"/>
                </a:solidFill>
                <a:latin typeface="+mn-lt"/>
                <a:ea typeface="+mj-ea"/>
                <a:cs typeface="+mj-cs"/>
              </a:rPr>
              <a:t>Línea de tiempo del Reglamento de la Ley Marco</a:t>
            </a:r>
            <a:br>
              <a:rPr lang="es-PE" altLang="en-US" sz="2800" b="1" dirty="0">
                <a:solidFill>
                  <a:srgbClr val="575757"/>
                </a:solidFill>
                <a:latin typeface="+mn-lt"/>
                <a:ea typeface="+mj-ea"/>
                <a:cs typeface="+mj-cs"/>
              </a:rPr>
            </a:br>
            <a:r>
              <a:rPr lang="es-PE" altLang="en-US" sz="2800" b="1" dirty="0">
                <a:solidFill>
                  <a:srgbClr val="575757"/>
                </a:solidFill>
                <a:latin typeface="+mn-lt"/>
                <a:ea typeface="+mj-ea"/>
                <a:cs typeface="+mj-cs"/>
              </a:rPr>
              <a:t> sobre Cambio Climático incluyendo Consulta Previa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9463F0B-0762-4970-8FAF-E339C514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4218" y="1664116"/>
            <a:ext cx="994107" cy="1070576"/>
          </a:xfrm>
          <a:prstGeom prst="rect">
            <a:avLst/>
          </a:prstGeom>
        </p:spPr>
      </p:pic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027CB5BA-97F9-4B64-A991-1678E2E2518D}"/>
              </a:ext>
            </a:extLst>
          </p:cNvPr>
          <p:cNvSpPr/>
          <p:nvPr/>
        </p:nvSpPr>
        <p:spPr>
          <a:xfrm>
            <a:off x="9779167" y="2685680"/>
            <a:ext cx="2438401" cy="1229710"/>
          </a:xfrm>
          <a:custGeom>
            <a:avLst/>
            <a:gdLst>
              <a:gd name="connsiteX0" fmla="*/ 0 w 1692166"/>
              <a:gd name="connsiteY0" fmla="*/ 0 h 1229710"/>
              <a:gd name="connsiteX1" fmla="*/ 1692166 w 1692166"/>
              <a:gd name="connsiteY1" fmla="*/ 0 h 1229710"/>
              <a:gd name="connsiteX2" fmla="*/ 1692166 w 1692166"/>
              <a:gd name="connsiteY2" fmla="*/ 1229710 h 1229710"/>
              <a:gd name="connsiteX3" fmla="*/ 10510 w 1692166"/>
              <a:gd name="connsiteY3" fmla="*/ 1229710 h 1229710"/>
              <a:gd name="connsiteX4" fmla="*/ 620110 w 1692166"/>
              <a:gd name="connsiteY4" fmla="*/ 620110 h 1229710"/>
              <a:gd name="connsiteX5" fmla="*/ 0 w 1692166"/>
              <a:gd name="connsiteY5" fmla="*/ 0 h 1229710"/>
              <a:gd name="connsiteX0" fmla="*/ 0 w 2438401"/>
              <a:gd name="connsiteY0" fmla="*/ 0 h 1229710"/>
              <a:gd name="connsiteX1" fmla="*/ 2438401 w 2438401"/>
              <a:gd name="connsiteY1" fmla="*/ 0 h 1229710"/>
              <a:gd name="connsiteX2" fmla="*/ 1692166 w 2438401"/>
              <a:gd name="connsiteY2" fmla="*/ 1229710 h 1229710"/>
              <a:gd name="connsiteX3" fmla="*/ 10510 w 2438401"/>
              <a:gd name="connsiteY3" fmla="*/ 1229710 h 1229710"/>
              <a:gd name="connsiteX4" fmla="*/ 620110 w 2438401"/>
              <a:gd name="connsiteY4" fmla="*/ 620110 h 1229710"/>
              <a:gd name="connsiteX5" fmla="*/ 0 w 2438401"/>
              <a:gd name="connsiteY5" fmla="*/ 0 h 1229710"/>
              <a:gd name="connsiteX0" fmla="*/ 0 w 2438401"/>
              <a:gd name="connsiteY0" fmla="*/ 0 h 1229710"/>
              <a:gd name="connsiteX1" fmla="*/ 2438401 w 2438401"/>
              <a:gd name="connsiteY1" fmla="*/ 0 h 1229710"/>
              <a:gd name="connsiteX2" fmla="*/ 2438401 w 2438401"/>
              <a:gd name="connsiteY2" fmla="*/ 1219200 h 1229710"/>
              <a:gd name="connsiteX3" fmla="*/ 10510 w 2438401"/>
              <a:gd name="connsiteY3" fmla="*/ 1229710 h 1229710"/>
              <a:gd name="connsiteX4" fmla="*/ 620110 w 2438401"/>
              <a:gd name="connsiteY4" fmla="*/ 620110 h 1229710"/>
              <a:gd name="connsiteX5" fmla="*/ 0 w 2438401"/>
              <a:gd name="connsiteY5" fmla="*/ 0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1" h="1229710">
                <a:moveTo>
                  <a:pt x="0" y="0"/>
                </a:moveTo>
                <a:lnTo>
                  <a:pt x="2438401" y="0"/>
                </a:lnTo>
                <a:lnTo>
                  <a:pt x="2438401" y="1219200"/>
                </a:lnTo>
                <a:lnTo>
                  <a:pt x="10510" y="1229710"/>
                </a:lnTo>
                <a:lnTo>
                  <a:pt x="620110" y="620110"/>
                </a:lnTo>
                <a:lnTo>
                  <a:pt x="0" y="0"/>
                </a:lnTo>
                <a:close/>
              </a:path>
            </a:pathLst>
          </a:custGeom>
          <a:solidFill>
            <a:srgbClr val="23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        Aprobación del      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        Reglamento</a:t>
            </a:r>
          </a:p>
        </p:txBody>
      </p:sp>
      <p:sp>
        <p:nvSpPr>
          <p:cNvPr id="8" name="Pentágono 1">
            <a:extLst>
              <a:ext uri="{FF2B5EF4-FFF2-40B4-BE49-F238E27FC236}">
                <a16:creationId xmlns:a16="http://schemas.microsoft.com/office/drawing/2014/main" id="{AD5F9AA9-BCB1-4F0D-B74A-A8BE852A0611}"/>
              </a:ext>
            </a:extLst>
          </p:cNvPr>
          <p:cNvSpPr/>
          <p:nvPr/>
        </p:nvSpPr>
        <p:spPr>
          <a:xfrm>
            <a:off x="0" y="2680128"/>
            <a:ext cx="2068904" cy="1235034"/>
          </a:xfrm>
          <a:prstGeom prst="homePlate">
            <a:avLst/>
          </a:prstGeom>
          <a:solidFill>
            <a:srgbClr val="BADFDE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Elaboración del Documento cero</a:t>
            </a:r>
          </a:p>
        </p:txBody>
      </p:sp>
      <p:sp>
        <p:nvSpPr>
          <p:cNvPr id="9" name="Cheurón 3">
            <a:extLst>
              <a:ext uri="{FF2B5EF4-FFF2-40B4-BE49-F238E27FC236}">
                <a16:creationId xmlns:a16="http://schemas.microsoft.com/office/drawing/2014/main" id="{B6C4DC62-DC29-44F1-B588-CA251119CE7D}"/>
              </a:ext>
            </a:extLst>
          </p:cNvPr>
          <p:cNvSpPr/>
          <p:nvPr/>
        </p:nvSpPr>
        <p:spPr>
          <a:xfrm>
            <a:off x="1518060" y="2680128"/>
            <a:ext cx="2947055" cy="1235034"/>
          </a:xfrm>
          <a:prstGeom prst="chevron">
            <a:avLst/>
          </a:prstGeom>
          <a:solidFill>
            <a:srgbClr val="84CAC4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Proceso participativo del Reglamento</a:t>
            </a:r>
          </a:p>
        </p:txBody>
      </p:sp>
      <p:sp>
        <p:nvSpPr>
          <p:cNvPr id="10" name="Cheurón 4">
            <a:extLst>
              <a:ext uri="{FF2B5EF4-FFF2-40B4-BE49-F238E27FC236}">
                <a16:creationId xmlns:a16="http://schemas.microsoft.com/office/drawing/2014/main" id="{31933554-498C-49AF-9D43-ED5294541054}"/>
              </a:ext>
            </a:extLst>
          </p:cNvPr>
          <p:cNvSpPr/>
          <p:nvPr/>
        </p:nvSpPr>
        <p:spPr>
          <a:xfrm>
            <a:off x="3926048" y="2680128"/>
            <a:ext cx="2282228" cy="1235034"/>
          </a:xfrm>
          <a:prstGeom prst="chevron">
            <a:avLst/>
          </a:prstGeom>
          <a:solidFill>
            <a:srgbClr val="6CC1B2"/>
          </a:solidFill>
          <a:ln w="38100">
            <a:noFill/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Consulta Pública</a:t>
            </a:r>
          </a:p>
        </p:txBody>
      </p:sp>
      <p:sp>
        <p:nvSpPr>
          <p:cNvPr id="11" name="Cheurón 5">
            <a:extLst>
              <a:ext uri="{FF2B5EF4-FFF2-40B4-BE49-F238E27FC236}">
                <a16:creationId xmlns:a16="http://schemas.microsoft.com/office/drawing/2014/main" id="{063544AA-E04F-4ECD-A8A0-4DD09D438349}"/>
              </a:ext>
            </a:extLst>
          </p:cNvPr>
          <p:cNvSpPr/>
          <p:nvPr/>
        </p:nvSpPr>
        <p:spPr>
          <a:xfrm>
            <a:off x="5662961" y="2680128"/>
            <a:ext cx="2851865" cy="1235034"/>
          </a:xfrm>
          <a:prstGeom prst="chevron">
            <a:avLst/>
          </a:prstGeom>
          <a:solidFill>
            <a:srgbClr val="056E59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Revisión de aportes y redacción de propuesta</a:t>
            </a:r>
          </a:p>
        </p:txBody>
      </p:sp>
      <p:sp>
        <p:nvSpPr>
          <p:cNvPr id="12" name="Cheurón 6">
            <a:extLst>
              <a:ext uri="{FF2B5EF4-FFF2-40B4-BE49-F238E27FC236}">
                <a16:creationId xmlns:a16="http://schemas.microsoft.com/office/drawing/2014/main" id="{4DEE64FA-ABE2-4457-872B-E77FC793F0D5}"/>
              </a:ext>
            </a:extLst>
          </p:cNvPr>
          <p:cNvSpPr/>
          <p:nvPr/>
        </p:nvSpPr>
        <p:spPr>
          <a:xfrm>
            <a:off x="7969542" y="2680128"/>
            <a:ext cx="2369406" cy="1235034"/>
          </a:xfrm>
          <a:prstGeom prst="chevron">
            <a:avLst/>
          </a:prstGeom>
          <a:solidFill>
            <a:srgbClr val="015243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Consulta Previa</a:t>
            </a:r>
          </a:p>
        </p:txBody>
      </p:sp>
      <p:pic>
        <p:nvPicPr>
          <p:cNvPr id="13" name="Shape 168">
            <a:extLst>
              <a:ext uri="{FF2B5EF4-FFF2-40B4-BE49-F238E27FC236}">
                <a16:creationId xmlns:a16="http://schemas.microsoft.com/office/drawing/2014/main" id="{9CA07B42-DF8F-4E72-9612-10C47432A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4634" y="1761317"/>
            <a:ext cx="455002" cy="45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E7B1666-0ED7-4197-92D9-6E0D7A136931}"/>
              </a:ext>
            </a:extLst>
          </p:cNvPr>
          <p:cNvSpPr txBox="1"/>
          <p:nvPr/>
        </p:nvSpPr>
        <p:spPr>
          <a:xfrm>
            <a:off x="101689" y="4128920"/>
            <a:ext cx="109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Abril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2AEF56B-7DA9-4407-9FB5-5D7D1227288A}"/>
              </a:ext>
            </a:extLst>
          </p:cNvPr>
          <p:cNvSpPr txBox="1"/>
          <p:nvPr/>
        </p:nvSpPr>
        <p:spPr>
          <a:xfrm>
            <a:off x="6361532" y="4128918"/>
            <a:ext cx="128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Octubre - Noviembre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130EC74-07CD-4291-8145-F7F63096E960}"/>
              </a:ext>
            </a:extLst>
          </p:cNvPr>
          <p:cNvSpPr txBox="1"/>
          <p:nvPr/>
        </p:nvSpPr>
        <p:spPr>
          <a:xfrm>
            <a:off x="8125767" y="4153112"/>
            <a:ext cx="15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Noviembre</a:t>
            </a:r>
            <a:br>
              <a:rPr lang="es-ES" dirty="0"/>
            </a:br>
            <a:r>
              <a:rPr lang="es-ES" dirty="0"/>
              <a:t>a Julio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4786DE1-0DD2-490A-B88E-092781766BC4}"/>
              </a:ext>
            </a:extLst>
          </p:cNvPr>
          <p:cNvSpPr txBox="1"/>
          <p:nvPr/>
        </p:nvSpPr>
        <p:spPr>
          <a:xfrm>
            <a:off x="10828070" y="4053467"/>
            <a:ext cx="119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Agosto</a:t>
            </a:r>
          </a:p>
          <a:p>
            <a:pPr algn="r"/>
            <a:r>
              <a:rPr lang="es-ES" dirty="0"/>
              <a:t>Octubre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4210726-C84C-4AF0-9119-E974775044D1}"/>
              </a:ext>
            </a:extLst>
          </p:cNvPr>
          <p:cNvCxnSpPr>
            <a:cxnSpLocks/>
          </p:cNvCxnSpPr>
          <p:nvPr/>
        </p:nvCxnSpPr>
        <p:spPr>
          <a:xfrm flipV="1">
            <a:off x="760905" y="4336270"/>
            <a:ext cx="5389777" cy="1"/>
          </a:xfrm>
          <a:prstGeom prst="line">
            <a:avLst/>
          </a:prstGeom>
          <a:ln w="28575">
            <a:solidFill>
              <a:srgbClr val="76B72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D7AD21C-BB72-48E9-8BB3-A5BFACEC92EE}"/>
              </a:ext>
            </a:extLst>
          </p:cNvPr>
          <p:cNvCxnSpPr/>
          <p:nvPr/>
        </p:nvCxnSpPr>
        <p:spPr>
          <a:xfrm>
            <a:off x="7650145" y="4337778"/>
            <a:ext cx="403288" cy="0"/>
          </a:xfrm>
          <a:prstGeom prst="line">
            <a:avLst/>
          </a:prstGeom>
          <a:ln w="28575">
            <a:solidFill>
              <a:srgbClr val="76B72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F1F2EFC-543C-437D-BDFD-2A7DF10F6751}"/>
              </a:ext>
            </a:extLst>
          </p:cNvPr>
          <p:cNvCxnSpPr>
            <a:cxnSpLocks/>
          </p:cNvCxnSpPr>
          <p:nvPr/>
        </p:nvCxnSpPr>
        <p:spPr>
          <a:xfrm>
            <a:off x="9804594" y="4336270"/>
            <a:ext cx="1420040" cy="0"/>
          </a:xfrm>
          <a:prstGeom prst="line">
            <a:avLst/>
          </a:prstGeom>
          <a:ln w="28575">
            <a:solidFill>
              <a:srgbClr val="76B72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errar llave 20">
            <a:extLst>
              <a:ext uri="{FF2B5EF4-FFF2-40B4-BE49-F238E27FC236}">
                <a16:creationId xmlns:a16="http://schemas.microsoft.com/office/drawing/2014/main" id="{06BE653B-D89A-4E3D-94C8-F6B786DCAADF}"/>
              </a:ext>
            </a:extLst>
          </p:cNvPr>
          <p:cNvSpPr/>
          <p:nvPr/>
        </p:nvSpPr>
        <p:spPr>
          <a:xfrm rot="5400000">
            <a:off x="4431413" y="773689"/>
            <a:ext cx="423404" cy="8400861"/>
          </a:xfrm>
          <a:prstGeom prst="rightBrace">
            <a:avLst/>
          </a:prstGeom>
          <a:ln w="28575">
            <a:solidFill>
              <a:srgbClr val="76B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9D53810-299C-4641-91F4-F7B49EDFB00B}"/>
              </a:ext>
            </a:extLst>
          </p:cNvPr>
          <p:cNvSpPr txBox="1"/>
          <p:nvPr/>
        </p:nvSpPr>
        <p:spPr>
          <a:xfrm>
            <a:off x="4387315" y="5265323"/>
            <a:ext cx="109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2018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152C9D-1B36-42CB-9FA9-E732E549CA71}"/>
              </a:ext>
            </a:extLst>
          </p:cNvPr>
          <p:cNvSpPr txBox="1"/>
          <p:nvPr/>
        </p:nvSpPr>
        <p:spPr>
          <a:xfrm>
            <a:off x="10314496" y="5265323"/>
            <a:ext cx="109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2019</a:t>
            </a:r>
          </a:p>
        </p:txBody>
      </p: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444C6E1A-3DC4-4AE2-838C-308F5FBA25E0}"/>
              </a:ext>
            </a:extLst>
          </p:cNvPr>
          <p:cNvSpPr/>
          <p:nvPr/>
        </p:nvSpPr>
        <p:spPr>
          <a:xfrm rot="5400000">
            <a:off x="10189233" y="3401484"/>
            <a:ext cx="423404" cy="3114780"/>
          </a:xfrm>
          <a:prstGeom prst="rightBrace">
            <a:avLst/>
          </a:prstGeom>
          <a:ln w="28575">
            <a:solidFill>
              <a:srgbClr val="76B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5F8A238-93E4-45C4-AC86-34DA6A3AF5FD}"/>
              </a:ext>
            </a:extLst>
          </p:cNvPr>
          <p:cNvSpPr txBox="1"/>
          <p:nvPr/>
        </p:nvSpPr>
        <p:spPr>
          <a:xfrm>
            <a:off x="442684" y="5902074"/>
            <a:ext cx="634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* Los tiempos establecidos dependerán del apoyo económico y logístico</a:t>
            </a:r>
          </a:p>
        </p:txBody>
      </p:sp>
    </p:spTree>
    <p:extLst>
      <p:ext uri="{BB962C8B-B14F-4D97-AF65-F5344CB8AC3E}">
        <p14:creationId xmlns:p14="http://schemas.microsoft.com/office/powerpoint/2010/main" val="353354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5E39BB-9AA7-426F-9428-D3ABC35DA0D3}"/>
              </a:ext>
            </a:extLst>
          </p:cNvPr>
          <p:cNvCxnSpPr>
            <a:cxnSpLocks/>
          </p:cNvCxnSpPr>
          <p:nvPr/>
        </p:nvCxnSpPr>
        <p:spPr>
          <a:xfrm flipV="1">
            <a:off x="9702046" y="3700131"/>
            <a:ext cx="0" cy="99975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5CBBB51-4477-4410-9382-ED657F9680A7}"/>
              </a:ext>
            </a:extLst>
          </p:cNvPr>
          <p:cNvCxnSpPr>
            <a:cxnSpLocks/>
          </p:cNvCxnSpPr>
          <p:nvPr/>
        </p:nvCxnSpPr>
        <p:spPr>
          <a:xfrm flipV="1">
            <a:off x="5119252" y="3682788"/>
            <a:ext cx="0" cy="99975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1B61822-DAB9-4211-A093-BE7067D16611}"/>
              </a:ext>
            </a:extLst>
          </p:cNvPr>
          <p:cNvSpPr/>
          <p:nvPr/>
        </p:nvSpPr>
        <p:spPr>
          <a:xfrm>
            <a:off x="5682952" y="1410763"/>
            <a:ext cx="6765563" cy="2131017"/>
          </a:xfrm>
          <a:prstGeom prst="roundRect">
            <a:avLst/>
          </a:prstGeom>
          <a:gradFill>
            <a:gsLst>
              <a:gs pos="52000">
                <a:srgbClr val="5BA091"/>
              </a:gs>
              <a:gs pos="100000">
                <a:schemeClr val="bg1"/>
              </a:gs>
            </a:gsLst>
            <a:lin ang="3000000" scaled="0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Dialoguemos NDC </a:t>
            </a:r>
            <a:b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(con el aporte de la CNCC)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3910F13-F15F-4196-9D5A-F7E073248336}"/>
              </a:ext>
            </a:extLst>
          </p:cNvPr>
          <p:cNvSpPr/>
          <p:nvPr/>
        </p:nvSpPr>
        <p:spPr>
          <a:xfrm>
            <a:off x="5890678" y="1703909"/>
            <a:ext cx="5996513" cy="2437571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442D954-BAF1-4153-8A19-907C2C14F1E8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7290582" y="3224532"/>
            <a:ext cx="1462" cy="2137278"/>
          </a:xfrm>
          <a:prstGeom prst="line">
            <a:avLst/>
          </a:prstGeom>
          <a:ln w="57150">
            <a:solidFill>
              <a:srgbClr val="93C5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757F73D-FDEF-47C5-BEC3-D025E3964523}"/>
              </a:ext>
            </a:extLst>
          </p:cNvPr>
          <p:cNvCxnSpPr>
            <a:cxnSpLocks/>
          </p:cNvCxnSpPr>
          <p:nvPr/>
        </p:nvCxnSpPr>
        <p:spPr>
          <a:xfrm>
            <a:off x="5771728" y="3682788"/>
            <a:ext cx="0" cy="9173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3FDC45A-64E6-4AAB-B0D1-B3E87E82C3D5}"/>
              </a:ext>
            </a:extLst>
          </p:cNvPr>
          <p:cNvCxnSpPr>
            <a:cxnSpLocks/>
          </p:cNvCxnSpPr>
          <p:nvPr/>
        </p:nvCxnSpPr>
        <p:spPr>
          <a:xfrm flipV="1">
            <a:off x="3401734" y="3682788"/>
            <a:ext cx="0" cy="99975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600C426-2BB0-4DB2-A827-A842CAAEF57E}"/>
              </a:ext>
            </a:extLst>
          </p:cNvPr>
          <p:cNvSpPr/>
          <p:nvPr/>
        </p:nvSpPr>
        <p:spPr>
          <a:xfrm>
            <a:off x="258515" y="4683778"/>
            <a:ext cx="985233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A79432A-1AED-49EE-8969-57F14A381ABB}"/>
              </a:ext>
            </a:extLst>
          </p:cNvPr>
          <p:cNvCxnSpPr>
            <a:cxnSpLocks/>
          </p:cNvCxnSpPr>
          <p:nvPr/>
        </p:nvCxnSpPr>
        <p:spPr>
          <a:xfrm>
            <a:off x="724382" y="3319029"/>
            <a:ext cx="0" cy="1281144"/>
          </a:xfrm>
          <a:prstGeom prst="line">
            <a:avLst/>
          </a:prstGeom>
          <a:ln w="57150">
            <a:solidFill>
              <a:srgbClr val="93C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A18269F-D423-4D23-8DF4-74A9DCEAB931}"/>
              </a:ext>
            </a:extLst>
          </p:cNvPr>
          <p:cNvSpPr/>
          <p:nvPr/>
        </p:nvSpPr>
        <p:spPr>
          <a:xfrm>
            <a:off x="1977025" y="4683778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Septiembre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01FDFE7-B445-4DDD-8159-65E66E359B64}"/>
              </a:ext>
            </a:extLst>
          </p:cNvPr>
          <p:cNvSpPr/>
          <p:nvPr/>
        </p:nvSpPr>
        <p:spPr>
          <a:xfrm>
            <a:off x="792413" y="1915728"/>
            <a:ext cx="1660071" cy="1612677"/>
          </a:xfrm>
          <a:prstGeom prst="roundRect">
            <a:avLst>
              <a:gd name="adj" fmla="val 16309"/>
            </a:avLst>
          </a:prstGeom>
          <a:solidFill>
            <a:srgbClr val="0A548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Comisión Multisectorial iNDC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393FA6F-A3D9-4655-8A2C-32441AA7FF76}"/>
              </a:ext>
            </a:extLst>
          </p:cNvPr>
          <p:cNvSpPr/>
          <p:nvPr/>
        </p:nvSpPr>
        <p:spPr>
          <a:xfrm>
            <a:off x="2904439" y="5361810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Julio </a:t>
            </a:r>
            <a:b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A9CE003F-E05C-4B43-8A09-A4DE5DFCE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8220" y="4913521"/>
            <a:ext cx="285750" cy="40005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FDD54FC-0F91-4840-8980-F46E10CB3A8A}"/>
              </a:ext>
            </a:extLst>
          </p:cNvPr>
          <p:cNvSpPr/>
          <p:nvPr/>
        </p:nvSpPr>
        <p:spPr>
          <a:xfrm>
            <a:off x="3943312" y="4683778"/>
            <a:ext cx="985233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Febrero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06F1087A-5126-4063-A3DA-CEB1EC1BDF95}"/>
              </a:ext>
            </a:extLst>
          </p:cNvPr>
          <p:cNvSpPr/>
          <p:nvPr/>
        </p:nvSpPr>
        <p:spPr>
          <a:xfrm>
            <a:off x="6759038" y="5361810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Diciembre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C1CA05B-A119-46A0-AB9D-6D50EF1D55BA}"/>
              </a:ext>
            </a:extLst>
          </p:cNvPr>
          <p:cNvSpPr/>
          <p:nvPr/>
        </p:nvSpPr>
        <p:spPr>
          <a:xfrm>
            <a:off x="4435929" y="1915728"/>
            <a:ext cx="2754162" cy="1632774"/>
          </a:xfrm>
          <a:prstGeom prst="roundRect">
            <a:avLst/>
          </a:prstGeom>
          <a:solidFill>
            <a:srgbClr val="0A548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Grupo de Trabajo Multisectorial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(GTM-NDC)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894F3E0-BB77-4A08-8798-1B678186F8A8}"/>
              </a:ext>
            </a:extLst>
          </p:cNvPr>
          <p:cNvSpPr/>
          <p:nvPr/>
        </p:nvSpPr>
        <p:spPr>
          <a:xfrm>
            <a:off x="5261580" y="4683778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Julio </a:t>
            </a:r>
            <a:b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0C1DAB0A-2F83-43D0-B541-1B455DB2D2C9}"/>
              </a:ext>
            </a:extLst>
          </p:cNvPr>
          <p:cNvSpPr/>
          <p:nvPr/>
        </p:nvSpPr>
        <p:spPr>
          <a:xfrm>
            <a:off x="7593685" y="888472"/>
            <a:ext cx="2754163" cy="111462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4496004-669E-4CF0-AFE2-7CACFE9C4312}"/>
              </a:ext>
            </a:extLst>
          </p:cNvPr>
          <p:cNvCxnSpPr>
            <a:cxnSpLocks/>
          </p:cNvCxnSpPr>
          <p:nvPr/>
        </p:nvCxnSpPr>
        <p:spPr>
          <a:xfrm>
            <a:off x="2515348" y="3319029"/>
            <a:ext cx="0" cy="1281144"/>
          </a:xfrm>
          <a:prstGeom prst="line">
            <a:avLst/>
          </a:prstGeom>
          <a:ln w="57150">
            <a:solidFill>
              <a:srgbClr val="93C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112B6D-23F6-424A-85B5-F5F5EBA73FC9}"/>
              </a:ext>
            </a:extLst>
          </p:cNvPr>
          <p:cNvCxnSpPr>
            <a:cxnSpLocks/>
          </p:cNvCxnSpPr>
          <p:nvPr/>
        </p:nvCxnSpPr>
        <p:spPr>
          <a:xfrm>
            <a:off x="4372429" y="3319029"/>
            <a:ext cx="0" cy="1281144"/>
          </a:xfrm>
          <a:prstGeom prst="line">
            <a:avLst/>
          </a:prstGeom>
          <a:ln w="57150">
            <a:solidFill>
              <a:srgbClr val="93C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C66D156-1312-4495-A6B8-C355F7C4BD7A}"/>
              </a:ext>
            </a:extLst>
          </p:cNvPr>
          <p:cNvSpPr txBox="1"/>
          <p:nvPr/>
        </p:nvSpPr>
        <p:spPr>
          <a:xfrm>
            <a:off x="724382" y="3588783"/>
            <a:ext cx="11263300" cy="585501"/>
          </a:xfrm>
          <a:prstGeom prst="rect">
            <a:avLst/>
          </a:prstGeom>
          <a:solidFill>
            <a:srgbClr val="93C57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Proceso de construcción de las NDC en el Perú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F27A5B1E-0A14-45A3-A923-F09E6444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3007" y="3588783"/>
            <a:ext cx="1938993" cy="585501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40F8ECB6-BE60-4E15-BFCB-7D32B1522BC5}"/>
              </a:ext>
            </a:extLst>
          </p:cNvPr>
          <p:cNvSpPr/>
          <p:nvPr/>
        </p:nvSpPr>
        <p:spPr>
          <a:xfrm>
            <a:off x="4596012" y="5361810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Abril </a:t>
            </a:r>
            <a:b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F2812EA4-F463-4119-AB62-B0A6E7AD7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6377" y="4913521"/>
            <a:ext cx="285750" cy="400050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9EF16B62-D990-464D-8450-1337F1609A83}"/>
              </a:ext>
            </a:extLst>
          </p:cNvPr>
          <p:cNvSpPr/>
          <p:nvPr/>
        </p:nvSpPr>
        <p:spPr>
          <a:xfrm>
            <a:off x="2618150" y="5788955"/>
            <a:ext cx="1635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 de creación del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GTM-NDC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0BF98C9-59DA-4465-84A9-EF7D6F5302A1}"/>
              </a:ext>
            </a:extLst>
          </p:cNvPr>
          <p:cNvSpPr/>
          <p:nvPr/>
        </p:nvSpPr>
        <p:spPr>
          <a:xfrm>
            <a:off x="4221961" y="5781065"/>
            <a:ext cx="1794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Ley Marco sobre Cambio Climático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5E466279-0870-460D-B1CC-DB38E70509E8}"/>
              </a:ext>
            </a:extLst>
          </p:cNvPr>
          <p:cNvSpPr/>
          <p:nvPr/>
        </p:nvSpPr>
        <p:spPr>
          <a:xfrm>
            <a:off x="9178806" y="5349777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995C8EA7-CE64-44A2-859E-6E3EB2D9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9171" y="4930864"/>
            <a:ext cx="285750" cy="400050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FB745873-B3E5-4995-947D-7B821E355C84}"/>
              </a:ext>
            </a:extLst>
          </p:cNvPr>
          <p:cNvSpPr/>
          <p:nvPr/>
        </p:nvSpPr>
        <p:spPr>
          <a:xfrm>
            <a:off x="8804755" y="5762202"/>
            <a:ext cx="1794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Comisión de Alto Nivel sobre Cambio Climático</a:t>
            </a:r>
          </a:p>
        </p:txBody>
      </p:sp>
      <p:sp>
        <p:nvSpPr>
          <p:cNvPr id="35" name="CuadroTexto 17">
            <a:extLst>
              <a:ext uri="{FF2B5EF4-FFF2-40B4-BE49-F238E27FC236}">
                <a16:creationId xmlns:a16="http://schemas.microsoft.com/office/drawing/2014/main" id="{EBD49DC7-22B7-4131-A876-1063D05A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PE" altLang="en-US" sz="2800" b="1" dirty="0">
                <a:solidFill>
                  <a:srgbClr val="575757"/>
                </a:solidFill>
                <a:latin typeface="+mn-lt"/>
                <a:ea typeface="+mj-ea"/>
                <a:cs typeface="+mj-cs"/>
              </a:rPr>
              <a:t>Proceso de construcción de las NDC en el Perú</a:t>
            </a:r>
          </a:p>
        </p:txBody>
      </p:sp>
    </p:spTree>
    <p:extLst>
      <p:ext uri="{BB962C8B-B14F-4D97-AF65-F5344CB8AC3E}">
        <p14:creationId xmlns:p14="http://schemas.microsoft.com/office/powerpoint/2010/main" val="366204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id="{696A1FDA-6CB7-4D00-82B1-91E817AAEE4F}"/>
              </a:ext>
            </a:extLst>
          </p:cNvPr>
          <p:cNvSpPr txBox="1"/>
          <p:nvPr/>
        </p:nvSpPr>
        <p:spPr>
          <a:xfrm>
            <a:off x="1" y="305446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>
                <a:solidFill>
                  <a:prstClr val="black"/>
                </a:solidFill>
              </a:rPr>
              <a:t>Las Contribuciones Nacionalmente Determinadas</a:t>
            </a:r>
          </a:p>
        </p:txBody>
      </p:sp>
    </p:spTree>
    <p:extLst>
      <p:ext uri="{BB962C8B-B14F-4D97-AF65-F5344CB8AC3E}">
        <p14:creationId xmlns:p14="http://schemas.microsoft.com/office/powerpoint/2010/main" val="140935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17">
            <a:extLst>
              <a:ext uri="{FF2B5EF4-FFF2-40B4-BE49-F238E27FC236}">
                <a16:creationId xmlns:a16="http://schemas.microsoft.com/office/drawing/2014/main" id="{EBD49DC7-22B7-4131-A876-1063D05A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8"/>
            <a:ext cx="11869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PE" altLang="en-US" sz="2800" b="1" dirty="0">
                <a:solidFill>
                  <a:srgbClr val="575757"/>
                </a:solidFill>
                <a:latin typeface="+mn-lt"/>
                <a:ea typeface="+mj-ea"/>
                <a:cs typeface="+mj-cs"/>
              </a:rPr>
              <a:t>Las Contribuciones Nacionalmente Determinadas</a:t>
            </a:r>
          </a:p>
        </p:txBody>
      </p:sp>
      <p:sp>
        <p:nvSpPr>
          <p:cNvPr id="5" name="Rectángulo redondeado 11">
            <a:extLst>
              <a:ext uri="{FF2B5EF4-FFF2-40B4-BE49-F238E27FC236}">
                <a16:creationId xmlns:a16="http://schemas.microsoft.com/office/drawing/2014/main" id="{0E40CD91-A180-4B28-B14D-F502A8412EB2}"/>
              </a:ext>
            </a:extLst>
          </p:cNvPr>
          <p:cNvSpPr/>
          <p:nvPr/>
        </p:nvSpPr>
        <p:spPr>
          <a:xfrm>
            <a:off x="3242406" y="3223772"/>
            <a:ext cx="3332268" cy="522190"/>
          </a:xfrm>
          <a:prstGeom prst="roundRect">
            <a:avLst/>
          </a:prstGeom>
          <a:solidFill>
            <a:srgbClr val="A9CD4D"/>
          </a:solidFill>
          <a:ln w="28575">
            <a:solidFill>
              <a:srgbClr val="A9C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000" b="1" dirty="0">
                <a:solidFill>
                  <a:schemeClr val="bg1"/>
                </a:solidFill>
                <a:latin typeface="Calibri"/>
              </a:rPr>
              <a:t>Medidas de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Adaptación</a:t>
            </a:r>
          </a:p>
        </p:txBody>
      </p:sp>
      <p:sp>
        <p:nvSpPr>
          <p:cNvPr id="6" name="Rectángulo redondeado 11">
            <a:extLst>
              <a:ext uri="{FF2B5EF4-FFF2-40B4-BE49-F238E27FC236}">
                <a16:creationId xmlns:a16="http://schemas.microsoft.com/office/drawing/2014/main" id="{4DE0BD38-106A-4750-AA66-470C88F9F006}"/>
              </a:ext>
            </a:extLst>
          </p:cNvPr>
          <p:cNvSpPr/>
          <p:nvPr/>
        </p:nvSpPr>
        <p:spPr>
          <a:xfrm>
            <a:off x="3244636" y="4591660"/>
            <a:ext cx="3332268" cy="522190"/>
          </a:xfrm>
          <a:prstGeom prst="roundRect">
            <a:avLst/>
          </a:prstGeom>
          <a:solidFill>
            <a:srgbClr val="3881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PE" sz="2000" b="1" dirty="0">
                <a:solidFill>
                  <a:schemeClr val="bg1"/>
                </a:solidFill>
              </a:rPr>
              <a:t>Medidas de Mitigación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8EDFD51-0744-42F8-930E-AC4A3CBA52EC}"/>
              </a:ext>
            </a:extLst>
          </p:cNvPr>
          <p:cNvGrpSpPr/>
          <p:nvPr/>
        </p:nvGrpSpPr>
        <p:grpSpPr>
          <a:xfrm>
            <a:off x="545782" y="1468108"/>
            <a:ext cx="8893277" cy="3409343"/>
            <a:chOff x="2286000" y="2757939"/>
            <a:chExt cx="7620000" cy="2977052"/>
          </a:xfrm>
        </p:grpSpPr>
        <p:sp>
          <p:nvSpPr>
            <p:cNvPr id="8" name="Rectángulo: esquinas redondeadas 22">
              <a:extLst>
                <a:ext uri="{FF2B5EF4-FFF2-40B4-BE49-F238E27FC236}">
                  <a16:creationId xmlns:a16="http://schemas.microsoft.com/office/drawing/2014/main" id="{29BB0AE7-8C82-4697-8666-3F30D77B2C5B}"/>
                </a:ext>
              </a:extLst>
            </p:cNvPr>
            <p:cNvSpPr/>
            <p:nvPr/>
          </p:nvSpPr>
          <p:spPr>
            <a:xfrm>
              <a:off x="2286000" y="2757939"/>
              <a:ext cx="7620000" cy="107028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A9CD4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PE" sz="2000" dirty="0">
                  <a:solidFill>
                    <a:schemeClr val="tx1"/>
                  </a:solidFill>
                </a:rPr>
                <a:t>Las NDC son las acciones de cada país para adaptarse al cambio climático y reducir las emisiones de gases de efecto invernadero. De este modo, aportan a la meta global del Acuerdo de París.</a:t>
              </a: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249E89C-33D7-4150-BF96-53FF8FA07B59}"/>
                </a:ext>
              </a:extLst>
            </p:cNvPr>
            <p:cNvGrpSpPr/>
            <p:nvPr/>
          </p:nvGrpSpPr>
          <p:grpSpPr>
            <a:xfrm>
              <a:off x="3765958" y="3852685"/>
              <a:ext cx="792269" cy="1882306"/>
              <a:chOff x="5600951" y="3732939"/>
              <a:chExt cx="792269" cy="1882306"/>
            </a:xfrm>
          </p:grpSpPr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B1C66AC3-E835-485C-BDB5-A53441500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0951" y="3732939"/>
                <a:ext cx="0" cy="1882306"/>
              </a:xfrm>
              <a:prstGeom prst="line">
                <a:avLst/>
              </a:prstGeom>
              <a:ln w="28575">
                <a:solidFill>
                  <a:srgbClr val="A9C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AB95360C-436A-4641-94D4-1D57B9412A30}"/>
                  </a:ext>
                </a:extLst>
              </p:cNvPr>
              <p:cNvCxnSpPr/>
              <p:nvPr/>
            </p:nvCxnSpPr>
            <p:spPr>
              <a:xfrm>
                <a:off x="5617028" y="5593680"/>
                <a:ext cx="776192" cy="0"/>
              </a:xfrm>
              <a:prstGeom prst="line">
                <a:avLst/>
              </a:prstGeom>
              <a:ln w="28575">
                <a:solidFill>
                  <a:srgbClr val="A9C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2B978FA1-AB73-4CC8-A21F-4D5B8ECA0B5A}"/>
                  </a:ext>
                </a:extLst>
              </p:cNvPr>
              <p:cNvCxnSpPr/>
              <p:nvPr/>
            </p:nvCxnSpPr>
            <p:spPr>
              <a:xfrm>
                <a:off x="5600951" y="4399235"/>
                <a:ext cx="776192" cy="0"/>
              </a:xfrm>
              <a:prstGeom prst="line">
                <a:avLst/>
              </a:prstGeom>
              <a:ln w="28575">
                <a:solidFill>
                  <a:srgbClr val="A9C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2CF27D-7BE9-492C-955C-05BEA5900E80}"/>
              </a:ext>
            </a:extLst>
          </p:cNvPr>
          <p:cNvSpPr txBox="1"/>
          <p:nvPr/>
        </p:nvSpPr>
        <p:spPr>
          <a:xfrm>
            <a:off x="7080442" y="3051624"/>
            <a:ext cx="4298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PE" b="1" dirty="0"/>
              <a:t>Reducir </a:t>
            </a:r>
            <a:r>
              <a:rPr lang="es-PE" dirty="0"/>
              <a:t>los niveles de </a:t>
            </a:r>
            <a:r>
              <a:rPr lang="es-PE" b="1" dirty="0"/>
              <a:t>vulnerabilidad y riesgo </a:t>
            </a:r>
            <a:r>
              <a:rPr lang="es-PE" dirty="0"/>
              <a:t>asociado al cambio climático y </a:t>
            </a:r>
            <a:r>
              <a:rPr lang="es-PE" b="1" dirty="0"/>
              <a:t>aprovechar sus oportunidades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A96FB3-C1D2-438C-95FE-46BF9E9109B9}"/>
              </a:ext>
            </a:extLst>
          </p:cNvPr>
          <p:cNvSpPr txBox="1"/>
          <p:nvPr/>
        </p:nvSpPr>
        <p:spPr>
          <a:xfrm>
            <a:off x="7135637" y="4411487"/>
            <a:ext cx="4298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PE" b="1" dirty="0"/>
              <a:t>20% </a:t>
            </a:r>
            <a:r>
              <a:rPr lang="es-PE" dirty="0"/>
              <a:t>de reducción de emisiones de GEI </a:t>
            </a:r>
            <a:r>
              <a:rPr lang="es-PE" b="1" dirty="0"/>
              <a:t>en el 2030</a:t>
            </a:r>
            <a:r>
              <a:rPr lang="es-PE" dirty="0"/>
              <a:t>, con respecto al 2010, y un </a:t>
            </a:r>
            <a:r>
              <a:rPr lang="es-PE" b="1" dirty="0"/>
              <a:t>10% adicional </a:t>
            </a:r>
            <a:r>
              <a:rPr lang="es-PE" dirty="0"/>
              <a:t>condicionado al </a:t>
            </a:r>
            <a:r>
              <a:rPr lang="es-PE" b="1" dirty="0"/>
              <a:t>apoyo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513196198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1499</Words>
  <Application>Microsoft Office PowerPoint</Application>
  <PresentationFormat>Panorámica</PresentationFormat>
  <Paragraphs>214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1_Diseño personalizado</vt:lpstr>
      <vt:lpstr>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Peter Jeyson Calatayud Espinoza</dc:creator>
  <cp:lastModifiedBy>Cristina</cp:lastModifiedBy>
  <cp:revision>75</cp:revision>
  <dcterms:created xsi:type="dcterms:W3CDTF">2017-01-12T17:54:11Z</dcterms:created>
  <dcterms:modified xsi:type="dcterms:W3CDTF">2019-03-21T12:12:43Z</dcterms:modified>
</cp:coreProperties>
</file>