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6"/>
  </p:notesMasterIdLst>
  <p:handoutMasterIdLst>
    <p:handoutMasterId r:id="rId27"/>
  </p:handoutMasterIdLst>
  <p:sldIdLst>
    <p:sldId id="333" r:id="rId2"/>
    <p:sldId id="425" r:id="rId3"/>
    <p:sldId id="658" r:id="rId4"/>
    <p:sldId id="670" r:id="rId5"/>
    <p:sldId id="671" r:id="rId6"/>
    <p:sldId id="345" r:id="rId7"/>
    <p:sldId id="343" r:id="rId8"/>
    <p:sldId id="352" r:id="rId9"/>
    <p:sldId id="349" r:id="rId10"/>
    <p:sldId id="347" r:id="rId11"/>
    <p:sldId id="667" r:id="rId12"/>
    <p:sldId id="354" r:id="rId13"/>
    <p:sldId id="358" r:id="rId14"/>
    <p:sldId id="355" r:id="rId15"/>
    <p:sldId id="426" r:id="rId16"/>
    <p:sldId id="356" r:id="rId17"/>
    <p:sldId id="357" r:id="rId18"/>
    <p:sldId id="669" r:id="rId19"/>
    <p:sldId id="664" r:id="rId20"/>
    <p:sldId id="660" r:id="rId21"/>
    <p:sldId id="663" r:id="rId22"/>
    <p:sldId id="665" r:id="rId23"/>
    <p:sldId id="348" r:id="rId24"/>
    <p:sldId id="330" r:id="rId25"/>
  </p:sldIdLst>
  <p:sldSz cx="9144000" cy="6858000" type="screen4x3"/>
  <p:notesSz cx="64008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userDrawn="1">
          <p15:clr>
            <a:srgbClr val="A4A3A4"/>
          </p15:clr>
        </p15:guide>
        <p15:guide id="2" pos="201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CEC"/>
    <a:srgbClr val="07496C"/>
    <a:srgbClr val="09486B"/>
    <a:srgbClr val="09476C"/>
    <a:srgbClr val="0B4769"/>
    <a:srgbClr val="08486B"/>
    <a:srgbClr val="0B466E"/>
    <a:srgbClr val="0B476C"/>
    <a:srgbClr val="025380"/>
    <a:srgbClr val="635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6" autoAdjust="0"/>
    <p:restoredTop sz="94663" autoAdjust="0"/>
  </p:normalViewPr>
  <p:slideViewPr>
    <p:cSldViewPr>
      <p:cViewPr varScale="1">
        <p:scale>
          <a:sx n="82" d="100"/>
          <a:sy n="82" d="100"/>
        </p:scale>
        <p:origin x="48" y="58"/>
      </p:cViewPr>
      <p:guideLst>
        <p:guide orient="horz" pos="2160"/>
        <p:guide pos="2880"/>
      </p:guideLst>
    </p:cSldViewPr>
  </p:slideViewPr>
  <p:outlineViewPr>
    <p:cViewPr>
      <p:scale>
        <a:sx n="33" d="100"/>
        <a:sy n="33" d="100"/>
      </p:scale>
      <p:origin x="0" y="5544"/>
    </p:cViewPr>
  </p:outlineViewPr>
  <p:notesTextViewPr>
    <p:cViewPr>
      <p:scale>
        <a:sx n="1" d="1"/>
        <a:sy n="1" d="1"/>
      </p:scale>
      <p:origin x="0" y="0"/>
    </p:cViewPr>
  </p:notesTextViewPr>
  <p:notesViewPr>
    <p:cSldViewPr>
      <p:cViewPr varScale="1">
        <p:scale>
          <a:sx n="90" d="100"/>
          <a:sy n="90" d="100"/>
        </p:scale>
        <p:origin x="3822" y="96"/>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'IUV MÁXIMO'!$C$4</c:f>
              <c:strCache>
                <c:ptCount val="1"/>
                <c:pt idx="0">
                  <c:v>IUV MÁXIMO MARCAPOMACOCHA</c:v>
                </c:pt>
              </c:strCache>
            </c:strRef>
          </c:tx>
          <c:spPr>
            <a:solidFill>
              <a:schemeClr val="accent1"/>
            </a:solidFill>
            <a:ln>
              <a:noFill/>
            </a:ln>
            <a:effectLst/>
          </c:spPr>
          <c:invertIfNegative val="0"/>
          <c:dLbls>
            <c:delete val="1"/>
          </c:dLbls>
          <c:cat>
            <c:multiLvlStrRef>
              <c:f>('IUV MÁXIMO'!$A$5:$B$16,'IUV MÁXIMO'!$A$18:$B$29,'IUV MÁXIMO'!$A$31:$B$42,'IUV MÁXIMO'!$A$44:$B$55,'IUV MÁXIMO'!$A$57:$B$68,'IUV MÁXIMO'!$A$70:$B$81,'IUV MÁXIMO'!$A$83:$B$94,'IUV MÁXIMO'!$A$96:$B$107,'IUV MÁXIMO'!$A$109:$B$120)</c:f>
              <c:multiLvlStrCache>
                <c:ptCount val="108"/>
                <c:lvl>
                  <c:pt idx="0">
                    <c:v>Ene</c:v>
                  </c:pt>
                  <c:pt idx="1">
                    <c:v>Feb</c:v>
                  </c:pt>
                  <c:pt idx="2">
                    <c:v>Mar</c:v>
                  </c:pt>
                  <c:pt idx="3">
                    <c:v>Abr</c:v>
                  </c:pt>
                  <c:pt idx="4">
                    <c:v>May</c:v>
                  </c:pt>
                  <c:pt idx="5">
                    <c:v>Jun</c:v>
                  </c:pt>
                  <c:pt idx="6">
                    <c:v>Jul</c:v>
                  </c:pt>
                  <c:pt idx="7">
                    <c:v>Agost</c:v>
                  </c:pt>
                  <c:pt idx="8">
                    <c:v>Set</c:v>
                  </c:pt>
                  <c:pt idx="9">
                    <c:v>Oct</c:v>
                  </c:pt>
                  <c:pt idx="10">
                    <c:v>Nov</c:v>
                  </c:pt>
                  <c:pt idx="11">
                    <c:v>Dic</c:v>
                  </c:pt>
                  <c:pt idx="12">
                    <c:v>Ene</c:v>
                  </c:pt>
                  <c:pt idx="13">
                    <c:v>Feb</c:v>
                  </c:pt>
                  <c:pt idx="14">
                    <c:v>Mar</c:v>
                  </c:pt>
                  <c:pt idx="15">
                    <c:v>Abr</c:v>
                  </c:pt>
                  <c:pt idx="16">
                    <c:v>May</c:v>
                  </c:pt>
                  <c:pt idx="17">
                    <c:v>Jun</c:v>
                  </c:pt>
                  <c:pt idx="18">
                    <c:v>Jul</c:v>
                  </c:pt>
                  <c:pt idx="19">
                    <c:v>Agost</c:v>
                  </c:pt>
                  <c:pt idx="20">
                    <c:v>Set</c:v>
                  </c:pt>
                  <c:pt idx="21">
                    <c:v>Oct</c:v>
                  </c:pt>
                  <c:pt idx="22">
                    <c:v>Nov</c:v>
                  </c:pt>
                  <c:pt idx="23">
                    <c:v>Dic</c:v>
                  </c:pt>
                  <c:pt idx="24">
                    <c:v>Ene</c:v>
                  </c:pt>
                  <c:pt idx="25">
                    <c:v>Feb</c:v>
                  </c:pt>
                  <c:pt idx="26">
                    <c:v>Mar</c:v>
                  </c:pt>
                  <c:pt idx="27">
                    <c:v>Abr</c:v>
                  </c:pt>
                  <c:pt idx="28">
                    <c:v>May</c:v>
                  </c:pt>
                  <c:pt idx="29">
                    <c:v>Jun</c:v>
                  </c:pt>
                  <c:pt idx="30">
                    <c:v>Jul</c:v>
                  </c:pt>
                  <c:pt idx="31">
                    <c:v>Agost</c:v>
                  </c:pt>
                  <c:pt idx="32">
                    <c:v>Set</c:v>
                  </c:pt>
                  <c:pt idx="33">
                    <c:v>Oct</c:v>
                  </c:pt>
                  <c:pt idx="34">
                    <c:v>Nov</c:v>
                  </c:pt>
                  <c:pt idx="35">
                    <c:v>Dic</c:v>
                  </c:pt>
                  <c:pt idx="36">
                    <c:v>Ene</c:v>
                  </c:pt>
                  <c:pt idx="37">
                    <c:v>Feb</c:v>
                  </c:pt>
                  <c:pt idx="38">
                    <c:v>Mar</c:v>
                  </c:pt>
                  <c:pt idx="39">
                    <c:v>Abr</c:v>
                  </c:pt>
                  <c:pt idx="40">
                    <c:v>May</c:v>
                  </c:pt>
                  <c:pt idx="41">
                    <c:v>Jun</c:v>
                  </c:pt>
                  <c:pt idx="42">
                    <c:v>Jul</c:v>
                  </c:pt>
                  <c:pt idx="43">
                    <c:v>Agost</c:v>
                  </c:pt>
                  <c:pt idx="44">
                    <c:v>Set</c:v>
                  </c:pt>
                  <c:pt idx="45">
                    <c:v>Oct</c:v>
                  </c:pt>
                  <c:pt idx="46">
                    <c:v>Nov</c:v>
                  </c:pt>
                  <c:pt idx="47">
                    <c:v>Dic</c:v>
                  </c:pt>
                  <c:pt idx="48">
                    <c:v>Ene</c:v>
                  </c:pt>
                  <c:pt idx="49">
                    <c:v>Feb</c:v>
                  </c:pt>
                  <c:pt idx="50">
                    <c:v>Mar</c:v>
                  </c:pt>
                  <c:pt idx="51">
                    <c:v>Abr</c:v>
                  </c:pt>
                  <c:pt idx="52">
                    <c:v>May</c:v>
                  </c:pt>
                  <c:pt idx="53">
                    <c:v>Jun</c:v>
                  </c:pt>
                  <c:pt idx="54">
                    <c:v>Jul</c:v>
                  </c:pt>
                  <c:pt idx="55">
                    <c:v>Agost</c:v>
                  </c:pt>
                  <c:pt idx="56">
                    <c:v>Set</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pt idx="96">
                    <c:v>Ene</c:v>
                  </c:pt>
                  <c:pt idx="97">
                    <c:v>Feb</c:v>
                  </c:pt>
                  <c:pt idx="98">
                    <c:v>Mar</c:v>
                  </c:pt>
                  <c:pt idx="99">
                    <c:v>Abr</c:v>
                  </c:pt>
                  <c:pt idx="100">
                    <c:v>May</c:v>
                  </c:pt>
                  <c:pt idx="101">
                    <c:v>Jun</c:v>
                  </c:pt>
                  <c:pt idx="102">
                    <c:v>Jul</c:v>
                  </c:pt>
                  <c:pt idx="103">
                    <c:v>Ago</c:v>
                  </c:pt>
                  <c:pt idx="104">
                    <c:v>Sep</c:v>
                  </c:pt>
                  <c:pt idx="105">
                    <c:v>Oct</c:v>
                  </c:pt>
                  <c:pt idx="106">
                    <c:v>Nov</c:v>
                  </c:pt>
                  <c:pt idx="107">
                    <c:v>Dic</c:v>
                  </c:pt>
                </c:lvl>
                <c:lvl>
                  <c:pt idx="0">
                    <c:v>2012</c:v>
                  </c:pt>
                  <c:pt idx="12">
                    <c:v>2013</c:v>
                  </c:pt>
                  <c:pt idx="24">
                    <c:v>2014</c:v>
                  </c:pt>
                  <c:pt idx="36">
                    <c:v>2015</c:v>
                  </c:pt>
                  <c:pt idx="48">
                    <c:v>2016</c:v>
                  </c:pt>
                  <c:pt idx="60">
                    <c:v>2017</c:v>
                  </c:pt>
                  <c:pt idx="72">
                    <c:v>2018</c:v>
                  </c:pt>
                  <c:pt idx="84">
                    <c:v>2019</c:v>
                  </c:pt>
                  <c:pt idx="96">
                    <c:v>2020</c:v>
                  </c:pt>
                </c:lvl>
              </c:multiLvlStrCache>
              <c:extLst/>
            </c:multiLvlStrRef>
          </c:cat>
          <c:val>
            <c:numRef>
              <c:f>('IUV MÁXIMO'!$C$5:$C$16,'IUV MÁXIMO'!$C$18:$C$29,'IUV MÁXIMO'!$C$31:$C$42,'IUV MÁXIMO'!$C$44:$C$55,'IUV MÁXIMO'!$C$57:$C$68,'IUV MÁXIMO'!$C$70:$C$81,'IUV MÁXIMO'!$C$83:$C$94,'IUV MÁXIMO'!$C$96:$C$107,'IUV MÁXIMO'!$C$109:$C$120)</c:f>
              <c:numCache>
                <c:formatCode>General</c:formatCode>
                <c:ptCount val="108"/>
                <c:pt idx="0">
                  <c:v>19</c:v>
                </c:pt>
                <c:pt idx="1">
                  <c:v>18</c:v>
                </c:pt>
                <c:pt idx="2">
                  <c:v>17</c:v>
                </c:pt>
                <c:pt idx="3">
                  <c:v>15</c:v>
                </c:pt>
                <c:pt idx="4">
                  <c:v>12</c:v>
                </c:pt>
                <c:pt idx="5">
                  <c:v>11</c:v>
                </c:pt>
                <c:pt idx="6">
                  <c:v>12</c:v>
                </c:pt>
                <c:pt idx="7">
                  <c:v>13</c:v>
                </c:pt>
                <c:pt idx="8">
                  <c:v>16</c:v>
                </c:pt>
                <c:pt idx="14">
                  <c:v>16</c:v>
                </c:pt>
                <c:pt idx="15">
                  <c:v>15</c:v>
                </c:pt>
                <c:pt idx="16">
                  <c:v>12</c:v>
                </c:pt>
                <c:pt idx="17">
                  <c:v>11</c:v>
                </c:pt>
                <c:pt idx="18">
                  <c:v>11</c:v>
                </c:pt>
                <c:pt idx="19">
                  <c:v>14</c:v>
                </c:pt>
                <c:pt idx="20">
                  <c:v>16</c:v>
                </c:pt>
                <c:pt idx="21">
                  <c:v>17</c:v>
                </c:pt>
                <c:pt idx="22">
                  <c:v>17</c:v>
                </c:pt>
                <c:pt idx="23">
                  <c:v>18</c:v>
                </c:pt>
                <c:pt idx="24">
                  <c:v>17</c:v>
                </c:pt>
                <c:pt idx="25">
                  <c:v>16</c:v>
                </c:pt>
                <c:pt idx="26">
                  <c:v>17</c:v>
                </c:pt>
                <c:pt idx="27">
                  <c:v>15</c:v>
                </c:pt>
                <c:pt idx="28">
                  <c:v>12</c:v>
                </c:pt>
                <c:pt idx="29">
                  <c:v>10</c:v>
                </c:pt>
                <c:pt idx="31">
                  <c:v>12</c:v>
                </c:pt>
                <c:pt idx="32">
                  <c:v>15</c:v>
                </c:pt>
                <c:pt idx="33">
                  <c:v>18</c:v>
                </c:pt>
                <c:pt idx="34">
                  <c:v>16</c:v>
                </c:pt>
                <c:pt idx="35">
                  <c:v>17</c:v>
                </c:pt>
                <c:pt idx="36">
                  <c:v>18</c:v>
                </c:pt>
                <c:pt idx="37">
                  <c:v>17</c:v>
                </c:pt>
                <c:pt idx="38">
                  <c:v>17</c:v>
                </c:pt>
                <c:pt idx="39">
                  <c:v>16</c:v>
                </c:pt>
                <c:pt idx="40">
                  <c:v>14</c:v>
                </c:pt>
                <c:pt idx="41">
                  <c:v>11</c:v>
                </c:pt>
                <c:pt idx="42">
                  <c:v>11</c:v>
                </c:pt>
                <c:pt idx="43">
                  <c:v>14</c:v>
                </c:pt>
                <c:pt idx="44">
                  <c:v>16</c:v>
                </c:pt>
                <c:pt idx="45">
                  <c:v>17</c:v>
                </c:pt>
                <c:pt idx="46">
                  <c:v>18</c:v>
                </c:pt>
                <c:pt idx="47">
                  <c:v>18</c:v>
                </c:pt>
                <c:pt idx="48" formatCode="0">
                  <c:v>18</c:v>
                </c:pt>
                <c:pt idx="49" formatCode="0">
                  <c:v>19.048166666666667</c:v>
                </c:pt>
                <c:pt idx="50" formatCode="0">
                  <c:v>17.193133333333328</c:v>
                </c:pt>
                <c:pt idx="51" formatCode="0">
                  <c:v>15.510649999999998</c:v>
                </c:pt>
                <c:pt idx="52" formatCode="0">
                  <c:v>12.834916666666667</c:v>
                </c:pt>
                <c:pt idx="53" formatCode="0">
                  <c:v>10.597083333333332</c:v>
                </c:pt>
                <c:pt idx="54" formatCode="0">
                  <c:v>10.599983333333336</c:v>
                </c:pt>
                <c:pt idx="55" formatCode="0">
                  <c:v>13.386883333333335</c:v>
                </c:pt>
                <c:pt idx="56" formatCode="0">
                  <c:v>15.079033333333332</c:v>
                </c:pt>
                <c:pt idx="57" formatCode="0">
                  <c:v>17.444950000000002</c:v>
                </c:pt>
                <c:pt idx="58" formatCode="0">
                  <c:v>17.258383333333338</c:v>
                </c:pt>
                <c:pt idx="59">
                  <c:v>17</c:v>
                </c:pt>
                <c:pt idx="60">
                  <c:v>17</c:v>
                </c:pt>
                <c:pt idx="61" formatCode="0">
                  <c:v>19</c:v>
                </c:pt>
                <c:pt idx="62" formatCode="0">
                  <c:v>17</c:v>
                </c:pt>
                <c:pt idx="63" formatCode="0">
                  <c:v>15</c:v>
                </c:pt>
                <c:pt idx="64" formatCode="0">
                  <c:v>13</c:v>
                </c:pt>
                <c:pt idx="65" formatCode="0">
                  <c:v>11</c:v>
                </c:pt>
                <c:pt idx="66" formatCode="0">
                  <c:v>12</c:v>
                </c:pt>
                <c:pt idx="67" formatCode="0">
                  <c:v>13</c:v>
                </c:pt>
                <c:pt idx="68" formatCode="0">
                  <c:v>16</c:v>
                </c:pt>
                <c:pt idx="69" formatCode="0">
                  <c:v>18</c:v>
                </c:pt>
                <c:pt idx="70" formatCode="0">
                  <c:v>17</c:v>
                </c:pt>
                <c:pt idx="71" formatCode="0">
                  <c:v>17</c:v>
                </c:pt>
                <c:pt idx="72">
                  <c:v>18</c:v>
                </c:pt>
                <c:pt idx="73" formatCode="0">
                  <c:v>19</c:v>
                </c:pt>
                <c:pt idx="74" formatCode="0">
                  <c:v>18</c:v>
                </c:pt>
                <c:pt idx="75" formatCode="0">
                  <c:v>15</c:v>
                </c:pt>
                <c:pt idx="76" formatCode="0">
                  <c:v>14</c:v>
                </c:pt>
                <c:pt idx="77" formatCode="0">
                  <c:v>11</c:v>
                </c:pt>
                <c:pt idx="78" formatCode="0">
                  <c:v>11</c:v>
                </c:pt>
                <c:pt idx="79" formatCode="0">
                  <c:v>14</c:v>
                </c:pt>
                <c:pt idx="80" formatCode="0">
                  <c:v>16</c:v>
                </c:pt>
                <c:pt idx="81" formatCode="0">
                  <c:v>17</c:v>
                </c:pt>
                <c:pt idx="82" formatCode="0">
                  <c:v>18</c:v>
                </c:pt>
                <c:pt idx="83" formatCode="0">
                  <c:v>19</c:v>
                </c:pt>
                <c:pt idx="84">
                  <c:v>17</c:v>
                </c:pt>
                <c:pt idx="85" formatCode="0">
                  <c:v>18</c:v>
                </c:pt>
                <c:pt idx="86" formatCode="0">
                  <c:v>19</c:v>
                </c:pt>
                <c:pt idx="87" formatCode="0">
                  <c:v>15</c:v>
                </c:pt>
                <c:pt idx="88" formatCode="0">
                  <c:v>14</c:v>
                </c:pt>
                <c:pt idx="89" formatCode="0">
                  <c:v>11</c:v>
                </c:pt>
                <c:pt idx="90" formatCode="0">
                  <c:v>10</c:v>
                </c:pt>
                <c:pt idx="98" formatCode="0">
                  <c:v>16</c:v>
                </c:pt>
                <c:pt idx="99" formatCode="0">
                  <c:v>15</c:v>
                </c:pt>
                <c:pt idx="100" formatCode="0">
                  <c:v>12</c:v>
                </c:pt>
                <c:pt idx="101" formatCode="0">
                  <c:v>11</c:v>
                </c:pt>
                <c:pt idx="102" formatCode="0">
                  <c:v>11</c:v>
                </c:pt>
                <c:pt idx="103" formatCode="0">
                  <c:v>13</c:v>
                </c:pt>
                <c:pt idx="104" formatCode="0">
                  <c:v>15</c:v>
                </c:pt>
                <c:pt idx="105" formatCode="0">
                  <c:v>16</c:v>
                </c:pt>
              </c:numCache>
              <c:extLst/>
            </c:numRef>
          </c:val>
          <c:extLst>
            <c:ext xmlns:c16="http://schemas.microsoft.com/office/drawing/2014/chart" uri="{C3380CC4-5D6E-409C-BE32-E72D297353CC}">
              <c16:uniqueId val="{00000000-DB72-4DE3-B4FE-B46174CE21DE}"/>
            </c:ext>
          </c:extLst>
        </c:ser>
        <c:dLbls>
          <c:dLblPos val="inEnd"/>
          <c:showLegendKey val="0"/>
          <c:showVal val="1"/>
          <c:showCatName val="0"/>
          <c:showSerName val="0"/>
          <c:showPercent val="0"/>
          <c:showBubbleSize val="0"/>
        </c:dLbls>
        <c:gapWidth val="199"/>
        <c:axId val="-1265106800"/>
        <c:axId val="-1265111152"/>
      </c:barChart>
      <c:catAx>
        <c:axId val="-126510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cap="none" spc="0" normalizeH="0" baseline="0">
                <a:solidFill>
                  <a:schemeClr val="tx1"/>
                </a:solidFill>
                <a:latin typeface="+mn-lt"/>
                <a:ea typeface="+mn-ea"/>
                <a:cs typeface="+mn-cs"/>
              </a:defRPr>
            </a:pPr>
            <a:endParaRPr lang="es-PE"/>
          </a:p>
        </c:txPr>
        <c:crossAx val="-1265111152"/>
        <c:crosses val="autoZero"/>
        <c:auto val="1"/>
        <c:lblAlgn val="ctr"/>
        <c:lblOffset val="100"/>
        <c:noMultiLvlLbl val="0"/>
      </c:catAx>
      <c:valAx>
        <c:axId val="-12651111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s-PE"/>
          </a:p>
        </c:txPr>
        <c:crossAx val="-1265106800"/>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79646">
          <a:lumMod val="75000"/>
        </a:srgbClr>
      </a:solidFill>
      <a:round/>
    </a:ln>
    <a:effectLst/>
  </c:spPr>
  <c:txPr>
    <a:bodyPr/>
    <a:lstStyle/>
    <a:p>
      <a:pPr>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773363" cy="434975"/>
          </a:xfrm>
          <a:prstGeom prst="rect">
            <a:avLst/>
          </a:prstGeom>
        </p:spPr>
        <p:txBody>
          <a:bodyPr vert="horz" lIns="91430" tIns="45715" rIns="91430" bIns="45715" rtlCol="0"/>
          <a:lstStyle>
            <a:lvl1pPr algn="l">
              <a:defRPr sz="1200"/>
            </a:lvl1pPr>
          </a:lstStyle>
          <a:p>
            <a:endParaRPr lang="es-PE"/>
          </a:p>
        </p:txBody>
      </p:sp>
      <p:sp>
        <p:nvSpPr>
          <p:cNvPr id="3" name="2 Marcador de fecha"/>
          <p:cNvSpPr>
            <a:spLocks noGrp="1"/>
          </p:cNvSpPr>
          <p:nvPr>
            <p:ph type="dt" sz="quarter" idx="1"/>
          </p:nvPr>
        </p:nvSpPr>
        <p:spPr>
          <a:xfrm>
            <a:off x="3625851" y="0"/>
            <a:ext cx="2773363" cy="434975"/>
          </a:xfrm>
          <a:prstGeom prst="rect">
            <a:avLst/>
          </a:prstGeom>
        </p:spPr>
        <p:txBody>
          <a:bodyPr vert="horz" lIns="91430" tIns="45715" rIns="91430" bIns="45715" rtlCol="0"/>
          <a:lstStyle>
            <a:lvl1pPr algn="r">
              <a:defRPr sz="1200"/>
            </a:lvl1pPr>
          </a:lstStyle>
          <a:p>
            <a:fld id="{DBC3D1D8-6725-4B18-96F9-9E37C867EA43}" type="datetimeFigureOut">
              <a:rPr lang="es-PE" smtClean="0"/>
              <a:pPr/>
              <a:t>13/05/2021</a:t>
            </a:fld>
            <a:endParaRPr lang="es-PE"/>
          </a:p>
        </p:txBody>
      </p:sp>
      <p:sp>
        <p:nvSpPr>
          <p:cNvPr id="4" name="3 Marcador de pie de página"/>
          <p:cNvSpPr>
            <a:spLocks noGrp="1"/>
          </p:cNvSpPr>
          <p:nvPr>
            <p:ph type="ftr" sz="quarter" idx="2"/>
          </p:nvPr>
        </p:nvSpPr>
        <p:spPr>
          <a:xfrm>
            <a:off x="0" y="8250239"/>
            <a:ext cx="2773363" cy="434975"/>
          </a:xfrm>
          <a:prstGeom prst="rect">
            <a:avLst/>
          </a:prstGeom>
        </p:spPr>
        <p:txBody>
          <a:bodyPr vert="horz" lIns="91430" tIns="45715" rIns="91430" bIns="45715"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3625851" y="8250239"/>
            <a:ext cx="2773363" cy="434975"/>
          </a:xfrm>
          <a:prstGeom prst="rect">
            <a:avLst/>
          </a:prstGeom>
        </p:spPr>
        <p:txBody>
          <a:bodyPr vert="horz" lIns="91430" tIns="45715" rIns="91430" bIns="45715" rtlCol="0" anchor="b"/>
          <a:lstStyle>
            <a:lvl1pPr algn="r">
              <a:defRPr sz="1200"/>
            </a:lvl1pPr>
          </a:lstStyle>
          <a:p>
            <a:fld id="{6E9297C5-E87F-43A6-A7DD-CC3D9F15FA3B}" type="slidenum">
              <a:rPr lang="es-PE" smtClean="0"/>
              <a:pPr/>
              <a:t>‹Nº›</a:t>
            </a:fld>
            <a:endParaRPr lang="es-PE"/>
          </a:p>
        </p:txBody>
      </p:sp>
    </p:spTree>
    <p:extLst>
      <p:ext uri="{BB962C8B-B14F-4D97-AF65-F5344CB8AC3E}">
        <p14:creationId xmlns:p14="http://schemas.microsoft.com/office/powerpoint/2010/main" val="426680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773363" cy="434975"/>
          </a:xfrm>
          <a:prstGeom prst="rect">
            <a:avLst/>
          </a:prstGeom>
        </p:spPr>
        <p:txBody>
          <a:bodyPr vert="horz" lIns="91419" tIns="45710" rIns="91419" bIns="45710" rtlCol="0"/>
          <a:lstStyle>
            <a:lvl1pPr algn="l">
              <a:defRPr sz="1200"/>
            </a:lvl1pPr>
          </a:lstStyle>
          <a:p>
            <a:endParaRPr lang="es-PE"/>
          </a:p>
        </p:txBody>
      </p:sp>
      <p:sp>
        <p:nvSpPr>
          <p:cNvPr id="3" name="Marcador de fecha 2"/>
          <p:cNvSpPr>
            <a:spLocks noGrp="1"/>
          </p:cNvSpPr>
          <p:nvPr>
            <p:ph type="dt" idx="1"/>
          </p:nvPr>
        </p:nvSpPr>
        <p:spPr>
          <a:xfrm>
            <a:off x="3625851" y="0"/>
            <a:ext cx="2773363" cy="434975"/>
          </a:xfrm>
          <a:prstGeom prst="rect">
            <a:avLst/>
          </a:prstGeom>
        </p:spPr>
        <p:txBody>
          <a:bodyPr vert="horz" lIns="91419" tIns="45710" rIns="91419" bIns="45710" rtlCol="0"/>
          <a:lstStyle>
            <a:lvl1pPr algn="r">
              <a:defRPr sz="1200"/>
            </a:lvl1pPr>
          </a:lstStyle>
          <a:p>
            <a:fld id="{8DCFB87C-339E-4EB9-A7CE-97DC2E0DAD8A}" type="datetimeFigureOut">
              <a:rPr lang="es-PE" smtClean="0"/>
              <a:pPr/>
              <a:t>13/05/2021</a:t>
            </a:fld>
            <a:endParaRPr lang="es-PE"/>
          </a:p>
        </p:txBody>
      </p:sp>
      <p:sp>
        <p:nvSpPr>
          <p:cNvPr id="4" name="Marcador de imagen de diapositiva 3"/>
          <p:cNvSpPr>
            <a:spLocks noGrp="1" noRot="1" noChangeAspect="1"/>
          </p:cNvSpPr>
          <p:nvPr>
            <p:ph type="sldImg" idx="2"/>
          </p:nvPr>
        </p:nvSpPr>
        <p:spPr>
          <a:xfrm>
            <a:off x="1246188" y="1085850"/>
            <a:ext cx="3908425" cy="2932113"/>
          </a:xfrm>
          <a:prstGeom prst="rect">
            <a:avLst/>
          </a:prstGeom>
          <a:noFill/>
          <a:ln w="12700">
            <a:solidFill>
              <a:prstClr val="black"/>
            </a:solidFill>
          </a:ln>
        </p:spPr>
        <p:txBody>
          <a:bodyPr vert="horz" lIns="91419" tIns="45710" rIns="91419" bIns="45710" rtlCol="0" anchor="ctr"/>
          <a:lstStyle/>
          <a:p>
            <a:endParaRPr lang="es-PE"/>
          </a:p>
        </p:txBody>
      </p:sp>
      <p:sp>
        <p:nvSpPr>
          <p:cNvPr id="5" name="Marcador de notas 4"/>
          <p:cNvSpPr>
            <a:spLocks noGrp="1"/>
          </p:cNvSpPr>
          <p:nvPr>
            <p:ph type="body" sz="quarter" idx="3"/>
          </p:nvPr>
        </p:nvSpPr>
        <p:spPr>
          <a:xfrm>
            <a:off x="639763" y="4179888"/>
            <a:ext cx="5121275" cy="3421062"/>
          </a:xfrm>
          <a:prstGeom prst="rect">
            <a:avLst/>
          </a:prstGeom>
        </p:spPr>
        <p:txBody>
          <a:bodyPr vert="horz" lIns="91419" tIns="45710" rIns="91419" bIns="4571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251827"/>
            <a:ext cx="2773363" cy="434975"/>
          </a:xfrm>
          <a:prstGeom prst="rect">
            <a:avLst/>
          </a:prstGeom>
        </p:spPr>
        <p:txBody>
          <a:bodyPr vert="horz" lIns="91419" tIns="45710" rIns="91419" bIns="4571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625851" y="8251827"/>
            <a:ext cx="2773363" cy="434975"/>
          </a:xfrm>
          <a:prstGeom prst="rect">
            <a:avLst/>
          </a:prstGeom>
        </p:spPr>
        <p:txBody>
          <a:bodyPr vert="horz" lIns="91419" tIns="45710" rIns="91419" bIns="45710" rtlCol="0" anchor="b"/>
          <a:lstStyle>
            <a:lvl1pPr algn="r">
              <a:defRPr sz="1200"/>
            </a:lvl1pPr>
          </a:lstStyle>
          <a:p>
            <a:fld id="{B4413E6D-A2EE-4270-BE16-E3C0C2FC7415}" type="slidenum">
              <a:rPr lang="es-PE" smtClean="0"/>
              <a:pPr/>
              <a:t>‹Nº›</a:t>
            </a:fld>
            <a:endParaRPr lang="es-PE"/>
          </a:p>
        </p:txBody>
      </p:sp>
    </p:spTree>
    <p:extLst>
      <p:ext uri="{BB962C8B-B14F-4D97-AF65-F5344CB8AC3E}">
        <p14:creationId xmlns:p14="http://schemas.microsoft.com/office/powerpoint/2010/main" val="21836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1</a:t>
            </a:fld>
            <a:endParaRPr lang="es-PE"/>
          </a:p>
        </p:txBody>
      </p:sp>
    </p:spTree>
    <p:extLst>
      <p:ext uri="{BB962C8B-B14F-4D97-AF65-F5344CB8AC3E}">
        <p14:creationId xmlns:p14="http://schemas.microsoft.com/office/powerpoint/2010/main" val="237813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68333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356491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26276DC-05D2-4ABC-B245-A1B861E16669}" type="slidenum">
              <a:rPr lang="es-PE" smtClean="0"/>
              <a:pPr/>
              <a:t>‹Nº›</a:t>
            </a:fld>
            <a:endParaRPr lang="es-PE"/>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0595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6" name="Footer Placeholder 5"/>
          <p:cNvSpPr>
            <a:spLocks noGrp="1"/>
          </p:cNvSpPr>
          <p:nvPr>
            <p:ph type="ftr" sz="quarter" idx="11"/>
          </p:nvPr>
        </p:nvSpPr>
        <p:spPr/>
        <p:txBody>
          <a:bodyPr/>
          <a:lstStyle/>
          <a:p>
            <a:endParaRPr lang="es-PE"/>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295567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6" name="Footer Placeholder 5"/>
          <p:cNvSpPr>
            <a:spLocks noGrp="1"/>
          </p:cNvSpPr>
          <p:nvPr>
            <p:ph type="ftr" sz="quarter" idx="11"/>
          </p:nvPr>
        </p:nvSpPr>
        <p:spPr/>
        <p:txBody>
          <a:bodyPr/>
          <a:lstStyle/>
          <a:p>
            <a:endParaRPr lang="es-PE"/>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26276DC-05D2-4ABC-B245-A1B861E16669}" type="slidenum">
              <a:rPr lang="es-PE" smtClean="0"/>
              <a:pPr/>
              <a:t>‹Nº›</a:t>
            </a:fld>
            <a:endParaRPr lang="es-PE"/>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20038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6" name="Footer Placeholder 5"/>
          <p:cNvSpPr>
            <a:spLocks noGrp="1"/>
          </p:cNvSpPr>
          <p:nvPr>
            <p:ph type="ftr" sz="quarter" idx="11"/>
          </p:nvPr>
        </p:nvSpPr>
        <p:spPr/>
        <p:txBody>
          <a:bodyPr/>
          <a:lstStyle/>
          <a:p>
            <a:endParaRPr lang="es-PE"/>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03546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3548211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69150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 y="4280"/>
            <a:ext cx="9134623" cy="6841569"/>
          </a:xfrm>
          <a:prstGeom prst="rect">
            <a:avLst/>
          </a:prstGeom>
        </p:spPr>
      </p:pic>
      <p:sp>
        <p:nvSpPr>
          <p:cNvPr id="4" name="Marcador de texto 3"/>
          <p:cNvSpPr>
            <a:spLocks noGrp="1"/>
          </p:cNvSpPr>
          <p:nvPr>
            <p:ph type="body" sz="quarter" idx="10" hasCustomPrompt="1"/>
          </p:nvPr>
        </p:nvSpPr>
        <p:spPr>
          <a:xfrm>
            <a:off x="683568" y="1449938"/>
            <a:ext cx="7632848" cy="720080"/>
          </a:xfrm>
        </p:spPr>
        <p:txBody>
          <a:bodyPr>
            <a:noAutofit/>
          </a:bodyPr>
          <a:lstStyle>
            <a:lvl1pPr marL="0" indent="0" algn="ctr">
              <a:spcBef>
                <a:spcPts val="0"/>
              </a:spcBef>
              <a:buNone/>
              <a:defRPr sz="2500" b="1">
                <a:solidFill>
                  <a:schemeClr val="tx2"/>
                </a:solidFill>
                <a:latin typeface="Myriad Pro" panose="020B0503030403020204" pitchFamily="34" charset="0"/>
              </a:defRPr>
            </a:lvl1pPr>
            <a:lvl2pPr marL="457200" indent="0" algn="ctr">
              <a:spcBef>
                <a:spcPts val="0"/>
              </a:spcBef>
              <a:buNone/>
              <a:defRPr sz="25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sp>
        <p:nvSpPr>
          <p:cNvPr id="5" name="Marcador de texto 3"/>
          <p:cNvSpPr>
            <a:spLocks noGrp="1"/>
          </p:cNvSpPr>
          <p:nvPr>
            <p:ph type="body" sz="quarter" idx="12"/>
          </p:nvPr>
        </p:nvSpPr>
        <p:spPr>
          <a:xfrm>
            <a:off x="683568" y="4471971"/>
            <a:ext cx="7632848" cy="325181"/>
          </a:xfrm>
        </p:spPr>
        <p:txBody>
          <a:bodyPr>
            <a:noAutofit/>
          </a:bodyPr>
          <a:lstStyle>
            <a:lvl1pPr marL="0" indent="0" algn="ctr">
              <a:buNone/>
              <a:defRPr sz="16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sp>
        <p:nvSpPr>
          <p:cNvPr id="7" name="Marcador de texto 3"/>
          <p:cNvSpPr>
            <a:spLocks noGrp="1"/>
          </p:cNvSpPr>
          <p:nvPr>
            <p:ph type="body" sz="quarter" idx="13"/>
          </p:nvPr>
        </p:nvSpPr>
        <p:spPr>
          <a:xfrm>
            <a:off x="683568" y="4725144"/>
            <a:ext cx="7632848" cy="504056"/>
          </a:xfrm>
        </p:spPr>
        <p:txBody>
          <a:bodyPr>
            <a:noAutofit/>
          </a:bodyPr>
          <a:lstStyle>
            <a:lvl1pPr marL="0" indent="0" algn="ctr">
              <a:spcBef>
                <a:spcPts val="0"/>
              </a:spcBef>
              <a:buNone/>
              <a:defRPr sz="1400" b="0">
                <a:solidFill>
                  <a:srgbClr val="025380"/>
                </a:solidFill>
                <a:latin typeface="Myriad Pro" panose="020B0503030403020204" pitchFamily="34" charset="0"/>
              </a:defRPr>
            </a:lvl1pPr>
            <a:lvl2pPr marL="457200" indent="0" algn="ctr">
              <a:spcBef>
                <a:spcPts val="0"/>
              </a:spcBef>
              <a:buNone/>
              <a:defRPr sz="1400" b="0">
                <a:solidFill>
                  <a:srgbClr val="025380"/>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a:p>
            <a:pPr lvl="1"/>
            <a:r>
              <a:rPr lang="es-ES" dirty="0"/>
              <a:t>Segundo nivel</a:t>
            </a:r>
          </a:p>
        </p:txBody>
      </p:sp>
      <p:sp>
        <p:nvSpPr>
          <p:cNvPr id="8" name="Marcador de texto 3"/>
          <p:cNvSpPr>
            <a:spLocks noGrp="1"/>
          </p:cNvSpPr>
          <p:nvPr>
            <p:ph type="body" sz="quarter" idx="14"/>
          </p:nvPr>
        </p:nvSpPr>
        <p:spPr>
          <a:xfrm>
            <a:off x="683568" y="2636912"/>
            <a:ext cx="7632848" cy="1693346"/>
          </a:xfrm>
        </p:spPr>
        <p:txBody>
          <a:bodyPr>
            <a:noAutofit/>
          </a:bodyPr>
          <a:lstStyle>
            <a:lvl1pPr marL="0" indent="0" algn="ctr">
              <a:lnSpc>
                <a:spcPct val="100000"/>
              </a:lnSpc>
              <a:spcBef>
                <a:spcPts val="0"/>
              </a:spcBef>
              <a:buNone/>
              <a:defRPr sz="2500" b="1">
                <a:solidFill>
                  <a:schemeClr val="tx1"/>
                </a:solidFill>
                <a:latin typeface="Myriad Pro" panose="020B0503030403020204" pitchFamily="34" charset="0"/>
              </a:defRPr>
            </a:lvl1pPr>
            <a:lvl2pPr marL="457200" indent="0" algn="ctr">
              <a:lnSpc>
                <a:spcPct val="100000"/>
              </a:lnSpc>
              <a:spcBef>
                <a:spcPts val="0"/>
              </a:spcBef>
              <a:buNone/>
              <a:defRPr sz="2500" b="1">
                <a:solidFill>
                  <a:schemeClr val="tx1"/>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a:p>
            <a:pPr lvl="1"/>
            <a:r>
              <a:rPr lang="es-ES" dirty="0"/>
              <a:t>Segundo nivel</a:t>
            </a:r>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4088" y="301167"/>
            <a:ext cx="2011454" cy="973544"/>
          </a:xfrm>
          <a:prstGeom prst="rect">
            <a:avLst/>
          </a:prstGeom>
        </p:spPr>
      </p:pic>
      <p:pic>
        <p:nvPicPr>
          <p:cNvPr id="11" name="Imagen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3728" y="588448"/>
            <a:ext cx="1867304" cy="398983"/>
          </a:xfrm>
          <a:prstGeom prst="rect">
            <a:avLst/>
          </a:prstGeom>
        </p:spPr>
      </p:pic>
      <p:pic>
        <p:nvPicPr>
          <p:cNvPr id="6" name="Imagen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94640" y="5817497"/>
            <a:ext cx="1944216" cy="440055"/>
          </a:xfrm>
          <a:prstGeom prst="rect">
            <a:avLst/>
          </a:prstGeom>
        </p:spPr>
      </p:pic>
    </p:spTree>
    <p:extLst>
      <p:ext uri="{BB962C8B-B14F-4D97-AF65-F5344CB8AC3E}">
        <p14:creationId xmlns:p14="http://schemas.microsoft.com/office/powerpoint/2010/main" val="3069090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8" y="8930"/>
            <a:ext cx="9131459" cy="6840139"/>
          </a:xfrm>
          <a:prstGeom prst="rect">
            <a:avLst/>
          </a:prstGeom>
        </p:spPr>
      </p:pic>
      <p:sp>
        <p:nvSpPr>
          <p:cNvPr id="3" name="Marcador de texto 3"/>
          <p:cNvSpPr>
            <a:spLocks noGrp="1"/>
          </p:cNvSpPr>
          <p:nvPr>
            <p:ph type="body" sz="quarter" idx="12"/>
          </p:nvPr>
        </p:nvSpPr>
        <p:spPr>
          <a:xfrm>
            <a:off x="755573" y="1412777"/>
            <a:ext cx="7632848" cy="432048"/>
          </a:xfrm>
        </p:spPr>
        <p:txBody>
          <a:bodyPr>
            <a:noAutofit/>
          </a:bodyPr>
          <a:lstStyle>
            <a:lvl1pPr marL="0" indent="0" algn="l">
              <a:spcBef>
                <a:spcPts val="0"/>
              </a:spcBef>
              <a:buNone/>
              <a:defRPr sz="16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sp>
        <p:nvSpPr>
          <p:cNvPr id="4" name="Marcador de texto 3"/>
          <p:cNvSpPr>
            <a:spLocks noGrp="1"/>
          </p:cNvSpPr>
          <p:nvPr>
            <p:ph type="body" sz="quarter" idx="13"/>
          </p:nvPr>
        </p:nvSpPr>
        <p:spPr>
          <a:xfrm>
            <a:off x="755573" y="1852216"/>
            <a:ext cx="7632848" cy="4457103"/>
          </a:xfrm>
        </p:spPr>
        <p:txBody>
          <a:bodyPr>
            <a:noAutofit/>
          </a:bodyPr>
          <a:lstStyle>
            <a:lvl1pPr marL="0" indent="0" algn="just">
              <a:spcBef>
                <a:spcPts val="0"/>
              </a:spcBef>
              <a:buNone/>
              <a:defRPr sz="1400" b="0">
                <a:solidFill>
                  <a:schemeClr val="tx1"/>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sp>
        <p:nvSpPr>
          <p:cNvPr id="7" name="Marcador de texto 3"/>
          <p:cNvSpPr>
            <a:spLocks noGrp="1"/>
          </p:cNvSpPr>
          <p:nvPr>
            <p:ph type="body" sz="quarter" idx="14"/>
          </p:nvPr>
        </p:nvSpPr>
        <p:spPr>
          <a:xfrm>
            <a:off x="395536" y="476672"/>
            <a:ext cx="8352928" cy="432048"/>
          </a:xfrm>
        </p:spPr>
        <p:txBody>
          <a:bodyPr>
            <a:noAutofit/>
          </a:bodyPr>
          <a:lstStyle>
            <a:lvl1pPr marL="0" indent="0" algn="ctr">
              <a:spcBef>
                <a:spcPts val="0"/>
              </a:spcBef>
              <a:buNone/>
              <a:defRPr sz="24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pic>
        <p:nvPicPr>
          <p:cNvPr id="6" name="Imagen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515896" y="5704526"/>
            <a:ext cx="1398350" cy="67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651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4" y="3765"/>
            <a:ext cx="9138851" cy="6844736"/>
          </a:xfrm>
          <a:prstGeom prst="rect">
            <a:avLst/>
          </a:prstGeom>
        </p:spPr>
      </p:pic>
      <p:sp>
        <p:nvSpPr>
          <p:cNvPr id="10" name="5 Marcador de contenido"/>
          <p:cNvSpPr>
            <a:spLocks noGrp="1"/>
          </p:cNvSpPr>
          <p:nvPr>
            <p:ph sz="quarter" idx="4"/>
          </p:nvPr>
        </p:nvSpPr>
        <p:spPr>
          <a:xfrm>
            <a:off x="683568" y="3507038"/>
            <a:ext cx="7632848" cy="1800200"/>
          </a:xfrm>
        </p:spPr>
        <p:txBody>
          <a:bodyPr>
            <a:normAutofit/>
          </a:bodyPr>
          <a:lstStyle>
            <a:lvl1pPr marL="0" indent="0" algn="ctr">
              <a:buNone/>
              <a:defRPr sz="1200" b="0">
                <a:solidFill>
                  <a:schemeClr val="tx1"/>
                </a:solidFill>
                <a:latin typeface="Myriad Pro" panose="020B0503030403020204" pitchFamily="34" charset="0"/>
                <a:cs typeface="Khmer UI" panose="020B0502040204020203" pitchFamily="34" charset="0"/>
              </a:defRPr>
            </a:lvl1pPr>
            <a:lvl2pPr marL="457200" indent="0" algn="ctr">
              <a:buNone/>
              <a:defRPr sz="1200" b="0">
                <a:solidFill>
                  <a:schemeClr val="tx1"/>
                </a:solidFill>
                <a:latin typeface="Myriad Pro" panose="020B0503030403020204" pitchFamily="34" charset="0"/>
                <a:cs typeface="Khmer UI" panose="020B0502040204020203" pitchFamily="34" charset="0"/>
              </a:defRPr>
            </a:lvl2pPr>
            <a:lvl3pPr marL="914400" indent="0" algn="ctr">
              <a:buNone/>
              <a:defRPr sz="1200" b="0">
                <a:solidFill>
                  <a:schemeClr val="tx1"/>
                </a:solidFill>
                <a:latin typeface="Myriad Pro" panose="020B0503030403020204" pitchFamily="34" charset="0"/>
                <a:cs typeface="Khmer UI" panose="020B0502040204020203" pitchFamily="34" charset="0"/>
              </a:defRPr>
            </a:lvl3pPr>
            <a:lvl4pPr marL="1371600" indent="0" algn="just">
              <a:buNone/>
              <a:defRPr sz="1200">
                <a:solidFill>
                  <a:schemeClr val="tx1"/>
                </a:solidFill>
                <a:latin typeface="Khmer UI" panose="020B0502040204020203" pitchFamily="34" charset="0"/>
                <a:cs typeface="Khmer UI" panose="020B0502040204020203" pitchFamily="34" charset="0"/>
              </a:defRPr>
            </a:lvl4pPr>
            <a:lvl5pPr marL="1828800" indent="0" algn="just">
              <a:buNone/>
              <a:defRPr sz="1200">
                <a:solidFill>
                  <a:schemeClr val="tx1"/>
                </a:solidFill>
                <a:latin typeface="Khmer UI" panose="020B0502040204020203" pitchFamily="34" charset="0"/>
                <a:cs typeface="Khmer UI" panose="020B0502040204020203" pitchFamily="34" charset="0"/>
              </a:defRPr>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p:txBody>
      </p:sp>
      <p:sp>
        <p:nvSpPr>
          <p:cNvPr id="7" name="Marcador de texto 3"/>
          <p:cNvSpPr>
            <a:spLocks noGrp="1"/>
          </p:cNvSpPr>
          <p:nvPr>
            <p:ph type="body" sz="quarter" idx="10" hasCustomPrompt="1"/>
          </p:nvPr>
        </p:nvSpPr>
        <p:spPr>
          <a:xfrm>
            <a:off x="683568" y="1844824"/>
            <a:ext cx="7632848" cy="720080"/>
          </a:xfrm>
        </p:spPr>
        <p:txBody>
          <a:bodyPr>
            <a:noAutofit/>
          </a:bodyPr>
          <a:lstStyle>
            <a:lvl1pPr marL="0" indent="0" algn="ctr">
              <a:spcBef>
                <a:spcPts val="0"/>
              </a:spcBef>
              <a:buFont typeface="Arial" panose="020B0604020202020204" pitchFamily="34" charset="0"/>
              <a:buNone/>
              <a:defRPr sz="2500" b="1">
                <a:solidFill>
                  <a:schemeClr val="tx2"/>
                </a:solidFill>
                <a:latin typeface="Myriad Pro" panose="020B0503030403020204" pitchFamily="34" charset="0"/>
              </a:defRPr>
            </a:lvl1pPr>
            <a:lvl2pPr marL="457200" indent="0" algn="ctr">
              <a:spcBef>
                <a:spcPts val="0"/>
              </a:spcBef>
              <a:buNone/>
              <a:defRPr sz="25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sp>
        <p:nvSpPr>
          <p:cNvPr id="5" name="Rectángulo 4"/>
          <p:cNvSpPr/>
          <p:nvPr userDrawn="1"/>
        </p:nvSpPr>
        <p:spPr>
          <a:xfrm>
            <a:off x="3995936" y="548680"/>
            <a:ext cx="79208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3728" y="588448"/>
            <a:ext cx="1867304" cy="398983"/>
          </a:xfrm>
          <a:prstGeom prst="rect">
            <a:avLst/>
          </a:prstGeom>
        </p:spPr>
      </p:pic>
      <p:pic>
        <p:nvPicPr>
          <p:cNvPr id="9" name="Imagen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94640" y="5817497"/>
            <a:ext cx="1944216" cy="440055"/>
          </a:xfrm>
          <a:prstGeom prst="rect">
            <a:avLst/>
          </a:prstGeom>
        </p:spPr>
      </p:pic>
      <p:pic>
        <p:nvPicPr>
          <p:cNvPr id="12" name="Imagen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64088" y="301167"/>
            <a:ext cx="2011454" cy="973544"/>
          </a:xfrm>
          <a:prstGeom prst="rect">
            <a:avLst/>
          </a:prstGeom>
        </p:spPr>
      </p:pic>
    </p:spTree>
    <p:extLst>
      <p:ext uri="{BB962C8B-B14F-4D97-AF65-F5344CB8AC3E}">
        <p14:creationId xmlns:p14="http://schemas.microsoft.com/office/powerpoint/2010/main" val="12827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308518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8" y="7971"/>
            <a:ext cx="9134020" cy="6842057"/>
          </a:xfrm>
          <a:prstGeom prst="rect">
            <a:avLst/>
          </a:prstGeom>
        </p:spPr>
      </p:pic>
      <p:sp>
        <p:nvSpPr>
          <p:cNvPr id="10" name="5 Marcador de contenido"/>
          <p:cNvSpPr>
            <a:spLocks noGrp="1"/>
          </p:cNvSpPr>
          <p:nvPr>
            <p:ph sz="quarter" idx="4"/>
          </p:nvPr>
        </p:nvSpPr>
        <p:spPr>
          <a:xfrm>
            <a:off x="755576" y="1052736"/>
            <a:ext cx="7632848" cy="5256584"/>
          </a:xfrm>
        </p:spPr>
        <p:txBody>
          <a:bodyPr>
            <a:normAutofit/>
          </a:bodyPr>
          <a:lstStyle>
            <a:lvl1pPr marL="0" indent="0" algn="just">
              <a:spcBef>
                <a:spcPts val="0"/>
              </a:spcBef>
              <a:buNone/>
              <a:defRPr sz="1100">
                <a:solidFill>
                  <a:schemeClr val="tx1"/>
                </a:solidFill>
                <a:latin typeface="Myriad Pro" panose="020B0503030403020204" pitchFamily="34" charset="0"/>
                <a:cs typeface="Khmer UI" panose="020B0502040204020203" pitchFamily="34" charset="0"/>
              </a:defRPr>
            </a:lvl1pPr>
            <a:lvl2pPr marL="457200" indent="0" algn="just">
              <a:spcBef>
                <a:spcPts val="0"/>
              </a:spcBef>
              <a:buNone/>
              <a:defRPr sz="1100">
                <a:solidFill>
                  <a:schemeClr val="tx1"/>
                </a:solidFill>
                <a:latin typeface="Myriad Pro" panose="020B0503030403020204" pitchFamily="34" charset="0"/>
                <a:cs typeface="Khmer UI" panose="020B0502040204020203" pitchFamily="34" charset="0"/>
              </a:defRPr>
            </a:lvl2pPr>
            <a:lvl3pPr marL="914400" indent="0" algn="just">
              <a:spcBef>
                <a:spcPts val="0"/>
              </a:spcBef>
              <a:buNone/>
              <a:defRPr sz="1100">
                <a:solidFill>
                  <a:schemeClr val="tx1"/>
                </a:solidFill>
                <a:latin typeface="Myriad Pro" panose="020B0503030403020204" pitchFamily="34" charset="0"/>
                <a:cs typeface="Khmer UI" panose="020B0502040204020203" pitchFamily="34" charset="0"/>
              </a:defRPr>
            </a:lvl3pPr>
            <a:lvl4pPr marL="1371600" indent="0" algn="just">
              <a:spcBef>
                <a:spcPts val="0"/>
              </a:spcBef>
              <a:buNone/>
              <a:defRPr sz="1100">
                <a:solidFill>
                  <a:schemeClr val="tx1"/>
                </a:solidFill>
                <a:latin typeface="Myriad Pro" panose="020B0503030403020204" pitchFamily="34" charset="0"/>
                <a:cs typeface="Khmer UI" panose="020B0502040204020203" pitchFamily="34" charset="0"/>
              </a:defRPr>
            </a:lvl4pPr>
            <a:lvl5pPr marL="1828800" indent="0" algn="just">
              <a:spcBef>
                <a:spcPts val="0"/>
              </a:spcBef>
              <a:buNone/>
              <a:defRPr sz="1100">
                <a:solidFill>
                  <a:schemeClr val="tx1"/>
                </a:solidFill>
                <a:latin typeface="Myriad Pro" panose="020B0503030403020204" pitchFamily="34" charset="0"/>
                <a:cs typeface="Khmer UI" panose="020B0502040204020203" pitchFamily="34" charset="0"/>
              </a:defRPr>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6" name="Marcador de texto 3"/>
          <p:cNvSpPr>
            <a:spLocks noGrp="1"/>
          </p:cNvSpPr>
          <p:nvPr>
            <p:ph type="body" sz="quarter" idx="13"/>
          </p:nvPr>
        </p:nvSpPr>
        <p:spPr>
          <a:xfrm>
            <a:off x="755573" y="508167"/>
            <a:ext cx="7632848" cy="432048"/>
          </a:xfrm>
        </p:spPr>
        <p:txBody>
          <a:bodyPr>
            <a:noAutofit/>
          </a:bodyPr>
          <a:lstStyle>
            <a:lvl1pPr marL="0" indent="0" algn="l">
              <a:spcBef>
                <a:spcPts val="0"/>
              </a:spcBef>
              <a:buNone/>
              <a:defRPr sz="16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a:t>Haga clic para modificar el estilo de texto del patrón</a:t>
            </a:r>
          </a:p>
        </p:txBody>
      </p:sp>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515896" y="5704526"/>
            <a:ext cx="1398350" cy="67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20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5" name="Footer Placeholder 4"/>
          <p:cNvSpPr>
            <a:spLocks noGrp="1"/>
          </p:cNvSpPr>
          <p:nvPr>
            <p:ph type="ftr" sz="quarter" idx="11"/>
          </p:nvPr>
        </p:nvSpPr>
        <p:spPr/>
        <p:txBody>
          <a:bodyPr/>
          <a:lstStyle/>
          <a:p>
            <a:endParaRPr lang="es-PE"/>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972867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32522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8" name="Footer Placeholder 7"/>
          <p:cNvSpPr>
            <a:spLocks noGrp="1"/>
          </p:cNvSpPr>
          <p:nvPr>
            <p:ph type="ftr" sz="quarter" idx="11"/>
          </p:nvPr>
        </p:nvSpPr>
        <p:spPr/>
        <p:txBody>
          <a:bodyPr/>
          <a:lstStyle/>
          <a:p>
            <a:endParaRPr lang="es-PE"/>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260727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4" name="Footer Placeholder 3"/>
          <p:cNvSpPr>
            <a:spLocks noGrp="1"/>
          </p:cNvSpPr>
          <p:nvPr>
            <p:ph type="ftr" sz="quarter" idx="11"/>
          </p:nvPr>
        </p:nvSpPr>
        <p:spPr/>
        <p:txBody>
          <a:bodyPr/>
          <a:lstStyle/>
          <a:p>
            <a:endParaRPr lang="es-PE"/>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1207625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3" name="Footer Placeholder 2"/>
          <p:cNvSpPr>
            <a:spLocks noGrp="1"/>
          </p:cNvSpPr>
          <p:nvPr>
            <p:ph type="ftr" sz="quarter" idx="11"/>
          </p:nvPr>
        </p:nvSpPr>
        <p:spPr/>
        <p:txBody>
          <a:bodyPr/>
          <a:lstStyle/>
          <a:p>
            <a:endParaRPr lang="es-PE"/>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364868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6" name="Footer Placeholder 5"/>
          <p:cNvSpPr>
            <a:spLocks noGrp="1"/>
          </p:cNvSpPr>
          <p:nvPr>
            <p:ph type="ftr" sz="quarter" idx="11"/>
          </p:nvPr>
        </p:nvSpPr>
        <p:spPr/>
        <p:txBody>
          <a:bodyPr/>
          <a:lstStyle/>
          <a:p>
            <a:endParaRPr lang="es-P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208236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3D3B68C-DE82-4E8B-B4F9-6BF55E65242B}" type="datetimeFigureOut">
              <a:rPr lang="es-PE" smtClean="0"/>
              <a:pPr/>
              <a:t>13/05/2021</a:t>
            </a:fld>
            <a:endParaRPr lang="es-PE"/>
          </a:p>
        </p:txBody>
      </p:sp>
      <p:sp>
        <p:nvSpPr>
          <p:cNvPr id="6" name="Footer Placeholder 5"/>
          <p:cNvSpPr>
            <a:spLocks noGrp="1"/>
          </p:cNvSpPr>
          <p:nvPr>
            <p:ph type="ftr" sz="quarter" idx="11"/>
          </p:nvPr>
        </p:nvSpPr>
        <p:spPr/>
        <p:txBody>
          <a:bodyPr/>
          <a:lstStyle/>
          <a:p>
            <a:endParaRPr lang="es-PE"/>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26276DC-05D2-4ABC-B245-A1B861E16669}" type="slidenum">
              <a:rPr lang="es-PE" smtClean="0"/>
              <a:pPr/>
              <a:t>‹Nº›</a:t>
            </a:fld>
            <a:endParaRPr lang="es-PE"/>
          </a:p>
        </p:txBody>
      </p:sp>
    </p:spTree>
    <p:extLst>
      <p:ext uri="{BB962C8B-B14F-4D97-AF65-F5344CB8AC3E}">
        <p14:creationId xmlns:p14="http://schemas.microsoft.com/office/powerpoint/2010/main" val="8319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F3D3B68C-DE82-4E8B-B4F9-6BF55E65242B}" type="datetimeFigureOut">
              <a:rPr lang="es-PE" smtClean="0"/>
              <a:pPr/>
              <a:t>13/05/2021</a:t>
            </a:fld>
            <a:endParaRPr lang="es-PE"/>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626276DC-05D2-4ABC-B245-A1B861E16669}" type="slidenum">
              <a:rPr lang="es-PE" smtClean="0"/>
              <a:pPr/>
              <a:t>‹Nº›</a:t>
            </a:fld>
            <a:endParaRPr lang="es-PE"/>
          </a:p>
        </p:txBody>
      </p:sp>
    </p:spTree>
    <p:extLst>
      <p:ext uri="{BB962C8B-B14F-4D97-AF65-F5344CB8AC3E}">
        <p14:creationId xmlns:p14="http://schemas.microsoft.com/office/powerpoint/2010/main" val="61003916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682" r:id="rId20"/>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hyperlink" Target="mailto:jprojas@senamhi.gob.pe"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texto 18"/>
          <p:cNvSpPr>
            <a:spLocks noGrp="1"/>
          </p:cNvSpPr>
          <p:nvPr>
            <p:ph type="body" sz="quarter" idx="10"/>
          </p:nvPr>
        </p:nvSpPr>
        <p:spPr>
          <a:xfrm>
            <a:off x="215008" y="1695157"/>
            <a:ext cx="8928992" cy="720080"/>
          </a:xfrm>
        </p:spPr>
        <p:txBody>
          <a:bodyPr/>
          <a:lstStyle/>
          <a:p>
            <a:r>
              <a:rPr lang="es-PE" sz="2800" dirty="0"/>
              <a:t>ESTACIÓN DE VIGILANCIA ATMOSFÉRICA MARCAPOMACOCHA (EVA- MARCAPOMACOCHA)</a:t>
            </a:r>
          </a:p>
        </p:txBody>
      </p:sp>
      <p:sp>
        <p:nvSpPr>
          <p:cNvPr id="3" name="Marcador de texto 2">
            <a:extLst>
              <a:ext uri="{FF2B5EF4-FFF2-40B4-BE49-F238E27FC236}">
                <a16:creationId xmlns:a16="http://schemas.microsoft.com/office/drawing/2014/main" id="{C4C7CACA-A4A2-4391-872E-650EFAA062D3}"/>
              </a:ext>
            </a:extLst>
          </p:cNvPr>
          <p:cNvSpPr>
            <a:spLocks noGrp="1"/>
          </p:cNvSpPr>
          <p:nvPr>
            <p:ph type="body" sz="quarter" idx="12"/>
          </p:nvPr>
        </p:nvSpPr>
        <p:spPr>
          <a:xfrm>
            <a:off x="757604" y="4209212"/>
            <a:ext cx="7632848" cy="325181"/>
          </a:xfrm>
        </p:spPr>
        <p:txBody>
          <a:bodyPr/>
          <a:lstStyle/>
          <a:p>
            <a:r>
              <a:rPr lang="es-PE" dirty="0"/>
              <a:t>ING. JHOJAN POOL ROJAS QUINCHO</a:t>
            </a:r>
          </a:p>
        </p:txBody>
      </p:sp>
      <p:sp>
        <p:nvSpPr>
          <p:cNvPr id="23" name="Marcador de texto 22"/>
          <p:cNvSpPr>
            <a:spLocks noGrp="1"/>
          </p:cNvSpPr>
          <p:nvPr>
            <p:ph type="body" sz="quarter" idx="13"/>
          </p:nvPr>
        </p:nvSpPr>
        <p:spPr>
          <a:xfrm>
            <a:off x="741986" y="2662172"/>
            <a:ext cx="7632848" cy="1872221"/>
          </a:xfrm>
        </p:spPr>
        <p:txBody>
          <a:bodyPr/>
          <a:lstStyle/>
          <a:p>
            <a:endParaRPr lang="es-PE" b="1" dirty="0"/>
          </a:p>
          <a:p>
            <a:r>
              <a:rPr lang="es-PE" sz="2000" b="1" dirty="0"/>
              <a:t>DIRECCIÓN DE METEOROLOGÍA Y EVALUACIÓN AMBIENTAL ATMOSFÉRICA </a:t>
            </a:r>
          </a:p>
        </p:txBody>
      </p:sp>
      <p:sp>
        <p:nvSpPr>
          <p:cNvPr id="5" name="Marcador de texto 2">
            <a:extLst>
              <a:ext uri="{FF2B5EF4-FFF2-40B4-BE49-F238E27FC236}">
                <a16:creationId xmlns:a16="http://schemas.microsoft.com/office/drawing/2014/main" id="{F839C77C-C53E-47B1-BD17-6307E0FAF091}"/>
              </a:ext>
            </a:extLst>
          </p:cNvPr>
          <p:cNvSpPr txBox="1">
            <a:spLocks/>
          </p:cNvSpPr>
          <p:nvPr/>
        </p:nvSpPr>
        <p:spPr>
          <a:xfrm>
            <a:off x="863080" y="3598283"/>
            <a:ext cx="7632848" cy="325181"/>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1600" b="1" kern="1200">
                <a:solidFill>
                  <a:schemeClr val="tx2"/>
                </a:solidFill>
                <a:latin typeface="Myriad Pro" panose="020B0503030403020204" pitchFamily="34" charset="0"/>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200" b="1" kern="1200">
                <a:solidFill>
                  <a:schemeClr val="tx2"/>
                </a:solidFill>
                <a:latin typeface="Myriad Pro" panose="020B0503030403020204" pitchFamily="34" charset="0"/>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800" b="1" kern="1200">
                <a:solidFill>
                  <a:schemeClr val="tx2"/>
                </a:solidFill>
                <a:latin typeface="Myriad Pro" panose="020B0503030403020204" pitchFamily="34" charset="0"/>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800" b="1" kern="1200">
                <a:solidFill>
                  <a:schemeClr val="tx2"/>
                </a:solidFill>
                <a:latin typeface="Myriad Pro" panose="020B0503030403020204" pitchFamily="34" charset="0"/>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800" b="1" kern="1200">
                <a:solidFill>
                  <a:schemeClr val="tx2"/>
                </a:solidFill>
                <a:latin typeface="Myriad Pro" panose="020B0503030403020204" pitchFamily="34" charset="0"/>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PE" dirty="0"/>
              <a:t>SUBDIRECCIÓN DE EVALUACIÓN DEL AMBIENTE ATMOSFÉRICO</a:t>
            </a:r>
          </a:p>
        </p:txBody>
      </p:sp>
    </p:spTree>
    <p:extLst>
      <p:ext uri="{BB962C8B-B14F-4D97-AF65-F5344CB8AC3E}">
        <p14:creationId xmlns:p14="http://schemas.microsoft.com/office/powerpoint/2010/main" val="1977269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montaña con pasto&#10;&#10;Descripción generada automáticamente con confianza media">
            <a:extLst>
              <a:ext uri="{FF2B5EF4-FFF2-40B4-BE49-F238E27FC236}">
                <a16:creationId xmlns:a16="http://schemas.microsoft.com/office/drawing/2014/main" id="{3B710BEB-4F45-4322-AC08-EF3F6619D76C}"/>
              </a:ext>
            </a:extLst>
          </p:cNvPr>
          <p:cNvPicPr>
            <a:picLocks noChangeAspect="1"/>
          </p:cNvPicPr>
          <p:nvPr/>
        </p:nvPicPr>
        <p:blipFill rotWithShape="1">
          <a:blip r:embed="rId2"/>
          <a:srcRect l="38070" r="-1"/>
          <a:stretch/>
        </p:blipFill>
        <p:spPr>
          <a:xfrm>
            <a:off x="880318" y="1423095"/>
            <a:ext cx="3677986" cy="4454177"/>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6" name="Imagen 5" descr="Un campo de noche&#10;&#10;Descripción generada automáticamente">
            <a:extLst>
              <a:ext uri="{FF2B5EF4-FFF2-40B4-BE49-F238E27FC236}">
                <a16:creationId xmlns:a16="http://schemas.microsoft.com/office/drawing/2014/main" id="{CD78FA16-9164-4BFE-89D2-6AD29293CF5F}"/>
              </a:ext>
            </a:extLst>
          </p:cNvPr>
          <p:cNvPicPr>
            <a:picLocks noChangeAspect="1"/>
          </p:cNvPicPr>
          <p:nvPr/>
        </p:nvPicPr>
        <p:blipFill rotWithShape="1">
          <a:blip r:embed="rId3"/>
          <a:srcRect b="4385"/>
          <a:stretch/>
        </p:blipFill>
        <p:spPr>
          <a:xfrm>
            <a:off x="5148064" y="1423095"/>
            <a:ext cx="3493822" cy="4454177"/>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C1CD0E21-2A24-42FF-956E-4A47F06241A5}"/>
              </a:ext>
            </a:extLst>
          </p:cNvPr>
          <p:cNvSpPr txBox="1"/>
          <p:nvPr/>
        </p:nvSpPr>
        <p:spPr>
          <a:xfrm>
            <a:off x="755576" y="987777"/>
            <a:ext cx="5400600" cy="400110"/>
          </a:xfrm>
          <a:prstGeom prst="rect">
            <a:avLst/>
          </a:prstGeom>
          <a:noFill/>
        </p:spPr>
        <p:txBody>
          <a:bodyPr wrap="square" rtlCol="0">
            <a:spAutoFit/>
          </a:bodyPr>
          <a:lstStyle/>
          <a:p>
            <a:r>
              <a:rPr lang="es-PE" sz="2000" b="1" dirty="0">
                <a:solidFill>
                  <a:schemeClr val="tx2"/>
                </a:solidFill>
                <a:latin typeface="Arial" panose="020B0604020202020204" pitchFamily="34" charset="0"/>
                <a:cs typeface="Arial" panose="020B0604020202020204" pitchFamily="34" charset="0"/>
              </a:rPr>
              <a:t>Reflectores solares a control remoto</a:t>
            </a:r>
          </a:p>
        </p:txBody>
      </p:sp>
    </p:spTree>
    <p:extLst>
      <p:ext uri="{BB962C8B-B14F-4D97-AF65-F5344CB8AC3E}">
        <p14:creationId xmlns:p14="http://schemas.microsoft.com/office/powerpoint/2010/main" val="1428125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6988B6D-CEA8-264E-A22F-37844C106F8F}"/>
              </a:ext>
            </a:extLst>
          </p:cNvPr>
          <p:cNvSpPr>
            <a:spLocks noGrp="1"/>
          </p:cNvSpPr>
          <p:nvPr>
            <p:ph type="body" sz="quarter" idx="12"/>
          </p:nvPr>
        </p:nvSpPr>
        <p:spPr/>
        <p:txBody>
          <a:bodyPr/>
          <a:lstStyle/>
          <a:p>
            <a:endParaRPr lang="es-PE" dirty="0"/>
          </a:p>
        </p:txBody>
      </p:sp>
      <p:sp>
        <p:nvSpPr>
          <p:cNvPr id="5" name="Marcador de texto 3">
            <a:extLst>
              <a:ext uri="{FF2B5EF4-FFF2-40B4-BE49-F238E27FC236}">
                <a16:creationId xmlns:a16="http://schemas.microsoft.com/office/drawing/2014/main" id="{FCBC73D5-5259-3749-9CC6-18BFB6958F9A}"/>
              </a:ext>
            </a:extLst>
          </p:cNvPr>
          <p:cNvSpPr txBox="1">
            <a:spLocks/>
          </p:cNvSpPr>
          <p:nvPr/>
        </p:nvSpPr>
        <p:spPr>
          <a:xfrm>
            <a:off x="368072" y="2780928"/>
            <a:ext cx="8352928" cy="432048"/>
          </a:xfrm>
          <a:prstGeom prst="rect">
            <a:avLst/>
          </a:prstGeom>
        </p:spPr>
        <p:txBody>
          <a:bodyPr vert="horz" lIns="91440" tIns="45720" rIns="91440" bIns="45720" rtlCol="0">
            <a:noAutofit/>
          </a:bodyPr>
          <a:lstStyle>
            <a:lvl1pPr marL="0" indent="0" algn="ctr" defTabSz="914400" rtl="0" eaLnBrk="1" latinLnBrk="0" hangingPunct="1">
              <a:spcBef>
                <a:spcPts val="0"/>
              </a:spcBef>
              <a:buFont typeface="Arial" pitchFamily="34" charset="0"/>
              <a:buNone/>
              <a:defRPr sz="24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PE" sz="6000" dirty="0">
                <a:latin typeface="Arial" panose="020B0604020202020204" pitchFamily="34" charset="0"/>
                <a:cs typeface="Arial" panose="020B0604020202020204" pitchFamily="34" charset="0"/>
              </a:rPr>
              <a:t>ÁREAS FOCALES</a:t>
            </a:r>
          </a:p>
        </p:txBody>
      </p:sp>
    </p:spTree>
    <p:extLst>
      <p:ext uri="{BB962C8B-B14F-4D97-AF65-F5344CB8AC3E}">
        <p14:creationId xmlns:p14="http://schemas.microsoft.com/office/powerpoint/2010/main" val="136063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B66FF59-5305-4C47-A4C3-68EC74B8EEA5}"/>
              </a:ext>
            </a:extLst>
          </p:cNvPr>
          <p:cNvSpPr>
            <a:spLocks noGrp="1"/>
          </p:cNvSpPr>
          <p:nvPr>
            <p:ph type="body" sz="quarter" idx="12"/>
          </p:nvPr>
        </p:nvSpPr>
        <p:spPr>
          <a:xfrm>
            <a:off x="3419872" y="404664"/>
            <a:ext cx="7632848" cy="432048"/>
          </a:xfrm>
        </p:spPr>
        <p:txBody>
          <a:bodyPr/>
          <a:lstStyle/>
          <a:p>
            <a:r>
              <a:rPr lang="es-PE" sz="2000" dirty="0">
                <a:latin typeface="Arial" panose="020B0604020202020204" pitchFamily="34" charset="0"/>
                <a:cs typeface="Arial" panose="020B0604020202020204" pitchFamily="34" charset="0"/>
              </a:rPr>
              <a:t>Área Ozono</a:t>
            </a:r>
          </a:p>
        </p:txBody>
      </p:sp>
      <p:sp>
        <p:nvSpPr>
          <p:cNvPr id="3" name="Marcador de texto 2">
            <a:extLst>
              <a:ext uri="{FF2B5EF4-FFF2-40B4-BE49-F238E27FC236}">
                <a16:creationId xmlns:a16="http://schemas.microsoft.com/office/drawing/2014/main" id="{12106849-048C-429B-98DA-AF71ED8FF497}"/>
              </a:ext>
            </a:extLst>
          </p:cNvPr>
          <p:cNvSpPr>
            <a:spLocks noGrp="1"/>
          </p:cNvSpPr>
          <p:nvPr>
            <p:ph type="body" sz="quarter" idx="13"/>
          </p:nvPr>
        </p:nvSpPr>
        <p:spPr>
          <a:xfrm>
            <a:off x="759303" y="1218238"/>
            <a:ext cx="7601846" cy="4457103"/>
          </a:xfrm>
        </p:spPr>
        <p:txBody>
          <a:bodyPr/>
          <a:lstStyle/>
          <a:p>
            <a:r>
              <a:rPr lang="es-PE" dirty="0">
                <a:latin typeface="Arial" panose="020B0604020202020204" pitchFamily="34" charset="0"/>
                <a:cs typeface="Arial" panose="020B0604020202020204" pitchFamily="34" charset="0"/>
              </a:rPr>
              <a:t>En la estación se realizan la mediciones de concentraciones de ozono total atmosférico en forma diaria, realizadas con el espectrofotómetro Dobson, el cual contribuye con el Programa de Vigilancia de la Atmósfera Global-VAG de la Organización Meteorológica Mundial-OMM. Cada 4 años el equipo participa de campañas de intercomparación.  </a:t>
            </a:r>
          </a:p>
        </p:txBody>
      </p:sp>
      <p:pic>
        <p:nvPicPr>
          <p:cNvPr id="5" name="Picture 2">
            <a:extLst>
              <a:ext uri="{FF2B5EF4-FFF2-40B4-BE49-F238E27FC236}">
                <a16:creationId xmlns:a16="http://schemas.microsoft.com/office/drawing/2014/main" id="{587AE489-6029-47B8-B651-07ED7AE33D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2924944"/>
            <a:ext cx="3948666" cy="2232248"/>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EAFE228-95CB-49F9-93CA-E662713C6E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048" y="2708920"/>
            <a:ext cx="2655902" cy="3312368"/>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6A8D792F-A6EC-4593-BDB6-ABCF2ECFFC9B}"/>
              </a:ext>
            </a:extLst>
          </p:cNvPr>
          <p:cNvSpPr txBox="1"/>
          <p:nvPr/>
        </p:nvSpPr>
        <p:spPr>
          <a:xfrm>
            <a:off x="611560" y="5301208"/>
            <a:ext cx="3888432" cy="338554"/>
          </a:xfrm>
          <a:prstGeom prst="rect">
            <a:avLst/>
          </a:prstGeom>
          <a:noFill/>
        </p:spPr>
        <p:txBody>
          <a:bodyPr wrap="square" rtlCol="0">
            <a:spAutoFit/>
          </a:bodyPr>
          <a:lstStyle/>
          <a:p>
            <a:r>
              <a:rPr lang="es-PE" sz="1400" dirty="0">
                <a:latin typeface="Arial" panose="020B0604020202020204" pitchFamily="34" charset="0"/>
                <a:cs typeface="Arial" panose="020B0604020202020204" pitchFamily="34" charset="0"/>
              </a:rPr>
              <a:t>          </a:t>
            </a:r>
            <a:r>
              <a:rPr lang="es-PE" sz="1600" dirty="0">
                <a:latin typeface="Arial" panose="020B0604020202020204" pitchFamily="34" charset="0"/>
                <a:cs typeface="Arial" panose="020B0604020202020204" pitchFamily="34" charset="0"/>
              </a:rPr>
              <a:t>Espectrofotómetro Dobson</a:t>
            </a:r>
            <a:endParaRPr lang="es-P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83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A257E86-290B-4630-83E2-1FC25A619965}"/>
              </a:ext>
            </a:extLst>
          </p:cNvPr>
          <p:cNvSpPr>
            <a:spLocks noGrp="1"/>
          </p:cNvSpPr>
          <p:nvPr>
            <p:ph type="body" sz="quarter" idx="12"/>
          </p:nvPr>
        </p:nvSpPr>
        <p:spPr>
          <a:xfrm>
            <a:off x="755573" y="908720"/>
            <a:ext cx="7632848" cy="5400599"/>
          </a:xfrm>
        </p:spPr>
        <p:txBody>
          <a:bodyPr/>
          <a:lstStyle/>
          <a:p>
            <a:endParaRPr lang="es-PE" dirty="0"/>
          </a:p>
        </p:txBody>
      </p:sp>
      <p:sp>
        <p:nvSpPr>
          <p:cNvPr id="4" name="Marcador de texto 3">
            <a:extLst>
              <a:ext uri="{FF2B5EF4-FFF2-40B4-BE49-F238E27FC236}">
                <a16:creationId xmlns:a16="http://schemas.microsoft.com/office/drawing/2014/main" id="{65172CAA-F095-4B87-864A-1A2BBD3B40B9}"/>
              </a:ext>
            </a:extLst>
          </p:cNvPr>
          <p:cNvSpPr>
            <a:spLocks noGrp="1"/>
          </p:cNvSpPr>
          <p:nvPr>
            <p:ph type="body" sz="quarter" idx="13"/>
          </p:nvPr>
        </p:nvSpPr>
        <p:spPr/>
        <p:txBody>
          <a:bodyPr/>
          <a:lstStyle/>
          <a:p>
            <a:endParaRPr lang="es-PE"/>
          </a:p>
        </p:txBody>
      </p:sp>
      <p:pic>
        <p:nvPicPr>
          <p:cNvPr id="5" name="Imagen 4">
            <a:extLst>
              <a:ext uri="{FF2B5EF4-FFF2-40B4-BE49-F238E27FC236}">
                <a16:creationId xmlns:a16="http://schemas.microsoft.com/office/drawing/2014/main" id="{80341154-972B-4AED-B8AE-6237DDA5B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 y="26670"/>
            <a:ext cx="8451284" cy="6726378"/>
          </a:xfrm>
          <a:prstGeom prst="rect">
            <a:avLst/>
          </a:prstGeom>
        </p:spPr>
      </p:pic>
    </p:spTree>
    <p:extLst>
      <p:ext uri="{BB962C8B-B14F-4D97-AF65-F5344CB8AC3E}">
        <p14:creationId xmlns:p14="http://schemas.microsoft.com/office/powerpoint/2010/main" val="806043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101631D-7986-4AB2-80DE-766F07C7AB81}"/>
              </a:ext>
            </a:extLst>
          </p:cNvPr>
          <p:cNvSpPr>
            <a:spLocks noGrp="1"/>
          </p:cNvSpPr>
          <p:nvPr>
            <p:ph type="body" sz="quarter" idx="12"/>
          </p:nvPr>
        </p:nvSpPr>
        <p:spPr>
          <a:xfrm>
            <a:off x="971600" y="390468"/>
            <a:ext cx="7632848" cy="432048"/>
          </a:xfrm>
        </p:spPr>
        <p:txBody>
          <a:bodyPr/>
          <a:lstStyle/>
          <a:p>
            <a:r>
              <a:rPr lang="es-PE" sz="2000" dirty="0">
                <a:latin typeface="Arial" panose="020B0604020202020204" pitchFamily="34" charset="0"/>
                <a:cs typeface="Arial" panose="020B0604020202020204" pitchFamily="34" charset="0"/>
              </a:rPr>
              <a:t>Área de aerosoles y Radiación</a:t>
            </a:r>
          </a:p>
        </p:txBody>
      </p:sp>
      <p:pic>
        <p:nvPicPr>
          <p:cNvPr id="7" name="Imagen 6">
            <a:extLst>
              <a:ext uri="{FF2B5EF4-FFF2-40B4-BE49-F238E27FC236}">
                <a16:creationId xmlns:a16="http://schemas.microsoft.com/office/drawing/2014/main" id="{88F503B3-7761-420D-B56E-308C8CF450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73" b="13131"/>
          <a:stretch/>
        </p:blipFill>
        <p:spPr>
          <a:xfrm>
            <a:off x="4816625" y="859089"/>
            <a:ext cx="3869303" cy="1934650"/>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5827CB5-D6B7-4839-BE65-222833CA7B4D}"/>
              </a:ext>
            </a:extLst>
          </p:cNvPr>
          <p:cNvSpPr txBox="1"/>
          <p:nvPr/>
        </p:nvSpPr>
        <p:spPr>
          <a:xfrm>
            <a:off x="3635896" y="2905780"/>
            <a:ext cx="6054362" cy="1046440"/>
          </a:xfrm>
          <a:prstGeom prst="rect">
            <a:avLst/>
          </a:prstGeom>
          <a:noFill/>
        </p:spPr>
        <p:txBody>
          <a:bodyPr wrap="square" rtlCol="0">
            <a:spAutoFit/>
          </a:bodyPr>
          <a:lstStyle/>
          <a:p>
            <a:pPr algn="ctr"/>
            <a:r>
              <a:rPr lang="es-PE" sz="1600" dirty="0">
                <a:latin typeface="Arial" panose="020B0604020202020204" pitchFamily="34" charset="0"/>
                <a:cs typeface="Arial" panose="020B0604020202020204" pitchFamily="34" charset="0"/>
              </a:rPr>
              <a:t>Radiómetro de radiación ultravioleta </a:t>
            </a:r>
          </a:p>
          <a:p>
            <a:pPr algn="ctr"/>
            <a:r>
              <a:rPr lang="es-PE" sz="1600" dirty="0">
                <a:latin typeface="Arial" panose="020B0604020202020204" pitchFamily="34" charset="0"/>
                <a:cs typeface="Arial" panose="020B0604020202020204" pitchFamily="34" charset="0"/>
              </a:rPr>
              <a:t>UV-BIOMETER</a:t>
            </a:r>
            <a:r>
              <a:rPr lang="es-PE" dirty="0"/>
              <a:t> </a:t>
            </a:r>
          </a:p>
          <a:p>
            <a:pPr algn="ctr"/>
            <a:r>
              <a:rPr lang="es-PE" sz="2800" u="sng" dirty="0"/>
              <a:t>Solar Light</a:t>
            </a:r>
          </a:p>
        </p:txBody>
      </p:sp>
      <p:pic>
        <p:nvPicPr>
          <p:cNvPr id="5" name="Imagen 4">
            <a:extLst>
              <a:ext uri="{FF2B5EF4-FFF2-40B4-BE49-F238E27FC236}">
                <a16:creationId xmlns:a16="http://schemas.microsoft.com/office/drawing/2014/main" id="{094CE6DC-180D-5649-8C3F-1812286C0E58}"/>
              </a:ext>
            </a:extLst>
          </p:cNvPr>
          <p:cNvPicPr>
            <a:picLocks noChangeAspect="1"/>
          </p:cNvPicPr>
          <p:nvPr/>
        </p:nvPicPr>
        <p:blipFill rotWithShape="1">
          <a:blip r:embed="rId3"/>
          <a:srcRect t="25914"/>
          <a:stretch/>
        </p:blipFill>
        <p:spPr>
          <a:xfrm>
            <a:off x="262970" y="2420888"/>
            <a:ext cx="3869303" cy="3822162"/>
          </a:xfrm>
          <a:prstGeom prst="rect">
            <a:avLst/>
          </a:prstGeom>
          <a:ln w="38100">
            <a:solidFill>
              <a:srgbClr val="68CCEC"/>
            </a:solidFill>
          </a:ln>
        </p:spPr>
      </p:pic>
      <p:cxnSp>
        <p:nvCxnSpPr>
          <p:cNvPr id="6" name="Conector recto de flecha 5">
            <a:extLst>
              <a:ext uri="{FF2B5EF4-FFF2-40B4-BE49-F238E27FC236}">
                <a16:creationId xmlns:a16="http://schemas.microsoft.com/office/drawing/2014/main" id="{85995601-B3F3-5C4F-BD6E-90E6D48A82B3}"/>
              </a:ext>
            </a:extLst>
          </p:cNvPr>
          <p:cNvCxnSpPr>
            <a:cxnSpLocks/>
          </p:cNvCxnSpPr>
          <p:nvPr/>
        </p:nvCxnSpPr>
        <p:spPr>
          <a:xfrm flipH="1">
            <a:off x="2563691" y="2011080"/>
            <a:ext cx="265550" cy="94757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760A92A3-42BF-0643-A6B0-B9021DDF2ECE}"/>
              </a:ext>
            </a:extLst>
          </p:cNvPr>
          <p:cNvSpPr txBox="1"/>
          <p:nvPr/>
        </p:nvSpPr>
        <p:spPr>
          <a:xfrm>
            <a:off x="1526209" y="1641748"/>
            <a:ext cx="2606064" cy="369332"/>
          </a:xfrm>
          <a:prstGeom prst="rect">
            <a:avLst/>
          </a:prstGeom>
          <a:noFill/>
        </p:spPr>
        <p:txBody>
          <a:bodyPr wrap="square" rtlCol="0">
            <a:spAutoFit/>
          </a:bodyPr>
          <a:lstStyle/>
          <a:p>
            <a:r>
              <a:rPr lang="es-PE" dirty="0"/>
              <a:t>Sensor de radiación solar </a:t>
            </a:r>
          </a:p>
        </p:txBody>
      </p:sp>
      <p:pic>
        <p:nvPicPr>
          <p:cNvPr id="10" name="Imagen 9" descr="Interfaz de usuario gráfica, Sitio web&#10;&#10;Descripción generada automáticamente">
            <a:extLst>
              <a:ext uri="{FF2B5EF4-FFF2-40B4-BE49-F238E27FC236}">
                <a16:creationId xmlns:a16="http://schemas.microsoft.com/office/drawing/2014/main" id="{C53D9357-DECA-46B5-A374-1E7F39DAA4FD}"/>
              </a:ext>
            </a:extLst>
          </p:cNvPr>
          <p:cNvPicPr>
            <a:picLocks noChangeAspect="1"/>
          </p:cNvPicPr>
          <p:nvPr/>
        </p:nvPicPr>
        <p:blipFill rotWithShape="1">
          <a:blip r:embed="rId4">
            <a:extLst>
              <a:ext uri="{28A0092B-C50C-407E-A947-70E740481C1C}">
                <a14:useLocalDpi xmlns:a14="http://schemas.microsoft.com/office/drawing/2010/main" val="0"/>
              </a:ext>
            </a:extLst>
          </a:blip>
          <a:srcRect l="4943" r="66495" b="60038"/>
          <a:stretch/>
        </p:blipFill>
        <p:spPr>
          <a:xfrm>
            <a:off x="4211960" y="3962768"/>
            <a:ext cx="2025696" cy="2016224"/>
          </a:xfrm>
          <a:prstGeom prst="rect">
            <a:avLst/>
          </a:prstGeom>
        </p:spPr>
      </p:pic>
      <p:sp>
        <p:nvSpPr>
          <p:cNvPr id="11" name="CuadroTexto 10">
            <a:extLst>
              <a:ext uri="{FF2B5EF4-FFF2-40B4-BE49-F238E27FC236}">
                <a16:creationId xmlns:a16="http://schemas.microsoft.com/office/drawing/2014/main" id="{FEDE1496-1628-4DBE-85F0-CB1937A9F53E}"/>
              </a:ext>
            </a:extLst>
          </p:cNvPr>
          <p:cNvSpPr txBox="1"/>
          <p:nvPr/>
        </p:nvSpPr>
        <p:spPr>
          <a:xfrm>
            <a:off x="6317343" y="4291904"/>
            <a:ext cx="2717935" cy="1261884"/>
          </a:xfrm>
          <a:prstGeom prst="rect">
            <a:avLst/>
          </a:prstGeom>
          <a:noFill/>
        </p:spPr>
        <p:txBody>
          <a:bodyPr wrap="square" rtlCol="0">
            <a:spAutoFit/>
          </a:bodyPr>
          <a:lstStyle/>
          <a:p>
            <a:pPr algn="ctr"/>
            <a:r>
              <a:rPr lang="es-PE" sz="1600" dirty="0">
                <a:latin typeface="Arial" panose="020B0604020202020204" pitchFamily="34" charset="0"/>
                <a:cs typeface="Arial" panose="020B0604020202020204" pitchFamily="34" charset="0"/>
              </a:rPr>
              <a:t>Radiómetro de radiación ultravioleta</a:t>
            </a:r>
          </a:p>
          <a:p>
            <a:pPr algn="ctr"/>
            <a:r>
              <a:rPr lang="es-PE" sz="1600" dirty="0">
                <a:latin typeface="Arial" panose="020B0604020202020204" pitchFamily="34" charset="0"/>
                <a:cs typeface="Arial" panose="020B0604020202020204" pitchFamily="34" charset="0"/>
              </a:rPr>
              <a:t>UV-</a:t>
            </a:r>
            <a:r>
              <a:rPr lang="es-PE" sz="1600" dirty="0" err="1">
                <a:latin typeface="Arial" panose="020B0604020202020204" pitchFamily="34" charset="0"/>
                <a:cs typeface="Arial" panose="020B0604020202020204" pitchFamily="34" charset="0"/>
              </a:rPr>
              <a:t>eritémico</a:t>
            </a:r>
            <a:r>
              <a:rPr lang="es-PE" sz="1600" dirty="0">
                <a:latin typeface="Arial" panose="020B0604020202020204" pitchFamily="34" charset="0"/>
                <a:cs typeface="Arial" panose="020B0604020202020204" pitchFamily="34" charset="0"/>
              </a:rPr>
              <a:t> </a:t>
            </a:r>
          </a:p>
          <a:p>
            <a:pPr algn="ctr"/>
            <a:r>
              <a:rPr lang="es-PE" sz="2800" u="sng" dirty="0" err="1"/>
              <a:t>Kipp</a:t>
            </a:r>
            <a:r>
              <a:rPr lang="es-PE" sz="2800" u="sng" dirty="0"/>
              <a:t> and </a:t>
            </a:r>
            <a:r>
              <a:rPr lang="es-PE" sz="2800" u="sng" dirty="0" err="1"/>
              <a:t>Zonen</a:t>
            </a:r>
            <a:endParaRPr lang="es-PE" sz="2800" u="sng" dirty="0"/>
          </a:p>
        </p:txBody>
      </p:sp>
    </p:spTree>
    <p:extLst>
      <p:ext uri="{BB962C8B-B14F-4D97-AF65-F5344CB8AC3E}">
        <p14:creationId xmlns:p14="http://schemas.microsoft.com/office/powerpoint/2010/main" val="1610622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AE9267C-8B5E-41B4-8728-96164BC8C283}"/>
              </a:ext>
            </a:extLst>
          </p:cNvPr>
          <p:cNvSpPr txBox="1"/>
          <p:nvPr/>
        </p:nvSpPr>
        <p:spPr>
          <a:xfrm>
            <a:off x="1547664" y="476672"/>
            <a:ext cx="6984775" cy="400110"/>
          </a:xfrm>
          <a:prstGeom prst="rect">
            <a:avLst/>
          </a:prstGeom>
          <a:noFill/>
        </p:spPr>
        <p:txBody>
          <a:bodyPr wrap="square" rtlCol="0">
            <a:spAutoFit/>
          </a:bodyPr>
          <a:lstStyle/>
          <a:p>
            <a:r>
              <a:rPr lang="es-PE" sz="2000" dirty="0">
                <a:latin typeface="Arial" panose="020B0604020202020204" pitchFamily="34" charset="0"/>
                <a:cs typeface="Arial" panose="020B0604020202020204" pitchFamily="34" charset="0"/>
              </a:rPr>
              <a:t>Índice de Radiación Ultravioleta- IUV máximo mensual </a:t>
            </a:r>
          </a:p>
        </p:txBody>
      </p:sp>
      <p:graphicFrame>
        <p:nvGraphicFramePr>
          <p:cNvPr id="7" name="Gráfico 6">
            <a:extLst>
              <a:ext uri="{FF2B5EF4-FFF2-40B4-BE49-F238E27FC236}">
                <a16:creationId xmlns:a16="http://schemas.microsoft.com/office/drawing/2014/main" id="{BB957E2A-F0E5-4023-B454-7ACF5FDEB943}"/>
              </a:ext>
            </a:extLst>
          </p:cNvPr>
          <p:cNvGraphicFramePr>
            <a:graphicFrameLocks/>
          </p:cNvGraphicFramePr>
          <p:nvPr>
            <p:extLst>
              <p:ext uri="{D42A27DB-BD31-4B8C-83A1-F6EECF244321}">
                <p14:modId xmlns:p14="http://schemas.microsoft.com/office/powerpoint/2010/main" val="3799867939"/>
              </p:ext>
            </p:extLst>
          </p:nvPr>
        </p:nvGraphicFramePr>
        <p:xfrm>
          <a:off x="80332" y="1124744"/>
          <a:ext cx="8983336" cy="2725651"/>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descr="Imagen que contiene Gráfico&#10;&#10;Descripción generada automáticamente">
            <a:extLst>
              <a:ext uri="{FF2B5EF4-FFF2-40B4-BE49-F238E27FC236}">
                <a16:creationId xmlns:a16="http://schemas.microsoft.com/office/drawing/2014/main" id="{35CD9989-4D55-C545-BCEA-A26CB5F30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902" y="3937692"/>
            <a:ext cx="5976664" cy="1795564"/>
          </a:xfrm>
          <a:prstGeom prst="rect">
            <a:avLst/>
          </a:prstGeom>
        </p:spPr>
      </p:pic>
      <p:pic>
        <p:nvPicPr>
          <p:cNvPr id="8" name="Imagen 7" descr="Interfaz de usuario gráfica, Texto&#10;&#10;Descripción generada automáticamente">
            <a:extLst>
              <a:ext uri="{FF2B5EF4-FFF2-40B4-BE49-F238E27FC236}">
                <a16:creationId xmlns:a16="http://schemas.microsoft.com/office/drawing/2014/main" id="{9C6741A8-BE68-E046-8336-D404CDF55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62" y="3862941"/>
            <a:ext cx="2771242" cy="2950435"/>
          </a:xfrm>
          <a:prstGeom prst="rect">
            <a:avLst/>
          </a:prstGeom>
        </p:spPr>
      </p:pic>
    </p:spTree>
    <p:extLst>
      <p:ext uri="{BB962C8B-B14F-4D97-AF65-F5344CB8AC3E}">
        <p14:creationId xmlns:p14="http://schemas.microsoft.com/office/powerpoint/2010/main" val="221989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FB19C64-454A-4DF0-8065-E4C30A94925F}"/>
              </a:ext>
            </a:extLst>
          </p:cNvPr>
          <p:cNvSpPr>
            <a:spLocks noGrp="1"/>
          </p:cNvSpPr>
          <p:nvPr>
            <p:ph type="body" sz="quarter" idx="12"/>
          </p:nvPr>
        </p:nvSpPr>
        <p:spPr>
          <a:xfrm>
            <a:off x="1422571" y="329788"/>
            <a:ext cx="7632848" cy="432048"/>
          </a:xfrm>
        </p:spPr>
        <p:txBody>
          <a:bodyPr/>
          <a:lstStyle/>
          <a:p>
            <a:r>
              <a:rPr lang="es-PE" sz="2400" dirty="0">
                <a:latin typeface="Arial" panose="020B0604020202020204" pitchFamily="34" charset="0"/>
                <a:cs typeface="Arial" panose="020B0604020202020204" pitchFamily="34" charset="0"/>
              </a:rPr>
              <a:t>Área Aerosoles </a:t>
            </a:r>
          </a:p>
        </p:txBody>
      </p:sp>
      <p:pic>
        <p:nvPicPr>
          <p:cNvPr id="6" name="Imagen 5">
            <a:extLst>
              <a:ext uri="{FF2B5EF4-FFF2-40B4-BE49-F238E27FC236}">
                <a16:creationId xmlns:a16="http://schemas.microsoft.com/office/drawing/2014/main" id="{E5BD06DD-512E-4A7E-B8D3-8BB51967EC38}"/>
              </a:ext>
            </a:extLst>
          </p:cNvPr>
          <p:cNvPicPr>
            <a:picLocks noChangeAspect="1"/>
          </p:cNvPicPr>
          <p:nvPr/>
        </p:nvPicPr>
        <p:blipFill rotWithShape="1">
          <a:blip r:embed="rId2"/>
          <a:srcRect t="25914"/>
          <a:stretch/>
        </p:blipFill>
        <p:spPr>
          <a:xfrm>
            <a:off x="251520" y="1412776"/>
            <a:ext cx="4968552" cy="4908018"/>
          </a:xfrm>
          <a:prstGeom prst="rect">
            <a:avLst/>
          </a:prstGeom>
          <a:ln w="38100">
            <a:solidFill>
              <a:srgbClr val="68CCEC"/>
            </a:solidFill>
          </a:ln>
        </p:spPr>
      </p:pic>
      <p:cxnSp>
        <p:nvCxnSpPr>
          <p:cNvPr id="17" name="Conector recto de flecha 16">
            <a:extLst>
              <a:ext uri="{FF2B5EF4-FFF2-40B4-BE49-F238E27FC236}">
                <a16:creationId xmlns:a16="http://schemas.microsoft.com/office/drawing/2014/main" id="{07757C2A-5E5E-4BF3-BA6B-44317B3F36CF}"/>
              </a:ext>
            </a:extLst>
          </p:cNvPr>
          <p:cNvCxnSpPr>
            <a:cxnSpLocks/>
          </p:cNvCxnSpPr>
          <p:nvPr/>
        </p:nvCxnSpPr>
        <p:spPr>
          <a:xfrm flipH="1">
            <a:off x="2267744" y="1705454"/>
            <a:ext cx="750295" cy="11474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A188C7F5-20F7-4C59-BDAF-E72EC2E25BA3}"/>
              </a:ext>
            </a:extLst>
          </p:cNvPr>
          <p:cNvSpPr txBox="1"/>
          <p:nvPr/>
        </p:nvSpPr>
        <p:spPr>
          <a:xfrm>
            <a:off x="1763688" y="1412775"/>
            <a:ext cx="3367991" cy="369332"/>
          </a:xfrm>
          <a:prstGeom prst="rect">
            <a:avLst/>
          </a:prstGeom>
          <a:noFill/>
        </p:spPr>
        <p:txBody>
          <a:bodyPr wrap="square" rtlCol="0">
            <a:spAutoFit/>
          </a:bodyPr>
          <a:lstStyle/>
          <a:p>
            <a:r>
              <a:rPr lang="es-PE" dirty="0"/>
              <a:t>Perfilador de aerosoles</a:t>
            </a:r>
          </a:p>
        </p:txBody>
      </p:sp>
      <p:cxnSp>
        <p:nvCxnSpPr>
          <p:cNvPr id="22" name="Conector recto de flecha 21">
            <a:extLst>
              <a:ext uri="{FF2B5EF4-FFF2-40B4-BE49-F238E27FC236}">
                <a16:creationId xmlns:a16="http://schemas.microsoft.com/office/drawing/2014/main" id="{40A57E30-C4A7-4763-86F9-3F42040DDE0C}"/>
              </a:ext>
            </a:extLst>
          </p:cNvPr>
          <p:cNvCxnSpPr>
            <a:cxnSpLocks/>
          </p:cNvCxnSpPr>
          <p:nvPr/>
        </p:nvCxnSpPr>
        <p:spPr>
          <a:xfrm>
            <a:off x="728601" y="2641558"/>
            <a:ext cx="394330" cy="47208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A3849363-A997-43D2-93B6-EF0DC0FBAD60}"/>
              </a:ext>
            </a:extLst>
          </p:cNvPr>
          <p:cNvSpPr txBox="1"/>
          <p:nvPr/>
        </p:nvSpPr>
        <p:spPr>
          <a:xfrm>
            <a:off x="251520" y="2056783"/>
            <a:ext cx="1078640" cy="584775"/>
          </a:xfrm>
          <a:prstGeom prst="rect">
            <a:avLst/>
          </a:prstGeom>
          <a:noFill/>
        </p:spPr>
        <p:txBody>
          <a:bodyPr wrap="square" rtlCol="0">
            <a:spAutoFit/>
          </a:bodyPr>
          <a:lstStyle/>
          <a:p>
            <a:r>
              <a:rPr lang="es-PE" sz="1600" dirty="0"/>
              <a:t>Low </a:t>
            </a:r>
            <a:r>
              <a:rPr lang="es-PE" sz="1600" dirty="0" err="1"/>
              <a:t>Cost</a:t>
            </a:r>
            <a:endParaRPr lang="es-PE" sz="1600" dirty="0"/>
          </a:p>
        </p:txBody>
      </p:sp>
      <p:pic>
        <p:nvPicPr>
          <p:cNvPr id="8" name="Imagen 7">
            <a:extLst>
              <a:ext uri="{FF2B5EF4-FFF2-40B4-BE49-F238E27FC236}">
                <a16:creationId xmlns:a16="http://schemas.microsoft.com/office/drawing/2014/main" id="{A6815671-9106-4EB6-9E52-20574FDFE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205" y="1412775"/>
            <a:ext cx="3658657" cy="2743993"/>
          </a:xfrm>
          <a:prstGeom prst="rect">
            <a:avLst/>
          </a:prstGeom>
          <a:ln w="38100">
            <a:solidFill>
              <a:srgbClr val="68CCEC"/>
            </a:solidFill>
          </a:ln>
        </p:spPr>
      </p:pic>
      <p:sp>
        <p:nvSpPr>
          <p:cNvPr id="9" name="CuadroTexto 8">
            <a:extLst>
              <a:ext uri="{FF2B5EF4-FFF2-40B4-BE49-F238E27FC236}">
                <a16:creationId xmlns:a16="http://schemas.microsoft.com/office/drawing/2014/main" id="{73B914ED-8FDD-4469-A510-85E4013BA12D}"/>
              </a:ext>
            </a:extLst>
          </p:cNvPr>
          <p:cNvSpPr txBox="1"/>
          <p:nvPr/>
        </p:nvSpPr>
        <p:spPr>
          <a:xfrm>
            <a:off x="5796136" y="4438375"/>
            <a:ext cx="3024336" cy="369332"/>
          </a:xfrm>
          <a:prstGeom prst="rect">
            <a:avLst/>
          </a:prstGeom>
          <a:noFill/>
        </p:spPr>
        <p:txBody>
          <a:bodyPr wrap="square" rtlCol="0">
            <a:spAutoFit/>
          </a:bodyPr>
          <a:lstStyle/>
          <a:p>
            <a:r>
              <a:rPr lang="es-PE" dirty="0" err="1"/>
              <a:t>Minivol</a:t>
            </a:r>
            <a:r>
              <a:rPr lang="es-PE" dirty="0"/>
              <a:t> para PM</a:t>
            </a:r>
            <a:r>
              <a:rPr lang="es-PE" sz="1400" dirty="0"/>
              <a:t>10 </a:t>
            </a:r>
            <a:r>
              <a:rPr lang="es-PE" dirty="0"/>
              <a:t>y PM</a:t>
            </a:r>
            <a:r>
              <a:rPr lang="es-PE" sz="1400" dirty="0"/>
              <a:t>2.5</a:t>
            </a:r>
            <a:endParaRPr lang="es-PE" dirty="0"/>
          </a:p>
        </p:txBody>
      </p:sp>
      <p:pic>
        <p:nvPicPr>
          <p:cNvPr id="4" name="Imagen 3">
            <a:extLst>
              <a:ext uri="{FF2B5EF4-FFF2-40B4-BE49-F238E27FC236}">
                <a16:creationId xmlns:a16="http://schemas.microsoft.com/office/drawing/2014/main" id="{2A9FAA2E-3CF3-4B56-BEA3-9C0489848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4266505"/>
            <a:ext cx="2557462" cy="2357437"/>
          </a:xfrm>
          <a:prstGeom prst="rect">
            <a:avLst/>
          </a:prstGeom>
        </p:spPr>
      </p:pic>
    </p:spTree>
    <p:extLst>
      <p:ext uri="{BB962C8B-B14F-4D97-AF65-F5344CB8AC3E}">
        <p14:creationId xmlns:p14="http://schemas.microsoft.com/office/powerpoint/2010/main" val="316037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E559057-141C-4671-AC4D-CB4B863149EF}"/>
              </a:ext>
            </a:extLst>
          </p:cNvPr>
          <p:cNvSpPr>
            <a:spLocks noGrp="1"/>
          </p:cNvSpPr>
          <p:nvPr>
            <p:ph type="body" sz="quarter" idx="12"/>
          </p:nvPr>
        </p:nvSpPr>
        <p:spPr>
          <a:xfrm>
            <a:off x="2051720" y="506311"/>
            <a:ext cx="7632848" cy="432048"/>
          </a:xfrm>
        </p:spPr>
        <p:txBody>
          <a:bodyPr/>
          <a:lstStyle/>
          <a:p>
            <a:r>
              <a:rPr lang="es-PE" sz="2000" dirty="0"/>
              <a:t>Área de Deposición atmosférica</a:t>
            </a:r>
          </a:p>
        </p:txBody>
      </p:sp>
      <p:pic>
        <p:nvPicPr>
          <p:cNvPr id="16" name="Imagen 15">
            <a:extLst>
              <a:ext uri="{FF2B5EF4-FFF2-40B4-BE49-F238E27FC236}">
                <a16:creationId xmlns:a16="http://schemas.microsoft.com/office/drawing/2014/main" id="{B582C4C7-A63E-4F50-8332-10C5F2CFE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02" y="1288936"/>
            <a:ext cx="2736304" cy="3648405"/>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F9AA6101-312C-4005-816A-63A25F61CBE0}"/>
              </a:ext>
            </a:extLst>
          </p:cNvPr>
          <p:cNvSpPr txBox="1"/>
          <p:nvPr/>
        </p:nvSpPr>
        <p:spPr>
          <a:xfrm>
            <a:off x="539552" y="5118641"/>
            <a:ext cx="3456384" cy="338554"/>
          </a:xfrm>
          <a:prstGeom prst="rect">
            <a:avLst/>
          </a:prstGeom>
          <a:noFill/>
        </p:spPr>
        <p:txBody>
          <a:bodyPr wrap="square" rtlCol="0">
            <a:spAutoFit/>
          </a:bodyPr>
          <a:lstStyle/>
          <a:p>
            <a:r>
              <a:rPr lang="es-PE" sz="1600" dirty="0">
                <a:latin typeface="Arial" panose="020B0604020202020204" pitchFamily="34" charset="0"/>
                <a:cs typeface="Arial" panose="020B0604020202020204" pitchFamily="34" charset="0"/>
              </a:rPr>
              <a:t>      Multiparámetro 1 HANNA</a:t>
            </a:r>
          </a:p>
        </p:txBody>
      </p:sp>
      <p:pic>
        <p:nvPicPr>
          <p:cNvPr id="21" name="Imagen 20">
            <a:extLst>
              <a:ext uri="{FF2B5EF4-FFF2-40B4-BE49-F238E27FC236}">
                <a16:creationId xmlns:a16="http://schemas.microsoft.com/office/drawing/2014/main" id="{F9D337B6-D74E-4837-9A67-84E580E60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9429" y="1362777"/>
            <a:ext cx="2625542" cy="3500722"/>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23" name="CuadroTexto 22">
            <a:extLst>
              <a:ext uri="{FF2B5EF4-FFF2-40B4-BE49-F238E27FC236}">
                <a16:creationId xmlns:a16="http://schemas.microsoft.com/office/drawing/2014/main" id="{75C77EDF-C3B8-4F44-9344-DABCAD723234}"/>
              </a:ext>
            </a:extLst>
          </p:cNvPr>
          <p:cNvSpPr txBox="1"/>
          <p:nvPr/>
        </p:nvSpPr>
        <p:spPr>
          <a:xfrm>
            <a:off x="5148066" y="4964751"/>
            <a:ext cx="3203848" cy="646331"/>
          </a:xfrm>
          <a:prstGeom prst="rect">
            <a:avLst/>
          </a:prstGeom>
          <a:noFill/>
        </p:spPr>
        <p:txBody>
          <a:bodyPr wrap="square" rtlCol="0">
            <a:spAutoFit/>
          </a:bodyPr>
          <a:lstStyle/>
          <a:p>
            <a:r>
              <a:rPr lang="es-PE" dirty="0"/>
              <a:t>Multiparámetro 2 THERMO ORION STAR A 329</a:t>
            </a:r>
          </a:p>
        </p:txBody>
      </p:sp>
    </p:spTree>
    <p:extLst>
      <p:ext uri="{BB962C8B-B14F-4D97-AF65-F5344CB8AC3E}">
        <p14:creationId xmlns:p14="http://schemas.microsoft.com/office/powerpoint/2010/main" val="110841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5E7E95D-195B-49BC-9646-FA9A83BE1F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539" r="5769" b="11539"/>
          <a:stretch/>
        </p:blipFill>
        <p:spPr>
          <a:xfrm>
            <a:off x="956820" y="2491627"/>
            <a:ext cx="3580449" cy="2192111"/>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28D6989-D402-4D4B-B6BA-BCF30BAE9B89}"/>
              </a:ext>
            </a:extLst>
          </p:cNvPr>
          <p:cNvSpPr txBox="1"/>
          <p:nvPr/>
        </p:nvSpPr>
        <p:spPr>
          <a:xfrm>
            <a:off x="1731469" y="4683738"/>
            <a:ext cx="2520280" cy="369332"/>
          </a:xfrm>
          <a:prstGeom prst="rect">
            <a:avLst/>
          </a:prstGeom>
          <a:noFill/>
        </p:spPr>
        <p:txBody>
          <a:bodyPr wrap="square" rtlCol="0">
            <a:spAutoFit/>
          </a:bodyPr>
          <a:lstStyle/>
          <a:p>
            <a:r>
              <a:rPr lang="es-PE" dirty="0"/>
              <a:t>pH 1 STARTER 2100</a:t>
            </a:r>
          </a:p>
        </p:txBody>
      </p:sp>
      <p:pic>
        <p:nvPicPr>
          <p:cNvPr id="8" name="Imagen 7">
            <a:extLst>
              <a:ext uri="{FF2B5EF4-FFF2-40B4-BE49-F238E27FC236}">
                <a16:creationId xmlns:a16="http://schemas.microsoft.com/office/drawing/2014/main" id="{928510DC-11BF-4EC5-B412-7EE2FCB05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611" y="2492325"/>
            <a:ext cx="1897859" cy="2191413"/>
          </a:xfrm>
          <a:prstGeom prst="rect">
            <a:avLst/>
          </a:prstGeom>
          <a:ln w="28575">
            <a:solidFill>
              <a:srgbClr val="68CCEC"/>
            </a:solidFill>
          </a:ln>
        </p:spPr>
      </p:pic>
      <p:pic>
        <p:nvPicPr>
          <p:cNvPr id="10" name="Imagen 9">
            <a:extLst>
              <a:ext uri="{FF2B5EF4-FFF2-40B4-BE49-F238E27FC236}">
                <a16:creationId xmlns:a16="http://schemas.microsoft.com/office/drawing/2014/main" id="{25CF172C-9287-49B6-8BDD-34EDA2D2C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2790" y="2491627"/>
            <a:ext cx="1644083" cy="2192111"/>
          </a:xfrm>
          <a:prstGeom prst="rect">
            <a:avLst/>
          </a:prstGeom>
          <a:ln w="28575">
            <a:solidFill>
              <a:srgbClr val="68CCEC"/>
            </a:solidFill>
          </a:ln>
        </p:spPr>
      </p:pic>
      <p:sp>
        <p:nvSpPr>
          <p:cNvPr id="12" name="CuadroTexto 11">
            <a:extLst>
              <a:ext uri="{FF2B5EF4-FFF2-40B4-BE49-F238E27FC236}">
                <a16:creationId xmlns:a16="http://schemas.microsoft.com/office/drawing/2014/main" id="{B1B49254-F39F-4FB7-AAA3-37C0E06E0D79}"/>
              </a:ext>
            </a:extLst>
          </p:cNvPr>
          <p:cNvSpPr txBox="1"/>
          <p:nvPr/>
        </p:nvSpPr>
        <p:spPr>
          <a:xfrm>
            <a:off x="5508104" y="4652402"/>
            <a:ext cx="2664296" cy="369332"/>
          </a:xfrm>
          <a:prstGeom prst="rect">
            <a:avLst/>
          </a:prstGeom>
          <a:noFill/>
        </p:spPr>
        <p:txBody>
          <a:bodyPr wrap="square" rtlCol="0">
            <a:spAutoFit/>
          </a:bodyPr>
          <a:lstStyle/>
          <a:p>
            <a:r>
              <a:rPr lang="es-PE" dirty="0"/>
              <a:t>pH 2 SPER SCIENTIFIC</a:t>
            </a:r>
          </a:p>
        </p:txBody>
      </p:sp>
    </p:spTree>
    <p:extLst>
      <p:ext uri="{BB962C8B-B14F-4D97-AF65-F5344CB8AC3E}">
        <p14:creationId xmlns:p14="http://schemas.microsoft.com/office/powerpoint/2010/main" val="78453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46D453E-0CCB-4738-9EC7-78C74A509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856408"/>
            <a:ext cx="2697765" cy="3597020"/>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20E1918C-62CE-4E2A-BCFF-5FC1ABCBD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856409"/>
            <a:ext cx="2697765" cy="3597020"/>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C12A6A13-28D0-439C-8ED1-C27A8FC89674}"/>
              </a:ext>
            </a:extLst>
          </p:cNvPr>
          <p:cNvSpPr txBox="1"/>
          <p:nvPr/>
        </p:nvSpPr>
        <p:spPr>
          <a:xfrm>
            <a:off x="1187624" y="5661248"/>
            <a:ext cx="2697765" cy="338554"/>
          </a:xfrm>
          <a:prstGeom prst="rect">
            <a:avLst/>
          </a:prstGeom>
          <a:noFill/>
        </p:spPr>
        <p:txBody>
          <a:bodyPr wrap="square" rtlCol="0">
            <a:spAutoFit/>
          </a:bodyPr>
          <a:lstStyle/>
          <a:p>
            <a:r>
              <a:rPr lang="es-PE" sz="1600" dirty="0">
                <a:latin typeface="Arial" panose="020B0604020202020204" pitchFamily="34" charset="0"/>
                <a:cs typeface="Arial" panose="020B0604020202020204" pitchFamily="34" charset="0"/>
              </a:rPr>
              <a:t>Pluviómetro manual</a:t>
            </a:r>
          </a:p>
        </p:txBody>
      </p:sp>
      <p:sp>
        <p:nvSpPr>
          <p:cNvPr id="9" name="CuadroTexto 8">
            <a:extLst>
              <a:ext uri="{FF2B5EF4-FFF2-40B4-BE49-F238E27FC236}">
                <a16:creationId xmlns:a16="http://schemas.microsoft.com/office/drawing/2014/main" id="{1645D2CB-EE2C-405A-B1A6-818941130A28}"/>
              </a:ext>
            </a:extLst>
          </p:cNvPr>
          <p:cNvSpPr txBox="1"/>
          <p:nvPr/>
        </p:nvSpPr>
        <p:spPr>
          <a:xfrm>
            <a:off x="4974591" y="5589240"/>
            <a:ext cx="2697765" cy="338554"/>
          </a:xfrm>
          <a:prstGeom prst="rect">
            <a:avLst/>
          </a:prstGeom>
          <a:noFill/>
        </p:spPr>
        <p:txBody>
          <a:bodyPr wrap="square" rtlCol="0">
            <a:spAutoFit/>
          </a:bodyPr>
          <a:lstStyle/>
          <a:p>
            <a:pPr algn="ctr"/>
            <a:r>
              <a:rPr lang="es-PE" sz="1600" dirty="0">
                <a:latin typeface="Arial" panose="020B0604020202020204" pitchFamily="34" charset="0"/>
                <a:cs typeface="Arial" panose="020B0604020202020204" pitchFamily="34" charset="0"/>
              </a:rPr>
              <a:t>Pluviómetro automático</a:t>
            </a:r>
          </a:p>
        </p:txBody>
      </p:sp>
    </p:spTree>
    <p:extLst>
      <p:ext uri="{BB962C8B-B14F-4D97-AF65-F5344CB8AC3E}">
        <p14:creationId xmlns:p14="http://schemas.microsoft.com/office/powerpoint/2010/main" val="362890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D2D456-CCCE-42DF-A51B-C06CCAC50B28}"/>
              </a:ext>
            </a:extLst>
          </p:cNvPr>
          <p:cNvPicPr>
            <a:picLocks noChangeAspect="1"/>
          </p:cNvPicPr>
          <p:nvPr/>
        </p:nvPicPr>
        <p:blipFill rotWithShape="1">
          <a:blip r:embed="rId2">
            <a:extLst>
              <a:ext uri="{28A0092B-C50C-407E-A947-70E740481C1C}">
                <a14:useLocalDpi xmlns:a14="http://schemas.microsoft.com/office/drawing/2010/main" val="0"/>
              </a:ext>
            </a:extLst>
          </a:blip>
          <a:srcRect l="2990" b="41201"/>
          <a:stretch/>
        </p:blipFill>
        <p:spPr>
          <a:xfrm>
            <a:off x="70936" y="542102"/>
            <a:ext cx="5280702" cy="4758701"/>
          </a:xfrm>
          <a:prstGeom prst="rect">
            <a:avLst/>
          </a:prstGeom>
        </p:spPr>
      </p:pic>
      <p:pic>
        <p:nvPicPr>
          <p:cNvPr id="7" name="Imagen 6">
            <a:extLst>
              <a:ext uri="{FF2B5EF4-FFF2-40B4-BE49-F238E27FC236}">
                <a16:creationId xmlns:a16="http://schemas.microsoft.com/office/drawing/2014/main" id="{40AEC9C6-26B9-4705-8F61-35E6547AF343}"/>
              </a:ext>
            </a:extLst>
          </p:cNvPr>
          <p:cNvPicPr>
            <a:picLocks noChangeAspect="1"/>
          </p:cNvPicPr>
          <p:nvPr/>
        </p:nvPicPr>
        <p:blipFill rotWithShape="1">
          <a:blip r:embed="rId2">
            <a:extLst>
              <a:ext uri="{28A0092B-C50C-407E-A947-70E740481C1C}">
                <a14:useLocalDpi xmlns:a14="http://schemas.microsoft.com/office/drawing/2010/main" val="0"/>
              </a:ext>
            </a:extLst>
          </a:blip>
          <a:srcRect l="2298" t="58799"/>
          <a:stretch/>
        </p:blipFill>
        <p:spPr>
          <a:xfrm>
            <a:off x="5241880" y="576990"/>
            <a:ext cx="3638055" cy="2287611"/>
          </a:xfrm>
          <a:prstGeom prst="rect">
            <a:avLst/>
          </a:prstGeom>
        </p:spPr>
      </p:pic>
      <p:pic>
        <p:nvPicPr>
          <p:cNvPr id="11" name="Imagen 10">
            <a:extLst>
              <a:ext uri="{FF2B5EF4-FFF2-40B4-BE49-F238E27FC236}">
                <a16:creationId xmlns:a16="http://schemas.microsoft.com/office/drawing/2014/main" id="{E3FB969B-391F-4429-9A0C-94B43980BD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206" y="2864601"/>
            <a:ext cx="3480651" cy="2177710"/>
          </a:xfrm>
          <a:prstGeom prst="rect">
            <a:avLst/>
          </a:prstGeom>
          <a:ln>
            <a:solidFill>
              <a:srgbClr val="FF0000"/>
            </a:solidFill>
          </a:ln>
        </p:spPr>
      </p:pic>
      <p:sp>
        <p:nvSpPr>
          <p:cNvPr id="20" name="Marcador de texto 3">
            <a:extLst>
              <a:ext uri="{FF2B5EF4-FFF2-40B4-BE49-F238E27FC236}">
                <a16:creationId xmlns:a16="http://schemas.microsoft.com/office/drawing/2014/main" id="{2C7B27D7-3449-45B9-864C-6A0081C0493B}"/>
              </a:ext>
            </a:extLst>
          </p:cNvPr>
          <p:cNvSpPr txBox="1">
            <a:spLocks/>
          </p:cNvSpPr>
          <p:nvPr/>
        </p:nvSpPr>
        <p:spPr>
          <a:xfrm>
            <a:off x="395536" y="147345"/>
            <a:ext cx="8352928" cy="398814"/>
          </a:xfrm>
          <a:prstGeom prst="rect">
            <a:avLst/>
          </a:prstGeom>
        </p:spPr>
        <p:txBody>
          <a:bodyPr vert="horz" lIns="84406" tIns="42203" rIns="84406" bIns="42203" rtlCol="0">
            <a:noAutofit/>
          </a:bodyPr>
          <a:lstStyle>
            <a:lvl1pPr marL="0" indent="0" algn="ctr" defTabSz="914400" rtl="0" eaLnBrk="1" latinLnBrk="0" hangingPunct="1">
              <a:spcBef>
                <a:spcPts val="0"/>
              </a:spcBef>
              <a:buFont typeface="Arial" pitchFamily="34" charset="0"/>
              <a:buNone/>
              <a:defRPr sz="24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PE" dirty="0">
                <a:latin typeface="Arial" panose="020B0604020202020204" pitchFamily="34" charset="0"/>
                <a:cs typeface="Arial" panose="020B0604020202020204" pitchFamily="34" charset="0"/>
              </a:rPr>
              <a:t>MAPA DE UBICACIÓN</a:t>
            </a:r>
          </a:p>
        </p:txBody>
      </p:sp>
      <p:sp>
        <p:nvSpPr>
          <p:cNvPr id="8" name="CuadroTexto 7">
            <a:extLst>
              <a:ext uri="{FF2B5EF4-FFF2-40B4-BE49-F238E27FC236}">
                <a16:creationId xmlns:a16="http://schemas.microsoft.com/office/drawing/2014/main" id="{9064658F-8A1D-4C8E-B1ED-5D002235EB34}"/>
              </a:ext>
            </a:extLst>
          </p:cNvPr>
          <p:cNvSpPr txBox="1"/>
          <p:nvPr/>
        </p:nvSpPr>
        <p:spPr>
          <a:xfrm>
            <a:off x="251520" y="5368299"/>
            <a:ext cx="6912768" cy="923330"/>
          </a:xfrm>
          <a:prstGeom prst="rect">
            <a:avLst/>
          </a:prstGeom>
          <a:noFill/>
        </p:spPr>
        <p:txBody>
          <a:bodyPr wrap="square">
            <a:spAutoFit/>
          </a:bodyPr>
          <a:lstStyle/>
          <a:p>
            <a:pPr algn="just"/>
            <a:r>
              <a:rPr lang="es-PE" sz="1800" dirty="0">
                <a:latin typeface="Arial" panose="020B0604020202020204" pitchFamily="34" charset="0"/>
                <a:cs typeface="Arial" panose="020B0604020202020204" pitchFamily="34" charset="0"/>
              </a:rPr>
              <a:t>La Estación VAG Marcapomacocha se encuentra ubicada en el Departamento de Junín, provincia de Yauli y distrito de Marcapomacocha a una altitud de 4479 ms.n.m.</a:t>
            </a:r>
          </a:p>
        </p:txBody>
      </p:sp>
    </p:spTree>
    <p:extLst>
      <p:ext uri="{BB962C8B-B14F-4D97-AF65-F5344CB8AC3E}">
        <p14:creationId xmlns:p14="http://schemas.microsoft.com/office/powerpoint/2010/main" val="270635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73858FF-9EC8-4655-BB35-C0648DD63AE1}"/>
              </a:ext>
            </a:extLst>
          </p:cNvPr>
          <p:cNvSpPr>
            <a:spLocks noGrp="1"/>
          </p:cNvSpPr>
          <p:nvPr>
            <p:ph type="body" sz="quarter" idx="12"/>
          </p:nvPr>
        </p:nvSpPr>
        <p:spPr/>
        <p:txBody>
          <a:bodyPr/>
          <a:lstStyle/>
          <a:p>
            <a:r>
              <a:rPr lang="es-PE" sz="2000" dirty="0">
                <a:latin typeface="Arial" panose="020B0604020202020204" pitchFamily="34" charset="0"/>
                <a:cs typeface="Arial" panose="020B0604020202020204" pitchFamily="34" charset="0"/>
              </a:rPr>
              <a:t>Estación Meteorológica manual</a:t>
            </a:r>
          </a:p>
        </p:txBody>
      </p:sp>
      <p:pic>
        <p:nvPicPr>
          <p:cNvPr id="6" name="Imagen 5">
            <a:extLst>
              <a:ext uri="{FF2B5EF4-FFF2-40B4-BE49-F238E27FC236}">
                <a16:creationId xmlns:a16="http://schemas.microsoft.com/office/drawing/2014/main" id="{CE42C0B0-B95B-482D-889A-9E02561DD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487785"/>
            <a:ext cx="3181981" cy="2386486"/>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F37E4882-1915-45C5-A017-A6B34A127B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988840"/>
            <a:ext cx="2538282" cy="3384376"/>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BAE46311-CBC4-4426-8AEA-732FB4604CD8}"/>
              </a:ext>
            </a:extLst>
          </p:cNvPr>
          <p:cNvSpPr txBox="1"/>
          <p:nvPr/>
        </p:nvSpPr>
        <p:spPr>
          <a:xfrm>
            <a:off x="1043608" y="5186674"/>
            <a:ext cx="3312368" cy="584775"/>
          </a:xfrm>
          <a:prstGeom prst="rect">
            <a:avLst/>
          </a:prstGeom>
          <a:noFill/>
        </p:spPr>
        <p:txBody>
          <a:bodyPr wrap="square" rtlCol="0">
            <a:spAutoFit/>
          </a:bodyPr>
          <a:lstStyle/>
          <a:p>
            <a:r>
              <a:rPr lang="es-PE" sz="1600" dirty="0">
                <a:latin typeface="Arial" panose="020B0604020202020204" pitchFamily="34" charset="0"/>
                <a:cs typeface="Arial" panose="020B0604020202020204" pitchFamily="34" charset="0"/>
              </a:rPr>
              <a:t>Termómetros: Temperatura máxima, mínima, seca y húmeda</a:t>
            </a:r>
          </a:p>
        </p:txBody>
      </p:sp>
      <p:sp>
        <p:nvSpPr>
          <p:cNvPr id="10" name="CuadroTexto 9">
            <a:extLst>
              <a:ext uri="{FF2B5EF4-FFF2-40B4-BE49-F238E27FC236}">
                <a16:creationId xmlns:a16="http://schemas.microsoft.com/office/drawing/2014/main" id="{8F25ADB7-8712-4EEA-B917-848BAC13A32D}"/>
              </a:ext>
            </a:extLst>
          </p:cNvPr>
          <p:cNvSpPr txBox="1"/>
          <p:nvPr/>
        </p:nvSpPr>
        <p:spPr>
          <a:xfrm>
            <a:off x="5148064" y="5517232"/>
            <a:ext cx="2520280" cy="338554"/>
          </a:xfrm>
          <a:prstGeom prst="rect">
            <a:avLst/>
          </a:prstGeom>
          <a:noFill/>
        </p:spPr>
        <p:txBody>
          <a:bodyPr wrap="square" rtlCol="0">
            <a:spAutoFit/>
          </a:bodyPr>
          <a:lstStyle/>
          <a:p>
            <a:pPr algn="ctr"/>
            <a:r>
              <a:rPr lang="es-PE" sz="1600" dirty="0">
                <a:latin typeface="Arial" panose="020B0604020202020204" pitchFamily="34" charset="0"/>
                <a:cs typeface="Arial" panose="020B0604020202020204" pitchFamily="34" charset="0"/>
              </a:rPr>
              <a:t>Heliógrafo</a:t>
            </a:r>
          </a:p>
        </p:txBody>
      </p:sp>
    </p:spTree>
    <p:extLst>
      <p:ext uri="{BB962C8B-B14F-4D97-AF65-F5344CB8AC3E}">
        <p14:creationId xmlns:p14="http://schemas.microsoft.com/office/powerpoint/2010/main" val="237347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1F28758-DC9B-4FB6-9CFE-FEE95D4DE7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132856"/>
            <a:ext cx="2736304" cy="3648405"/>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0ED43072-1B8D-41A0-9A2D-E4D3473914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091069"/>
            <a:ext cx="2736304" cy="3648405"/>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0B0FE84D-591F-46C6-8518-0869E46CEED9}"/>
              </a:ext>
            </a:extLst>
          </p:cNvPr>
          <p:cNvSpPr txBox="1"/>
          <p:nvPr/>
        </p:nvSpPr>
        <p:spPr>
          <a:xfrm>
            <a:off x="1547664" y="5877272"/>
            <a:ext cx="2304256" cy="338554"/>
          </a:xfrm>
          <a:prstGeom prst="rect">
            <a:avLst/>
          </a:prstGeom>
          <a:noFill/>
        </p:spPr>
        <p:txBody>
          <a:bodyPr wrap="square" rtlCol="0">
            <a:spAutoFit/>
          </a:bodyPr>
          <a:lstStyle/>
          <a:p>
            <a:pPr algn="ctr"/>
            <a:r>
              <a:rPr lang="es-PE" sz="1600" dirty="0">
                <a:latin typeface="Arial" panose="020B0604020202020204" pitchFamily="34" charset="0"/>
                <a:cs typeface="Arial" panose="020B0604020202020204" pitchFamily="34" charset="0"/>
              </a:rPr>
              <a:t>Veleta</a:t>
            </a:r>
          </a:p>
        </p:txBody>
      </p:sp>
      <p:sp>
        <p:nvSpPr>
          <p:cNvPr id="10" name="CuadroTexto 9">
            <a:extLst>
              <a:ext uri="{FF2B5EF4-FFF2-40B4-BE49-F238E27FC236}">
                <a16:creationId xmlns:a16="http://schemas.microsoft.com/office/drawing/2014/main" id="{D9D86E90-B062-41ED-9D6F-1E9B0071D5B9}"/>
              </a:ext>
            </a:extLst>
          </p:cNvPr>
          <p:cNvSpPr txBox="1"/>
          <p:nvPr/>
        </p:nvSpPr>
        <p:spPr>
          <a:xfrm>
            <a:off x="5076058" y="5781261"/>
            <a:ext cx="2520278" cy="338554"/>
          </a:xfrm>
          <a:prstGeom prst="rect">
            <a:avLst/>
          </a:prstGeom>
          <a:noFill/>
        </p:spPr>
        <p:txBody>
          <a:bodyPr wrap="square" rtlCol="0">
            <a:spAutoFit/>
          </a:bodyPr>
          <a:lstStyle/>
          <a:p>
            <a:r>
              <a:rPr lang="es-PE" sz="1600" dirty="0">
                <a:latin typeface="Arial" panose="020B0604020202020204" pitchFamily="34" charset="0"/>
                <a:cs typeface="Arial" panose="020B0604020202020204" pitchFamily="34" charset="0"/>
              </a:rPr>
              <a:t>Tanque de evaporación</a:t>
            </a:r>
          </a:p>
        </p:txBody>
      </p:sp>
    </p:spTree>
    <p:extLst>
      <p:ext uri="{BB962C8B-B14F-4D97-AF65-F5344CB8AC3E}">
        <p14:creationId xmlns:p14="http://schemas.microsoft.com/office/powerpoint/2010/main" val="3866223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a:extLst>
              <a:ext uri="{FF2B5EF4-FFF2-40B4-BE49-F238E27FC236}">
                <a16:creationId xmlns:a16="http://schemas.microsoft.com/office/drawing/2014/main" id="{9478A6CA-8828-42CF-9723-BAD2CA9F781D}"/>
              </a:ext>
            </a:extLst>
          </p:cNvPr>
          <p:cNvSpPr>
            <a:spLocks noGrp="1"/>
          </p:cNvSpPr>
          <p:nvPr>
            <p:ph type="body" sz="quarter" idx="12"/>
          </p:nvPr>
        </p:nvSpPr>
        <p:spPr/>
        <p:txBody>
          <a:bodyPr/>
          <a:lstStyle/>
          <a:p>
            <a:r>
              <a:rPr lang="es-PE" sz="2000" dirty="0">
                <a:latin typeface="Arial" panose="020B0604020202020204" pitchFamily="34" charset="0"/>
                <a:cs typeface="Arial" panose="020B0604020202020204" pitchFamily="34" charset="0"/>
              </a:rPr>
              <a:t>Estación Meteorológica automática</a:t>
            </a:r>
          </a:p>
        </p:txBody>
      </p:sp>
      <p:sp>
        <p:nvSpPr>
          <p:cNvPr id="4" name="Marcador de texto 3">
            <a:extLst>
              <a:ext uri="{FF2B5EF4-FFF2-40B4-BE49-F238E27FC236}">
                <a16:creationId xmlns:a16="http://schemas.microsoft.com/office/drawing/2014/main" id="{D9361DD2-059E-4DB5-A160-FBCC4A49FD3F}"/>
              </a:ext>
            </a:extLst>
          </p:cNvPr>
          <p:cNvSpPr>
            <a:spLocks noGrp="1"/>
          </p:cNvSpPr>
          <p:nvPr>
            <p:ph type="body" sz="quarter" idx="13"/>
          </p:nvPr>
        </p:nvSpPr>
        <p:spPr/>
        <p:txBody>
          <a:bodyPr/>
          <a:lstStyle/>
          <a:p>
            <a:endParaRPr lang="es-PE"/>
          </a:p>
        </p:txBody>
      </p:sp>
      <p:pic>
        <p:nvPicPr>
          <p:cNvPr id="7" name="Imagen 6">
            <a:extLst>
              <a:ext uri="{FF2B5EF4-FFF2-40B4-BE49-F238E27FC236}">
                <a16:creationId xmlns:a16="http://schemas.microsoft.com/office/drawing/2014/main" id="{03FFE56B-73F3-477B-8526-9901A804FC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865"/>
          <a:stretch/>
        </p:blipFill>
        <p:spPr>
          <a:xfrm>
            <a:off x="2915816" y="1988840"/>
            <a:ext cx="3672408" cy="4266600"/>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903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5603D9D-7569-4C6A-923F-0C0DA306AF93}"/>
              </a:ext>
            </a:extLst>
          </p:cNvPr>
          <p:cNvSpPr>
            <a:spLocks noGrp="1"/>
          </p:cNvSpPr>
          <p:nvPr>
            <p:ph type="body" sz="quarter" idx="12"/>
          </p:nvPr>
        </p:nvSpPr>
        <p:spPr>
          <a:xfrm>
            <a:off x="467544" y="1321687"/>
            <a:ext cx="7632848" cy="432048"/>
          </a:xfrm>
        </p:spPr>
        <p:txBody>
          <a:bodyPr/>
          <a:lstStyle/>
          <a:p>
            <a:r>
              <a:rPr lang="es-PE" sz="2000" dirty="0">
                <a:latin typeface="Arial" panose="020B0604020202020204" pitchFamily="34" charset="0"/>
                <a:cs typeface="Arial" panose="020B0604020202020204" pitchFamily="34" charset="0"/>
              </a:rPr>
              <a:t>Productos de la VAG</a:t>
            </a:r>
          </a:p>
        </p:txBody>
      </p:sp>
      <p:pic>
        <p:nvPicPr>
          <p:cNvPr id="8" name="Imagen 7">
            <a:extLst>
              <a:ext uri="{FF2B5EF4-FFF2-40B4-BE49-F238E27FC236}">
                <a16:creationId xmlns:a16="http://schemas.microsoft.com/office/drawing/2014/main" id="{E2D64CC2-16CF-4377-8692-D2FE2A61A438}"/>
              </a:ext>
            </a:extLst>
          </p:cNvPr>
          <p:cNvPicPr>
            <a:picLocks noChangeAspect="1"/>
          </p:cNvPicPr>
          <p:nvPr/>
        </p:nvPicPr>
        <p:blipFill rotWithShape="1">
          <a:blip r:embed="rId2"/>
          <a:srcRect l="33463" t="16401" r="35038" b="8001"/>
          <a:stretch/>
        </p:blipFill>
        <p:spPr>
          <a:xfrm>
            <a:off x="6192325" y="1880729"/>
            <a:ext cx="2772706" cy="3743153"/>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91D9D0-4AE9-4EEC-90C5-B04F578B0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42" y="1880729"/>
            <a:ext cx="2675135" cy="3782734"/>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5D1AA5BE-400A-4391-8BB0-4B798EBBA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1880729"/>
            <a:ext cx="2648706" cy="3716366"/>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7" name="Marcador de texto 1">
            <a:extLst>
              <a:ext uri="{FF2B5EF4-FFF2-40B4-BE49-F238E27FC236}">
                <a16:creationId xmlns:a16="http://schemas.microsoft.com/office/drawing/2014/main" id="{659637DA-F762-4AD5-B7A4-5C2ADA71EFB7}"/>
              </a:ext>
            </a:extLst>
          </p:cNvPr>
          <p:cNvSpPr txBox="1">
            <a:spLocks/>
          </p:cNvSpPr>
          <p:nvPr/>
        </p:nvSpPr>
        <p:spPr>
          <a:xfrm>
            <a:off x="7020272" y="1385184"/>
            <a:ext cx="7632848" cy="432048"/>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16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PE" sz="2000" dirty="0">
                <a:latin typeface="Arial" panose="020B0604020202020204" pitchFamily="34" charset="0"/>
                <a:cs typeface="Arial" panose="020B0604020202020204" pitchFamily="34" charset="0"/>
              </a:rPr>
              <a:t>nuevo</a:t>
            </a:r>
          </a:p>
        </p:txBody>
      </p:sp>
    </p:spTree>
    <p:extLst>
      <p:ext uri="{BB962C8B-B14F-4D97-AF65-F5344CB8AC3E}">
        <p14:creationId xmlns:p14="http://schemas.microsoft.com/office/powerpoint/2010/main" val="1469360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p:cNvSpPr>
            <a:spLocks noGrp="1"/>
          </p:cNvSpPr>
          <p:nvPr>
            <p:ph sz="quarter" idx="4"/>
          </p:nvPr>
        </p:nvSpPr>
        <p:spPr/>
        <p:txBody>
          <a:bodyPr>
            <a:normAutofit lnSpcReduction="10000"/>
          </a:bodyPr>
          <a:lstStyle/>
          <a:p>
            <a:r>
              <a:rPr lang="es-PE" b="1" dirty="0"/>
              <a:t>Servicio Nacional de Meteorología e Hidrología del Perú –SENAMHI</a:t>
            </a:r>
          </a:p>
          <a:p>
            <a:r>
              <a:rPr lang="es-PE" dirty="0"/>
              <a:t>Jirón Cahuide 785  – Jesús María, Lima -Perú</a:t>
            </a:r>
          </a:p>
          <a:p>
            <a:endParaRPr lang="es-PE" dirty="0"/>
          </a:p>
          <a:p>
            <a:endParaRPr lang="es-PE" dirty="0"/>
          </a:p>
          <a:p>
            <a:r>
              <a:rPr lang="es-PE" dirty="0"/>
              <a:t>Consultas y sugerencias: </a:t>
            </a:r>
            <a:r>
              <a:rPr lang="es-PE" dirty="0">
                <a:hlinkClick r:id="rId2">
                  <a:extLst>
                    <a:ext uri="{A12FA001-AC4F-418D-AE19-62706E023703}">
                      <ahyp:hlinkClr xmlns:ahyp="http://schemas.microsoft.com/office/drawing/2018/hyperlinkcolor" val="tx"/>
                    </a:ext>
                  </a:extLst>
                </a:hlinkClick>
              </a:rPr>
              <a:t>jprojas@senamhi.gob.pe</a:t>
            </a:r>
            <a:endParaRPr lang="es-PE" dirty="0"/>
          </a:p>
          <a:p>
            <a:r>
              <a:rPr lang="es-PE" dirty="0"/>
              <a:t>                                          </a:t>
            </a:r>
          </a:p>
        </p:txBody>
      </p:sp>
      <p:sp>
        <p:nvSpPr>
          <p:cNvPr id="6" name="Marcador de texto 5"/>
          <p:cNvSpPr>
            <a:spLocks noGrp="1"/>
          </p:cNvSpPr>
          <p:nvPr>
            <p:ph type="body" sz="quarter" idx="10"/>
          </p:nvPr>
        </p:nvSpPr>
        <p:spPr>
          <a:xfrm>
            <a:off x="683568" y="1844824"/>
            <a:ext cx="7920880" cy="720080"/>
          </a:xfrm>
        </p:spPr>
        <p:txBody>
          <a:bodyPr/>
          <a:lstStyle/>
          <a:p>
            <a:r>
              <a:rPr lang="es-PE" sz="2400" dirty="0"/>
              <a:t>ESTACIÓN DE VIGILANCIA ATMOSFÉRICA MARCAPOMACOCHA (EVA MARCAPOMACOCHA)</a:t>
            </a:r>
          </a:p>
          <a:p>
            <a:endParaRPr lang="es-PE" sz="1400" b="1" dirty="0"/>
          </a:p>
          <a:p>
            <a:r>
              <a:rPr lang="es-PE" sz="1400" b="1" dirty="0"/>
              <a:t>DIRECCIÓN DE METEOROLOGÍA Y EVALUACIÓN AMBIENTAL ATMOSFÉRICA </a:t>
            </a:r>
          </a:p>
          <a:p>
            <a:endParaRPr lang="es-PE" dirty="0"/>
          </a:p>
        </p:txBody>
      </p:sp>
      <p:sp>
        <p:nvSpPr>
          <p:cNvPr id="5" name="CuadroTexto 4">
            <a:extLst>
              <a:ext uri="{FF2B5EF4-FFF2-40B4-BE49-F238E27FC236}">
                <a16:creationId xmlns:a16="http://schemas.microsoft.com/office/drawing/2014/main" id="{5F958AB2-74B9-4AA9-BC50-77E737F4BE09}"/>
              </a:ext>
            </a:extLst>
          </p:cNvPr>
          <p:cNvSpPr txBox="1"/>
          <p:nvPr/>
        </p:nvSpPr>
        <p:spPr>
          <a:xfrm>
            <a:off x="2141984" y="3199261"/>
            <a:ext cx="6318448" cy="307777"/>
          </a:xfrm>
          <a:prstGeom prst="rect">
            <a:avLst/>
          </a:prstGeom>
          <a:noFill/>
        </p:spPr>
        <p:txBody>
          <a:bodyPr wrap="square">
            <a:spAutoFit/>
          </a:bodyPr>
          <a:lstStyle/>
          <a:p>
            <a:r>
              <a:rPr lang="es-PE" sz="1400" dirty="0">
                <a:latin typeface="Arial" panose="020B0604020202020204" pitchFamily="34" charset="0"/>
                <a:cs typeface="Arial" panose="020B0604020202020204" pitchFamily="34" charset="0"/>
              </a:rPr>
              <a:t>SUBDIRECCIÓN DE EVALUACIÓN DEL AMBIENTE ATMOSFÉRICO</a:t>
            </a:r>
          </a:p>
        </p:txBody>
      </p:sp>
    </p:spTree>
    <p:extLst>
      <p:ext uri="{BB962C8B-B14F-4D97-AF65-F5344CB8AC3E}">
        <p14:creationId xmlns:p14="http://schemas.microsoft.com/office/powerpoint/2010/main" val="403353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E9C0FC2-E79F-459E-B4B9-677FDF196531}"/>
              </a:ext>
            </a:extLst>
          </p:cNvPr>
          <p:cNvSpPr>
            <a:spLocks noGrp="1"/>
          </p:cNvSpPr>
          <p:nvPr>
            <p:ph type="body" sz="quarter" idx="12"/>
          </p:nvPr>
        </p:nvSpPr>
        <p:spPr>
          <a:xfrm>
            <a:off x="755573" y="906767"/>
            <a:ext cx="7632848" cy="432048"/>
          </a:xfrm>
        </p:spPr>
        <p:txBody>
          <a:bodyPr/>
          <a:lstStyle/>
          <a:p>
            <a:pPr algn="ctr"/>
            <a:r>
              <a:rPr lang="es-PE" sz="2400" dirty="0">
                <a:latin typeface="Arial" panose="020B0604020202020204" pitchFamily="34" charset="0"/>
                <a:cs typeface="Arial" panose="020B0604020202020204" pitchFamily="34" charset="0"/>
              </a:rPr>
              <a:t>UBICACIÓN GEOGRÁFICA </a:t>
            </a:r>
            <a:endParaRPr lang="es-PE" sz="18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96DEFE28-DF50-4616-9C9C-6A5D0662F2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517" y="1879942"/>
            <a:ext cx="8640960" cy="4590537"/>
          </a:xfrm>
          <a:prstGeom prst="rect">
            <a:avLst/>
          </a:prstGeom>
        </p:spPr>
      </p:pic>
      <p:pic>
        <p:nvPicPr>
          <p:cNvPr id="6" name="Imagen 5">
            <a:extLst>
              <a:ext uri="{FF2B5EF4-FFF2-40B4-BE49-F238E27FC236}">
                <a16:creationId xmlns:a16="http://schemas.microsoft.com/office/drawing/2014/main" id="{398FCD58-3938-4F34-99A9-509C3F2F4F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3528" y="1988840"/>
            <a:ext cx="8640960" cy="4590537"/>
          </a:xfrm>
          <a:prstGeom prst="rect">
            <a:avLst/>
          </a:prstGeom>
        </p:spPr>
      </p:pic>
      <p:sp>
        <p:nvSpPr>
          <p:cNvPr id="7" name="Estrella: 5 puntas 6">
            <a:extLst>
              <a:ext uri="{FF2B5EF4-FFF2-40B4-BE49-F238E27FC236}">
                <a16:creationId xmlns:a16="http://schemas.microsoft.com/office/drawing/2014/main" id="{3D48ABBF-CBB3-4263-8BFF-084A42964FA0}"/>
              </a:ext>
            </a:extLst>
          </p:cNvPr>
          <p:cNvSpPr/>
          <p:nvPr/>
        </p:nvSpPr>
        <p:spPr>
          <a:xfrm>
            <a:off x="2519769" y="2735501"/>
            <a:ext cx="252031" cy="261451"/>
          </a:xfrm>
          <a:prstGeom prst="star5">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cxnSp>
        <p:nvCxnSpPr>
          <p:cNvPr id="12" name="Conector: curvado 11">
            <a:extLst>
              <a:ext uri="{FF2B5EF4-FFF2-40B4-BE49-F238E27FC236}">
                <a16:creationId xmlns:a16="http://schemas.microsoft.com/office/drawing/2014/main" id="{ED00BC14-495A-4ACD-97BC-5C6D3FEB8773}"/>
              </a:ext>
            </a:extLst>
          </p:cNvPr>
          <p:cNvCxnSpPr/>
          <p:nvPr/>
        </p:nvCxnSpPr>
        <p:spPr>
          <a:xfrm rot="10800000" flipV="1">
            <a:off x="2843811" y="2218154"/>
            <a:ext cx="1728192" cy="648072"/>
          </a:xfrm>
          <a:prstGeom prst="curvedConnector3">
            <a:avLst/>
          </a:prstGeom>
          <a:ln w="28575">
            <a:solidFill>
              <a:srgbClr val="68CCEC"/>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92422AAF-9867-417B-866C-6442B4AD805D}"/>
              </a:ext>
            </a:extLst>
          </p:cNvPr>
          <p:cNvSpPr txBox="1"/>
          <p:nvPr/>
        </p:nvSpPr>
        <p:spPr>
          <a:xfrm>
            <a:off x="4639112" y="1988840"/>
            <a:ext cx="1512168" cy="369332"/>
          </a:xfrm>
          <a:prstGeom prst="rect">
            <a:avLst/>
          </a:prstGeom>
          <a:noFill/>
          <a:ln w="19050">
            <a:solidFill>
              <a:srgbClr val="00B050"/>
            </a:solidFill>
            <a:prstDash val="dash"/>
          </a:ln>
        </p:spPr>
        <p:txBody>
          <a:bodyPr wrap="square" rtlCol="0">
            <a:spAutoFit/>
          </a:bodyPr>
          <a:lstStyle/>
          <a:p>
            <a:r>
              <a:rPr lang="es-PE" dirty="0"/>
              <a:t>4479 </a:t>
            </a:r>
            <a:r>
              <a:rPr lang="es-PE" dirty="0" err="1"/>
              <a:t>ms.n.m</a:t>
            </a:r>
            <a:endParaRPr lang="es-PE" dirty="0"/>
          </a:p>
        </p:txBody>
      </p:sp>
      <p:sp>
        <p:nvSpPr>
          <p:cNvPr id="15" name="Estrella: 5 puntas 14">
            <a:extLst>
              <a:ext uri="{FF2B5EF4-FFF2-40B4-BE49-F238E27FC236}">
                <a16:creationId xmlns:a16="http://schemas.microsoft.com/office/drawing/2014/main" id="{A98A2687-39C9-4BB5-9513-21E314626B28}"/>
              </a:ext>
            </a:extLst>
          </p:cNvPr>
          <p:cNvSpPr/>
          <p:nvPr/>
        </p:nvSpPr>
        <p:spPr>
          <a:xfrm>
            <a:off x="7884366" y="3288890"/>
            <a:ext cx="144018" cy="140110"/>
          </a:xfrm>
          <a:prstGeom prst="star5">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308432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9066CE-8683-45A8-8C71-3C49633C2EF2}"/>
              </a:ext>
            </a:extLst>
          </p:cNvPr>
          <p:cNvSpPr>
            <a:spLocks noGrp="1"/>
          </p:cNvSpPr>
          <p:nvPr>
            <p:ph type="body" sz="quarter" idx="12"/>
          </p:nvPr>
        </p:nvSpPr>
        <p:spPr/>
        <p:txBody>
          <a:bodyPr/>
          <a:lstStyle/>
          <a:p>
            <a:endParaRPr lang="es-PE"/>
          </a:p>
        </p:txBody>
      </p:sp>
      <p:sp>
        <p:nvSpPr>
          <p:cNvPr id="3" name="Marcador de texto 2">
            <a:extLst>
              <a:ext uri="{FF2B5EF4-FFF2-40B4-BE49-F238E27FC236}">
                <a16:creationId xmlns:a16="http://schemas.microsoft.com/office/drawing/2014/main" id="{AA889673-96BD-471D-B55B-771CB7CA9E91}"/>
              </a:ext>
            </a:extLst>
          </p:cNvPr>
          <p:cNvSpPr>
            <a:spLocks noGrp="1"/>
          </p:cNvSpPr>
          <p:nvPr>
            <p:ph type="body" sz="quarter" idx="13"/>
          </p:nvPr>
        </p:nvSpPr>
        <p:spPr/>
        <p:txBody>
          <a:bodyPr/>
          <a:lstStyle/>
          <a:p>
            <a:endParaRPr lang="es-PE"/>
          </a:p>
        </p:txBody>
      </p:sp>
      <p:sp>
        <p:nvSpPr>
          <p:cNvPr id="4" name="Marcador de texto 3">
            <a:extLst>
              <a:ext uri="{FF2B5EF4-FFF2-40B4-BE49-F238E27FC236}">
                <a16:creationId xmlns:a16="http://schemas.microsoft.com/office/drawing/2014/main" id="{701A74A7-FF35-4523-A0C9-940BD1981324}"/>
              </a:ext>
            </a:extLst>
          </p:cNvPr>
          <p:cNvSpPr>
            <a:spLocks noGrp="1"/>
          </p:cNvSpPr>
          <p:nvPr>
            <p:ph type="body" sz="quarter" idx="14"/>
          </p:nvPr>
        </p:nvSpPr>
        <p:spPr/>
        <p:txBody>
          <a:bodyPr/>
          <a:lstStyle/>
          <a:p>
            <a:endParaRPr lang="es-PE"/>
          </a:p>
        </p:txBody>
      </p:sp>
      <p:pic>
        <p:nvPicPr>
          <p:cNvPr id="6" name="Imagen 5">
            <a:extLst>
              <a:ext uri="{FF2B5EF4-FFF2-40B4-BE49-F238E27FC236}">
                <a16:creationId xmlns:a16="http://schemas.microsoft.com/office/drawing/2014/main" id="{2DFB2E00-1B3C-4902-AE7C-5DACD7E7810B}"/>
              </a:ext>
            </a:extLst>
          </p:cNvPr>
          <p:cNvPicPr>
            <a:picLocks noChangeAspect="1"/>
          </p:cNvPicPr>
          <p:nvPr/>
        </p:nvPicPr>
        <p:blipFill rotWithShape="1">
          <a:blip r:embed="rId2">
            <a:extLst>
              <a:ext uri="{28A0092B-C50C-407E-A947-70E740481C1C}">
                <a14:useLocalDpi xmlns:a14="http://schemas.microsoft.com/office/drawing/2010/main" val="0"/>
              </a:ext>
            </a:extLst>
          </a:blip>
          <a:srcRect l="18500" r="1963" b="976"/>
          <a:stretch/>
        </p:blipFill>
        <p:spPr>
          <a:xfrm>
            <a:off x="35496" y="188640"/>
            <a:ext cx="9052827" cy="6336704"/>
          </a:xfrm>
          <a:prstGeom prst="rect">
            <a:avLst/>
          </a:prstGeom>
        </p:spPr>
      </p:pic>
    </p:spTree>
    <p:extLst>
      <p:ext uri="{BB962C8B-B14F-4D97-AF65-F5344CB8AC3E}">
        <p14:creationId xmlns:p14="http://schemas.microsoft.com/office/powerpoint/2010/main" val="2390995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3F6B142-1D0F-4480-A855-981964C6809D}"/>
              </a:ext>
            </a:extLst>
          </p:cNvPr>
          <p:cNvSpPr>
            <a:spLocks noGrp="1"/>
          </p:cNvSpPr>
          <p:nvPr>
            <p:ph type="body" sz="quarter" idx="12"/>
          </p:nvPr>
        </p:nvSpPr>
        <p:spPr/>
        <p:txBody>
          <a:bodyPr/>
          <a:lstStyle/>
          <a:p>
            <a:endParaRPr lang="es-PE"/>
          </a:p>
        </p:txBody>
      </p:sp>
      <p:sp>
        <p:nvSpPr>
          <p:cNvPr id="3" name="Marcador de texto 2">
            <a:extLst>
              <a:ext uri="{FF2B5EF4-FFF2-40B4-BE49-F238E27FC236}">
                <a16:creationId xmlns:a16="http://schemas.microsoft.com/office/drawing/2014/main" id="{072B362D-42BC-4343-A7F0-27AACE62C95E}"/>
              </a:ext>
            </a:extLst>
          </p:cNvPr>
          <p:cNvSpPr>
            <a:spLocks noGrp="1"/>
          </p:cNvSpPr>
          <p:nvPr>
            <p:ph type="body" sz="quarter" idx="13"/>
          </p:nvPr>
        </p:nvSpPr>
        <p:spPr/>
        <p:txBody>
          <a:bodyPr/>
          <a:lstStyle/>
          <a:p>
            <a:endParaRPr lang="es-PE"/>
          </a:p>
        </p:txBody>
      </p:sp>
      <p:sp>
        <p:nvSpPr>
          <p:cNvPr id="4" name="Marcador de texto 3">
            <a:extLst>
              <a:ext uri="{FF2B5EF4-FFF2-40B4-BE49-F238E27FC236}">
                <a16:creationId xmlns:a16="http://schemas.microsoft.com/office/drawing/2014/main" id="{D357541E-1D65-4348-A95F-E75E02B676F5}"/>
              </a:ext>
            </a:extLst>
          </p:cNvPr>
          <p:cNvSpPr>
            <a:spLocks noGrp="1"/>
          </p:cNvSpPr>
          <p:nvPr>
            <p:ph type="body" sz="quarter" idx="14"/>
          </p:nvPr>
        </p:nvSpPr>
        <p:spPr/>
        <p:txBody>
          <a:bodyPr/>
          <a:lstStyle/>
          <a:p>
            <a:endParaRPr lang="es-PE"/>
          </a:p>
        </p:txBody>
      </p:sp>
      <p:pic>
        <p:nvPicPr>
          <p:cNvPr id="6" name="Imagen 5">
            <a:extLst>
              <a:ext uri="{FF2B5EF4-FFF2-40B4-BE49-F238E27FC236}">
                <a16:creationId xmlns:a16="http://schemas.microsoft.com/office/drawing/2014/main" id="{BCAD321C-AD2A-4D2A-9C42-058F8DBE4AB5}"/>
              </a:ext>
            </a:extLst>
          </p:cNvPr>
          <p:cNvPicPr>
            <a:picLocks noChangeAspect="1"/>
          </p:cNvPicPr>
          <p:nvPr/>
        </p:nvPicPr>
        <p:blipFill rotWithShape="1">
          <a:blip r:embed="rId2">
            <a:extLst>
              <a:ext uri="{28A0092B-C50C-407E-A947-70E740481C1C}">
                <a14:useLocalDpi xmlns:a14="http://schemas.microsoft.com/office/drawing/2010/main" val="0"/>
              </a:ext>
            </a:extLst>
          </a:blip>
          <a:srcRect r="15350"/>
          <a:stretch/>
        </p:blipFill>
        <p:spPr>
          <a:xfrm>
            <a:off x="-6491" y="304292"/>
            <a:ext cx="9149782" cy="6077035"/>
          </a:xfrm>
          <a:prstGeom prst="rect">
            <a:avLst/>
          </a:prstGeom>
        </p:spPr>
      </p:pic>
    </p:spTree>
    <p:extLst>
      <p:ext uri="{BB962C8B-B14F-4D97-AF65-F5344CB8AC3E}">
        <p14:creationId xmlns:p14="http://schemas.microsoft.com/office/powerpoint/2010/main" val="387138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E62E803-1DE6-43E0-B2A1-F725AFF3FAB5}"/>
              </a:ext>
            </a:extLst>
          </p:cNvPr>
          <p:cNvSpPr>
            <a:spLocks noGrp="1"/>
          </p:cNvSpPr>
          <p:nvPr>
            <p:ph type="body" sz="quarter" idx="12"/>
          </p:nvPr>
        </p:nvSpPr>
        <p:spPr>
          <a:xfrm>
            <a:off x="239552" y="548681"/>
            <a:ext cx="8352928" cy="4457103"/>
          </a:xfrm>
        </p:spPr>
        <p:txBody>
          <a:bodyPr/>
          <a:lstStyle/>
          <a:p>
            <a:pPr algn="just"/>
            <a:r>
              <a:rPr lang="es-PE" sz="1800" b="1">
                <a:solidFill>
                  <a:schemeClr val="tx2"/>
                </a:solidFill>
                <a:latin typeface="Arial" panose="020B0604020202020204" pitchFamily="34" charset="0"/>
                <a:cs typeface="Arial" panose="020B0604020202020204" pitchFamily="34" charset="0"/>
              </a:rPr>
              <a:t>Población</a:t>
            </a:r>
            <a:r>
              <a:rPr lang="es-PE" sz="2400" b="1">
                <a:solidFill>
                  <a:schemeClr val="tx2"/>
                </a:solidFill>
                <a:latin typeface="Arial" panose="020B0604020202020204" pitchFamily="34" charset="0"/>
                <a:cs typeface="Arial" panose="020B0604020202020204" pitchFamily="34" charset="0"/>
              </a:rPr>
              <a:t> </a:t>
            </a:r>
          </a:p>
          <a:p>
            <a:pPr algn="just"/>
            <a:endParaRPr lang="es-PE" sz="1800">
              <a:solidFill>
                <a:srgbClr val="000000"/>
              </a:solidFill>
              <a:latin typeface="Arial" panose="020B0604020202020204" pitchFamily="34" charset="0"/>
            </a:endParaRPr>
          </a:p>
          <a:p>
            <a:pPr algn="just"/>
            <a:r>
              <a:rPr lang="es-PE" sz="1600" b="0" i="0" u="none" strike="noStrike" baseline="0">
                <a:solidFill>
                  <a:srgbClr val="000000"/>
                </a:solidFill>
                <a:latin typeface="Arial" panose="020B0604020202020204" pitchFamily="34" charset="0"/>
              </a:rPr>
              <a:t>Su población es de aproximadamente 1267 habitantes. Está en la terraza baja al borde de la laguna de Marcapomacocha. </a:t>
            </a:r>
            <a:r>
              <a:rPr lang="es-PE" sz="1600" b="0">
                <a:solidFill>
                  <a:srgbClr val="000000"/>
                </a:solidFill>
                <a:latin typeface="Arial" panose="020B0604020202020204" pitchFamily="34" charset="0"/>
              </a:rPr>
              <a:t>La estación está a 1.5 km. d</a:t>
            </a:r>
            <a:r>
              <a:rPr lang="es-PE" sz="1600" b="0" i="0" u="none" strike="noStrike" baseline="0">
                <a:solidFill>
                  <a:srgbClr val="000000"/>
                </a:solidFill>
                <a:latin typeface="Arial" panose="020B0604020202020204" pitchFamily="34" charset="0"/>
              </a:rPr>
              <a:t>e la comunidad. </a:t>
            </a:r>
          </a:p>
          <a:p>
            <a:pPr algn="just"/>
            <a:endParaRPr lang="es-PE" sz="1800" dirty="0">
              <a:solidFill>
                <a:srgbClr val="000000"/>
              </a:solidFill>
              <a:latin typeface="Arial" panose="020B0604020202020204" pitchFamily="34" charset="0"/>
            </a:endParaRPr>
          </a:p>
        </p:txBody>
      </p:sp>
      <p:pic>
        <p:nvPicPr>
          <p:cNvPr id="5" name="Imagen 4" descr="Imagen que contiene naturaleza, perro, bolsa, cubierto&#10;&#10;Descripción generada automáticamente">
            <a:extLst>
              <a:ext uri="{FF2B5EF4-FFF2-40B4-BE49-F238E27FC236}">
                <a16:creationId xmlns:a16="http://schemas.microsoft.com/office/drawing/2014/main" id="{896831AB-6CDE-DD4C-BBCC-D3500C519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00" y="2491853"/>
            <a:ext cx="5513064" cy="3961483"/>
          </a:xfrm>
          <a:prstGeom prst="rect">
            <a:avLst/>
          </a:prstGeom>
        </p:spPr>
      </p:pic>
      <p:sp>
        <p:nvSpPr>
          <p:cNvPr id="8" name="Elipse 7">
            <a:extLst>
              <a:ext uri="{FF2B5EF4-FFF2-40B4-BE49-F238E27FC236}">
                <a16:creationId xmlns:a16="http://schemas.microsoft.com/office/drawing/2014/main" id="{BF97AA30-2875-2D41-87AF-7D1A3A981D95}"/>
              </a:ext>
            </a:extLst>
          </p:cNvPr>
          <p:cNvSpPr/>
          <p:nvPr/>
        </p:nvSpPr>
        <p:spPr>
          <a:xfrm>
            <a:off x="8748464" y="4221088"/>
            <a:ext cx="144016"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7861AC76-5E8B-44B9-AC5B-6ACE24CC6170}"/>
              </a:ext>
            </a:extLst>
          </p:cNvPr>
          <p:cNvSpPr txBox="1"/>
          <p:nvPr/>
        </p:nvSpPr>
        <p:spPr>
          <a:xfrm>
            <a:off x="-155984" y="2708920"/>
            <a:ext cx="3600400" cy="738664"/>
          </a:xfrm>
          <a:prstGeom prst="rect">
            <a:avLst/>
          </a:prstGeom>
          <a:noFill/>
        </p:spPr>
        <p:txBody>
          <a:bodyPr wrap="square">
            <a:spAutoFit/>
          </a:bodyPr>
          <a:lstStyle/>
          <a:p>
            <a:pPr marL="285750" indent="346075">
              <a:buFont typeface="Wingdings" panose="05000000000000000000" pitchFamily="2" charset="2"/>
              <a:buChar char="ü"/>
            </a:pPr>
            <a:r>
              <a:rPr lang="es-PE" sz="1400" dirty="0">
                <a:solidFill>
                  <a:srgbClr val="000000"/>
                </a:solidFill>
                <a:latin typeface="Arial" panose="020B0604020202020204" pitchFamily="34" charset="0"/>
              </a:rPr>
              <a:t>Temperatura promedio : 4°C </a:t>
            </a:r>
          </a:p>
          <a:p>
            <a:pPr marL="285750" indent="346075">
              <a:buFont typeface="Wingdings" panose="05000000000000000000" pitchFamily="2" charset="2"/>
              <a:buChar char="ü"/>
            </a:pPr>
            <a:r>
              <a:rPr lang="es-PE" sz="1400" dirty="0">
                <a:solidFill>
                  <a:srgbClr val="000000"/>
                </a:solidFill>
                <a:latin typeface="Arial" panose="020B0604020202020204" pitchFamily="34" charset="0"/>
              </a:rPr>
              <a:t>Humedad relativa promedio : 82% </a:t>
            </a:r>
          </a:p>
          <a:p>
            <a:pPr marL="285750" indent="346075">
              <a:buFont typeface="Wingdings" panose="05000000000000000000" pitchFamily="2" charset="2"/>
              <a:buChar char="ü"/>
            </a:pPr>
            <a:r>
              <a:rPr lang="pt-BR" sz="1400" dirty="0" err="1">
                <a:solidFill>
                  <a:srgbClr val="000000"/>
                </a:solidFill>
                <a:latin typeface="Arial" panose="020B0604020202020204" pitchFamily="34" charset="0"/>
              </a:rPr>
              <a:t>Vientos</a:t>
            </a:r>
            <a:r>
              <a:rPr lang="pt-BR" sz="1400" dirty="0">
                <a:solidFill>
                  <a:srgbClr val="000000"/>
                </a:solidFill>
                <a:latin typeface="Arial" panose="020B0604020202020204" pitchFamily="34" charset="0"/>
              </a:rPr>
              <a:t> </a:t>
            </a:r>
            <a:r>
              <a:rPr lang="pt-BR" sz="1400" dirty="0" err="1">
                <a:solidFill>
                  <a:srgbClr val="000000"/>
                </a:solidFill>
                <a:latin typeface="Arial" panose="020B0604020202020204" pitchFamily="34" charset="0"/>
              </a:rPr>
              <a:t>promedio</a:t>
            </a:r>
            <a:r>
              <a:rPr lang="pt-BR" sz="1400" dirty="0">
                <a:solidFill>
                  <a:srgbClr val="000000"/>
                </a:solidFill>
                <a:latin typeface="Arial" panose="020B0604020202020204" pitchFamily="34" charset="0"/>
              </a:rPr>
              <a:t> anual : 18 km/h </a:t>
            </a:r>
            <a:endParaRPr lang="es-PE" sz="1050" dirty="0"/>
          </a:p>
        </p:txBody>
      </p:sp>
    </p:spTree>
    <p:extLst>
      <p:ext uri="{BB962C8B-B14F-4D97-AF65-F5344CB8AC3E}">
        <p14:creationId xmlns:p14="http://schemas.microsoft.com/office/powerpoint/2010/main" val="222512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a:xfrm>
            <a:off x="2386590" y="568566"/>
            <a:ext cx="5254436" cy="432048"/>
          </a:xfrm>
        </p:spPr>
        <p:txBody>
          <a:bodyPr/>
          <a:lstStyle/>
          <a:p>
            <a:r>
              <a:rPr lang="es-PE" dirty="0">
                <a:solidFill>
                  <a:srgbClr val="09486B"/>
                </a:solidFill>
              </a:rPr>
              <a:t>INSTALACIONES DE LA ESTACIÓN</a:t>
            </a:r>
          </a:p>
        </p:txBody>
      </p:sp>
      <p:sp>
        <p:nvSpPr>
          <p:cNvPr id="6" name="Marcador de texto 10"/>
          <p:cNvSpPr txBox="1">
            <a:spLocks/>
          </p:cNvSpPr>
          <p:nvPr/>
        </p:nvSpPr>
        <p:spPr>
          <a:xfrm>
            <a:off x="755573" y="1852216"/>
            <a:ext cx="5616627" cy="4457103"/>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endParaRPr lang="es-PE" dirty="0"/>
          </a:p>
        </p:txBody>
      </p:sp>
      <p:pic>
        <p:nvPicPr>
          <p:cNvPr id="11" name="Imagen 10" descr="Un campo de tierra&#10;&#10;Descripción generada automáticamente">
            <a:extLst>
              <a:ext uri="{FF2B5EF4-FFF2-40B4-BE49-F238E27FC236}">
                <a16:creationId xmlns:a16="http://schemas.microsoft.com/office/drawing/2014/main" id="{7ED1DF8F-F1B7-4442-9CDF-2B207AE498E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6290" t="31047" r="25616" b="23445"/>
          <a:stretch/>
        </p:blipFill>
        <p:spPr>
          <a:xfrm>
            <a:off x="755573" y="969473"/>
            <a:ext cx="7524328" cy="5339846"/>
          </a:xfrm>
          <a:prstGeom prst="rect">
            <a:avLst/>
          </a:prstGeom>
        </p:spPr>
      </p:pic>
      <p:cxnSp>
        <p:nvCxnSpPr>
          <p:cNvPr id="7" name="Conector: angular 6">
            <a:extLst>
              <a:ext uri="{FF2B5EF4-FFF2-40B4-BE49-F238E27FC236}">
                <a16:creationId xmlns:a16="http://schemas.microsoft.com/office/drawing/2014/main" id="{B3888694-1D20-41BF-BD11-E404A30F841B}"/>
              </a:ext>
            </a:extLst>
          </p:cNvPr>
          <p:cNvCxnSpPr>
            <a:cxnSpLocks/>
          </p:cNvCxnSpPr>
          <p:nvPr/>
        </p:nvCxnSpPr>
        <p:spPr>
          <a:xfrm rot="16200000" flipH="1">
            <a:off x="2051003" y="4269305"/>
            <a:ext cx="784653" cy="63143"/>
          </a:xfrm>
          <a:prstGeom prst="bentConnector3">
            <a:avLst>
              <a:gd name="adj1" fmla="val 50000"/>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CuadroTexto 7">
            <a:extLst>
              <a:ext uri="{FF2B5EF4-FFF2-40B4-BE49-F238E27FC236}">
                <a16:creationId xmlns:a16="http://schemas.microsoft.com/office/drawing/2014/main" id="{9E04281D-7FBA-49C8-9E40-3547EDF7845C}"/>
              </a:ext>
            </a:extLst>
          </p:cNvPr>
          <p:cNvSpPr txBox="1"/>
          <p:nvPr/>
        </p:nvSpPr>
        <p:spPr>
          <a:xfrm>
            <a:off x="1035255" y="3309586"/>
            <a:ext cx="2376264" cy="584775"/>
          </a:xfrm>
          <a:prstGeom prst="rect">
            <a:avLst/>
          </a:prstGeom>
          <a:noFill/>
          <a:ln w="19050">
            <a:solidFill>
              <a:srgbClr val="68CCEC"/>
            </a:solidFill>
          </a:ln>
        </p:spPr>
        <p:txBody>
          <a:bodyPr wrap="square" rtlCol="0">
            <a:spAutoFit/>
          </a:bodyPr>
          <a:lstStyle/>
          <a:p>
            <a:r>
              <a:rPr lang="es-PE" sz="1600" b="1" dirty="0">
                <a:solidFill>
                  <a:srgbClr val="FFFF00"/>
                </a:solidFill>
              </a:rPr>
              <a:t>Área de aerosoles y radiación </a:t>
            </a:r>
          </a:p>
        </p:txBody>
      </p:sp>
      <p:sp>
        <p:nvSpPr>
          <p:cNvPr id="19" name="CuadroTexto 18">
            <a:extLst>
              <a:ext uri="{FF2B5EF4-FFF2-40B4-BE49-F238E27FC236}">
                <a16:creationId xmlns:a16="http://schemas.microsoft.com/office/drawing/2014/main" id="{912CC0AB-572D-4BD5-B0E8-0CAB955E39E0}"/>
              </a:ext>
            </a:extLst>
          </p:cNvPr>
          <p:cNvSpPr txBox="1"/>
          <p:nvPr/>
        </p:nvSpPr>
        <p:spPr>
          <a:xfrm>
            <a:off x="2411758" y="5391967"/>
            <a:ext cx="1944216" cy="584775"/>
          </a:xfrm>
          <a:prstGeom prst="rect">
            <a:avLst/>
          </a:prstGeom>
          <a:noFill/>
          <a:ln w="19050">
            <a:solidFill>
              <a:srgbClr val="68CCEC"/>
            </a:solidFill>
          </a:ln>
        </p:spPr>
        <p:txBody>
          <a:bodyPr wrap="square" rtlCol="0">
            <a:spAutoFit/>
          </a:bodyPr>
          <a:lstStyle/>
          <a:p>
            <a:r>
              <a:rPr lang="es-PE" sz="1600" b="1" dirty="0">
                <a:solidFill>
                  <a:srgbClr val="FFFF00"/>
                </a:solidFill>
              </a:rPr>
              <a:t>Área de Ozono </a:t>
            </a:r>
            <a:r>
              <a:rPr lang="es-PE" sz="1600" b="1" dirty="0" err="1">
                <a:solidFill>
                  <a:srgbClr val="FFFF00"/>
                </a:solidFill>
              </a:rPr>
              <a:t>atmósférico</a:t>
            </a:r>
            <a:endParaRPr lang="es-PE" sz="1600" b="1" dirty="0">
              <a:solidFill>
                <a:srgbClr val="FFFF00"/>
              </a:solidFill>
            </a:endParaRPr>
          </a:p>
        </p:txBody>
      </p:sp>
      <p:sp>
        <p:nvSpPr>
          <p:cNvPr id="38" name="CuadroTexto 37">
            <a:extLst>
              <a:ext uri="{FF2B5EF4-FFF2-40B4-BE49-F238E27FC236}">
                <a16:creationId xmlns:a16="http://schemas.microsoft.com/office/drawing/2014/main" id="{2D792F2E-A23C-41B3-824A-9E0C6A464D1F}"/>
              </a:ext>
            </a:extLst>
          </p:cNvPr>
          <p:cNvSpPr txBox="1"/>
          <p:nvPr/>
        </p:nvSpPr>
        <p:spPr>
          <a:xfrm>
            <a:off x="5431629" y="5605766"/>
            <a:ext cx="2088232" cy="523220"/>
          </a:xfrm>
          <a:prstGeom prst="rect">
            <a:avLst/>
          </a:prstGeom>
          <a:noFill/>
          <a:ln w="19050">
            <a:solidFill>
              <a:srgbClr val="68CCEC"/>
            </a:solidFill>
          </a:ln>
        </p:spPr>
        <p:txBody>
          <a:bodyPr wrap="square" rtlCol="0">
            <a:spAutoFit/>
          </a:bodyPr>
          <a:lstStyle/>
          <a:p>
            <a:r>
              <a:rPr lang="es-PE" sz="1400" b="1" dirty="0">
                <a:solidFill>
                  <a:srgbClr val="FFFF00"/>
                </a:solidFill>
              </a:rPr>
              <a:t>Estación convencional</a:t>
            </a:r>
          </a:p>
        </p:txBody>
      </p:sp>
      <p:cxnSp>
        <p:nvCxnSpPr>
          <p:cNvPr id="51" name="Conector recto de flecha 50">
            <a:extLst>
              <a:ext uri="{FF2B5EF4-FFF2-40B4-BE49-F238E27FC236}">
                <a16:creationId xmlns:a16="http://schemas.microsoft.com/office/drawing/2014/main" id="{C0DC529D-748F-4D67-A940-EFC7B963D98D}"/>
              </a:ext>
            </a:extLst>
          </p:cNvPr>
          <p:cNvCxnSpPr/>
          <p:nvPr/>
        </p:nvCxnSpPr>
        <p:spPr>
          <a:xfrm flipH="1" flipV="1">
            <a:off x="5073483" y="4941167"/>
            <a:ext cx="648072" cy="6340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angular 59">
            <a:extLst>
              <a:ext uri="{FF2B5EF4-FFF2-40B4-BE49-F238E27FC236}">
                <a16:creationId xmlns:a16="http://schemas.microsoft.com/office/drawing/2014/main" id="{EA898419-F6C3-4C8C-AF20-36ACF31002EE}"/>
              </a:ext>
            </a:extLst>
          </p:cNvPr>
          <p:cNvCxnSpPr>
            <a:cxnSpLocks/>
          </p:cNvCxnSpPr>
          <p:nvPr/>
        </p:nvCxnSpPr>
        <p:spPr>
          <a:xfrm rot="16200000" flipH="1">
            <a:off x="3703645" y="3420275"/>
            <a:ext cx="1444281" cy="589395"/>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F1A54048-688E-4504-9393-253E28CF246A}"/>
              </a:ext>
            </a:extLst>
          </p:cNvPr>
          <p:cNvSpPr txBox="1"/>
          <p:nvPr/>
        </p:nvSpPr>
        <p:spPr>
          <a:xfrm>
            <a:off x="864099" y="2660255"/>
            <a:ext cx="3289910" cy="338554"/>
          </a:xfrm>
          <a:prstGeom prst="rect">
            <a:avLst/>
          </a:prstGeom>
          <a:noFill/>
          <a:ln w="19050">
            <a:solidFill>
              <a:srgbClr val="68CCEC"/>
            </a:solidFill>
          </a:ln>
        </p:spPr>
        <p:txBody>
          <a:bodyPr wrap="square" rtlCol="0">
            <a:spAutoFit/>
          </a:bodyPr>
          <a:lstStyle/>
          <a:p>
            <a:r>
              <a:rPr lang="es-PE" sz="1600" b="1" dirty="0">
                <a:solidFill>
                  <a:srgbClr val="FFFF00"/>
                </a:solidFill>
              </a:rPr>
              <a:t>Área de Deposición húmeda </a:t>
            </a:r>
          </a:p>
        </p:txBody>
      </p:sp>
      <p:cxnSp>
        <p:nvCxnSpPr>
          <p:cNvPr id="65" name="Conector recto de flecha 64">
            <a:extLst>
              <a:ext uri="{FF2B5EF4-FFF2-40B4-BE49-F238E27FC236}">
                <a16:creationId xmlns:a16="http://schemas.microsoft.com/office/drawing/2014/main" id="{F37D905A-1B21-4299-9C6C-AF5582F1E916}"/>
              </a:ext>
            </a:extLst>
          </p:cNvPr>
          <p:cNvCxnSpPr/>
          <p:nvPr/>
        </p:nvCxnSpPr>
        <p:spPr>
          <a:xfrm flipV="1">
            <a:off x="3203846" y="5044112"/>
            <a:ext cx="360040" cy="3194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F5A726D6-B27F-4F7B-AD83-F0681736A448}"/>
              </a:ext>
            </a:extLst>
          </p:cNvPr>
          <p:cNvCxnSpPr>
            <a:cxnSpLocks/>
          </p:cNvCxnSpPr>
          <p:nvPr/>
        </p:nvCxnSpPr>
        <p:spPr>
          <a:xfrm flipH="1">
            <a:off x="5868144" y="3582308"/>
            <a:ext cx="792088" cy="7185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CuadroTexto 82">
            <a:extLst>
              <a:ext uri="{FF2B5EF4-FFF2-40B4-BE49-F238E27FC236}">
                <a16:creationId xmlns:a16="http://schemas.microsoft.com/office/drawing/2014/main" id="{4839E9BC-F973-4014-B5C2-A39DBDB76341}"/>
              </a:ext>
            </a:extLst>
          </p:cNvPr>
          <p:cNvSpPr txBox="1"/>
          <p:nvPr/>
        </p:nvSpPr>
        <p:spPr>
          <a:xfrm>
            <a:off x="6284831" y="3212578"/>
            <a:ext cx="1891763" cy="523220"/>
          </a:xfrm>
          <a:prstGeom prst="rect">
            <a:avLst/>
          </a:prstGeom>
          <a:noFill/>
          <a:ln w="19050">
            <a:solidFill>
              <a:srgbClr val="68CCEC"/>
            </a:solidFill>
          </a:ln>
        </p:spPr>
        <p:txBody>
          <a:bodyPr wrap="square" rtlCol="0">
            <a:spAutoFit/>
          </a:bodyPr>
          <a:lstStyle/>
          <a:p>
            <a:r>
              <a:rPr lang="es-PE" sz="1400" b="1" dirty="0">
                <a:solidFill>
                  <a:srgbClr val="FFFF00"/>
                </a:solidFill>
              </a:rPr>
              <a:t>Estación automática</a:t>
            </a:r>
          </a:p>
        </p:txBody>
      </p:sp>
    </p:spTree>
    <p:extLst>
      <p:ext uri="{BB962C8B-B14F-4D97-AF65-F5344CB8AC3E}">
        <p14:creationId xmlns:p14="http://schemas.microsoft.com/office/powerpoint/2010/main" val="3866633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920C360-80EB-4539-843E-34DE3916AE2F}"/>
              </a:ext>
            </a:extLst>
          </p:cNvPr>
          <p:cNvSpPr>
            <a:spLocks noGrp="1"/>
          </p:cNvSpPr>
          <p:nvPr>
            <p:ph type="body" sz="quarter" idx="12"/>
          </p:nvPr>
        </p:nvSpPr>
        <p:spPr/>
        <p:txBody>
          <a:bodyPr/>
          <a:lstStyle/>
          <a:p>
            <a:endParaRPr lang="es-PE"/>
          </a:p>
        </p:txBody>
      </p:sp>
      <p:sp>
        <p:nvSpPr>
          <p:cNvPr id="3" name="Marcador de texto 2">
            <a:extLst>
              <a:ext uri="{FF2B5EF4-FFF2-40B4-BE49-F238E27FC236}">
                <a16:creationId xmlns:a16="http://schemas.microsoft.com/office/drawing/2014/main" id="{590BAB61-0E5B-496D-8C2C-40D3CA89435D}"/>
              </a:ext>
            </a:extLst>
          </p:cNvPr>
          <p:cNvSpPr>
            <a:spLocks noGrp="1"/>
          </p:cNvSpPr>
          <p:nvPr>
            <p:ph type="body" sz="quarter" idx="13"/>
          </p:nvPr>
        </p:nvSpPr>
        <p:spPr/>
        <p:txBody>
          <a:bodyPr/>
          <a:lstStyle/>
          <a:p>
            <a:endParaRPr lang="es-PE" dirty="0"/>
          </a:p>
        </p:txBody>
      </p:sp>
      <p:sp>
        <p:nvSpPr>
          <p:cNvPr id="4" name="Marcador de texto 3">
            <a:extLst>
              <a:ext uri="{FF2B5EF4-FFF2-40B4-BE49-F238E27FC236}">
                <a16:creationId xmlns:a16="http://schemas.microsoft.com/office/drawing/2014/main" id="{A79A38FF-4013-4BAB-9EB0-322D411BA346}"/>
              </a:ext>
            </a:extLst>
          </p:cNvPr>
          <p:cNvSpPr>
            <a:spLocks noGrp="1"/>
          </p:cNvSpPr>
          <p:nvPr>
            <p:ph type="body" sz="quarter" idx="14"/>
          </p:nvPr>
        </p:nvSpPr>
        <p:spPr/>
        <p:txBody>
          <a:bodyPr/>
          <a:lstStyle/>
          <a:p>
            <a:endParaRPr lang="es-PE"/>
          </a:p>
        </p:txBody>
      </p:sp>
      <p:pic>
        <p:nvPicPr>
          <p:cNvPr id="8" name="Imagen 7">
            <a:extLst>
              <a:ext uri="{FF2B5EF4-FFF2-40B4-BE49-F238E27FC236}">
                <a16:creationId xmlns:a16="http://schemas.microsoft.com/office/drawing/2014/main" id="{C87D8FF4-6C17-4893-A431-0F1F5866E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460"/>
            <a:ext cx="9144000" cy="6445079"/>
          </a:xfrm>
          <a:prstGeom prst="rect">
            <a:avLst/>
          </a:prstGeom>
        </p:spPr>
      </p:pic>
    </p:spTree>
    <p:extLst>
      <p:ext uri="{BB962C8B-B14F-4D97-AF65-F5344CB8AC3E}">
        <p14:creationId xmlns:p14="http://schemas.microsoft.com/office/powerpoint/2010/main" val="164579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15D2159C-624C-40C1-B6B4-84BA5F86E01B}"/>
              </a:ext>
            </a:extLst>
          </p:cNvPr>
          <p:cNvSpPr>
            <a:spLocks noGrp="1"/>
          </p:cNvSpPr>
          <p:nvPr>
            <p:ph type="body" sz="quarter" idx="12"/>
          </p:nvPr>
        </p:nvSpPr>
        <p:spPr>
          <a:xfrm>
            <a:off x="395536" y="1124744"/>
            <a:ext cx="5400600" cy="432048"/>
          </a:xfrm>
        </p:spPr>
        <p:txBody>
          <a:bodyPr/>
          <a:lstStyle/>
          <a:p>
            <a:pPr algn="l"/>
            <a:r>
              <a:rPr lang="es-PE" sz="2000" dirty="0">
                <a:latin typeface="Arial" panose="020B0604020202020204" pitchFamily="34" charset="0"/>
                <a:cs typeface="Arial" panose="020B0604020202020204" pitchFamily="34" charset="0"/>
              </a:rPr>
              <a:t>    Sistema de paneles solares (32 paneles)</a:t>
            </a:r>
          </a:p>
        </p:txBody>
      </p:sp>
      <p:pic>
        <p:nvPicPr>
          <p:cNvPr id="5" name="Imagen 4">
            <a:extLst>
              <a:ext uri="{FF2B5EF4-FFF2-40B4-BE49-F238E27FC236}">
                <a16:creationId xmlns:a16="http://schemas.microsoft.com/office/drawing/2014/main" id="{E5559B71-8818-48F6-90C7-4CDCF9464AA8}"/>
              </a:ext>
            </a:extLst>
          </p:cNvPr>
          <p:cNvPicPr>
            <a:picLocks noChangeAspect="1"/>
          </p:cNvPicPr>
          <p:nvPr/>
        </p:nvPicPr>
        <p:blipFill>
          <a:blip r:embed="rId2"/>
          <a:stretch>
            <a:fillRect/>
          </a:stretch>
        </p:blipFill>
        <p:spPr>
          <a:xfrm>
            <a:off x="4788022" y="1788638"/>
            <a:ext cx="3384377" cy="4512502"/>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pic>
        <p:nvPicPr>
          <p:cNvPr id="6" name="Imagen 5" descr="Una mesa de madera&#10;&#10;Descripción generada automáticamente con confianza baja">
            <a:extLst>
              <a:ext uri="{FF2B5EF4-FFF2-40B4-BE49-F238E27FC236}">
                <a16:creationId xmlns:a16="http://schemas.microsoft.com/office/drawing/2014/main" id="{FD035068-2E23-4FF9-B157-EFED44DF6C18}"/>
              </a:ext>
            </a:extLst>
          </p:cNvPr>
          <p:cNvPicPr>
            <a:picLocks noChangeAspect="1"/>
          </p:cNvPicPr>
          <p:nvPr/>
        </p:nvPicPr>
        <p:blipFill>
          <a:blip r:embed="rId3"/>
          <a:stretch>
            <a:fillRect/>
          </a:stretch>
        </p:blipFill>
        <p:spPr>
          <a:xfrm>
            <a:off x="827584" y="1788638"/>
            <a:ext cx="3384377" cy="4512502"/>
          </a:xfrm>
          <a:prstGeom prst="rect">
            <a:avLst/>
          </a:prstGeom>
          <a:ln w="38100" cap="sq">
            <a:solidFill>
              <a:srgbClr val="68CCEC"/>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783309A2-37A4-49AF-A000-334BCEB1FC12}"/>
              </a:ext>
            </a:extLst>
          </p:cNvPr>
          <p:cNvSpPr txBox="1"/>
          <p:nvPr/>
        </p:nvSpPr>
        <p:spPr>
          <a:xfrm>
            <a:off x="1907704" y="404664"/>
            <a:ext cx="6048672" cy="461665"/>
          </a:xfrm>
          <a:prstGeom prst="rect">
            <a:avLst/>
          </a:prstGeom>
          <a:noFill/>
        </p:spPr>
        <p:txBody>
          <a:bodyPr wrap="square" rtlCol="0">
            <a:spAutoFit/>
          </a:bodyPr>
          <a:lstStyle/>
          <a:p>
            <a:r>
              <a:rPr lang="es-PE" sz="2400" b="1" dirty="0">
                <a:solidFill>
                  <a:schemeClr val="tx2"/>
                </a:solidFill>
                <a:latin typeface="Arial" panose="020B0604020202020204" pitchFamily="34" charset="0"/>
                <a:cs typeface="Arial" panose="020B0604020202020204" pitchFamily="34" charset="0"/>
              </a:rPr>
              <a:t>CARACTERÍSTICAS DE LA ESTACIÓN </a:t>
            </a:r>
          </a:p>
        </p:txBody>
      </p:sp>
    </p:spTree>
    <p:extLst>
      <p:ext uri="{BB962C8B-B14F-4D97-AF65-F5344CB8AC3E}">
        <p14:creationId xmlns:p14="http://schemas.microsoft.com/office/powerpoint/2010/main" val="4143464802"/>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13895</TotalTime>
  <Words>372</Words>
  <Application>Microsoft Office PowerPoint</Application>
  <PresentationFormat>Presentación en pantalla (4:3)</PresentationFormat>
  <Paragraphs>67</Paragraphs>
  <Slides>24</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Arial</vt:lpstr>
      <vt:lpstr>Calibri</vt:lpstr>
      <vt:lpstr>Century Gothic</vt:lpstr>
      <vt:lpstr>Khmer UI</vt:lpstr>
      <vt:lpstr>Myriad Pro</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OCI</dc:creator>
  <cp:lastModifiedBy>laptop5cg0433vgp@outlook.es</cp:lastModifiedBy>
  <cp:revision>959</cp:revision>
  <cp:lastPrinted>2014-08-08T23:41:28Z</cp:lastPrinted>
  <dcterms:created xsi:type="dcterms:W3CDTF">2013-08-21T16:59:44Z</dcterms:created>
  <dcterms:modified xsi:type="dcterms:W3CDTF">2021-05-14T00:43:08Z</dcterms:modified>
</cp:coreProperties>
</file>