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33" r:id="rId2"/>
    <p:sldId id="366" r:id="rId3"/>
    <p:sldId id="343" r:id="rId4"/>
    <p:sldId id="360" r:id="rId5"/>
    <p:sldId id="350" r:id="rId6"/>
    <p:sldId id="354" r:id="rId7"/>
    <p:sldId id="353" r:id="rId8"/>
    <p:sldId id="355" r:id="rId9"/>
    <p:sldId id="389" r:id="rId10"/>
    <p:sldId id="356" r:id="rId11"/>
    <p:sldId id="357" r:id="rId12"/>
    <p:sldId id="388" r:id="rId13"/>
    <p:sldId id="359" r:id="rId14"/>
    <p:sldId id="346" r:id="rId15"/>
    <p:sldId id="368" r:id="rId16"/>
    <p:sldId id="378" r:id="rId17"/>
    <p:sldId id="374" r:id="rId18"/>
    <p:sldId id="379" r:id="rId19"/>
    <p:sldId id="380" r:id="rId20"/>
    <p:sldId id="373" r:id="rId21"/>
    <p:sldId id="392" r:id="rId22"/>
    <p:sldId id="372" r:id="rId23"/>
    <p:sldId id="367" r:id="rId24"/>
    <p:sldId id="393" r:id="rId25"/>
    <p:sldId id="375" r:id="rId26"/>
    <p:sldId id="390" r:id="rId27"/>
    <p:sldId id="382" r:id="rId28"/>
    <p:sldId id="383" r:id="rId29"/>
    <p:sldId id="384" r:id="rId30"/>
    <p:sldId id="385" r:id="rId31"/>
    <p:sldId id="344" r:id="rId32"/>
    <p:sldId id="386" r:id="rId33"/>
    <p:sldId id="376" r:id="rId34"/>
    <p:sldId id="345" r:id="rId35"/>
    <p:sldId id="377" r:id="rId36"/>
    <p:sldId id="391" r:id="rId37"/>
    <p:sldId id="394" r:id="rId38"/>
    <p:sldId id="395" r:id="rId39"/>
    <p:sldId id="330" r:id="rId40"/>
  </p:sldIdLst>
  <p:sldSz cx="9144000" cy="6858000" type="screen4x3"/>
  <p:notesSz cx="6400800" cy="86868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736" userDrawn="1">
          <p15:clr>
            <a:srgbClr val="A4A3A4"/>
          </p15:clr>
        </p15:guide>
        <p15:guide id="2" pos="2016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UARIO" initials="U" lastIdx="13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76C"/>
    <a:srgbClr val="08486B"/>
    <a:srgbClr val="0B466E"/>
    <a:srgbClr val="025380"/>
    <a:srgbClr val="07496C"/>
    <a:srgbClr val="09486B"/>
    <a:srgbClr val="68CCEC"/>
    <a:srgbClr val="09476C"/>
    <a:srgbClr val="0B4769"/>
    <a:srgbClr val="635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45" autoAdjust="0"/>
    <p:restoredTop sz="80351" autoAdjust="0"/>
  </p:normalViewPr>
  <p:slideViewPr>
    <p:cSldViewPr>
      <p:cViewPr varScale="1">
        <p:scale>
          <a:sx n="60" d="100"/>
          <a:sy n="60" d="100"/>
        </p:scale>
        <p:origin x="63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544"/>
    </p:cViewPr>
  </p:outlineViewPr>
  <p:notesTextViewPr>
    <p:cViewPr>
      <p:scale>
        <a:sx n="30" d="100"/>
        <a:sy n="30" d="100"/>
      </p:scale>
      <p:origin x="0" y="0"/>
    </p:cViewPr>
  </p:notesTextViewPr>
  <p:notesViewPr>
    <p:cSldViewPr>
      <p:cViewPr varScale="1">
        <p:scale>
          <a:sx n="90" d="100"/>
          <a:sy n="90" d="100"/>
        </p:scale>
        <p:origin x="3822" y="96"/>
      </p:cViewPr>
      <p:guideLst>
        <p:guide orient="horz" pos="2736"/>
        <p:guide pos="201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DBC3D1D8-6725-4B18-96F9-9E37C867EA43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625851" y="8250239"/>
            <a:ext cx="2773363" cy="434975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6E9297C5-E87F-43A6-A7DD-CC3D9F15FA3B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66804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625851" y="0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/>
          <a:lstStyle>
            <a:lvl1pPr algn="r">
              <a:defRPr sz="1200"/>
            </a:lvl1pPr>
          </a:lstStyle>
          <a:p>
            <a:fld id="{8DCFB87C-339E-4EB9-A7CE-97DC2E0DAD8A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085850"/>
            <a:ext cx="390842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10" rIns="91419" bIns="4571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39763" y="4179888"/>
            <a:ext cx="5121275" cy="3421062"/>
          </a:xfrm>
          <a:prstGeom prst="rect">
            <a:avLst/>
          </a:prstGeom>
        </p:spPr>
        <p:txBody>
          <a:bodyPr vert="horz" lIns="91419" tIns="45710" rIns="91419" bIns="4571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625851" y="8251827"/>
            <a:ext cx="2773363" cy="434975"/>
          </a:xfrm>
          <a:prstGeom prst="rect">
            <a:avLst/>
          </a:prstGeom>
        </p:spPr>
        <p:txBody>
          <a:bodyPr vert="horz" lIns="91419" tIns="45710" rIns="91419" bIns="45710" rtlCol="0" anchor="b"/>
          <a:lstStyle>
            <a:lvl1pPr algn="r">
              <a:defRPr sz="1200"/>
            </a:lvl1pPr>
          </a:lstStyle>
          <a:p>
            <a:fld id="{B4413E6D-A2EE-4270-BE16-E3C0C2FC7415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18361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378137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30890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13E6D-A2EE-4270-BE16-E3C0C2FC7415}" type="slidenum">
              <a:rPr lang="es-PE" smtClean="0"/>
              <a:pPr/>
              <a:t>33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94660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" y="4280"/>
            <a:ext cx="9134623" cy="6841569"/>
          </a:xfrm>
          <a:prstGeom prst="rect">
            <a:avLst/>
          </a:prstGeom>
        </p:spPr>
      </p:pic>
      <p:sp>
        <p:nvSpPr>
          <p:cNvPr id="4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449938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683568" y="4471971"/>
            <a:ext cx="7632848" cy="325181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683568" y="4725144"/>
            <a:ext cx="7632848" cy="504056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1400" b="0">
                <a:solidFill>
                  <a:srgbClr val="025380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8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683568" y="2636912"/>
            <a:ext cx="7632848" cy="1693346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200" indent="0" algn="ctr">
              <a:lnSpc>
                <a:spcPct val="100000"/>
              </a:lnSpc>
              <a:spcBef>
                <a:spcPts val="0"/>
              </a:spcBef>
              <a:buNone/>
              <a:defRPr sz="2500" b="1">
                <a:solidFill>
                  <a:schemeClr val="tx1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</p:txBody>
      </p:sp>
      <p:sp>
        <p:nvSpPr>
          <p:cNvPr id="3" name="Rectángulo 2"/>
          <p:cNvSpPr/>
          <p:nvPr userDrawn="1"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9" name="Imagen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2" y="455984"/>
            <a:ext cx="1453899" cy="66391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88448"/>
            <a:ext cx="1867304" cy="3989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7"/>
            <a:ext cx="1944216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761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" y="8930"/>
            <a:ext cx="9131459" cy="6840139"/>
          </a:xfrm>
          <a:prstGeom prst="rect">
            <a:avLst/>
          </a:prstGeom>
        </p:spPr>
      </p:pic>
      <p:sp>
        <p:nvSpPr>
          <p:cNvPr id="3" name="Marcador de texto 3"/>
          <p:cNvSpPr>
            <a:spLocks noGrp="1"/>
          </p:cNvSpPr>
          <p:nvPr>
            <p:ph type="body" sz="quarter" idx="12"/>
          </p:nvPr>
        </p:nvSpPr>
        <p:spPr>
          <a:xfrm>
            <a:off x="755573" y="141277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1852216"/>
            <a:ext cx="7632848" cy="4457103"/>
          </a:xfrm>
        </p:spPr>
        <p:txBody>
          <a:bodyPr>
            <a:noAutofit/>
          </a:bodyPr>
          <a:lstStyle>
            <a:lvl1pPr marL="0" indent="0" algn="just">
              <a:spcBef>
                <a:spcPts val="0"/>
              </a:spcBef>
              <a:buNone/>
              <a:defRPr sz="1400" b="0">
                <a:solidFill>
                  <a:schemeClr val="tx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8352928" cy="432048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None/>
              <a:defRPr sz="24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410477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" y="7971"/>
            <a:ext cx="9134020" cy="6842057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755576" y="1052736"/>
            <a:ext cx="7632848" cy="5256584"/>
          </a:xfrm>
        </p:spPr>
        <p:txBody>
          <a:bodyPr>
            <a:normAutofit/>
          </a:bodyPr>
          <a:lstStyle>
            <a:lvl1pPr marL="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2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4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6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4pPr>
            <a:lvl5pPr marL="1828800" indent="0" algn="just">
              <a:spcBef>
                <a:spcPts val="0"/>
              </a:spcBef>
              <a:buNone/>
              <a:defRPr sz="110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PE" dirty="0"/>
          </a:p>
        </p:txBody>
      </p:sp>
      <p:sp>
        <p:nvSpPr>
          <p:cNvPr id="6" name="Marcador de texto 3"/>
          <p:cNvSpPr>
            <a:spLocks noGrp="1"/>
          </p:cNvSpPr>
          <p:nvPr>
            <p:ph type="body" sz="quarter" idx="13"/>
          </p:nvPr>
        </p:nvSpPr>
        <p:spPr>
          <a:xfrm>
            <a:off x="755573" y="508167"/>
            <a:ext cx="7632848" cy="432048"/>
          </a:xfrm>
        </p:spPr>
        <p:txBody>
          <a:bodyPr>
            <a:noAutofit/>
          </a:bodyPr>
          <a:lstStyle>
            <a:lvl1pPr marL="0" indent="0" algn="l">
              <a:spcBef>
                <a:spcPts val="0"/>
              </a:spcBef>
              <a:buNone/>
              <a:defRPr sz="16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12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101209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" y="3765"/>
            <a:ext cx="9138851" cy="6844736"/>
          </a:xfrm>
          <a:prstGeom prst="rect">
            <a:avLst/>
          </a:prstGeom>
        </p:spPr>
      </p:pic>
      <p:sp>
        <p:nvSpPr>
          <p:cNvPr id="10" name="5 Marcador de contenido"/>
          <p:cNvSpPr>
            <a:spLocks noGrp="1"/>
          </p:cNvSpPr>
          <p:nvPr>
            <p:ph sz="quarter" idx="4"/>
          </p:nvPr>
        </p:nvSpPr>
        <p:spPr>
          <a:xfrm>
            <a:off x="683568" y="3507038"/>
            <a:ext cx="7632848" cy="1800200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1pPr>
            <a:lvl2pPr marL="45720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2pPr>
            <a:lvl3pPr marL="914400" indent="0" algn="ctr">
              <a:buNone/>
              <a:defRPr sz="1200" b="0">
                <a:solidFill>
                  <a:schemeClr val="tx1"/>
                </a:solidFill>
                <a:latin typeface="Myriad Pro" panose="020B0503030403020204" pitchFamily="34" charset="0"/>
                <a:cs typeface="Khmer UI" panose="020B0502040204020203" pitchFamily="34" charset="0"/>
              </a:defRPr>
            </a:lvl3pPr>
            <a:lvl4pPr marL="13716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4pPr>
            <a:lvl5pPr marL="1828800" indent="0" algn="just">
              <a:buNone/>
              <a:defRPr sz="1200">
                <a:solidFill>
                  <a:schemeClr val="tx1"/>
                </a:solidFill>
                <a:latin typeface="Khmer UI" panose="020B0502040204020203" pitchFamily="34" charset="0"/>
                <a:cs typeface="Khmer UI" panose="020B0502040204020203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</p:txBody>
      </p:sp>
      <p:sp>
        <p:nvSpPr>
          <p:cNvPr id="7" name="Marcador de texto 3"/>
          <p:cNvSpPr>
            <a:spLocks noGrp="1"/>
          </p:cNvSpPr>
          <p:nvPr>
            <p:ph type="body" sz="quarter" idx="10" hasCustomPrompt="1"/>
          </p:nvPr>
        </p:nvSpPr>
        <p:spPr>
          <a:xfrm>
            <a:off x="683568" y="1844824"/>
            <a:ext cx="7632848" cy="72008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buFont typeface="Arial" panose="020B0604020202020204" pitchFamily="34" charset="0"/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1pPr>
            <a:lvl2pPr marL="457200" indent="0" algn="ctr">
              <a:spcBef>
                <a:spcPts val="0"/>
              </a:spcBef>
              <a:buNone/>
              <a:defRPr sz="2500" b="1">
                <a:solidFill>
                  <a:schemeClr val="tx2"/>
                </a:solidFill>
                <a:latin typeface="Myriad Pro" panose="020B0503030403020204" pitchFamily="34" charset="0"/>
              </a:defRPr>
            </a:lvl2pPr>
            <a:lvl3pPr marL="9144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3pPr>
            <a:lvl4pPr marL="13716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4pPr>
            <a:lvl5pPr marL="1828800" indent="0" algn="ctr">
              <a:buNone/>
              <a:defRPr sz="1800" b="1">
                <a:solidFill>
                  <a:schemeClr val="tx2"/>
                </a:solidFill>
                <a:latin typeface="Myriad Pro" panose="020B0503030403020204" pitchFamily="34" charset="0"/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5" name="Rectángulo 4"/>
          <p:cNvSpPr/>
          <p:nvPr userDrawn="1"/>
        </p:nvSpPr>
        <p:spPr>
          <a:xfrm>
            <a:off x="3995936" y="548680"/>
            <a:ext cx="7920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142" y="455984"/>
            <a:ext cx="1453899" cy="6639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88448"/>
            <a:ext cx="1867304" cy="398983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40" y="5817497"/>
            <a:ext cx="1944216" cy="44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76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35438E-5C29-2649-BE60-E542B668F892}" type="slidenum">
              <a:rPr lang="en-US" altLang="en-US"/>
              <a:pPr/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997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48D1AB-E9EB-E34D-AB21-BA8B99ADB03A}" type="slidenum">
              <a:rPr lang="en-US" altLang="en-US"/>
              <a:pPr>
                <a:defRPr/>
              </a:pPr>
              <a:t>‹Nº›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7690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B68C-DE82-4E8B-B4F9-6BF55E65242B}" type="datetimeFigureOut">
              <a:rPr lang="es-PE" smtClean="0"/>
              <a:pPr/>
              <a:t>20/03/2019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276DC-05D2-4ABC-B245-A1B861E16669}" type="slidenum">
              <a:rPr lang="es-PE" smtClean="0"/>
              <a:pPr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9717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82" r:id="rId3"/>
    <p:sldLayoutId id="2147483681" r:id="rId4"/>
    <p:sldLayoutId id="2147483685" r:id="rId5"/>
    <p:sldLayoutId id="2147483686" r:id="rId6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Marcador de texto 1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PE" sz="2800" dirty="0" smtClean="0"/>
              <a:t>Foro de los Servicios Climáticos para el Desarrollo Sostenible</a:t>
            </a:r>
            <a:endParaRPr lang="es-PE" sz="2800" dirty="0"/>
          </a:p>
        </p:txBody>
      </p:sp>
      <p:sp>
        <p:nvSpPr>
          <p:cNvPr id="21" name="Marcador de texto 20"/>
          <p:cNvSpPr>
            <a:spLocks noGrp="1"/>
          </p:cNvSpPr>
          <p:nvPr>
            <p:ph type="body" sz="quarter" idx="12"/>
          </p:nvPr>
        </p:nvSpPr>
        <p:spPr>
          <a:xfrm>
            <a:off x="683568" y="4221088"/>
            <a:ext cx="7632848" cy="325181"/>
          </a:xfrm>
        </p:spPr>
        <p:txBody>
          <a:bodyPr/>
          <a:lstStyle/>
          <a:p>
            <a:r>
              <a:rPr lang="es-PE" sz="1800" dirty="0" smtClean="0">
                <a:solidFill>
                  <a:srgbClr val="09486B"/>
                </a:solidFill>
              </a:rPr>
              <a:t>Ph.D. Ken </a:t>
            </a:r>
            <a:r>
              <a:rPr lang="es-PE" sz="1800" dirty="0" err="1" smtClean="0">
                <a:solidFill>
                  <a:srgbClr val="09486B"/>
                </a:solidFill>
              </a:rPr>
              <a:t>Takahashi</a:t>
            </a:r>
            <a:r>
              <a:rPr lang="es-PE" sz="1800" dirty="0" smtClean="0">
                <a:solidFill>
                  <a:srgbClr val="09486B"/>
                </a:solidFill>
              </a:rPr>
              <a:t> Guevara</a:t>
            </a:r>
            <a:endParaRPr lang="es-PE" sz="1800" dirty="0">
              <a:solidFill>
                <a:srgbClr val="09486B"/>
              </a:solidFill>
            </a:endParaRPr>
          </a:p>
        </p:txBody>
      </p:sp>
      <p:sp>
        <p:nvSpPr>
          <p:cNvPr id="22" name="Marcador de texto 21"/>
          <p:cNvSpPr>
            <a:spLocks noGrp="1"/>
          </p:cNvSpPr>
          <p:nvPr>
            <p:ph type="body" sz="quarter" idx="13"/>
          </p:nvPr>
        </p:nvSpPr>
        <p:spPr>
          <a:xfrm>
            <a:off x="683568" y="4581128"/>
            <a:ext cx="7632848" cy="504056"/>
          </a:xfrm>
        </p:spPr>
        <p:txBody>
          <a:bodyPr/>
          <a:lstStyle/>
          <a:p>
            <a:r>
              <a:rPr lang="es-PE" dirty="0" smtClean="0">
                <a:solidFill>
                  <a:srgbClr val="09486B"/>
                </a:solidFill>
              </a:rPr>
              <a:t>Presidente Ejecutivo del SENAMHI</a:t>
            </a:r>
            <a:endParaRPr lang="es-PE" dirty="0">
              <a:solidFill>
                <a:srgbClr val="09486B"/>
              </a:solidFill>
            </a:endParaRPr>
          </a:p>
        </p:txBody>
      </p:sp>
      <p:sp>
        <p:nvSpPr>
          <p:cNvPr id="23" name="Marcador de texto 2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3200" dirty="0" err="1"/>
              <a:t>Eventos</a:t>
            </a:r>
            <a:r>
              <a:rPr lang="en-US" sz="3200" dirty="0"/>
              <a:t> </a:t>
            </a:r>
            <a:r>
              <a:rPr lang="en-US" sz="3200" dirty="0" err="1"/>
              <a:t>extremos</a:t>
            </a:r>
            <a:r>
              <a:rPr lang="en-US" sz="3200" dirty="0"/>
              <a:t> y </a:t>
            </a:r>
            <a:r>
              <a:rPr lang="en-US" sz="3200" dirty="0" err="1"/>
              <a:t>variabilidad</a:t>
            </a:r>
            <a:r>
              <a:rPr lang="en-US" sz="3200" dirty="0"/>
              <a:t> </a:t>
            </a:r>
            <a:r>
              <a:rPr lang="en-US" sz="3200" dirty="0" err="1"/>
              <a:t>en</a:t>
            </a:r>
            <a:r>
              <a:rPr lang="en-US" sz="3200" dirty="0"/>
              <a:t> un </a:t>
            </a:r>
            <a:r>
              <a:rPr lang="en-US" sz="3200" dirty="0" err="1"/>
              <a:t>contexto</a:t>
            </a:r>
            <a:r>
              <a:rPr lang="en-US" sz="3200" dirty="0"/>
              <a:t> de </a:t>
            </a:r>
            <a:r>
              <a:rPr lang="en-US" sz="3200" dirty="0" err="1" smtClean="0"/>
              <a:t>cambio</a:t>
            </a:r>
            <a:r>
              <a:rPr lang="en-US" sz="3200" dirty="0" smtClean="0"/>
              <a:t> </a:t>
            </a:r>
            <a:r>
              <a:rPr lang="en-US" sz="3200" dirty="0" err="1"/>
              <a:t>climático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123728" y="5229200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400" b="1" dirty="0">
                <a:solidFill>
                  <a:srgbClr val="025380"/>
                </a:solidFill>
                <a:latin typeface="Times" charset="0"/>
                <a:ea typeface="Times" charset="0"/>
                <a:cs typeface="Times" charset="0"/>
              </a:rPr>
              <a:t>Lima, 20-22 de marzo de 2019</a:t>
            </a:r>
          </a:p>
        </p:txBody>
      </p:sp>
    </p:spTree>
    <p:extLst>
      <p:ext uri="{BB962C8B-B14F-4D97-AF65-F5344CB8AC3E}">
        <p14:creationId xmlns:p14="http://schemas.microsoft.com/office/powerpoint/2010/main" val="197726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88640"/>
            <a:ext cx="8352928" cy="432048"/>
          </a:xfrm>
        </p:spPr>
        <p:txBody>
          <a:bodyPr/>
          <a:lstStyle/>
          <a:p>
            <a:r>
              <a:rPr lang="en-US" altLang="en-US" dirty="0" err="1">
                <a:latin typeface="Calibri" charset="0"/>
              </a:rPr>
              <a:t>Escenarios</a:t>
            </a:r>
            <a:r>
              <a:rPr lang="en-US" altLang="en-US" dirty="0">
                <a:latin typeface="Calibri" charset="0"/>
              </a:rPr>
              <a:t> de </a:t>
            </a:r>
            <a:r>
              <a:rPr lang="en-US" altLang="en-US" dirty="0" err="1">
                <a:latin typeface="Calibri" charset="0"/>
              </a:rPr>
              <a:t>forzantes</a:t>
            </a:r>
            <a:r>
              <a:rPr lang="en-US" altLang="en-US" dirty="0">
                <a:latin typeface="Calibri" charset="0"/>
              </a:rPr>
              <a:t> </a:t>
            </a:r>
            <a:r>
              <a:rPr lang="en-US" altLang="en-US" dirty="0" err="1" smtClean="0">
                <a:latin typeface="Calibri" charset="0"/>
              </a:rPr>
              <a:t>climáticos</a:t>
            </a:r>
            <a:r>
              <a:rPr lang="en-US" altLang="en-US" dirty="0" smtClean="0">
                <a:latin typeface="Calibri" charset="0"/>
              </a:rPr>
              <a:t> </a:t>
            </a:r>
            <a:r>
              <a:rPr lang="en-US" altLang="en-US" dirty="0" err="1" smtClean="0">
                <a:latin typeface="Calibri" charset="0"/>
              </a:rPr>
              <a:t>futuros</a:t>
            </a:r>
            <a:r>
              <a:rPr lang="en-US" altLang="en-US" dirty="0" smtClean="0">
                <a:latin typeface="Calibri" charset="0"/>
              </a:rPr>
              <a:t> (AR5)</a:t>
            </a:r>
            <a:endParaRPr lang="en-US" altLang="en-US" dirty="0">
              <a:latin typeface="Calibri" charset="0"/>
            </a:endParaRPr>
          </a:p>
          <a:p>
            <a:endParaRPr lang="es-ES_tradnl" dirty="0"/>
          </a:p>
        </p:txBody>
      </p:sp>
      <p:pic>
        <p:nvPicPr>
          <p:cNvPr id="5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585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15"/>
          <p:cNvSpPr txBox="1">
            <a:spLocks noChangeArrowheads="1"/>
          </p:cNvSpPr>
          <p:nvPr/>
        </p:nvSpPr>
        <p:spPr bwMode="auto">
          <a:xfrm>
            <a:off x="6489700" y="6494463"/>
            <a:ext cx="24622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/>
              <a:t>Meinshausen et al., 2011</a:t>
            </a:r>
          </a:p>
        </p:txBody>
      </p:sp>
      <p:sp>
        <p:nvSpPr>
          <p:cNvPr id="8" name="Rectángulo 2"/>
          <p:cNvSpPr>
            <a:spLocks noChangeArrowheads="1"/>
          </p:cNvSpPr>
          <p:nvPr/>
        </p:nvSpPr>
        <p:spPr bwMode="auto">
          <a:xfrm>
            <a:off x="3924300" y="5013325"/>
            <a:ext cx="982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1600">
                <a:solidFill>
                  <a:srgbClr val="004080"/>
                </a:solidFill>
              </a:rPr>
              <a:t>421 ppm</a:t>
            </a:r>
          </a:p>
        </p:txBody>
      </p:sp>
      <p:sp>
        <p:nvSpPr>
          <p:cNvPr id="9" name="Rectángulo 5"/>
          <p:cNvSpPr>
            <a:spLocks noChangeArrowheads="1"/>
          </p:cNvSpPr>
          <p:nvPr/>
        </p:nvSpPr>
        <p:spPr bwMode="auto">
          <a:xfrm>
            <a:off x="4067175" y="4030663"/>
            <a:ext cx="984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1600">
                <a:solidFill>
                  <a:srgbClr val="998B37"/>
                </a:solidFill>
              </a:rPr>
              <a:t>538 ppm</a:t>
            </a:r>
          </a:p>
        </p:txBody>
      </p:sp>
      <p:sp>
        <p:nvSpPr>
          <p:cNvPr id="10" name="Rectángulo 6"/>
          <p:cNvSpPr/>
          <p:nvPr/>
        </p:nvSpPr>
        <p:spPr>
          <a:xfrm>
            <a:off x="3924300" y="3378200"/>
            <a:ext cx="982663" cy="338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s-ES_tradnl" sz="1600" dirty="0">
                <a:solidFill>
                  <a:schemeClr val="bg2">
                    <a:lumMod val="75000"/>
                  </a:schemeClr>
                </a:solidFill>
                <a:ea typeface="ＭＳ Ｐゴシック" charset="0"/>
              </a:rPr>
              <a:t>670 ppm</a:t>
            </a:r>
          </a:p>
        </p:txBody>
      </p:sp>
      <p:sp>
        <p:nvSpPr>
          <p:cNvPr id="11" name="Rectángulo 7"/>
          <p:cNvSpPr>
            <a:spLocks noChangeArrowheads="1"/>
          </p:cNvSpPr>
          <p:nvPr/>
        </p:nvSpPr>
        <p:spPr bwMode="auto">
          <a:xfrm>
            <a:off x="3132138" y="1268413"/>
            <a:ext cx="18002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1600">
                <a:solidFill>
                  <a:srgbClr val="FF0000"/>
                </a:solidFill>
              </a:rPr>
              <a:t>Concentración de  CO</a:t>
            </a:r>
            <a:r>
              <a:rPr lang="es-ES_tradnl" altLang="en-US" sz="1600" baseline="-25000">
                <a:solidFill>
                  <a:srgbClr val="FF0000"/>
                </a:solidFill>
              </a:rPr>
              <a:t>2</a:t>
            </a:r>
            <a:r>
              <a:rPr lang="es-ES_tradnl" altLang="en-US" sz="1600">
                <a:solidFill>
                  <a:srgbClr val="FF0000"/>
                </a:solidFill>
              </a:rPr>
              <a:t> = 936 ppm</a:t>
            </a:r>
          </a:p>
        </p:txBody>
      </p:sp>
      <p:cxnSp>
        <p:nvCxnSpPr>
          <p:cNvPr id="12" name="Conector recto de flecha 4"/>
          <p:cNvCxnSpPr>
            <a:cxnSpLocks noChangeShapeType="1"/>
          </p:cNvCxnSpPr>
          <p:nvPr/>
        </p:nvCxnSpPr>
        <p:spPr bwMode="auto">
          <a:xfrm>
            <a:off x="4067175" y="1916113"/>
            <a:ext cx="217488" cy="865187"/>
          </a:xfrm>
          <a:prstGeom prst="straightConnector1">
            <a:avLst/>
          </a:prstGeom>
          <a:noFill/>
          <a:ln w="9525">
            <a:solidFill>
              <a:srgbClr val="FF0000"/>
            </a:solidFill>
            <a:round/>
            <a:headEnd/>
            <a:tailEnd type="arrow" w="med" len="med"/>
          </a:ln>
        </p:spPr>
      </p:cxnSp>
    </p:spTree>
    <p:extLst>
      <p:ext uri="{BB962C8B-B14F-4D97-AF65-F5344CB8AC3E}">
        <p14:creationId xmlns:p14="http://schemas.microsoft.com/office/powerpoint/2010/main" val="543280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altLang="en-US" dirty="0"/>
              <a:t>Calentamiento </a:t>
            </a:r>
            <a:r>
              <a:rPr lang="es-ES" altLang="en-US" dirty="0" smtClean="0"/>
              <a:t>global proyectado por modelos climáticos</a:t>
            </a:r>
            <a:endParaRPr lang="es-ES" altLang="en-US" dirty="0"/>
          </a:p>
          <a:p>
            <a:endParaRPr lang="es-ES_tradnl" dirty="0"/>
          </a:p>
        </p:txBody>
      </p:sp>
      <p:grpSp>
        <p:nvGrpSpPr>
          <p:cNvPr id="5" name="Agrupar 3"/>
          <p:cNvGrpSpPr>
            <a:grpSpLocks/>
          </p:cNvGrpSpPr>
          <p:nvPr/>
        </p:nvGrpSpPr>
        <p:grpSpPr bwMode="auto">
          <a:xfrm>
            <a:off x="-84138" y="1557338"/>
            <a:ext cx="7751763" cy="5300662"/>
            <a:chOff x="-84138" y="1557338"/>
            <a:chExt cx="7751763" cy="5300662"/>
          </a:xfrm>
        </p:grpSpPr>
        <p:grpSp>
          <p:nvGrpSpPr>
            <p:cNvPr id="6" name="Agrupar 6"/>
            <p:cNvGrpSpPr>
              <a:grpSpLocks/>
            </p:cNvGrpSpPr>
            <p:nvPr/>
          </p:nvGrpSpPr>
          <p:grpSpPr bwMode="auto">
            <a:xfrm>
              <a:off x="-84138" y="1557338"/>
              <a:ext cx="7751763" cy="5300662"/>
              <a:chOff x="531027" y="2443832"/>
              <a:chExt cx="5481133" cy="3635235"/>
            </a:xfrm>
          </p:grpSpPr>
          <p:pic>
            <p:nvPicPr>
              <p:cNvPr id="11" name="Imagen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07" t="35182" r="36852" b="6783"/>
              <a:stretch>
                <a:fillRect/>
              </a:stretch>
            </p:blipFill>
            <p:spPr bwMode="auto">
              <a:xfrm>
                <a:off x="531027" y="2515840"/>
                <a:ext cx="5243240" cy="35632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ángulo 5"/>
              <p:cNvSpPr>
                <a:spLocks noChangeArrowheads="1"/>
              </p:cNvSpPr>
              <p:nvPr/>
            </p:nvSpPr>
            <p:spPr bwMode="auto">
              <a:xfrm>
                <a:off x="5435600" y="2443832"/>
                <a:ext cx="576560" cy="299176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n-US"/>
              </a:p>
            </p:txBody>
          </p:sp>
        </p:grpSp>
        <p:pic>
          <p:nvPicPr>
            <p:cNvPr id="7" name="Imagen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96" t="8092" r="68452" b="68468"/>
            <a:stretch>
              <a:fillRect/>
            </a:stretch>
          </p:blipFill>
          <p:spPr bwMode="auto">
            <a:xfrm>
              <a:off x="1331913" y="1557338"/>
              <a:ext cx="2116137" cy="1976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8" name="Conector recto 2"/>
            <p:cNvCxnSpPr>
              <a:cxnSpLocks noChangeShapeType="1"/>
            </p:cNvCxnSpPr>
            <p:nvPr/>
          </p:nvCxnSpPr>
          <p:spPr bwMode="auto">
            <a:xfrm>
              <a:off x="899592" y="4831060"/>
              <a:ext cx="5904656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pic>
          <p:nvPicPr>
            <p:cNvPr id="9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7" t="35182" r="89095" b="16386"/>
            <a:stretch>
              <a:fillRect/>
            </a:stretch>
          </p:blipFill>
          <p:spPr bwMode="auto">
            <a:xfrm>
              <a:off x="6876256" y="1628800"/>
              <a:ext cx="659408" cy="4335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Imagen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94" t="35182" r="86121" b="16386"/>
            <a:stretch>
              <a:fillRect/>
            </a:stretch>
          </p:blipFill>
          <p:spPr bwMode="auto">
            <a:xfrm flipH="1">
              <a:off x="6812756" y="1660004"/>
              <a:ext cx="315664" cy="4335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1034"/>
          <p:cNvSpPr txBox="1">
            <a:spLocks noChangeArrowheads="1"/>
          </p:cNvSpPr>
          <p:nvPr/>
        </p:nvSpPr>
        <p:spPr bwMode="auto">
          <a:xfrm>
            <a:off x="5508625" y="5373688"/>
            <a:ext cx="981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/>
              <a:t>IPCC, 2013</a:t>
            </a:r>
          </a:p>
        </p:txBody>
      </p:sp>
      <p:cxnSp>
        <p:nvCxnSpPr>
          <p:cNvPr id="15" name="Conector recto de flecha 9"/>
          <p:cNvCxnSpPr>
            <a:cxnSpLocks noChangeShapeType="1"/>
          </p:cNvCxnSpPr>
          <p:nvPr/>
        </p:nvCxnSpPr>
        <p:spPr bwMode="auto">
          <a:xfrm>
            <a:off x="7596188" y="2781300"/>
            <a:ext cx="0" cy="1655763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CuadroTexto 10"/>
          <p:cNvSpPr txBox="1">
            <a:spLocks noChangeArrowheads="1"/>
          </p:cNvSpPr>
          <p:nvPr/>
        </p:nvSpPr>
        <p:spPr bwMode="auto">
          <a:xfrm>
            <a:off x="7608888" y="3141663"/>
            <a:ext cx="17256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n-US" sz="1800"/>
              <a:t>Incertidumbre por escenario de GEI</a:t>
            </a:r>
          </a:p>
        </p:txBody>
      </p:sp>
      <p:cxnSp>
        <p:nvCxnSpPr>
          <p:cNvPr id="17" name="Conector recto de flecha 12"/>
          <p:cNvCxnSpPr>
            <a:cxnSpLocks noChangeShapeType="1"/>
          </p:cNvCxnSpPr>
          <p:nvPr/>
        </p:nvCxnSpPr>
        <p:spPr bwMode="auto">
          <a:xfrm>
            <a:off x="7451725" y="2133600"/>
            <a:ext cx="0" cy="1295400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8" name="CuadroTexto 14"/>
          <p:cNvSpPr txBox="1">
            <a:spLocks noChangeArrowheads="1"/>
          </p:cNvSpPr>
          <p:nvPr/>
        </p:nvSpPr>
        <p:spPr bwMode="auto">
          <a:xfrm>
            <a:off x="7524750" y="1989138"/>
            <a:ext cx="19446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n-US" sz="1800">
                <a:solidFill>
                  <a:srgbClr val="FF0000"/>
                </a:solidFill>
              </a:rPr>
              <a:t>Incertidumbre por modelos</a:t>
            </a:r>
          </a:p>
        </p:txBody>
      </p:sp>
      <p:sp>
        <p:nvSpPr>
          <p:cNvPr id="19" name="Título 1"/>
          <p:cNvSpPr txBox="1">
            <a:spLocks/>
          </p:cNvSpPr>
          <p:nvPr/>
        </p:nvSpPr>
        <p:spPr bwMode="auto">
          <a:xfrm>
            <a:off x="4787900" y="1268413"/>
            <a:ext cx="1871663" cy="1143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n-US" sz="2000">
                <a:solidFill>
                  <a:schemeClr val="tx2"/>
                </a:solidFill>
              </a:rPr>
              <a:t>Proyecciones con modelos climáticos</a:t>
            </a:r>
          </a:p>
        </p:txBody>
      </p:sp>
      <p:sp>
        <p:nvSpPr>
          <p:cNvPr id="20" name="Título 1"/>
          <p:cNvSpPr txBox="1">
            <a:spLocks/>
          </p:cNvSpPr>
          <p:nvPr/>
        </p:nvSpPr>
        <p:spPr bwMode="auto">
          <a:xfrm>
            <a:off x="1187450" y="3573463"/>
            <a:ext cx="3097213" cy="1143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n-US" sz="2000">
                <a:solidFill>
                  <a:schemeClr val="tx2"/>
                </a:solidFill>
              </a:rPr>
              <a:t>Simulaciones históricas con modelos climáticos</a:t>
            </a:r>
          </a:p>
        </p:txBody>
      </p:sp>
      <p:sp>
        <p:nvSpPr>
          <p:cNvPr id="21" name="CuadroTexto 2"/>
          <p:cNvSpPr txBox="1">
            <a:spLocks noChangeArrowheads="1"/>
          </p:cNvSpPr>
          <p:nvPr/>
        </p:nvSpPr>
        <p:spPr bwMode="auto">
          <a:xfrm rot="5400000">
            <a:off x="3097213" y="2312987"/>
            <a:ext cx="15827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r>
              <a:rPr lang="es-ES" altLang="en-US" sz="1800"/>
              <a:t>Escenarios de emisiones</a:t>
            </a:r>
          </a:p>
        </p:txBody>
      </p:sp>
      <p:sp>
        <p:nvSpPr>
          <p:cNvPr id="22" name="Cerrar llave 3"/>
          <p:cNvSpPr>
            <a:spLocks/>
          </p:cNvSpPr>
          <p:nvPr/>
        </p:nvSpPr>
        <p:spPr bwMode="auto">
          <a:xfrm>
            <a:off x="3276600" y="1916113"/>
            <a:ext cx="358775" cy="1441450"/>
          </a:xfrm>
          <a:prstGeom prst="rightBrace">
            <a:avLst>
              <a:gd name="adj1" fmla="val 837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5350668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88640"/>
            <a:ext cx="8352928" cy="432048"/>
          </a:xfrm>
        </p:spPr>
        <p:txBody>
          <a:bodyPr/>
          <a:lstStyle/>
          <a:p>
            <a:r>
              <a:rPr lang="es-ES" altLang="en-US" dirty="0" smtClean="0"/>
              <a:t>Cambio en temperatura y precipitación proyectado por modelos </a:t>
            </a:r>
            <a:r>
              <a:rPr lang="es-ES" altLang="en-US" dirty="0"/>
              <a:t>climáticos para dos escenarios</a:t>
            </a:r>
          </a:p>
          <a:p>
            <a:endParaRPr lang="es-ES_trad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232" y="1109570"/>
            <a:ext cx="7545536" cy="5727334"/>
          </a:xfrm>
          <a:prstGeom prst="rect">
            <a:avLst/>
          </a:prstGeom>
        </p:spPr>
      </p:pic>
      <p:sp>
        <p:nvSpPr>
          <p:cNvPr id="23" name="Text Box 1034"/>
          <p:cNvSpPr txBox="1">
            <a:spLocks noChangeArrowheads="1"/>
          </p:cNvSpPr>
          <p:nvPr/>
        </p:nvSpPr>
        <p:spPr bwMode="auto">
          <a:xfrm>
            <a:off x="8162925" y="4077072"/>
            <a:ext cx="9810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/>
              <a:t>IPCC, 2013</a:t>
            </a:r>
          </a:p>
        </p:txBody>
      </p:sp>
    </p:spTree>
    <p:extLst>
      <p:ext uri="{BB962C8B-B14F-4D97-AF65-F5344CB8AC3E}">
        <p14:creationId xmlns:p14="http://schemas.microsoft.com/office/powerpoint/2010/main" val="1663718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1475656" y="2132856"/>
            <a:ext cx="6192688" cy="432048"/>
          </a:xfrm>
        </p:spPr>
        <p:txBody>
          <a:bodyPr/>
          <a:lstStyle/>
          <a:p>
            <a:r>
              <a:rPr lang="es-PE" sz="3200" dirty="0">
                <a:solidFill>
                  <a:srgbClr val="09486B"/>
                </a:solidFill>
              </a:rPr>
              <a:t>2</a:t>
            </a:r>
            <a:r>
              <a:rPr lang="es-PE" sz="3200" dirty="0" smtClean="0">
                <a:solidFill>
                  <a:srgbClr val="09486B"/>
                </a:solidFill>
              </a:rPr>
              <a:t>. </a:t>
            </a:r>
            <a:r>
              <a:rPr lang="es-PE" sz="3200" dirty="0">
                <a:solidFill>
                  <a:srgbClr val="09486B"/>
                </a:solidFill>
              </a:rPr>
              <a:t>Atribución de eventos climáticos extremos </a:t>
            </a:r>
          </a:p>
        </p:txBody>
      </p:sp>
    </p:spTree>
    <p:extLst>
      <p:ext uri="{BB962C8B-B14F-4D97-AF65-F5344CB8AC3E}">
        <p14:creationId xmlns:p14="http://schemas.microsoft.com/office/powerpoint/2010/main" val="167817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 smtClean="0"/>
              <a:t>El Niño y </a:t>
            </a:r>
            <a:r>
              <a:rPr lang="es-ES_tradnl" smtClean="0"/>
              <a:t>el clima en </a:t>
            </a:r>
            <a:r>
              <a:rPr lang="es-ES_tradnl" dirty="0" smtClean="0"/>
              <a:t>la costa de Perú</a:t>
            </a:r>
            <a:endParaRPr lang="es-ES_tradnl" dirty="0"/>
          </a:p>
        </p:txBody>
      </p:sp>
      <p:grpSp>
        <p:nvGrpSpPr>
          <p:cNvPr id="2" name="Group 1"/>
          <p:cNvGrpSpPr/>
          <p:nvPr/>
        </p:nvGrpSpPr>
        <p:grpSpPr>
          <a:xfrm>
            <a:off x="1215445" y="1082043"/>
            <a:ext cx="6668923" cy="5509858"/>
            <a:chOff x="1215445" y="404270"/>
            <a:chExt cx="7172976" cy="6187631"/>
          </a:xfrm>
        </p:grpSpPr>
        <p:grpSp>
          <p:nvGrpSpPr>
            <p:cNvPr id="4" name="Group 3"/>
            <p:cNvGrpSpPr/>
            <p:nvPr/>
          </p:nvGrpSpPr>
          <p:grpSpPr>
            <a:xfrm>
              <a:off x="2326700" y="813332"/>
              <a:ext cx="5680746" cy="5237010"/>
              <a:chOff x="2165424" y="564184"/>
              <a:chExt cx="5680746" cy="5816533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165424" y="651086"/>
                <a:ext cx="0" cy="5729631"/>
              </a:xfrm>
              <a:prstGeom prst="line">
                <a:avLst/>
              </a:prstGeom>
              <a:ln w="60325"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>
                <a:off x="5734852" y="629315"/>
                <a:ext cx="0" cy="5729631"/>
              </a:xfrm>
              <a:prstGeom prst="line">
                <a:avLst/>
              </a:prstGeom>
              <a:ln w="60325"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>
                <a:off x="6670314" y="564184"/>
                <a:ext cx="0" cy="5729631"/>
              </a:xfrm>
              <a:prstGeom prst="line">
                <a:avLst/>
              </a:prstGeom>
              <a:ln w="60325"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>
                <a:off x="7846170" y="582679"/>
                <a:ext cx="0" cy="5729631"/>
              </a:xfrm>
              <a:prstGeom prst="line">
                <a:avLst/>
              </a:prstGeom>
              <a:ln w="60325">
                <a:solidFill>
                  <a:schemeClr val="accent2">
                    <a:lumMod val="20000"/>
                    <a:lumOff val="8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TextBox 8"/>
            <p:cNvSpPr txBox="1"/>
            <p:nvPr/>
          </p:nvSpPr>
          <p:spPr>
            <a:xfrm>
              <a:off x="2263755" y="452224"/>
              <a:ext cx="5505062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Caudal </a:t>
              </a:r>
              <a:r>
                <a:rPr lang="en-US" dirty="0" err="1" smtClean="0"/>
                <a:t>promedio</a:t>
              </a:r>
              <a:r>
                <a:rPr lang="en-US" dirty="0" smtClean="0"/>
                <a:t> (</a:t>
              </a:r>
              <a:r>
                <a:rPr lang="en-US" dirty="0" err="1" smtClean="0"/>
                <a:t>febrero-abril</a:t>
              </a:r>
              <a:r>
                <a:rPr lang="en-US" dirty="0" smtClean="0"/>
                <a:t>) del </a:t>
              </a:r>
              <a:r>
                <a:rPr lang="en-US" dirty="0" err="1" smtClean="0"/>
                <a:t>río</a:t>
              </a:r>
              <a:r>
                <a:rPr lang="en-US" dirty="0" smtClean="0"/>
                <a:t> Piura</a:t>
              </a:r>
              <a:endParaRPr lang="en-US" dirty="0"/>
            </a:p>
          </p:txBody>
        </p:sp>
        <p:pic>
          <p:nvPicPr>
            <p:cNvPr id="10" name="Imagen 1" descr="piura_FMA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8" t="29630" r="8991" b="26296"/>
            <a:stretch/>
          </p:blipFill>
          <p:spPr>
            <a:xfrm>
              <a:off x="1470491" y="792307"/>
              <a:ext cx="6917930" cy="2814474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215445" y="404270"/>
              <a:ext cx="6227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m</a:t>
              </a:r>
              <a:r>
                <a:rPr lang="en-US" baseline="30000" dirty="0"/>
                <a:t>3</a:t>
              </a:r>
              <a:r>
                <a:rPr lang="en-US" dirty="0"/>
                <a:t>/s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78" t="30281" r="7160" b="25823"/>
            <a:stretch/>
          </p:blipFill>
          <p:spPr>
            <a:xfrm>
              <a:off x="1689056" y="3928547"/>
              <a:ext cx="6699365" cy="266335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882576" y="3605989"/>
              <a:ext cx="6505845" cy="4147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/>
                <a:t>Temperatura</a:t>
              </a:r>
              <a:r>
                <a:rPr lang="en-US" dirty="0" smtClean="0"/>
                <a:t> del mar (</a:t>
              </a:r>
              <a:r>
                <a:rPr lang="en-US" dirty="0" err="1" smtClean="0"/>
                <a:t>feb-abr</a:t>
              </a:r>
              <a:r>
                <a:rPr lang="en-US" dirty="0" smtClean="0"/>
                <a:t>) </a:t>
              </a:r>
              <a:r>
                <a:rPr lang="en-US" dirty="0" err="1" smtClean="0"/>
                <a:t>en</a:t>
              </a:r>
              <a:r>
                <a:rPr lang="en-US" dirty="0" smtClean="0"/>
                <a:t> </a:t>
              </a:r>
              <a:r>
                <a:rPr lang="en-US" dirty="0" err="1" smtClean="0"/>
                <a:t>Pto</a:t>
              </a:r>
              <a:r>
                <a:rPr lang="en-US" dirty="0" smtClean="0"/>
                <a:t>. </a:t>
              </a:r>
              <a:r>
                <a:rPr lang="en-US" dirty="0" err="1" smtClean="0"/>
                <a:t>Chicama</a:t>
              </a:r>
              <a:r>
                <a:rPr lang="en-US" dirty="0" smtClean="0"/>
                <a:t>, La Libertad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007884" y="4460905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1925</a:t>
              </a:r>
              <a:endParaRPr lang="en-US" sz="140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05267" y="4011216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1983</a:t>
              </a:r>
              <a:endParaRPr lang="en-US" sz="140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09982" y="4011215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1998</a:t>
              </a:r>
              <a:endParaRPr lang="en-US" sz="14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660430" y="4410280"/>
              <a:ext cx="5501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2017</a:t>
              </a:r>
              <a:endParaRPr lang="en-US" sz="1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497878" y="3591771"/>
              <a:ext cx="38664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mtClean="0"/>
                <a:t>°C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47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 smtClean="0"/>
              <a:t>Definición</a:t>
            </a:r>
            <a:endParaRPr lang="es-ES_tradnl" dirty="0"/>
          </a:p>
        </p:txBody>
      </p:sp>
      <p:sp>
        <p:nvSpPr>
          <p:cNvPr id="8" name="Rectangle 7"/>
          <p:cNvSpPr/>
          <p:nvPr/>
        </p:nvSpPr>
        <p:spPr>
          <a:xfrm>
            <a:off x="827584" y="1484784"/>
            <a:ext cx="736205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2000" b="1" dirty="0" err="1">
                <a:solidFill>
                  <a:srgbClr val="0B466E"/>
                </a:solidFill>
              </a:rPr>
              <a:t>Fenómenos</a:t>
            </a:r>
            <a:r>
              <a:rPr lang="es-ES_tradnl" sz="2000" b="1" dirty="0">
                <a:solidFill>
                  <a:srgbClr val="0B466E"/>
                </a:solidFill>
              </a:rPr>
              <a:t> </a:t>
            </a:r>
            <a:r>
              <a:rPr lang="es-ES_tradnl" sz="2000" b="1" dirty="0" err="1">
                <a:solidFill>
                  <a:srgbClr val="0B466E"/>
                </a:solidFill>
              </a:rPr>
              <a:t>climáticos</a:t>
            </a:r>
            <a:r>
              <a:rPr lang="es-ES_tradnl" sz="2000" b="1" dirty="0">
                <a:solidFill>
                  <a:srgbClr val="0B466E"/>
                </a:solidFill>
              </a:rPr>
              <a:t> extremos </a:t>
            </a:r>
            <a:endParaRPr lang="es-ES_tradnl" sz="2000" b="1" dirty="0" smtClean="0">
              <a:solidFill>
                <a:srgbClr val="0B466E"/>
              </a:solidFill>
            </a:endParaRPr>
          </a:p>
          <a:p>
            <a:r>
              <a:rPr lang="es-ES_tradnl" sz="2000" b="1" dirty="0" smtClean="0">
                <a:solidFill>
                  <a:srgbClr val="0B466E"/>
                </a:solidFill>
              </a:rPr>
              <a:t>(</a:t>
            </a:r>
            <a:r>
              <a:rPr lang="es-ES_tradnl" sz="2000" b="1" dirty="0" err="1">
                <a:solidFill>
                  <a:srgbClr val="0B466E"/>
                </a:solidFill>
              </a:rPr>
              <a:t>fenómenos</a:t>
            </a:r>
            <a:r>
              <a:rPr lang="es-ES_tradnl" sz="2000" b="1" dirty="0">
                <a:solidFill>
                  <a:srgbClr val="0B466E"/>
                </a:solidFill>
              </a:rPr>
              <a:t> </a:t>
            </a:r>
            <a:r>
              <a:rPr lang="es-ES_tradnl" sz="2000" b="1" dirty="0" err="1">
                <a:solidFill>
                  <a:srgbClr val="0B466E"/>
                </a:solidFill>
              </a:rPr>
              <a:t>meteorológicos</a:t>
            </a:r>
            <a:r>
              <a:rPr lang="es-ES_tradnl" sz="2000" b="1" dirty="0">
                <a:solidFill>
                  <a:srgbClr val="0B466E"/>
                </a:solidFill>
              </a:rPr>
              <a:t> o </a:t>
            </a:r>
            <a:r>
              <a:rPr lang="es-ES_tradnl" sz="2000" b="1" dirty="0" err="1" smtClean="0">
                <a:solidFill>
                  <a:srgbClr val="0B466E"/>
                </a:solidFill>
              </a:rPr>
              <a:t>climáticos</a:t>
            </a:r>
            <a:r>
              <a:rPr lang="es-ES_tradnl" sz="2000" b="1" dirty="0" smtClean="0">
                <a:solidFill>
                  <a:srgbClr val="0B466E"/>
                </a:solidFill>
              </a:rPr>
              <a:t> </a:t>
            </a:r>
            <a:r>
              <a:rPr lang="es-ES_tradnl" sz="2000" b="1" dirty="0">
                <a:solidFill>
                  <a:srgbClr val="0B466E"/>
                </a:solidFill>
              </a:rPr>
              <a:t>extremos</a:t>
            </a:r>
            <a:r>
              <a:rPr lang="es-ES_tradnl" sz="2000" b="1" dirty="0" smtClean="0">
                <a:solidFill>
                  <a:srgbClr val="0B466E"/>
                </a:solidFill>
              </a:rPr>
              <a:t>)</a:t>
            </a:r>
          </a:p>
          <a:p>
            <a:endParaRPr lang="es-ES_tradnl" sz="2000" b="1" dirty="0" smtClean="0">
              <a:solidFill>
                <a:srgbClr val="0B466E"/>
              </a:solidFill>
            </a:endParaRPr>
          </a:p>
          <a:p>
            <a:r>
              <a:rPr lang="es-ES_tradnl" dirty="0" smtClean="0"/>
              <a:t>La </a:t>
            </a:r>
            <a:r>
              <a:rPr lang="es-ES_tradnl" dirty="0"/>
              <a:t>ocurrencia de un valor de una variable </a:t>
            </a:r>
            <a:r>
              <a:rPr lang="es-ES_tradnl" dirty="0" err="1"/>
              <a:t>meteorológica</a:t>
            </a:r>
            <a:r>
              <a:rPr lang="es-ES_tradnl" dirty="0"/>
              <a:t> o </a:t>
            </a:r>
            <a:r>
              <a:rPr lang="es-ES_tradnl" dirty="0" err="1"/>
              <a:t>climática</a:t>
            </a:r>
            <a:r>
              <a:rPr lang="es-ES_tradnl" dirty="0"/>
              <a:t> por encima (o por debajo) de un valor de umbral cercano al extremo superior (o inferior) </a:t>
            </a:r>
            <a:r>
              <a:rPr lang="es-ES_tradnl" dirty="0" smtClean="0"/>
              <a:t>del rango de </a:t>
            </a:r>
            <a:r>
              <a:rPr lang="es-ES_tradnl" dirty="0"/>
              <a:t>valores observados de la variable. En aras de la simplicidad, tanto los </a:t>
            </a:r>
            <a:r>
              <a:rPr lang="es-ES_tradnl" dirty="0" err="1"/>
              <a:t>fenómenos</a:t>
            </a:r>
            <a:r>
              <a:rPr lang="es-ES_tradnl" dirty="0"/>
              <a:t> </a:t>
            </a:r>
            <a:r>
              <a:rPr lang="es-ES_tradnl" dirty="0" err="1"/>
              <a:t>meteorológicos</a:t>
            </a:r>
            <a:r>
              <a:rPr lang="es-ES_tradnl" dirty="0"/>
              <a:t> extremos como los </a:t>
            </a:r>
            <a:r>
              <a:rPr lang="es-ES_tradnl" dirty="0" err="1"/>
              <a:t>fenómenos</a:t>
            </a:r>
            <a:r>
              <a:rPr lang="es-ES_tradnl" dirty="0"/>
              <a:t> </a:t>
            </a:r>
            <a:r>
              <a:rPr lang="es-ES_tradnl" dirty="0" err="1"/>
              <a:t>climáticos</a:t>
            </a:r>
            <a:r>
              <a:rPr lang="es-ES_tradnl" dirty="0"/>
              <a:t> extremos a los que se hace referencia en el presente informe se </a:t>
            </a:r>
            <a:r>
              <a:rPr lang="es-ES_tradnl" dirty="0" err="1"/>
              <a:t>denominarán</a:t>
            </a:r>
            <a:r>
              <a:rPr lang="es-ES_tradnl" dirty="0"/>
              <a:t> “</a:t>
            </a:r>
            <a:r>
              <a:rPr lang="es-ES_tradnl" dirty="0" err="1"/>
              <a:t>fenómenos</a:t>
            </a:r>
            <a:r>
              <a:rPr lang="es-ES_tradnl" dirty="0"/>
              <a:t> </a:t>
            </a:r>
            <a:r>
              <a:rPr lang="es-ES_tradnl" dirty="0" err="1"/>
              <a:t>climáticos</a:t>
            </a:r>
            <a:r>
              <a:rPr lang="es-ES_tradnl" dirty="0"/>
              <a:t> extremos”. </a:t>
            </a:r>
            <a:r>
              <a:rPr lang="es-ES_tradnl" dirty="0" smtClean="0"/>
              <a:t> (IPCC SREX 2012)</a:t>
            </a:r>
          </a:p>
          <a:p>
            <a:endParaRPr lang="es-ES_tradnl" dirty="0"/>
          </a:p>
          <a:p>
            <a:r>
              <a:rPr lang="es-ES_tradnl" b="1" dirty="0" smtClean="0"/>
              <a:t>Nota</a:t>
            </a:r>
            <a:r>
              <a:rPr lang="es-ES_tradnl" dirty="0" smtClean="0"/>
              <a:t>: El informe del IPCC reconoce que además del criterio </a:t>
            </a:r>
            <a:r>
              <a:rPr lang="es-ES_tradnl" dirty="0" err="1" smtClean="0"/>
              <a:t>estadísitico</a:t>
            </a:r>
            <a:r>
              <a:rPr lang="es-ES_tradnl" dirty="0" smtClean="0"/>
              <a:t>, también se consideran umbrales basados en otros criterios, por ej. impactos.</a:t>
            </a:r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56171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4096" y="1268760"/>
            <a:ext cx="10872192" cy="2718048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971600" y="476672"/>
            <a:ext cx="7272808" cy="504056"/>
          </a:xfrm>
        </p:spPr>
        <p:txBody>
          <a:bodyPr/>
          <a:lstStyle/>
          <a:p>
            <a:r>
              <a:rPr lang="es-ES_tradnl" dirty="0" smtClean="0"/>
              <a:t>Temperatura superficial del mar mensual en Puerto </a:t>
            </a:r>
            <a:r>
              <a:rPr lang="es-ES_tradnl" dirty="0" err="1" smtClean="0"/>
              <a:t>Chicama</a:t>
            </a:r>
            <a:r>
              <a:rPr lang="es-ES_tradnl" dirty="0" smtClean="0"/>
              <a:t> (1925-2017)</a:t>
            </a:r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2235150" y="2049775"/>
            <a:ext cx="123161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700" dirty="0" smtClean="0"/>
              <a:t>Percentil 99</a:t>
            </a:r>
            <a:endParaRPr lang="es-ES_tradnl" sz="1700" dirty="0"/>
          </a:p>
        </p:txBody>
      </p:sp>
      <p:sp>
        <p:nvSpPr>
          <p:cNvPr id="10" name="TextBox 9"/>
          <p:cNvSpPr txBox="1"/>
          <p:nvPr/>
        </p:nvSpPr>
        <p:spPr>
          <a:xfrm>
            <a:off x="2195736" y="1611972"/>
            <a:ext cx="146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Percentil 99.5</a:t>
            </a:r>
            <a:endParaRPr lang="es-ES_tradnl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0933538"/>
              </p:ext>
            </p:extLst>
          </p:nvPr>
        </p:nvGraphicFramePr>
        <p:xfrm>
          <a:off x="1331640" y="4005064"/>
          <a:ext cx="7128792" cy="1651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52128"/>
                <a:gridCol w="1440160"/>
                <a:gridCol w="45365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Percentil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Temperatura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dirty="0" smtClean="0"/>
                        <a:t>Periodo</a:t>
                      </a:r>
                      <a:r>
                        <a:rPr lang="es-ES_tradnl" baseline="0" dirty="0" smtClean="0"/>
                        <a:t> excedido</a:t>
                      </a:r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99.5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26.2°C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Marzo</a:t>
                      </a:r>
                      <a:r>
                        <a:rPr lang="es-ES_tradnl" baseline="0" dirty="0" smtClean="0"/>
                        <a:t> 1925, a</a:t>
                      </a:r>
                      <a:r>
                        <a:rPr lang="es-ES_tradnl" dirty="0" smtClean="0"/>
                        <a:t>bril-junio 1983, enero-febrero</a:t>
                      </a:r>
                      <a:r>
                        <a:rPr lang="es-ES_tradnl" baseline="0" dirty="0" smtClean="0"/>
                        <a:t> </a:t>
                      </a:r>
                      <a:r>
                        <a:rPr lang="es-ES_tradnl" dirty="0" smtClean="0"/>
                        <a:t>1998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99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dirty="0" smtClean="0"/>
                        <a:t>24.4°C</a:t>
                      </a:r>
                      <a:endParaRPr lang="es-ES_trad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dirty="0" smtClean="0"/>
                        <a:t>Marzo</a:t>
                      </a:r>
                      <a:r>
                        <a:rPr lang="es-ES_tradnl" baseline="0" dirty="0" smtClean="0"/>
                        <a:t> 1925, enero</a:t>
                      </a:r>
                      <a:r>
                        <a:rPr lang="es-ES_tradnl" dirty="0" smtClean="0"/>
                        <a:t>-junio 1983, diciembre 1997-marzo 1998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168937" y="1969095"/>
            <a:ext cx="3706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sz="1400" smtClean="0"/>
              <a:t>*C</a:t>
            </a:r>
            <a:endParaRPr lang="es-ES_tradnl" sz="1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763459" y="1901067"/>
            <a:ext cx="799288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5467" y="2146131"/>
            <a:ext cx="7992888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51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 smtClean="0"/>
              <a:t>Umbrales basados en impactos (ej. calor/frío y salud)</a:t>
            </a:r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1044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96336" y="5445224"/>
            <a:ext cx="154882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>
                <a:solidFill>
                  <a:srgbClr val="111111"/>
                </a:solidFill>
                <a:latin typeface="AdvTTe5c5f14d.B" charset="0"/>
              </a:rPr>
              <a:t>Bröde</a:t>
            </a:r>
            <a:r>
              <a:rPr lang="en-US" sz="1600" dirty="0">
                <a:solidFill>
                  <a:srgbClr val="111111"/>
                </a:solidFill>
                <a:latin typeface="AdvTTe5c5f14d.B" charset="0"/>
              </a:rPr>
              <a:t> </a:t>
            </a:r>
            <a:r>
              <a:rPr lang="en-US" sz="1600" dirty="0" smtClean="0">
                <a:solidFill>
                  <a:srgbClr val="111111"/>
                </a:solidFill>
                <a:latin typeface="AdvTTe5c5f14d.B" charset="0"/>
              </a:rPr>
              <a:t>et al 2012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691680" y="1052736"/>
            <a:ext cx="5855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>
                <a:solidFill>
                  <a:srgbClr val="0B476C"/>
                </a:solidFill>
              </a:rPr>
              <a:t>Modelo conceptual del </a:t>
            </a:r>
            <a:r>
              <a:rPr lang="es-ES_tradnl" sz="2000" b="1" dirty="0" err="1">
                <a:solidFill>
                  <a:srgbClr val="0B476C"/>
                </a:solidFill>
              </a:rPr>
              <a:t>Thermal</a:t>
            </a:r>
            <a:r>
              <a:rPr lang="es-ES_tradnl" sz="2000" b="1" dirty="0">
                <a:solidFill>
                  <a:srgbClr val="0B476C"/>
                </a:solidFill>
              </a:rPr>
              <a:t> </a:t>
            </a:r>
            <a:r>
              <a:rPr lang="es-ES_tradnl" sz="2000" b="1" dirty="0" err="1">
                <a:solidFill>
                  <a:srgbClr val="0B476C"/>
                </a:solidFill>
              </a:rPr>
              <a:t>Climate</a:t>
            </a:r>
            <a:r>
              <a:rPr lang="es-ES_tradnl" sz="2000" b="1" dirty="0">
                <a:solidFill>
                  <a:srgbClr val="0B476C"/>
                </a:solidFill>
              </a:rPr>
              <a:t> </a:t>
            </a:r>
            <a:r>
              <a:rPr lang="es-ES_tradnl" sz="2000" b="1" dirty="0" err="1">
                <a:solidFill>
                  <a:srgbClr val="0B476C"/>
                </a:solidFill>
              </a:rPr>
              <a:t>Index</a:t>
            </a:r>
            <a:r>
              <a:rPr lang="es-ES_tradnl" sz="2000" b="1" dirty="0">
                <a:solidFill>
                  <a:srgbClr val="0B476C"/>
                </a:solidFill>
              </a:rPr>
              <a:t> (UTCI)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19572" y="5733256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/>
              <a:t>En este caso, el umbral no tiene relación directa con la estadística </a:t>
            </a:r>
            <a:r>
              <a:rPr lang="es-ES_tradnl" sz="2000" smtClean="0"/>
              <a:t>del clima sino con el efecto sobre la gente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48939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08720"/>
            <a:ext cx="9079904" cy="4539952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 smtClean="0"/>
              <a:t>Histograma de la temperatura </a:t>
            </a:r>
            <a:r>
              <a:rPr lang="es-ES_tradnl" dirty="0"/>
              <a:t>superficial del mar mensual en Puerto </a:t>
            </a:r>
            <a:r>
              <a:rPr lang="es-ES_tradnl" dirty="0" err="1"/>
              <a:t>Chicama</a:t>
            </a:r>
            <a:r>
              <a:rPr lang="es-ES_tradnl" dirty="0"/>
              <a:t> (1925-2017)</a:t>
            </a:r>
          </a:p>
          <a:p>
            <a:endParaRPr lang="es-ES_tradnl" dirty="0"/>
          </a:p>
        </p:txBody>
      </p:sp>
      <p:sp>
        <p:nvSpPr>
          <p:cNvPr id="11" name="TextBox 10"/>
          <p:cNvSpPr txBox="1"/>
          <p:nvPr/>
        </p:nvSpPr>
        <p:spPr>
          <a:xfrm>
            <a:off x="593812" y="5301208"/>
            <a:ext cx="7956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 smtClean="0"/>
              <a:t>Por definición, los eventos extremos son escasos en un registro, lo que dificulta la estimación de los percentiles más altos.</a:t>
            </a:r>
          </a:p>
          <a:p>
            <a:pPr algn="ctr"/>
            <a:r>
              <a:rPr lang="es-ES_tradnl" dirty="0" smtClean="0"/>
              <a:t>Se puede asumir distribuciones de probabilidad teóricas para afinar la estimación, aunque en el caso de eventos El Niño extremo esto puede ser problemático.</a:t>
            </a:r>
            <a:endParaRPr lang="es-ES_tradnl" dirty="0"/>
          </a:p>
        </p:txBody>
      </p:sp>
      <p:sp>
        <p:nvSpPr>
          <p:cNvPr id="13" name="Rectangle 12"/>
          <p:cNvSpPr/>
          <p:nvPr/>
        </p:nvSpPr>
        <p:spPr>
          <a:xfrm>
            <a:off x="4052414" y="4931876"/>
            <a:ext cx="1778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_tradnl" dirty="0" smtClean="0"/>
              <a:t>Temperatura (°C)</a:t>
            </a:r>
            <a:endParaRPr lang="es-ES_tradnl" dirty="0"/>
          </a:p>
        </p:txBody>
      </p:sp>
      <p:sp>
        <p:nvSpPr>
          <p:cNvPr id="14" name="Rectangle 13"/>
          <p:cNvSpPr/>
          <p:nvPr/>
        </p:nvSpPr>
        <p:spPr>
          <a:xfrm>
            <a:off x="431032" y="1556792"/>
            <a:ext cx="10909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dirty="0" smtClean="0"/>
              <a:t>Número de meses</a:t>
            </a:r>
            <a:endParaRPr lang="es-ES_tradnl" dirty="0"/>
          </a:p>
        </p:txBody>
      </p:sp>
      <p:sp>
        <p:nvSpPr>
          <p:cNvPr id="15" name="TextBox 14"/>
          <p:cNvSpPr txBox="1"/>
          <p:nvPr/>
        </p:nvSpPr>
        <p:spPr>
          <a:xfrm rot="5400000">
            <a:off x="5059973" y="2211654"/>
            <a:ext cx="123161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700" dirty="0" smtClean="0"/>
              <a:t>Percentil 99</a:t>
            </a:r>
            <a:endParaRPr lang="es-ES_tradnl" sz="1700" dirty="0"/>
          </a:p>
        </p:txBody>
      </p:sp>
      <p:sp>
        <p:nvSpPr>
          <p:cNvPr id="16" name="TextBox 15"/>
          <p:cNvSpPr txBox="1"/>
          <p:nvPr/>
        </p:nvSpPr>
        <p:spPr>
          <a:xfrm rot="5400000">
            <a:off x="5390611" y="2274527"/>
            <a:ext cx="1468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Percentil 99.5</a:t>
            </a:r>
            <a:endParaRPr lang="es-ES_tradnl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965552" y="1563142"/>
            <a:ext cx="0" cy="309634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498811" y="1556792"/>
            <a:ext cx="0" cy="3096344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940152" y="3645024"/>
            <a:ext cx="2215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/>
              <a:t>Aproximación de </a:t>
            </a:r>
            <a:r>
              <a:rPr lang="es-ES_tradnl" smtClean="0"/>
              <a:t>la distribución de probabilidades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697127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 smtClean="0"/>
              <a:t>Algunas maneras en que el cambio climático afecta la estadística de eventos extremos</a:t>
            </a:r>
            <a:endParaRPr lang="es-ES_tradnl" dirty="0"/>
          </a:p>
          <a:p>
            <a:endParaRPr lang="es-ES_trad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720"/>
          <a:stretch/>
        </p:blipFill>
        <p:spPr>
          <a:xfrm>
            <a:off x="251520" y="1340768"/>
            <a:ext cx="4320480" cy="23612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88" b="36530"/>
          <a:stretch/>
        </p:blipFill>
        <p:spPr>
          <a:xfrm>
            <a:off x="4796441" y="1371600"/>
            <a:ext cx="4320480" cy="238397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42" b="3178"/>
          <a:stretch/>
        </p:blipFill>
        <p:spPr>
          <a:xfrm>
            <a:off x="2411760" y="3933056"/>
            <a:ext cx="4320480" cy="23612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64288" y="5877272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/>
              <a:t>IPCC SREX 2012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15616" y="170080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Sin </a:t>
            </a:r>
            <a:r>
              <a:rPr lang="es-ES_tradnl" smtClean="0"/>
              <a:t>cambio climático</a:t>
            </a:r>
            <a:endParaRPr lang="es-ES_tradnl"/>
          </a:p>
        </p:txBody>
      </p:sp>
      <p:sp>
        <p:nvSpPr>
          <p:cNvPr id="20" name="TextBox 19"/>
          <p:cNvSpPr txBox="1"/>
          <p:nvPr/>
        </p:nvSpPr>
        <p:spPr>
          <a:xfrm>
            <a:off x="2771800" y="1700808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mtClean="0"/>
              <a:t>Con cambio climático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8398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971600" y="2204864"/>
            <a:ext cx="7200800" cy="2952328"/>
          </a:xfrm>
        </p:spPr>
        <p:txBody>
          <a:bodyPr/>
          <a:lstStyle/>
          <a:p>
            <a:pPr marL="514350" indent="-514350" algn="l">
              <a:buAutoNum type="arabicPeriod"/>
            </a:pPr>
            <a:r>
              <a:rPr lang="es-PE" sz="3200" b="0" dirty="0" smtClean="0">
                <a:solidFill>
                  <a:srgbClr val="09486B"/>
                </a:solidFill>
              </a:rPr>
              <a:t>Cambio climático global</a:t>
            </a:r>
          </a:p>
          <a:p>
            <a:pPr marL="514350" indent="-514350" algn="l">
              <a:buAutoNum type="arabicPeriod"/>
            </a:pPr>
            <a:r>
              <a:rPr lang="es-PE" sz="3200" b="0" dirty="0" smtClean="0">
                <a:solidFill>
                  <a:srgbClr val="09486B"/>
                </a:solidFill>
              </a:rPr>
              <a:t>Atribución de eventos climáticos </a:t>
            </a:r>
            <a:r>
              <a:rPr lang="es-PE" sz="3200" b="0" dirty="0">
                <a:solidFill>
                  <a:srgbClr val="09486B"/>
                </a:solidFill>
              </a:rPr>
              <a:t>extremos </a:t>
            </a:r>
            <a:endParaRPr lang="es-PE" sz="3200" b="0" dirty="0" smtClean="0">
              <a:solidFill>
                <a:srgbClr val="09486B"/>
              </a:solidFill>
            </a:endParaRPr>
          </a:p>
          <a:p>
            <a:pPr marL="514350" indent="-514350" algn="l">
              <a:buAutoNum type="arabicPeriod"/>
            </a:pPr>
            <a:r>
              <a:rPr lang="es-PE" sz="3200" b="0" dirty="0" smtClean="0">
                <a:solidFill>
                  <a:srgbClr val="09486B"/>
                </a:solidFill>
              </a:rPr>
              <a:t>Cambio </a:t>
            </a:r>
            <a:r>
              <a:rPr lang="es-PE" sz="3200" b="0" dirty="0">
                <a:solidFill>
                  <a:srgbClr val="09486B"/>
                </a:solidFill>
              </a:rPr>
              <a:t>climático </a:t>
            </a:r>
            <a:r>
              <a:rPr lang="es-PE" sz="3200" b="0" dirty="0" smtClean="0">
                <a:solidFill>
                  <a:srgbClr val="09486B"/>
                </a:solidFill>
              </a:rPr>
              <a:t>y extremos </a:t>
            </a:r>
            <a:r>
              <a:rPr lang="es-PE" sz="3200" b="0" dirty="0">
                <a:solidFill>
                  <a:srgbClr val="09486B"/>
                </a:solidFill>
              </a:rPr>
              <a:t>climáticos en el </a:t>
            </a:r>
            <a:r>
              <a:rPr lang="es-PE" sz="3200" b="0" dirty="0" smtClean="0">
                <a:solidFill>
                  <a:srgbClr val="09486B"/>
                </a:solidFill>
              </a:rPr>
              <a:t>Perú</a:t>
            </a:r>
          </a:p>
          <a:p>
            <a:pPr marL="514350" indent="-514350" algn="l">
              <a:buAutoNum type="arabicPeriod"/>
            </a:pPr>
            <a:r>
              <a:rPr lang="es-PE" sz="3200" b="0" dirty="0" smtClean="0">
                <a:solidFill>
                  <a:srgbClr val="09486B"/>
                </a:solidFill>
              </a:rPr>
              <a:t>Conclusiones</a:t>
            </a:r>
            <a:endParaRPr lang="es-PE" sz="3200" b="0" dirty="0">
              <a:solidFill>
                <a:srgbClr val="09486B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88242" y="1268760"/>
            <a:ext cx="21675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PE" sz="3600" b="1">
                <a:solidFill>
                  <a:srgbClr val="09486B"/>
                </a:solidFill>
              </a:rPr>
              <a:t>Contenido</a:t>
            </a:r>
            <a:endParaRPr lang="es-PE" sz="3600" b="1" dirty="0">
              <a:solidFill>
                <a:srgbClr val="094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07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 smtClean="0"/>
              <a:t>Atribución al cambio climático en cambio en eventos extremos</a:t>
            </a:r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b="10619"/>
          <a:stretch/>
        </p:blipFill>
        <p:spPr>
          <a:xfrm>
            <a:off x="539552" y="1628800"/>
            <a:ext cx="6019158" cy="398528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26" y="5949280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Stott</a:t>
            </a:r>
            <a:r>
              <a:rPr lang="es-ES_tradnl" dirty="0" smtClean="0"/>
              <a:t> et al 2016</a:t>
            </a:r>
            <a:endParaRPr lang="es-ES_tradnl" dirty="0"/>
          </a:p>
        </p:txBody>
      </p:sp>
      <p:sp>
        <p:nvSpPr>
          <p:cNvPr id="2" name="TextBox 1"/>
          <p:cNvSpPr txBox="1"/>
          <p:nvPr/>
        </p:nvSpPr>
        <p:spPr>
          <a:xfrm>
            <a:off x="2742286" y="5733256"/>
            <a:ext cx="2875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/>
              <a:t>Variable (ej. temperatura)</a:t>
            </a:r>
            <a:endParaRPr lang="es-ES_tradnl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4110438" y="1268760"/>
            <a:ext cx="877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Umbral</a:t>
            </a:r>
            <a:endParaRPr lang="es-ES_tradnl"/>
          </a:p>
        </p:txBody>
      </p:sp>
      <p:sp>
        <p:nvSpPr>
          <p:cNvPr id="7" name="TextBox 6"/>
          <p:cNvSpPr txBox="1"/>
          <p:nvPr/>
        </p:nvSpPr>
        <p:spPr>
          <a:xfrm rot="16200000">
            <a:off x="-889259" y="3172113"/>
            <a:ext cx="2591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Densidad </a:t>
            </a:r>
            <a:r>
              <a:rPr lang="es-ES_tradnl" smtClean="0"/>
              <a:t>de probabilidad</a:t>
            </a:r>
            <a:endParaRPr lang="es-ES_tradnl"/>
          </a:p>
        </p:txBody>
      </p:sp>
      <p:sp>
        <p:nvSpPr>
          <p:cNvPr id="8" name="TextBox 7"/>
          <p:cNvSpPr txBox="1"/>
          <p:nvPr/>
        </p:nvSpPr>
        <p:spPr>
          <a:xfrm>
            <a:off x="4758511" y="1772816"/>
            <a:ext cx="1685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FF0000"/>
                </a:solidFill>
              </a:rPr>
              <a:t>Con </a:t>
            </a:r>
            <a:r>
              <a:rPr lang="es-ES_tradnl" b="1" smtClean="0">
                <a:solidFill>
                  <a:srgbClr val="FF0000"/>
                </a:solidFill>
              </a:rPr>
              <a:t>cambio climático</a:t>
            </a:r>
            <a:endParaRPr lang="es-ES_tradnl" b="1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5816" y="1628800"/>
            <a:ext cx="1368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rgbClr val="FF0000"/>
                </a:solidFill>
              </a:rPr>
              <a:t>Sin </a:t>
            </a:r>
            <a:r>
              <a:rPr lang="es-ES_tradnl" b="1" smtClean="0">
                <a:solidFill>
                  <a:srgbClr val="FF0000"/>
                </a:solidFill>
              </a:rPr>
              <a:t>cambio climático</a:t>
            </a:r>
            <a:endParaRPr lang="es-ES_tradnl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6804248" y="1628800"/>
            <a:ext cx="20882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En este ejemplo hipotético, la probabilidad de eventos extremos (sobre el umbral) es el doble con cambio climático</a:t>
            </a:r>
            <a:endParaRPr lang="es-ES_tradnl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804248" y="4221088"/>
            <a:ext cx="24482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Fracción de riesgo atribuible (FAR):</a:t>
            </a:r>
          </a:p>
          <a:p>
            <a:r>
              <a:rPr lang="es-ES_tradnl" sz="2400" dirty="0" smtClean="0"/>
              <a:t>(P</a:t>
            </a:r>
            <a:r>
              <a:rPr lang="es-ES_tradnl" sz="2400" baseline="-25000" dirty="0" smtClean="0"/>
              <a:t>1</a:t>
            </a:r>
            <a:r>
              <a:rPr lang="es-ES_tradnl" sz="2400" dirty="0" smtClean="0"/>
              <a:t>-P</a:t>
            </a:r>
            <a:r>
              <a:rPr lang="es-ES_tradnl" sz="2400" baseline="-25000" dirty="0" smtClean="0"/>
              <a:t>0</a:t>
            </a:r>
            <a:r>
              <a:rPr lang="es-ES_tradnl" sz="2400" dirty="0" smtClean="0"/>
              <a:t>)/P</a:t>
            </a:r>
            <a:r>
              <a:rPr lang="es-ES_tradnl" sz="2400" baseline="-25000" dirty="0" smtClean="0"/>
              <a:t>1</a:t>
            </a:r>
            <a:endParaRPr lang="es-ES_tradnl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5107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043608" y="476672"/>
            <a:ext cx="7056784" cy="504056"/>
          </a:xfrm>
        </p:spPr>
        <p:txBody>
          <a:bodyPr/>
          <a:lstStyle/>
          <a:p>
            <a:r>
              <a:rPr lang="es-ES_tradnl" dirty="0" smtClean="0"/>
              <a:t>Atribución en tiempo real para temperatura anual extrema en UK</a:t>
            </a:r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23"/>
          <a:stretch/>
        </p:blipFill>
        <p:spPr>
          <a:xfrm>
            <a:off x="1475656" y="1353542"/>
            <a:ext cx="5616624" cy="41724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126" y="5949280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Stott</a:t>
            </a:r>
            <a:r>
              <a:rPr lang="es-ES_tradnl" dirty="0" smtClean="0"/>
              <a:t> et al 2016</a:t>
            </a:r>
            <a:endParaRPr lang="es-ES_tradnl" dirty="0"/>
          </a:p>
        </p:txBody>
      </p:sp>
      <p:sp>
        <p:nvSpPr>
          <p:cNvPr id="7" name="TextBox 6"/>
          <p:cNvSpPr txBox="1"/>
          <p:nvPr/>
        </p:nvSpPr>
        <p:spPr>
          <a:xfrm>
            <a:off x="-108520" y="1497558"/>
            <a:ext cx="1656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dirty="0" smtClean="0"/>
              <a:t>Solo posible con </a:t>
            </a:r>
            <a:r>
              <a:rPr lang="es-ES_tradnl" smtClean="0"/>
              <a:t>cambio climático</a:t>
            </a:r>
            <a:endParaRPr lang="es-ES_tradnl"/>
          </a:p>
        </p:txBody>
      </p:sp>
      <p:sp>
        <p:nvSpPr>
          <p:cNvPr id="8" name="TextBox 7"/>
          <p:cNvSpPr txBox="1"/>
          <p:nvPr/>
        </p:nvSpPr>
        <p:spPr>
          <a:xfrm>
            <a:off x="35496" y="4449886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mtClean="0"/>
              <a:t>Sin efecto del cambio </a:t>
            </a:r>
            <a:r>
              <a:rPr lang="es-ES_tradnl" dirty="0" smtClean="0"/>
              <a:t>climático</a:t>
            </a:r>
            <a:endParaRPr lang="es-ES_tradnl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619672" y="1857598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619672" y="4881934"/>
            <a:ext cx="504056" cy="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555776" y="3681605"/>
            <a:ext cx="1922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Fracción atribuible de riesgo (FAR) estimada con modelos</a:t>
            </a:r>
            <a:endParaRPr lang="es-ES_tradnl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059832" y="2937718"/>
            <a:ext cx="0" cy="6480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950291" y="2073622"/>
            <a:ext cx="217058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El valor observado tiene FAR = 0.9.</a:t>
            </a:r>
          </a:p>
          <a:p>
            <a:r>
              <a:rPr lang="es-ES_tradnl" dirty="0" smtClean="0"/>
              <a:t>Es decir que 90% de su probabilidad de ocurrencia se debería al cambio climático.</a:t>
            </a:r>
            <a:endParaRPr lang="es-ES_tradnl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4427984" y="2145630"/>
            <a:ext cx="2520280" cy="648072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 rot="16200000">
            <a:off x="3971740" y="3137288"/>
            <a:ext cx="1200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Observado</a:t>
            </a:r>
            <a:endParaRPr lang="es-ES_tradnl"/>
          </a:p>
        </p:txBody>
      </p:sp>
      <p:sp>
        <p:nvSpPr>
          <p:cNvPr id="21" name="TextBox 20"/>
          <p:cNvSpPr txBox="1"/>
          <p:nvPr/>
        </p:nvSpPr>
        <p:spPr>
          <a:xfrm>
            <a:off x="5868144" y="4941168"/>
            <a:ext cx="3275856" cy="156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dirty="0" smtClean="0"/>
              <a:t>La clave es estimar </a:t>
            </a:r>
            <a:r>
              <a:rPr lang="es-ES_tradnl" sz="2400" smtClean="0"/>
              <a:t>las probabilidades para ambas </a:t>
            </a:r>
            <a:r>
              <a:rPr lang="es-ES_tradnl" sz="2400" dirty="0" smtClean="0"/>
              <a:t>condiciones (con y sin cambio climático)</a:t>
            </a:r>
            <a:endParaRPr lang="es-ES_tradnl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837514" y="5373216"/>
            <a:ext cx="1382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Temperatura</a:t>
            </a:r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3390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 smtClean="0"/>
              <a:t>Estimación del efecto del cambio climático</a:t>
            </a:r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6876256" y="6084004"/>
            <a:ext cx="161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Stott</a:t>
            </a:r>
            <a:r>
              <a:rPr lang="es-ES_tradnl" dirty="0" smtClean="0"/>
              <a:t> et al 2015</a:t>
            </a:r>
            <a:endParaRPr lang="es-ES_tradnl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1124744"/>
            <a:ext cx="83529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smtClean="0"/>
              <a:t>Para poder decir hasta que punto el cambio climático contribuyó a un cambio en la probabilidad (atribución) de eventos extremos, la estimación de las probabilidades con y sin cambio climático se hacen mediante:</a:t>
            </a:r>
          </a:p>
          <a:p>
            <a:pPr marL="457200" indent="-457200">
              <a:buFont typeface="Arial" charset="0"/>
              <a:buChar char="•"/>
            </a:pPr>
            <a:r>
              <a:rPr lang="es-ES_tradnl" sz="2400" dirty="0" smtClean="0"/>
              <a:t>Modelos climáticos acoplados (océano-atmósfera) simulando ambas condiciones, Requiere buena validación de los modelos</a:t>
            </a:r>
          </a:p>
          <a:p>
            <a:pPr marL="457200" indent="-457200">
              <a:buFont typeface="Arial" charset="0"/>
              <a:buChar char="•"/>
            </a:pPr>
            <a:r>
              <a:rPr lang="es-ES_tradnl" sz="2400" dirty="0" smtClean="0"/>
              <a:t>Modelos atmosféricos “forzados” con la temperatura superficial del mar (y gases de efecto invernadero). La estimación del cambio climático es empírica o basado en modelos acoplados</a:t>
            </a:r>
          </a:p>
          <a:p>
            <a:pPr marL="457200" indent="-457200">
              <a:buFont typeface="Arial" charset="0"/>
              <a:buChar char="•"/>
            </a:pPr>
            <a:r>
              <a:rPr lang="es-ES_tradnl" sz="2400" dirty="0" smtClean="0"/>
              <a:t>Métodos empíricos (estadísticos). Se basa en tendencias en los registros históricos y están limitados por los datos disponibles</a:t>
            </a:r>
          </a:p>
        </p:txBody>
      </p:sp>
    </p:spTree>
    <p:extLst>
      <p:ext uri="{BB962C8B-B14F-4D97-AF65-F5344CB8AC3E}">
        <p14:creationId xmlns:p14="http://schemas.microsoft.com/office/powerpoint/2010/main" val="106088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395536" y="2132856"/>
            <a:ext cx="8352928" cy="432048"/>
          </a:xfrm>
        </p:spPr>
        <p:txBody>
          <a:bodyPr/>
          <a:lstStyle/>
          <a:p>
            <a:r>
              <a:rPr lang="es-PE" sz="3200" dirty="0" smtClean="0">
                <a:solidFill>
                  <a:srgbClr val="09486B"/>
                </a:solidFill>
              </a:rPr>
              <a:t>3. Cambio climático y extremos climáticos en el Perú</a:t>
            </a:r>
            <a:endParaRPr lang="es-PE" sz="3200" dirty="0">
              <a:solidFill>
                <a:srgbClr val="094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50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476672"/>
            <a:ext cx="2448272" cy="1440160"/>
          </a:xfrm>
        </p:spPr>
        <p:txBody>
          <a:bodyPr/>
          <a:lstStyle/>
          <a:p>
            <a:pPr algn="l"/>
            <a:r>
              <a:rPr lang="es-ES_tradnl" dirty="0"/>
              <a:t>Tendencias en temperatura máxima estacional </a:t>
            </a:r>
            <a:endParaRPr lang="es-ES_tradnl" dirty="0" smtClean="0"/>
          </a:p>
          <a:p>
            <a:pPr algn="l"/>
            <a:r>
              <a:rPr lang="es-ES_tradnl" dirty="0" smtClean="0"/>
              <a:t>(</a:t>
            </a:r>
            <a:r>
              <a:rPr lang="es-ES_tradnl" dirty="0"/>
              <a:t>1965-2006)</a:t>
            </a:r>
          </a:p>
        </p:txBody>
      </p:sp>
      <p:pic>
        <p:nvPicPr>
          <p:cNvPr id="14" name="Picture 4" descr="senamhi_tx_te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077"/>
            <a:ext cx="5502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259632" y="5877272"/>
            <a:ext cx="1501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latin typeface="Calibri" charset="0"/>
              </a:rPr>
              <a:t>SENAMHI, 2009</a:t>
            </a:r>
          </a:p>
        </p:txBody>
      </p:sp>
    </p:spTree>
    <p:extLst>
      <p:ext uri="{BB962C8B-B14F-4D97-AF65-F5344CB8AC3E}">
        <p14:creationId xmlns:p14="http://schemas.microsoft.com/office/powerpoint/2010/main" val="13659270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 smtClean="0"/>
              <a:t>Estimación de aumento de peligro a la salud por calor</a:t>
            </a:r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418" y="4221088"/>
            <a:ext cx="4683164" cy="23371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238" y="1628800"/>
            <a:ext cx="4665524" cy="2337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 rot="16200000">
            <a:off x="5508104" y="3645024"/>
            <a:ext cx="4536504" cy="936104"/>
            <a:chOff x="1215008" y="2844800"/>
            <a:chExt cx="5013176" cy="8640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35"/>
            <a:stretch/>
          </p:blipFill>
          <p:spPr>
            <a:xfrm>
              <a:off x="1215008" y="2844800"/>
              <a:ext cx="5013176" cy="59525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763688" y="3339564"/>
              <a:ext cx="38686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mtClean="0"/>
                <a:t>Número de días sobre el umbral mortal</a:t>
              </a:r>
              <a:endParaRPr lang="es-ES_tradnl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83568" y="2420888"/>
            <a:ext cx="15231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400" smtClean="0"/>
              <a:t>1995-2005</a:t>
            </a:r>
            <a:endParaRPr lang="es-ES_tradnl" sz="2400"/>
          </a:p>
        </p:txBody>
      </p:sp>
      <p:sp>
        <p:nvSpPr>
          <p:cNvPr id="11" name="TextBox 10"/>
          <p:cNvSpPr txBox="1"/>
          <p:nvPr/>
        </p:nvSpPr>
        <p:spPr>
          <a:xfrm>
            <a:off x="251520" y="4653136"/>
            <a:ext cx="18722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sz="2400" dirty="0" smtClean="0"/>
              <a:t>2090-2100 </a:t>
            </a:r>
            <a:r>
              <a:rPr lang="es-ES_tradnl" sz="2400" smtClean="0"/>
              <a:t>(escenario RCP8.5)</a:t>
            </a:r>
            <a:endParaRPr lang="es-ES_tradnl" sz="2400"/>
          </a:p>
        </p:txBody>
      </p:sp>
      <p:sp>
        <p:nvSpPr>
          <p:cNvPr id="12" name="TextBox 11"/>
          <p:cNvSpPr txBox="1"/>
          <p:nvPr/>
        </p:nvSpPr>
        <p:spPr>
          <a:xfrm>
            <a:off x="35476" y="3645024"/>
            <a:ext cx="1671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Mora et al 2017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504" y="1124744"/>
            <a:ext cx="9023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/>
              <a:t>Usando un índice basado en temperatura y humedad, con simulaciones de </a:t>
            </a:r>
            <a:r>
              <a:rPr lang="es-ES_tradnl" smtClean="0"/>
              <a:t>modelos climáticos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047635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enamhi_R10_tend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" t="5856" r="1407" b="1952"/>
          <a:stretch>
            <a:fillRect/>
          </a:stretch>
        </p:blipFill>
        <p:spPr bwMode="auto">
          <a:xfrm>
            <a:off x="306388" y="685800"/>
            <a:ext cx="8531225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27584" y="4797152"/>
            <a:ext cx="15017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>
                <a:latin typeface="Calibri" charset="0"/>
              </a:rPr>
              <a:t>SENAMHI, 2009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66800" y="990600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>
                <a:latin typeface="Calibri" charset="0"/>
              </a:rPr>
              <a:t>Dias con R&gt;10 mm por década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334000" y="1066800"/>
            <a:ext cx="2514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n-US" altLang="en-US">
                <a:latin typeface="Calibri" charset="0"/>
              </a:rPr>
              <a:t>Dias con R&gt;20 mm por década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260648"/>
            <a:ext cx="8352928" cy="432048"/>
          </a:xfrm>
        </p:spPr>
        <p:txBody>
          <a:bodyPr/>
          <a:lstStyle/>
          <a:p>
            <a:r>
              <a:rPr lang="en-US" altLang="en-US" dirty="0" err="1">
                <a:latin typeface="Calibri" charset="0"/>
              </a:rPr>
              <a:t>Tendencias</a:t>
            </a:r>
            <a:r>
              <a:rPr lang="en-US" altLang="en-US" dirty="0">
                <a:latin typeface="Calibri" charset="0"/>
              </a:rPr>
              <a:t> </a:t>
            </a:r>
            <a:r>
              <a:rPr lang="en-US" altLang="en-US" dirty="0" err="1">
                <a:latin typeface="Calibri" charset="0"/>
              </a:rPr>
              <a:t>en</a:t>
            </a:r>
            <a:r>
              <a:rPr lang="en-US" altLang="en-US" dirty="0">
                <a:latin typeface="Calibri" charset="0"/>
              </a:rPr>
              <a:t> </a:t>
            </a:r>
            <a:r>
              <a:rPr lang="en-US" altLang="en-US" dirty="0" err="1">
                <a:latin typeface="Calibri" charset="0"/>
              </a:rPr>
              <a:t>frecuencia</a:t>
            </a:r>
            <a:r>
              <a:rPr lang="en-US" altLang="en-US" dirty="0">
                <a:latin typeface="Calibri" charset="0"/>
              </a:rPr>
              <a:t> (</a:t>
            </a:r>
            <a:r>
              <a:rPr lang="en-US" altLang="en-US" dirty="0" err="1">
                <a:latin typeface="Calibri" charset="0"/>
              </a:rPr>
              <a:t>dias</a:t>
            </a:r>
            <a:r>
              <a:rPr lang="en-US" altLang="en-US" dirty="0">
                <a:latin typeface="Calibri" charset="0"/>
              </a:rPr>
              <a:t>) de </a:t>
            </a:r>
            <a:r>
              <a:rPr lang="en-US" altLang="en-US" dirty="0" err="1">
                <a:latin typeface="Calibri" charset="0"/>
              </a:rPr>
              <a:t>lluvias</a:t>
            </a:r>
            <a:r>
              <a:rPr lang="en-US" altLang="en-US" dirty="0">
                <a:latin typeface="Calibri" charset="0"/>
              </a:rPr>
              <a:t> </a:t>
            </a:r>
            <a:r>
              <a:rPr lang="en-US" altLang="en-US" dirty="0" err="1">
                <a:latin typeface="Calibri" charset="0"/>
              </a:rPr>
              <a:t>intensas</a:t>
            </a:r>
            <a:r>
              <a:rPr lang="en-US" altLang="en-US" dirty="0">
                <a:latin typeface="Calibri" charset="0"/>
              </a:rPr>
              <a:t> (1965-2006)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743350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79512" y="116632"/>
            <a:ext cx="8640960" cy="432048"/>
          </a:xfrm>
        </p:spPr>
        <p:txBody>
          <a:bodyPr/>
          <a:lstStyle/>
          <a:p>
            <a:r>
              <a:rPr lang="en-US" altLang="en-US" dirty="0" err="1" smtClean="0"/>
              <a:t>Cambio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climático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en</a:t>
            </a:r>
            <a:r>
              <a:rPr lang="en-US" altLang="en-US" dirty="0" smtClean="0"/>
              <a:t> el </a:t>
            </a:r>
            <a:r>
              <a:rPr lang="en-US" altLang="en-US" dirty="0" err="1" smtClean="0"/>
              <a:t>Pacífico</a:t>
            </a:r>
            <a:r>
              <a:rPr lang="en-US" altLang="en-US" dirty="0" smtClean="0"/>
              <a:t> tropical </a:t>
            </a:r>
            <a:r>
              <a:rPr lang="en-US" altLang="en-US" dirty="0" err="1" smtClean="0"/>
              <a:t>relevantes</a:t>
            </a:r>
            <a:r>
              <a:rPr lang="en-US" altLang="en-US" dirty="0" smtClean="0"/>
              <a:t> a ENOS</a:t>
            </a:r>
            <a:endParaRPr lang="en-US" altLang="en-US" dirty="0"/>
          </a:p>
          <a:p>
            <a:endParaRPr lang="es-ES_tradnl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6021288"/>
            <a:ext cx="145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Cai</a:t>
            </a:r>
            <a:r>
              <a:rPr lang="es-ES_tradnl" dirty="0" smtClean="0"/>
              <a:t> et al 2015</a:t>
            </a:r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t="27542" r="9584" b="31676"/>
          <a:stretch/>
        </p:blipFill>
        <p:spPr>
          <a:xfrm>
            <a:off x="2051720" y="692696"/>
            <a:ext cx="7668852" cy="51125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7504" y="1484784"/>
            <a:ext cx="273630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s-ES_tradnl" dirty="0" smtClean="0"/>
              <a:t>Debilitamiento de la celda de Walker, termoclina menos profunda</a:t>
            </a:r>
          </a:p>
          <a:p>
            <a:pPr marL="342900" indent="-342900">
              <a:buAutoNum type="alphaUcPeriod"/>
            </a:pPr>
            <a:r>
              <a:rPr lang="es-ES_tradnl" dirty="0" smtClean="0"/>
              <a:t>Mayores gradientes térmicos verticales</a:t>
            </a:r>
          </a:p>
          <a:p>
            <a:pPr marL="342900" indent="-342900">
              <a:buAutoNum type="alphaUcPeriod"/>
            </a:pPr>
            <a:r>
              <a:rPr lang="es-ES_tradnl" dirty="0" smtClean="0"/>
              <a:t>Calentamiento  continental acelerado en Oceanía</a:t>
            </a:r>
          </a:p>
          <a:p>
            <a:pPr marL="342900" indent="-342900">
              <a:buAutoNum type="alphaUcPeriod"/>
            </a:pPr>
            <a:r>
              <a:rPr lang="es-ES_tradnl" dirty="0" smtClean="0"/>
              <a:t>Calentamiento acelerado en el Pacífico ecuatorial relativo a fuera del ecuador</a:t>
            </a:r>
          </a:p>
          <a:p>
            <a:pPr marL="342900" indent="-342900">
              <a:buAutoNum type="alphaUcPeriod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12314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79512" y="116632"/>
            <a:ext cx="8640960" cy="432048"/>
          </a:xfrm>
        </p:spPr>
        <p:txBody>
          <a:bodyPr/>
          <a:lstStyle/>
          <a:p>
            <a:r>
              <a:rPr lang="en-US" altLang="en-US" dirty="0" err="1" smtClean="0"/>
              <a:t>Aumento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en</a:t>
            </a:r>
            <a:r>
              <a:rPr lang="en-US" altLang="en-US" dirty="0" smtClean="0"/>
              <a:t> la </a:t>
            </a:r>
            <a:r>
              <a:rPr lang="en-US" altLang="en-US" dirty="0" err="1" smtClean="0"/>
              <a:t>lluvia</a:t>
            </a:r>
            <a:r>
              <a:rPr lang="en-US" altLang="en-US" dirty="0" smtClean="0"/>
              <a:t> extrema </a:t>
            </a:r>
            <a:r>
              <a:rPr lang="en-US" altLang="en-US" dirty="0" err="1" smtClean="0"/>
              <a:t>en</a:t>
            </a:r>
            <a:r>
              <a:rPr lang="en-US" altLang="en-US" dirty="0" smtClean="0"/>
              <a:t> el </a:t>
            </a:r>
            <a:r>
              <a:rPr lang="en-US" altLang="en-US" dirty="0" err="1" smtClean="0"/>
              <a:t>Pacífico</a:t>
            </a:r>
            <a:r>
              <a:rPr lang="en-US" altLang="en-US" dirty="0" smtClean="0"/>
              <a:t> oriental </a:t>
            </a:r>
            <a:r>
              <a:rPr lang="en-US" altLang="en-US" dirty="0" err="1" smtClean="0"/>
              <a:t>asociada</a:t>
            </a:r>
            <a:r>
              <a:rPr lang="en-US" altLang="en-US" dirty="0" smtClean="0"/>
              <a:t> con El Niño</a:t>
            </a:r>
            <a:endParaRPr lang="en-US" altLang="en-US" dirty="0"/>
          </a:p>
          <a:p>
            <a:endParaRPr lang="es-ES_tradnl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6021288"/>
            <a:ext cx="145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Cai</a:t>
            </a:r>
            <a:r>
              <a:rPr lang="es-ES_tradnl" dirty="0" smtClean="0"/>
              <a:t> et al 2014</a:t>
            </a:r>
            <a:endParaRPr lang="es-ES_trad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96752"/>
            <a:ext cx="9144000" cy="40072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rot="16200000">
            <a:off x="4057284" y="2791587"/>
            <a:ext cx="25508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dirty="0" smtClean="0"/>
              <a:t>Lluvia en </a:t>
            </a:r>
            <a:r>
              <a:rPr lang="es-ES_tradnl" smtClean="0"/>
              <a:t>la región Niño 3</a:t>
            </a:r>
            <a:endParaRPr lang="es-ES_tradnl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11267" y="2935603"/>
            <a:ext cx="25508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dirty="0" smtClean="0"/>
              <a:t>Lluvia en </a:t>
            </a:r>
            <a:r>
              <a:rPr lang="es-ES_tradnl" smtClean="0"/>
              <a:t>la región Niño 3</a:t>
            </a:r>
            <a:endParaRPr lang="es-ES_tradnl"/>
          </a:p>
        </p:txBody>
      </p:sp>
      <p:sp>
        <p:nvSpPr>
          <p:cNvPr id="9" name="TextBox 8"/>
          <p:cNvSpPr txBox="1"/>
          <p:nvPr/>
        </p:nvSpPr>
        <p:spPr>
          <a:xfrm>
            <a:off x="1115616" y="4941168"/>
            <a:ext cx="25801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mtClean="0"/>
              <a:t>Gradiente meridional (°C)</a:t>
            </a:r>
            <a:endParaRPr lang="es-ES_tradnl"/>
          </a:p>
        </p:txBody>
      </p:sp>
      <p:sp>
        <p:nvSpPr>
          <p:cNvPr id="10" name="TextBox 9"/>
          <p:cNvSpPr txBox="1"/>
          <p:nvPr/>
        </p:nvSpPr>
        <p:spPr>
          <a:xfrm>
            <a:off x="6156176" y="4941168"/>
            <a:ext cx="258019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mtClean="0"/>
              <a:t>Gradiente meridional (°C)</a:t>
            </a:r>
            <a:endParaRPr lang="es-ES_tradnl"/>
          </a:p>
        </p:txBody>
      </p:sp>
      <p:sp>
        <p:nvSpPr>
          <p:cNvPr id="11" name="TextBox 10"/>
          <p:cNvSpPr txBox="1"/>
          <p:nvPr/>
        </p:nvSpPr>
        <p:spPr>
          <a:xfrm>
            <a:off x="755576" y="1124744"/>
            <a:ext cx="101085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dirty="0" smtClean="0"/>
              <a:t>Presente</a:t>
            </a:r>
            <a:endParaRPr lang="es-ES_tradnl" dirty="0"/>
          </a:p>
        </p:txBody>
      </p:sp>
      <p:sp>
        <p:nvSpPr>
          <p:cNvPr id="12" name="TextBox 11"/>
          <p:cNvSpPr txBox="1"/>
          <p:nvPr/>
        </p:nvSpPr>
        <p:spPr>
          <a:xfrm>
            <a:off x="5724128" y="1124744"/>
            <a:ext cx="13681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_tradnl" dirty="0" smtClean="0"/>
              <a:t>Futuro</a:t>
            </a:r>
            <a:endParaRPr lang="es-ES_tradnl" dirty="0"/>
          </a:p>
        </p:txBody>
      </p:sp>
      <p:sp>
        <p:nvSpPr>
          <p:cNvPr id="13" name="TextBox 12"/>
          <p:cNvSpPr txBox="1"/>
          <p:nvPr/>
        </p:nvSpPr>
        <p:spPr>
          <a:xfrm>
            <a:off x="2555776" y="5517232"/>
            <a:ext cx="5329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Lluvias extremas en el Pacífico ecuatorial como las de El Nino 1997/98 serían 75% más frecuentes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64866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 smtClean="0"/>
              <a:t>No-linealidad de ENOS en modelos climáticos</a:t>
            </a:r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6093296"/>
            <a:ext cx="145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Cai</a:t>
            </a:r>
            <a:r>
              <a:rPr lang="es-ES_tradnl" dirty="0" smtClean="0"/>
              <a:t> et al 2018</a:t>
            </a:r>
            <a:endParaRPr lang="es-ES_trad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9144000" cy="5137509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1604347" y="1783032"/>
            <a:ext cx="648072" cy="72008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582080" y="1258543"/>
            <a:ext cx="583005" cy="522656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23728" y="1124744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i="1" dirty="0" smtClean="0"/>
              <a:t>C</a:t>
            </a:r>
            <a:endParaRPr lang="es-ES_tradnl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2031654" y="2420888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i="1" smtClean="0"/>
              <a:t>E</a:t>
            </a:r>
            <a:endParaRPr lang="es-ES_tradnl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3131840" y="3429000"/>
            <a:ext cx="1750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Modelos buenos</a:t>
            </a:r>
            <a:endParaRPr lang="es-ES_tradnl"/>
          </a:p>
        </p:txBody>
      </p:sp>
      <p:sp>
        <p:nvSpPr>
          <p:cNvPr id="14" name="TextBox 13"/>
          <p:cNvSpPr txBox="1"/>
          <p:nvPr/>
        </p:nvSpPr>
        <p:spPr>
          <a:xfrm>
            <a:off x="5940152" y="3417152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Modelos malos</a:t>
            </a:r>
            <a:endParaRPr lang="es-ES_tradnl"/>
          </a:p>
        </p:txBody>
      </p:sp>
      <p:sp>
        <p:nvSpPr>
          <p:cNvPr id="15" name="TextBox 14"/>
          <p:cNvSpPr txBox="1"/>
          <p:nvPr/>
        </p:nvSpPr>
        <p:spPr>
          <a:xfrm>
            <a:off x="683568" y="1115452"/>
            <a:ext cx="547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Obs</a:t>
            </a:r>
            <a:endParaRPr lang="es-ES_tradnl" dirty="0"/>
          </a:p>
        </p:txBody>
      </p:sp>
      <p:sp>
        <p:nvSpPr>
          <p:cNvPr id="16" name="TextBox 15"/>
          <p:cNvSpPr txBox="1"/>
          <p:nvPr/>
        </p:nvSpPr>
        <p:spPr>
          <a:xfrm>
            <a:off x="467544" y="350100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/>
              <a:t>Patrón E en </a:t>
            </a:r>
            <a:r>
              <a:rPr lang="es-ES_tradnl" sz="1400" smtClean="0"/>
              <a:t>dos modelos</a:t>
            </a:r>
            <a:endParaRPr lang="es-ES_tradnl" sz="1400"/>
          </a:p>
        </p:txBody>
      </p:sp>
    </p:spTree>
    <p:extLst>
      <p:ext uri="{BB962C8B-B14F-4D97-AF65-F5344CB8AC3E}">
        <p14:creationId xmlns:p14="http://schemas.microsoft.com/office/powerpoint/2010/main" val="17565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texto 12"/>
          <p:cNvSpPr>
            <a:spLocks noGrp="1"/>
          </p:cNvSpPr>
          <p:nvPr>
            <p:ph type="body" sz="quarter" idx="14"/>
          </p:nvPr>
        </p:nvSpPr>
        <p:spPr>
          <a:xfrm>
            <a:off x="395536" y="2132856"/>
            <a:ext cx="8352928" cy="432048"/>
          </a:xfrm>
        </p:spPr>
        <p:txBody>
          <a:bodyPr/>
          <a:lstStyle/>
          <a:p>
            <a:r>
              <a:rPr lang="es-PE" sz="3200" smtClean="0">
                <a:solidFill>
                  <a:srgbClr val="09486B"/>
                </a:solidFill>
              </a:rPr>
              <a:t>1. </a:t>
            </a:r>
            <a:r>
              <a:rPr lang="es-PE" sz="3200" dirty="0" smtClean="0">
                <a:solidFill>
                  <a:srgbClr val="09486B"/>
                </a:solidFill>
              </a:rPr>
              <a:t>Cambio climático global</a:t>
            </a:r>
            <a:endParaRPr lang="es-PE" sz="3200" dirty="0">
              <a:solidFill>
                <a:srgbClr val="0948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63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95536" y="548680"/>
            <a:ext cx="8352928" cy="432048"/>
          </a:xfrm>
        </p:spPr>
        <p:txBody>
          <a:bodyPr/>
          <a:lstStyle/>
          <a:p>
            <a:r>
              <a:rPr lang="en-US" altLang="en-US" dirty="0" err="1" smtClean="0"/>
              <a:t>Cambio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variabilidad</a:t>
            </a:r>
            <a:r>
              <a:rPr lang="en-US" altLang="en-US" dirty="0" smtClean="0"/>
              <a:t> de TSM </a:t>
            </a:r>
            <a:r>
              <a:rPr lang="en-US" altLang="en-US" dirty="0" err="1" smtClean="0"/>
              <a:t>en</a:t>
            </a:r>
            <a:r>
              <a:rPr lang="en-US" altLang="en-US" dirty="0" smtClean="0"/>
              <a:t> el </a:t>
            </a:r>
            <a:r>
              <a:rPr lang="en-US" altLang="en-US" dirty="0" err="1" smtClean="0"/>
              <a:t>Pacífico</a:t>
            </a:r>
            <a:r>
              <a:rPr lang="en-US" altLang="en-US" dirty="0" smtClean="0"/>
              <a:t> oriental</a:t>
            </a:r>
            <a:endParaRPr lang="en-US" altLang="en-US" dirty="0"/>
          </a:p>
          <a:p>
            <a:endParaRPr lang="es-ES_tradnl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0828"/>
            <a:ext cx="8683225" cy="30963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6309320"/>
            <a:ext cx="145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Cai</a:t>
            </a:r>
            <a:r>
              <a:rPr lang="es-ES_tradnl" dirty="0" smtClean="0"/>
              <a:t> et al 2018</a:t>
            </a:r>
            <a:endParaRPr lang="es-ES_tradnl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5301208"/>
            <a:ext cx="6734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mtClean="0"/>
              <a:t>De los 17 modelos buenos, 15 muestran aumento en variabilidad en </a:t>
            </a:r>
            <a:r>
              <a:rPr lang="es-ES_tradnl" i="1" smtClean="0"/>
              <a:t>E</a:t>
            </a:r>
            <a:endParaRPr lang="es-ES_tradnl" i="1"/>
          </a:p>
        </p:txBody>
      </p:sp>
    </p:spTree>
    <p:extLst>
      <p:ext uri="{BB962C8B-B14F-4D97-AF65-F5344CB8AC3E}">
        <p14:creationId xmlns:p14="http://schemas.microsoft.com/office/powerpoint/2010/main" val="22776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95536" y="548680"/>
            <a:ext cx="8352928" cy="432048"/>
          </a:xfrm>
        </p:spPr>
        <p:txBody>
          <a:bodyPr/>
          <a:lstStyle/>
          <a:p>
            <a:r>
              <a:rPr lang="en-US" altLang="en-US" dirty="0" err="1" smtClean="0"/>
              <a:t>Cambio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en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frecuencia</a:t>
            </a:r>
            <a:r>
              <a:rPr lang="en-US" altLang="en-US" dirty="0" smtClean="0"/>
              <a:t> de El Niño </a:t>
            </a:r>
            <a:r>
              <a:rPr lang="en-US" altLang="en-US" dirty="0" err="1" smtClean="0"/>
              <a:t>extremo</a:t>
            </a:r>
            <a:r>
              <a:rPr lang="en-US" altLang="en-US" dirty="0" smtClean="0"/>
              <a:t> </a:t>
            </a:r>
            <a:r>
              <a:rPr lang="en-US" altLang="en-US" dirty="0" err="1" smtClean="0"/>
              <a:t>en</a:t>
            </a:r>
            <a:r>
              <a:rPr lang="en-US" altLang="en-US" dirty="0" smtClean="0"/>
              <a:t> el </a:t>
            </a:r>
            <a:r>
              <a:rPr lang="en-US" altLang="en-US" dirty="0" err="1" smtClean="0"/>
              <a:t>Pacífico</a:t>
            </a:r>
            <a:r>
              <a:rPr lang="en-US" altLang="en-US" dirty="0" smtClean="0"/>
              <a:t> oriental</a:t>
            </a:r>
            <a:endParaRPr lang="en-US" altLang="en-US" dirty="0"/>
          </a:p>
          <a:p>
            <a:endParaRPr lang="es-ES_tradnl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5877272"/>
            <a:ext cx="2296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Cai</a:t>
            </a:r>
            <a:r>
              <a:rPr lang="es-ES_tradnl" dirty="0" smtClean="0"/>
              <a:t> et al (</a:t>
            </a:r>
            <a:r>
              <a:rPr lang="es-ES_tradnl" dirty="0" err="1" smtClean="0"/>
              <a:t>Nature</a:t>
            </a:r>
            <a:r>
              <a:rPr lang="es-ES_tradnl" dirty="0" smtClean="0"/>
              <a:t> 2018)</a:t>
            </a:r>
            <a:endParaRPr lang="es-ES_tradnl" dirty="0"/>
          </a:p>
        </p:txBody>
      </p:sp>
      <p:sp>
        <p:nvSpPr>
          <p:cNvPr id="5" name="TextBox 4"/>
          <p:cNvSpPr txBox="1"/>
          <p:nvPr/>
        </p:nvSpPr>
        <p:spPr>
          <a:xfrm>
            <a:off x="575048" y="1628800"/>
            <a:ext cx="7992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Modelos climáticos </a:t>
            </a:r>
            <a:r>
              <a:rPr lang="es-ES_tradnl" smtClean="0"/>
              <a:t>acoplados indican </a:t>
            </a:r>
            <a:r>
              <a:rPr lang="es-ES_tradnl" dirty="0" smtClean="0"/>
              <a:t>un aumento en la frecuencia de EN extremo (ej. 1982-1983, 1997-1998) en el Pacífico oriental de 47% entre los siglos XX y XXI.</a:t>
            </a:r>
            <a:endParaRPr lang="es-ES_tradnl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420888"/>
            <a:ext cx="8709903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5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36712"/>
            <a:ext cx="7884368" cy="5497267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5536" y="260648"/>
            <a:ext cx="8352928" cy="432048"/>
          </a:xfrm>
        </p:spPr>
        <p:txBody>
          <a:bodyPr/>
          <a:lstStyle/>
          <a:p>
            <a:r>
              <a:rPr lang="es-ES_tradnl" dirty="0" smtClean="0"/>
              <a:t>Mecanismo del cambio en el Pacífico oriental: Mayor estratificación = mayor efecto del viento en el </a:t>
            </a:r>
            <a:r>
              <a:rPr lang="es-ES_tradnl" dirty="0" smtClean="0"/>
              <a:t>océano</a:t>
            </a:r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395536" y="6309320"/>
            <a:ext cx="1453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err="1" smtClean="0"/>
              <a:t>Cai</a:t>
            </a:r>
            <a:r>
              <a:rPr lang="es-ES_tradnl" dirty="0" smtClean="0"/>
              <a:t> et al 2018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5762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88640"/>
            <a:ext cx="8352928" cy="432048"/>
          </a:xfrm>
        </p:spPr>
        <p:txBody>
          <a:bodyPr/>
          <a:lstStyle/>
          <a:p>
            <a:r>
              <a:rPr lang="es-ES_tradnl" dirty="0" smtClean="0"/>
              <a:t>Efecto de la tendencia de </a:t>
            </a:r>
            <a:r>
              <a:rPr lang="es-ES_tradnl" smtClean="0"/>
              <a:t>la temperatura del </a:t>
            </a:r>
            <a:r>
              <a:rPr lang="es-ES_tradnl" dirty="0" smtClean="0"/>
              <a:t>mar en las lluvias de El Niño costero</a:t>
            </a:r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6588224" y="6093296"/>
            <a:ext cx="20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Christidis</a:t>
            </a:r>
            <a:r>
              <a:rPr lang="en-US" dirty="0"/>
              <a:t> </a:t>
            </a:r>
            <a:r>
              <a:rPr lang="es-ES_tradnl" dirty="0" smtClean="0"/>
              <a:t>et al 2019</a:t>
            </a:r>
            <a:endParaRPr lang="es-ES_tradnl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0" y="1124744"/>
            <a:ext cx="50760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smtClean="0"/>
              <a:t>Usando simulaciones atmosféricas con la temperatura del mar de marzo 2017, con y sin la tendencia de largo plazo, se encuentra que las lluvias intensas son 1.5 veces más probables con esta.</a:t>
            </a:r>
          </a:p>
          <a:p>
            <a:endParaRPr lang="es-ES_tradnl" sz="2000" dirty="0"/>
          </a:p>
          <a:p>
            <a:r>
              <a:rPr lang="es-ES_tradnl" sz="2000" dirty="0" smtClean="0"/>
              <a:t>No dice si El Niño costero sería más o menos frecuente o intenso con el cambio climático (requiere modelo acoplado </a:t>
            </a:r>
            <a:r>
              <a:rPr lang="es-ES_tradnl" sz="2000" dirty="0" err="1" smtClean="0"/>
              <a:t>oceano</a:t>
            </a:r>
            <a:r>
              <a:rPr lang="es-ES_tradnl" sz="2000" dirty="0" smtClean="0"/>
              <a:t>-atmósfera).</a:t>
            </a:r>
            <a:endParaRPr lang="es-ES_tradnl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4893234" y="1068705"/>
            <a:ext cx="4359286" cy="4720590"/>
            <a:chOff x="2618492" y="1052736"/>
            <a:chExt cx="4359286" cy="472059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39" t="8424" b="6467"/>
            <a:stretch/>
          </p:blipFill>
          <p:spPr>
            <a:xfrm>
              <a:off x="2903220" y="1485900"/>
              <a:ext cx="3751580" cy="3977640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995936" y="5373216"/>
              <a:ext cx="216437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dirty="0" smtClean="0"/>
                <a:t>Precipitación (mm)</a:t>
              </a:r>
              <a:endParaRPr lang="es-ES_tradnl" sz="2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932040" y="1484784"/>
              <a:ext cx="11096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mtClean="0"/>
                <a:t>Umbrales</a:t>
              </a:r>
              <a:endParaRPr lang="es-ES_tradnl"/>
            </a:p>
          </p:txBody>
        </p:sp>
        <p:sp>
          <p:nvSpPr>
            <p:cNvPr id="7" name="TextBox 6"/>
            <p:cNvSpPr txBox="1"/>
            <p:nvPr/>
          </p:nvSpPr>
          <p:spPr>
            <a:xfrm rot="16200000">
              <a:off x="1507226" y="3028099"/>
              <a:ext cx="25918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dirty="0" smtClean="0"/>
                <a:t>Densidad de probabilidad</a:t>
              </a:r>
              <a:endParaRPr lang="es-ES_tradnl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52120" y="3413031"/>
              <a:ext cx="132565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smtClean="0">
                  <a:solidFill>
                    <a:srgbClr val="FF0000"/>
                  </a:solidFill>
                </a:rPr>
                <a:t>Con tendencia en TSM</a:t>
              </a:r>
              <a:endParaRPr lang="es-ES_tradnl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665410" y="2764959"/>
              <a:ext cx="11446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b="1" smtClean="0">
                  <a:solidFill>
                    <a:srgbClr val="00B050"/>
                  </a:solidFill>
                </a:rPr>
                <a:t>Sin tendencia en TSM</a:t>
              </a:r>
              <a:endParaRPr lang="es-ES_tradnl" b="1" dirty="0">
                <a:solidFill>
                  <a:srgbClr val="00B05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489812" y="1052736"/>
              <a:ext cx="27597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_tradnl" sz="2000" dirty="0" smtClean="0"/>
                <a:t>Marzo 2017 (EN costero)</a:t>
              </a:r>
              <a:endParaRPr lang="es-ES_tradnl" sz="2000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4"/>
          <a:stretch/>
        </p:blipFill>
        <p:spPr>
          <a:xfrm>
            <a:off x="1187624" y="4142421"/>
            <a:ext cx="3123976" cy="2556959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V="1">
            <a:off x="2771800" y="4653136"/>
            <a:ext cx="3384376" cy="648072"/>
          </a:xfrm>
          <a:prstGeom prst="straightConnector1">
            <a:avLst/>
          </a:prstGeom>
          <a:ln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03920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260648"/>
            <a:ext cx="8352928" cy="432048"/>
          </a:xfrm>
        </p:spPr>
        <p:txBody>
          <a:bodyPr/>
          <a:lstStyle/>
          <a:p>
            <a:r>
              <a:rPr lang="es-ES_tradnl" dirty="0" smtClean="0"/>
              <a:t>Efectos del cambio climático en </a:t>
            </a:r>
            <a:r>
              <a:rPr lang="es-ES_tradnl" smtClean="0"/>
              <a:t>El Niño-Oscilación Sur</a:t>
            </a:r>
            <a:endParaRPr lang="es-ES_tradnl" dirty="0"/>
          </a:p>
        </p:txBody>
      </p:sp>
      <p:sp>
        <p:nvSpPr>
          <p:cNvPr id="6" name="CuadroTexto 7"/>
          <p:cNvSpPr txBox="1">
            <a:spLocks noChangeArrowheads="1"/>
          </p:cNvSpPr>
          <p:nvPr/>
        </p:nvSpPr>
        <p:spPr bwMode="auto">
          <a:xfrm>
            <a:off x="0" y="6165304"/>
            <a:ext cx="572740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n-US" sz="1200" dirty="0"/>
              <a:t>Adaptado de </a:t>
            </a:r>
            <a:r>
              <a:rPr lang="es-ES" altLang="en-US" sz="1200" dirty="0" smtClean="0"/>
              <a:t>K. </a:t>
            </a:r>
            <a:r>
              <a:rPr lang="es-ES" altLang="en-US" sz="1200" dirty="0" err="1" smtClean="0"/>
              <a:t>Takahashi</a:t>
            </a:r>
            <a:r>
              <a:rPr lang="es-ES" altLang="en-US" sz="1200" dirty="0" smtClean="0"/>
              <a:t> </a:t>
            </a:r>
            <a:r>
              <a:rPr lang="es-ES" altLang="en-US" sz="1200" dirty="0"/>
              <a:t>en CNCC3 (MINAM 2015 ) </a:t>
            </a:r>
            <a:r>
              <a:rPr lang="es-ES" altLang="en-US" sz="1200" dirty="0" smtClean="0"/>
              <a:t>con </a:t>
            </a:r>
            <a:r>
              <a:rPr lang="es-ES" altLang="en-US" sz="1200" dirty="0" err="1" smtClean="0"/>
              <a:t>Cai</a:t>
            </a:r>
            <a:r>
              <a:rPr lang="es-ES" altLang="en-US" sz="1200" dirty="0" smtClean="0"/>
              <a:t> et al (</a:t>
            </a:r>
            <a:r>
              <a:rPr lang="es-ES" altLang="en-US" sz="1200" dirty="0" err="1" smtClean="0"/>
              <a:t>Nature</a:t>
            </a:r>
            <a:r>
              <a:rPr lang="es-ES" altLang="en-US" sz="1200" dirty="0" smtClean="0"/>
              <a:t> 2018)</a:t>
            </a:r>
            <a:endParaRPr lang="es-ES" altLang="en-US" sz="1200" dirty="0"/>
          </a:p>
        </p:txBody>
      </p:sp>
      <p:grpSp>
        <p:nvGrpSpPr>
          <p:cNvPr id="7" name="Group 6"/>
          <p:cNvGrpSpPr/>
          <p:nvPr/>
        </p:nvGrpSpPr>
        <p:grpSpPr>
          <a:xfrm>
            <a:off x="107504" y="980281"/>
            <a:ext cx="8813800" cy="4897437"/>
            <a:chOff x="107504" y="980281"/>
            <a:chExt cx="8813800" cy="4897437"/>
          </a:xfrm>
        </p:grpSpPr>
        <p:pic>
          <p:nvPicPr>
            <p:cNvPr id="5" name="Imagen 1" descr="ElNino_CC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980281"/>
              <a:ext cx="8813800" cy="4897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" name="Group 13"/>
            <p:cNvGrpSpPr/>
            <p:nvPr/>
          </p:nvGrpSpPr>
          <p:grpSpPr>
            <a:xfrm>
              <a:off x="1187624" y="3284984"/>
              <a:ext cx="6913513" cy="1656184"/>
              <a:chOff x="1187624" y="3284984"/>
              <a:chExt cx="6913513" cy="1656184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1187624" y="3284984"/>
                <a:ext cx="1584176" cy="1224136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Rectangle 9"/>
              <p:cNvSpPr/>
              <p:nvPr/>
            </p:nvSpPr>
            <p:spPr>
              <a:xfrm>
                <a:off x="2771800" y="4077072"/>
                <a:ext cx="2088232" cy="8640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1600" dirty="0" smtClean="0">
                    <a:solidFill>
                      <a:schemeClr val="tx1"/>
                    </a:solidFill>
                  </a:rPr>
                  <a:t>Aumento en la variabilidad de la TSM en el </a:t>
                </a:r>
                <a:r>
                  <a:rPr lang="es-ES_tradnl" sz="1600" smtClean="0">
                    <a:solidFill>
                      <a:schemeClr val="tx1"/>
                    </a:solidFill>
                  </a:rPr>
                  <a:t>Pacífico oriental</a:t>
                </a:r>
                <a:endParaRPr lang="es-ES_tradnl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5508104" y="4077072"/>
                <a:ext cx="2593033" cy="8640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S_tradnl" sz="1600" dirty="0" smtClean="0">
                    <a:solidFill>
                      <a:schemeClr val="tx1"/>
                    </a:solidFill>
                  </a:rPr>
                  <a:t>Aumento en la frecuencia de El </a:t>
                </a:r>
                <a:r>
                  <a:rPr lang="es-ES_tradnl" sz="1600" smtClean="0">
                    <a:solidFill>
                      <a:schemeClr val="tx1"/>
                    </a:solidFill>
                  </a:rPr>
                  <a:t>Niño extremo en </a:t>
                </a:r>
                <a:r>
                  <a:rPr lang="es-ES_tradnl" sz="1600" dirty="0" smtClean="0">
                    <a:solidFill>
                      <a:schemeClr val="tx1"/>
                    </a:solidFill>
                  </a:rPr>
                  <a:t>el Pacífico oriental</a:t>
                </a:r>
                <a:endParaRPr lang="es-ES_tradnl" sz="1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>
                <a:off x="4860032" y="4509120"/>
                <a:ext cx="648072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" name="Rectangle 1"/>
            <p:cNvSpPr/>
            <p:nvPr/>
          </p:nvSpPr>
          <p:spPr>
            <a:xfrm>
              <a:off x="2555776" y="4005064"/>
              <a:ext cx="144016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/>
            </a:p>
          </p:txBody>
        </p:sp>
      </p:grpSp>
    </p:spTree>
    <p:extLst>
      <p:ext uri="{BB962C8B-B14F-4D97-AF65-F5344CB8AC3E}">
        <p14:creationId xmlns:p14="http://schemas.microsoft.com/office/powerpoint/2010/main" val="1152265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altLang="en-US" dirty="0">
                <a:latin typeface="Calibri" charset="0"/>
              </a:rPr>
              <a:t>Sequías en la cuenca Amazónica peruana</a:t>
            </a:r>
          </a:p>
          <a:p>
            <a:endParaRPr lang="es-ES_tradnl" dirty="0"/>
          </a:p>
        </p:txBody>
      </p:sp>
      <p:grpSp>
        <p:nvGrpSpPr>
          <p:cNvPr id="5" name="Group 6"/>
          <p:cNvGrpSpPr>
            <a:grpSpLocks/>
          </p:cNvGrpSpPr>
          <p:nvPr/>
        </p:nvGrpSpPr>
        <p:grpSpPr bwMode="auto">
          <a:xfrm>
            <a:off x="1187450" y="1557338"/>
            <a:ext cx="6848475" cy="3906837"/>
            <a:chOff x="3733800" y="2617514"/>
            <a:chExt cx="4949438" cy="3097486"/>
          </a:xfrm>
        </p:grpSpPr>
        <p:pic>
          <p:nvPicPr>
            <p:cNvPr id="6" name="Picture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2617514"/>
              <a:ext cx="4949438" cy="30974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Explosion 1 6"/>
            <p:cNvSpPr>
              <a:spLocks noChangeArrowheads="1"/>
            </p:cNvSpPr>
            <p:nvPr/>
          </p:nvSpPr>
          <p:spPr bwMode="auto">
            <a:xfrm>
              <a:off x="8237186" y="5006913"/>
              <a:ext cx="377795" cy="304827"/>
            </a:xfrm>
            <a:prstGeom prst="irregularSeal1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endParaRPr lang="en-US" altLang="en-US">
                <a:solidFill>
                  <a:srgbClr val="FFFFFF"/>
                </a:solidFill>
                <a:latin typeface="Calibri" charset="0"/>
              </a:endParaRPr>
            </a:p>
          </p:txBody>
        </p:sp>
      </p:grpSp>
      <p:sp>
        <p:nvSpPr>
          <p:cNvPr id="8" name="Explosion 1 7"/>
          <p:cNvSpPr>
            <a:spLocks noChangeArrowheads="1"/>
          </p:cNvSpPr>
          <p:nvPr/>
        </p:nvSpPr>
        <p:spPr bwMode="auto">
          <a:xfrm>
            <a:off x="6659563" y="4508500"/>
            <a:ext cx="523875" cy="385763"/>
          </a:xfrm>
          <a:prstGeom prst="irregularSeal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9" name="Explosion 1 8"/>
          <p:cNvSpPr>
            <a:spLocks noChangeArrowheads="1"/>
          </p:cNvSpPr>
          <p:nvPr/>
        </p:nvSpPr>
        <p:spPr bwMode="auto">
          <a:xfrm>
            <a:off x="5173663" y="4543425"/>
            <a:ext cx="522287" cy="385763"/>
          </a:xfrm>
          <a:prstGeom prst="irregularSeal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0" name="Explosion 1 9"/>
          <p:cNvSpPr>
            <a:spLocks noChangeArrowheads="1"/>
          </p:cNvSpPr>
          <p:nvPr/>
        </p:nvSpPr>
        <p:spPr bwMode="auto">
          <a:xfrm>
            <a:off x="5651500" y="4508500"/>
            <a:ext cx="523875" cy="385763"/>
          </a:xfrm>
          <a:prstGeom prst="irregularSeal1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/>
            <a:endParaRPr lang="en-US" altLang="en-US">
              <a:solidFill>
                <a:srgbClr val="FFFFFF"/>
              </a:solidFill>
              <a:latin typeface="Calibri" charset="0"/>
            </a:endParaRPr>
          </a:p>
        </p:txBody>
      </p:sp>
      <p:sp>
        <p:nvSpPr>
          <p:cNvPr id="11" name="TextBox 19"/>
          <p:cNvSpPr txBox="1">
            <a:spLocks noChangeArrowheads="1"/>
          </p:cNvSpPr>
          <p:nvPr/>
        </p:nvSpPr>
        <p:spPr bwMode="auto">
          <a:xfrm>
            <a:off x="5364163" y="5805488"/>
            <a:ext cx="28384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1800">
                <a:solidFill>
                  <a:srgbClr val="000000"/>
                </a:solidFill>
                <a:latin typeface="Calibri" charset="0"/>
              </a:rPr>
              <a:t>Espinoza et al., 2011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508625" y="4787900"/>
            <a:ext cx="2087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s-ES_tradnl" altLang="en-US" sz="1800" b="1">
                <a:latin typeface="Calibri" charset="0"/>
              </a:rPr>
              <a:t>Sequías extremas</a:t>
            </a:r>
          </a:p>
        </p:txBody>
      </p:sp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2195513" y="1916113"/>
            <a:ext cx="527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1800">
                <a:solidFill>
                  <a:srgbClr val="0000FF"/>
                </a:solidFill>
                <a:latin typeface="Calibri" charset="0"/>
              </a:rPr>
              <a:t>Caudales de creciente (Mar</a:t>
            </a:r>
            <a:r>
              <a:rPr lang="en-US" altLang="en-US" sz="1800">
                <a:solidFill>
                  <a:srgbClr val="0000FF"/>
                </a:solidFill>
                <a:latin typeface="Calibri" charset="0"/>
              </a:rPr>
              <a:t>–</a:t>
            </a:r>
            <a:r>
              <a:rPr lang="es-ES_tradnl" altLang="en-US" sz="1800">
                <a:solidFill>
                  <a:srgbClr val="0000FF"/>
                </a:solidFill>
                <a:latin typeface="Calibri" charset="0"/>
              </a:rPr>
              <a:t>May)</a:t>
            </a:r>
          </a:p>
        </p:txBody>
      </p:sp>
      <p:sp>
        <p:nvSpPr>
          <p:cNvPr id="15" name="TextBox 28"/>
          <p:cNvSpPr txBox="1">
            <a:spLocks noChangeArrowheads="1"/>
          </p:cNvSpPr>
          <p:nvPr/>
        </p:nvSpPr>
        <p:spPr bwMode="auto">
          <a:xfrm>
            <a:off x="4427538" y="3644900"/>
            <a:ext cx="4649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es-ES_tradnl" altLang="en-US" sz="1800">
                <a:solidFill>
                  <a:srgbClr val="FF0000"/>
                </a:solidFill>
                <a:latin typeface="Calibri" charset="0"/>
              </a:rPr>
              <a:t>Caudales de estiaje (Ago</a:t>
            </a:r>
            <a:r>
              <a:rPr lang="en-US" altLang="en-US" sz="1800">
                <a:solidFill>
                  <a:srgbClr val="FF0000"/>
                </a:solidFill>
                <a:latin typeface="Calibri" charset="0"/>
              </a:rPr>
              <a:t>–</a:t>
            </a:r>
            <a:r>
              <a:rPr lang="es-ES_tradnl" altLang="en-US" sz="1800">
                <a:solidFill>
                  <a:srgbClr val="FF0000"/>
                </a:solidFill>
                <a:latin typeface="Calibri" charset="0"/>
              </a:rPr>
              <a:t>Oct)</a:t>
            </a:r>
          </a:p>
        </p:txBody>
      </p:sp>
      <p:sp>
        <p:nvSpPr>
          <p:cNvPr id="16" name="CuadroTexto 1"/>
          <p:cNvSpPr txBox="1">
            <a:spLocks noChangeArrowheads="1"/>
          </p:cNvSpPr>
          <p:nvPr/>
        </p:nvSpPr>
        <p:spPr bwMode="auto">
          <a:xfrm>
            <a:off x="2484438" y="1484313"/>
            <a:ext cx="4456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n-US" sz="1800"/>
              <a:t>Caudal del río Amazonas cerca de Iquitos</a:t>
            </a:r>
          </a:p>
        </p:txBody>
      </p:sp>
    </p:spTree>
    <p:extLst>
      <p:ext uri="{BB962C8B-B14F-4D97-AF65-F5344CB8AC3E}">
        <p14:creationId xmlns:p14="http://schemas.microsoft.com/office/powerpoint/2010/main" val="7241170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altLang="en-US" dirty="0"/>
              <a:t>Proyección de biomas naturales para finales del siglo XXI </a:t>
            </a:r>
            <a:endParaRPr lang="es-ES" altLang="en-US" dirty="0" smtClean="0"/>
          </a:p>
          <a:p>
            <a:endParaRPr lang="es-ES_tradnl" dirty="0"/>
          </a:p>
        </p:txBody>
      </p:sp>
      <p:grpSp>
        <p:nvGrpSpPr>
          <p:cNvPr id="8" name="Agrupar 8"/>
          <p:cNvGrpSpPr>
            <a:grpSpLocks/>
          </p:cNvGrpSpPr>
          <p:nvPr/>
        </p:nvGrpSpPr>
        <p:grpSpPr bwMode="auto">
          <a:xfrm>
            <a:off x="5652120" y="1916832"/>
            <a:ext cx="2448445" cy="576337"/>
            <a:chOff x="6228184" y="2170956"/>
            <a:chExt cx="2664296" cy="1056570"/>
          </a:xfrm>
        </p:grpSpPr>
        <p:sp>
          <p:nvSpPr>
            <p:cNvPr id="9" name="Rectángulo 4"/>
            <p:cNvSpPr/>
            <p:nvPr/>
          </p:nvSpPr>
          <p:spPr>
            <a:xfrm>
              <a:off x="6228184" y="2780587"/>
              <a:ext cx="576364" cy="360381"/>
            </a:xfrm>
            <a:prstGeom prst="rect">
              <a:avLst/>
            </a:prstGeom>
            <a:solidFill>
              <a:srgbClr val="F4808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0" name="Rectángulo 5"/>
            <p:cNvSpPr/>
            <p:nvPr/>
          </p:nvSpPr>
          <p:spPr>
            <a:xfrm>
              <a:off x="6228184" y="2204296"/>
              <a:ext cx="576364" cy="36038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ES"/>
            </a:p>
          </p:txBody>
        </p:sp>
        <p:sp>
          <p:nvSpPr>
            <p:cNvPr id="11" name="CuadroTexto 6"/>
            <p:cNvSpPr txBox="1">
              <a:spLocks noChangeArrowheads="1"/>
            </p:cNvSpPr>
            <p:nvPr/>
          </p:nvSpPr>
          <p:spPr bwMode="auto">
            <a:xfrm>
              <a:off x="6935564" y="2170956"/>
              <a:ext cx="1944216" cy="787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n-US" sz="1600" dirty="0"/>
                <a:t>Bosque tropical</a:t>
              </a:r>
            </a:p>
          </p:txBody>
        </p:sp>
        <p:sp>
          <p:nvSpPr>
            <p:cNvPr id="12" name="CuadroTexto 7"/>
            <p:cNvSpPr txBox="1">
              <a:spLocks noChangeArrowheads="1"/>
            </p:cNvSpPr>
            <p:nvPr/>
          </p:nvSpPr>
          <p:spPr bwMode="auto">
            <a:xfrm>
              <a:off x="6948264" y="2771636"/>
              <a:ext cx="1944216" cy="455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s-ES" altLang="en-US" sz="1600"/>
                <a:t>Sabana</a:t>
              </a:r>
            </a:p>
          </p:txBody>
        </p:sp>
      </p:grpSp>
      <p:pic>
        <p:nvPicPr>
          <p:cNvPr id="13" name="Imagen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1531938"/>
            <a:ext cx="5321300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uadroTexto 11"/>
          <p:cNvSpPr txBox="1">
            <a:spLocks noChangeArrowheads="1"/>
          </p:cNvSpPr>
          <p:nvPr/>
        </p:nvSpPr>
        <p:spPr bwMode="auto">
          <a:xfrm>
            <a:off x="5796136" y="6093296"/>
            <a:ext cx="23034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400"/>
              <a:t>Salazar et al. </a:t>
            </a:r>
            <a:r>
              <a:rPr lang="es-ES" altLang="en-US" sz="1400" dirty="0"/>
              <a:t>(2007)</a:t>
            </a:r>
          </a:p>
        </p:txBody>
      </p:sp>
      <p:sp>
        <p:nvSpPr>
          <p:cNvPr id="16" name="Rectángulo 12"/>
          <p:cNvSpPr/>
          <p:nvPr/>
        </p:nvSpPr>
        <p:spPr>
          <a:xfrm>
            <a:off x="36513" y="1681163"/>
            <a:ext cx="2087562" cy="2303462"/>
          </a:xfrm>
          <a:prstGeom prst="rect">
            <a:avLst/>
          </a:prstGeom>
          <a:noFill/>
          <a:ln w="19050" cmpd="sng"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" name="CuadroTexto 13"/>
          <p:cNvSpPr txBox="1">
            <a:spLocks noChangeArrowheads="1"/>
          </p:cNvSpPr>
          <p:nvPr/>
        </p:nvSpPr>
        <p:spPr bwMode="auto">
          <a:xfrm>
            <a:off x="34925" y="1341438"/>
            <a:ext cx="2089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000" smtClean="0">
                <a:solidFill>
                  <a:srgbClr val="0000FF"/>
                </a:solidFill>
              </a:rPr>
              <a:t>Presente</a:t>
            </a:r>
            <a:endParaRPr lang="es-ES" altLang="en-US" sz="2000">
              <a:solidFill>
                <a:srgbClr val="0000FF"/>
              </a:solidFill>
            </a:endParaRPr>
          </a:p>
        </p:txBody>
      </p:sp>
      <p:sp>
        <p:nvSpPr>
          <p:cNvPr id="20" name="Rectángulo 16"/>
          <p:cNvSpPr/>
          <p:nvPr/>
        </p:nvSpPr>
        <p:spPr bwMode="auto">
          <a:xfrm>
            <a:off x="4211638" y="3984625"/>
            <a:ext cx="1146175" cy="1244600"/>
          </a:xfrm>
          <a:prstGeom prst="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pic>
        <p:nvPicPr>
          <p:cNvPr id="22" name="Imagen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22" t="48154" r="447" b="27580"/>
          <a:stretch/>
        </p:blipFill>
        <p:spPr bwMode="auto">
          <a:xfrm>
            <a:off x="5652120" y="3639754"/>
            <a:ext cx="2016224" cy="223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Straight Arrow Connector 23"/>
          <p:cNvCxnSpPr/>
          <p:nvPr/>
        </p:nvCxnSpPr>
        <p:spPr>
          <a:xfrm flipH="1">
            <a:off x="5220072" y="4437112"/>
            <a:ext cx="504056" cy="7200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32045" y="3933056"/>
            <a:ext cx="1728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/>
              <a:t>Caso extremo de </a:t>
            </a:r>
            <a:r>
              <a:rPr lang="es-ES_tradnl" dirty="0" err="1" smtClean="0"/>
              <a:t>sabanización</a:t>
            </a:r>
            <a:r>
              <a:rPr lang="es-ES_tradnl" dirty="0" smtClean="0"/>
              <a:t> de la </a:t>
            </a:r>
            <a:r>
              <a:rPr lang="es-ES_tradnl" smtClean="0"/>
              <a:t>Amazonía</a:t>
            </a:r>
            <a:r>
              <a:rPr lang="es-ES_tradnl" dirty="0" smtClean="0"/>
              <a:t> peruana</a:t>
            </a:r>
            <a:endParaRPr lang="es-ES_tradnl" dirty="0"/>
          </a:p>
        </p:txBody>
      </p:sp>
      <p:sp>
        <p:nvSpPr>
          <p:cNvPr id="26" name="Rectangle 25"/>
          <p:cNvSpPr/>
          <p:nvPr/>
        </p:nvSpPr>
        <p:spPr>
          <a:xfrm>
            <a:off x="2122749" y="1196752"/>
            <a:ext cx="30973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altLang="en-US" dirty="0"/>
              <a:t>15 </a:t>
            </a:r>
            <a:r>
              <a:rPr lang="es-ES" altLang="en-US"/>
              <a:t>modelos </a:t>
            </a:r>
            <a:r>
              <a:rPr lang="es-ES" altLang="en-US" smtClean="0"/>
              <a:t>AR4</a:t>
            </a:r>
            <a:r>
              <a:rPr lang="es-ES" altLang="en-US" dirty="0"/>
              <a:t>, </a:t>
            </a:r>
            <a:r>
              <a:rPr lang="es-ES" altLang="en-US" smtClean="0"/>
              <a:t>escenario A2</a:t>
            </a:r>
            <a:endParaRPr lang="es-ES" altLang="en-US" dirty="0"/>
          </a:p>
        </p:txBody>
      </p:sp>
    </p:spTree>
    <p:extLst>
      <p:ext uri="{BB962C8B-B14F-4D97-AF65-F5344CB8AC3E}">
        <p14:creationId xmlns:p14="http://schemas.microsoft.com/office/powerpoint/2010/main" val="144639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33"/>
          <a:stretch>
            <a:fillRect/>
          </a:stretch>
        </p:blipFill>
        <p:spPr bwMode="auto">
          <a:xfrm>
            <a:off x="0" y="-1117600"/>
            <a:ext cx="9144000" cy="797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6" name="Título 1"/>
          <p:cNvSpPr>
            <a:spLocks noGrp="1"/>
          </p:cNvSpPr>
          <p:nvPr>
            <p:ph type="title"/>
          </p:nvPr>
        </p:nvSpPr>
        <p:spPr>
          <a:xfrm>
            <a:off x="558800" y="79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altLang="en-US"/>
              <a:t>Sabanización del bosque amazónico</a:t>
            </a:r>
          </a:p>
        </p:txBody>
      </p:sp>
      <p:sp>
        <p:nvSpPr>
          <p:cNvPr id="93187" name="CuadroTexto 3"/>
          <p:cNvSpPr txBox="1">
            <a:spLocks noChangeArrowheads="1"/>
          </p:cNvSpPr>
          <p:nvPr/>
        </p:nvSpPr>
        <p:spPr bwMode="auto">
          <a:xfrm>
            <a:off x="292100" y="1938338"/>
            <a:ext cx="8775700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000">
                <a:solidFill>
                  <a:schemeClr val="bg1"/>
                </a:solidFill>
                <a:latin typeface="Calibri" charset="0"/>
              </a:rPr>
              <a:t>Varios modelos proyectan un riesgo de lluvia reducida y mayores temperaturas y estrés hídrico, que puede llevar a un reemplazo abrupto e irreversible de bosques amazónicos por vegetación tipo-sabana bajo un escenario de emisiones altas (A2) de 2050-2060 a 2100 (Betts et al., 2004, 2008; Cox et al., 2004; Salazar et al., 2007; Sampaio et al., 2007; Malhi et al., 2008, 2009; Sitch et al., 2008; Nobre and Borma, 2009; Marengo et al., 2011c ).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200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000">
                <a:solidFill>
                  <a:schemeClr val="bg1"/>
                </a:solidFill>
                <a:latin typeface="Calibri" charset="0"/>
              </a:rPr>
              <a:t>La posible </a:t>
            </a:r>
            <a:r>
              <a:rPr lang="es-ES" altLang="es-ES" sz="2000">
                <a:solidFill>
                  <a:schemeClr val="bg1"/>
                </a:solidFill>
                <a:latin typeface="Calibri" charset="0"/>
              </a:rPr>
              <a:t>“</a:t>
            </a:r>
            <a:r>
              <a:rPr lang="es-ES" altLang="ja-JP" sz="2000">
                <a:solidFill>
                  <a:schemeClr val="bg1"/>
                </a:solidFill>
                <a:latin typeface="Calibri" charset="0"/>
              </a:rPr>
              <a:t>sabanización</a:t>
            </a:r>
            <a:r>
              <a:rPr lang="es-ES" altLang="es-ES" sz="2000">
                <a:solidFill>
                  <a:schemeClr val="bg1"/>
                </a:solidFill>
                <a:latin typeface="Calibri" charset="0"/>
              </a:rPr>
              <a:t>”</a:t>
            </a:r>
            <a:r>
              <a:rPr lang="es-ES" altLang="ja-JP" sz="2000">
                <a:solidFill>
                  <a:schemeClr val="bg1"/>
                </a:solidFill>
                <a:latin typeface="Calibri" charset="0"/>
              </a:rPr>
              <a:t> de la región amazónica tendría potencialmente grandes impactos en el clima, biodiversidad, y gente en la región. La posibilidad de que ocurra este escenario, sin embargo, es un tema abierto y las incertidumbres son aún muy altas (Rammig et al., 2010; Shiogama et al., 2011).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s-ES" altLang="en-US" sz="2000">
              <a:solidFill>
                <a:schemeClr val="bg1"/>
              </a:solidFill>
              <a:latin typeface="Calibri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2000" i="1">
                <a:solidFill>
                  <a:schemeClr val="bg1"/>
                </a:solidFill>
                <a:latin typeface="Calibri" charset="0"/>
              </a:rPr>
              <a:t>IPCC WG2 (2014)</a:t>
            </a:r>
          </a:p>
        </p:txBody>
      </p:sp>
      <p:sp>
        <p:nvSpPr>
          <p:cNvPr id="93188" name="Rectángulo 6"/>
          <p:cNvSpPr>
            <a:spLocks noChangeArrowheads="1"/>
          </p:cNvSpPr>
          <p:nvPr/>
        </p:nvSpPr>
        <p:spPr bwMode="auto">
          <a:xfrm>
            <a:off x="7472363" y="6381750"/>
            <a:ext cx="167163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en-US" sz="1000">
                <a:solidFill>
                  <a:srgbClr val="FFFFFF"/>
                </a:solidFill>
                <a:latin typeface="Calibri" charset="0"/>
              </a:rPr>
              <a:t>http://www.viajando.travel/</a:t>
            </a:r>
          </a:p>
        </p:txBody>
      </p:sp>
    </p:spTree>
    <p:extLst>
      <p:ext uri="{BB962C8B-B14F-4D97-AF65-F5344CB8AC3E}">
        <p14:creationId xmlns:p14="http://schemas.microsoft.com/office/powerpoint/2010/main" val="25887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55576" y="1564185"/>
            <a:ext cx="7632848" cy="4457103"/>
          </a:xfrm>
        </p:spPr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s-ES_tradnl" sz="1800" dirty="0" smtClean="0"/>
              <a:t>“Es </a:t>
            </a:r>
            <a:r>
              <a:rPr lang="es-ES_tradnl" sz="1800" dirty="0"/>
              <a:t>sumamente probable que la </a:t>
            </a:r>
            <a:r>
              <a:rPr lang="es-ES_tradnl" sz="1800" dirty="0" smtClean="0"/>
              <a:t>influencia </a:t>
            </a:r>
            <a:r>
              <a:rPr lang="es-ES_tradnl" sz="1800" dirty="0"/>
              <a:t>humana haya sido la causa dominante del calentamiento observado desde mediados del siglo XX</a:t>
            </a:r>
            <a:r>
              <a:rPr lang="es-ES_tradnl" sz="1800" dirty="0" smtClean="0"/>
              <a:t>.” (IPCC 2013)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1800" dirty="0" smtClean="0"/>
              <a:t>Además del calentamiento global, el aumento </a:t>
            </a:r>
            <a:r>
              <a:rPr lang="es-ES_tradnl" sz="1800" dirty="0"/>
              <a:t>de nivel del mar </a:t>
            </a:r>
            <a:r>
              <a:rPr lang="es-ES_tradnl" sz="1800" dirty="0" smtClean="0"/>
              <a:t>global y el </a:t>
            </a:r>
            <a:r>
              <a:rPr lang="es-ES_tradnl" sz="1800" dirty="0"/>
              <a:t>retroceso </a:t>
            </a:r>
            <a:r>
              <a:rPr lang="es-ES_tradnl" sz="1800" dirty="0" smtClean="0"/>
              <a:t>glaciar son otros aspectos robustos del cambio climático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1800" dirty="0" smtClean="0"/>
              <a:t>Los eventos extremos son más complejos de atribuir al cambio climático, pero modelos bien calibrados permiten estimar el efecto sobre su probabilidad de ocurrencia.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1800" dirty="0" smtClean="0"/>
              <a:t>El aumento de la temperatura (y humedad) pueden llevar a que la </a:t>
            </a:r>
            <a:r>
              <a:rPr lang="es-ES_tradnl" sz="1800" smtClean="0"/>
              <a:t>Amazonía</a:t>
            </a:r>
            <a:r>
              <a:rPr lang="es-ES_tradnl" sz="1800" dirty="0" smtClean="0"/>
              <a:t> y costa norte peruana excedan casi permanentemente el nivel mortal 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1800" dirty="0" smtClean="0"/>
              <a:t>Se estima que la frecuencia de El Niño extremo como los de 1982-83 y 1997-98 sería mayor en 47</a:t>
            </a:r>
            <a:r>
              <a:rPr lang="es-ES_tradnl" sz="1800" smtClean="0"/>
              <a:t>% en el siglo XXI que en el XX. </a:t>
            </a:r>
            <a:r>
              <a:rPr lang="es-ES_tradnl" sz="1800" dirty="0" smtClean="0"/>
              <a:t>Cambios en El Niño “costero” (1925, 2017) son más inciertos.</a:t>
            </a:r>
          </a:p>
          <a:p>
            <a:pPr marL="285750" indent="-285750">
              <a:buFont typeface="Arial" charset="0"/>
              <a:buChar char="•"/>
            </a:pPr>
            <a:r>
              <a:rPr lang="es-ES_tradnl" sz="1800" dirty="0" smtClean="0"/>
              <a:t>Existe un riesgo (incierto) de que el aumento en las sequías resulte en el colapso del bosque en parte de </a:t>
            </a:r>
            <a:r>
              <a:rPr lang="es-ES_tradnl" sz="1800" smtClean="0"/>
              <a:t>la </a:t>
            </a:r>
            <a:r>
              <a:rPr lang="es-ES_tradnl" sz="1800"/>
              <a:t>A</a:t>
            </a:r>
            <a:r>
              <a:rPr lang="es-ES_tradnl" sz="1800" smtClean="0"/>
              <a:t>mazonía </a:t>
            </a:r>
            <a:r>
              <a:rPr lang="es-ES_tradnl" sz="1800" dirty="0" smtClean="0"/>
              <a:t>peruana.</a:t>
            </a:r>
          </a:p>
          <a:p>
            <a:pPr marL="285750" indent="-285750">
              <a:buFont typeface="Arial" charset="0"/>
              <a:buChar char="•"/>
            </a:pPr>
            <a:endParaRPr lang="es-ES_tradnl" sz="18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836712"/>
            <a:ext cx="8352928" cy="432048"/>
          </a:xfrm>
        </p:spPr>
        <p:txBody>
          <a:bodyPr/>
          <a:lstStyle/>
          <a:p>
            <a:r>
              <a:rPr lang="es-ES_tradnl" sz="3200" dirty="0" smtClean="0"/>
              <a:t>4. Conclusiones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230566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Marcador de contenido 12"/>
          <p:cNvSpPr>
            <a:spLocks noGrp="1"/>
          </p:cNvSpPr>
          <p:nvPr>
            <p:ph sz="quarter" idx="4"/>
          </p:nvPr>
        </p:nvSpPr>
        <p:spPr>
          <a:xfrm>
            <a:off x="683568" y="4869160"/>
            <a:ext cx="7632848" cy="1800200"/>
          </a:xfrm>
        </p:spPr>
        <p:txBody>
          <a:bodyPr/>
          <a:lstStyle/>
          <a:p>
            <a:r>
              <a:rPr lang="es-PE" b="1" dirty="0"/>
              <a:t>Servicio Nacional de Meteorología e Hidrología del Perú –</a:t>
            </a:r>
            <a:r>
              <a:rPr lang="es-PE" b="1" dirty="0" smtClean="0"/>
              <a:t>SENAMHI</a:t>
            </a:r>
          </a:p>
          <a:p>
            <a:r>
              <a:rPr lang="es-PE" dirty="0" smtClean="0"/>
              <a:t>Jirón </a:t>
            </a:r>
            <a:r>
              <a:rPr lang="es-PE" dirty="0"/>
              <a:t>Cahuide 785  – Jesús </a:t>
            </a:r>
            <a:r>
              <a:rPr lang="es-PE" dirty="0" smtClean="0"/>
              <a:t>María, Lima -Perú</a:t>
            </a:r>
            <a:endParaRPr lang="es-PE" dirty="0"/>
          </a:p>
          <a:p>
            <a:r>
              <a:rPr lang="es-PE" dirty="0" smtClean="0"/>
              <a:t>Teléfono:  (01) 6141414 </a:t>
            </a:r>
          </a:p>
          <a:p>
            <a:r>
              <a:rPr lang="es-PE" dirty="0" smtClean="0"/>
              <a:t>Consultas y sugerencias:  ktakahashi@senamhi.gob.pe</a:t>
            </a:r>
            <a:endParaRPr lang="es-PE" dirty="0"/>
          </a:p>
          <a:p>
            <a:r>
              <a:rPr lang="es-PE" dirty="0" smtClean="0"/>
              <a:t> </a:t>
            </a:r>
          </a:p>
        </p:txBody>
      </p:sp>
      <p:sp>
        <p:nvSpPr>
          <p:cNvPr id="4" name="Marcador de texto 18"/>
          <p:cNvSpPr txBox="1">
            <a:spLocks/>
          </p:cNvSpPr>
          <p:nvPr/>
        </p:nvSpPr>
        <p:spPr>
          <a:xfrm>
            <a:off x="827584" y="2276872"/>
            <a:ext cx="7632848" cy="7200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None/>
              <a:defRPr sz="25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ts val="0"/>
              </a:spcBef>
              <a:buFont typeface="Arial" pitchFamily="34" charset="0"/>
              <a:buNone/>
              <a:defRPr sz="25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b="1" kern="1200">
                <a:solidFill>
                  <a:schemeClr val="tx2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PE" sz="2800" dirty="0"/>
              <a:t>Foro de los Servicios Climáticos para el Desarrollo Sostenible</a:t>
            </a:r>
          </a:p>
          <a:p>
            <a:endParaRPr lang="es-PE" sz="2800" dirty="0"/>
          </a:p>
          <a:p>
            <a:r>
              <a:rPr lang="es-PE" sz="1400" dirty="0" smtClean="0"/>
              <a:t>Lima, 20-22 de marzo de 2019</a:t>
            </a:r>
            <a:endParaRPr lang="es-PE" sz="1400" dirty="0"/>
          </a:p>
        </p:txBody>
      </p:sp>
    </p:spTree>
    <p:extLst>
      <p:ext uri="{BB962C8B-B14F-4D97-AF65-F5344CB8AC3E}">
        <p14:creationId xmlns:p14="http://schemas.microsoft.com/office/powerpoint/2010/main" val="4033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5" descr="Earth from moon GPN-2001-000009 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488" y="549275"/>
            <a:ext cx="9361488" cy="748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-1692275" y="274638"/>
            <a:ext cx="8229600" cy="1143000"/>
          </a:xfrm>
        </p:spPr>
        <p:txBody>
          <a:bodyPr/>
          <a:lstStyle/>
          <a:p>
            <a:pPr eaLnBrk="1" hangingPunct="1"/>
            <a:r>
              <a:rPr lang="es-ES" altLang="en-US" sz="2800">
                <a:solidFill>
                  <a:schemeClr val="bg1"/>
                </a:solidFill>
              </a:rPr>
              <a:t>Balance de energía global</a:t>
            </a:r>
          </a:p>
        </p:txBody>
      </p:sp>
      <p:sp>
        <p:nvSpPr>
          <p:cNvPr id="26628" name="Text Box 16"/>
          <p:cNvSpPr txBox="1">
            <a:spLocks noChangeArrowheads="1"/>
          </p:cNvSpPr>
          <p:nvPr/>
        </p:nvSpPr>
        <p:spPr bwMode="auto">
          <a:xfrm>
            <a:off x="6445250" y="6021388"/>
            <a:ext cx="26638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1000" b="1">
                <a:solidFill>
                  <a:schemeClr val="bg1"/>
                </a:solidFill>
              </a:rPr>
              <a:t>Fotografía de la Tierra desde la Luna por el Apollo 8 (29/12/1968). Fuente: NASA</a:t>
            </a:r>
          </a:p>
        </p:txBody>
      </p:sp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5003800" y="220663"/>
            <a:ext cx="3797300" cy="2713037"/>
            <a:chOff x="3152" y="139"/>
            <a:chExt cx="2392" cy="1709"/>
          </a:xfrm>
        </p:grpSpPr>
        <p:grpSp>
          <p:nvGrpSpPr>
            <p:cNvPr id="26667" name="Group 20"/>
            <p:cNvGrpSpPr>
              <a:grpSpLocks/>
            </p:cNvGrpSpPr>
            <p:nvPr/>
          </p:nvGrpSpPr>
          <p:grpSpPr bwMode="auto">
            <a:xfrm>
              <a:off x="3152" y="139"/>
              <a:ext cx="1134" cy="1709"/>
              <a:chOff x="3152" y="139"/>
              <a:chExt cx="1134" cy="1709"/>
            </a:xfrm>
          </p:grpSpPr>
          <p:sp>
            <p:nvSpPr>
              <p:cNvPr id="26669" name="Line 17"/>
              <p:cNvSpPr>
                <a:spLocks noChangeShapeType="1"/>
              </p:cNvSpPr>
              <p:nvPr/>
            </p:nvSpPr>
            <p:spPr bwMode="auto">
              <a:xfrm flipH="1">
                <a:off x="3424" y="164"/>
                <a:ext cx="545" cy="1576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70" name="Line 18"/>
              <p:cNvSpPr>
                <a:spLocks noChangeShapeType="1"/>
              </p:cNvSpPr>
              <p:nvPr/>
            </p:nvSpPr>
            <p:spPr bwMode="auto">
              <a:xfrm flipH="1">
                <a:off x="3751" y="210"/>
                <a:ext cx="535" cy="163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71" name="Line 19"/>
              <p:cNvSpPr>
                <a:spLocks noChangeShapeType="1"/>
              </p:cNvSpPr>
              <p:nvPr/>
            </p:nvSpPr>
            <p:spPr bwMode="auto">
              <a:xfrm flipH="1">
                <a:off x="3152" y="139"/>
                <a:ext cx="471" cy="1495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</p:grpSp>
        <p:sp>
          <p:nvSpPr>
            <p:cNvPr id="26668" name="Text Box 37"/>
            <p:cNvSpPr txBox="1">
              <a:spLocks noChangeArrowheads="1"/>
            </p:cNvSpPr>
            <p:nvPr/>
          </p:nvSpPr>
          <p:spPr bwMode="auto">
            <a:xfrm>
              <a:off x="4150" y="618"/>
              <a:ext cx="13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s-ES" altLang="en-US" b="1">
                  <a:solidFill>
                    <a:schemeClr val="bg1"/>
                  </a:solidFill>
                </a:rPr>
                <a:t>Radiación solar incidente</a:t>
              </a:r>
            </a:p>
          </p:txBody>
        </p:sp>
      </p:grpSp>
      <p:grpSp>
        <p:nvGrpSpPr>
          <p:cNvPr id="4" name="Group 46"/>
          <p:cNvGrpSpPr>
            <a:grpSpLocks/>
          </p:cNvGrpSpPr>
          <p:nvPr/>
        </p:nvGrpSpPr>
        <p:grpSpPr bwMode="auto">
          <a:xfrm>
            <a:off x="4279900" y="2420938"/>
            <a:ext cx="4229100" cy="857250"/>
            <a:chOff x="2744" y="1525"/>
            <a:chExt cx="2664" cy="540"/>
          </a:xfrm>
        </p:grpSpPr>
        <p:grpSp>
          <p:nvGrpSpPr>
            <p:cNvPr id="26662" name="Group 36"/>
            <p:cNvGrpSpPr>
              <a:grpSpLocks/>
            </p:cNvGrpSpPr>
            <p:nvPr/>
          </p:nvGrpSpPr>
          <p:grpSpPr bwMode="auto">
            <a:xfrm>
              <a:off x="2744" y="1525"/>
              <a:ext cx="1270" cy="499"/>
              <a:chOff x="2744" y="1525"/>
              <a:chExt cx="1270" cy="499"/>
            </a:xfrm>
          </p:grpSpPr>
          <p:sp>
            <p:nvSpPr>
              <p:cNvPr id="26664" name="Line 21"/>
              <p:cNvSpPr>
                <a:spLocks noChangeShapeType="1"/>
              </p:cNvSpPr>
              <p:nvPr/>
            </p:nvSpPr>
            <p:spPr bwMode="auto">
              <a:xfrm flipH="1" flipV="1">
                <a:off x="2744" y="1570"/>
                <a:ext cx="317" cy="273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65" name="Line 22"/>
              <p:cNvSpPr>
                <a:spLocks noChangeShapeType="1"/>
              </p:cNvSpPr>
              <p:nvPr/>
            </p:nvSpPr>
            <p:spPr bwMode="auto">
              <a:xfrm flipV="1">
                <a:off x="3696" y="1933"/>
                <a:ext cx="318" cy="91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66" name="Line 23"/>
              <p:cNvSpPr>
                <a:spLocks noChangeShapeType="1"/>
              </p:cNvSpPr>
              <p:nvPr/>
            </p:nvSpPr>
            <p:spPr bwMode="auto">
              <a:xfrm flipV="1">
                <a:off x="3379" y="1525"/>
                <a:ext cx="45" cy="31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</p:grpSp>
        <p:sp>
          <p:nvSpPr>
            <p:cNvPr id="26663" name="Text Box 43"/>
            <p:cNvSpPr txBox="1">
              <a:spLocks noChangeArrowheads="1"/>
            </p:cNvSpPr>
            <p:nvPr/>
          </p:nvSpPr>
          <p:spPr bwMode="auto">
            <a:xfrm>
              <a:off x="4014" y="1661"/>
              <a:ext cx="13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s-ES" altLang="en-US" b="1">
                  <a:solidFill>
                    <a:schemeClr val="bg1"/>
                  </a:solidFill>
                </a:rPr>
                <a:t>Radiación solar reflejada</a:t>
              </a:r>
            </a:p>
          </p:txBody>
        </p:sp>
      </p:grpSp>
      <p:grpSp>
        <p:nvGrpSpPr>
          <p:cNvPr id="6" name="Group 47"/>
          <p:cNvGrpSpPr>
            <a:grpSpLocks/>
          </p:cNvGrpSpPr>
          <p:nvPr/>
        </p:nvGrpSpPr>
        <p:grpSpPr bwMode="auto">
          <a:xfrm>
            <a:off x="3924300" y="2565400"/>
            <a:ext cx="3365500" cy="2728913"/>
            <a:chOff x="2472" y="1616"/>
            <a:chExt cx="2120" cy="1719"/>
          </a:xfrm>
        </p:grpSpPr>
        <p:grpSp>
          <p:nvGrpSpPr>
            <p:cNvPr id="26650" name="Group 35"/>
            <p:cNvGrpSpPr>
              <a:grpSpLocks/>
            </p:cNvGrpSpPr>
            <p:nvPr/>
          </p:nvGrpSpPr>
          <p:grpSpPr bwMode="auto">
            <a:xfrm>
              <a:off x="2472" y="1616"/>
              <a:ext cx="1497" cy="1406"/>
              <a:chOff x="2472" y="1616"/>
              <a:chExt cx="1497" cy="1406"/>
            </a:xfrm>
          </p:grpSpPr>
          <p:sp>
            <p:nvSpPr>
              <p:cNvPr id="26652" name="Oval 25"/>
              <p:cNvSpPr>
                <a:spLocks noChangeArrowheads="1"/>
              </p:cNvSpPr>
              <p:nvPr/>
            </p:nvSpPr>
            <p:spPr bwMode="auto">
              <a:xfrm>
                <a:off x="2789" y="1872"/>
                <a:ext cx="898" cy="922"/>
              </a:xfrm>
              <a:prstGeom prst="ellips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s-ES" altLang="en-US" b="1"/>
              </a:p>
            </p:txBody>
          </p:sp>
          <p:sp>
            <p:nvSpPr>
              <p:cNvPr id="26653" name="Line 26"/>
              <p:cNvSpPr>
                <a:spLocks noChangeShapeType="1"/>
              </p:cNvSpPr>
              <p:nvPr/>
            </p:nvSpPr>
            <p:spPr bwMode="auto">
              <a:xfrm flipH="1" flipV="1">
                <a:off x="2472" y="2160"/>
                <a:ext cx="272" cy="4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54" name="Line 27"/>
              <p:cNvSpPr>
                <a:spLocks noChangeShapeType="1"/>
              </p:cNvSpPr>
              <p:nvPr/>
            </p:nvSpPr>
            <p:spPr bwMode="auto">
              <a:xfrm flipH="1">
                <a:off x="2562" y="2523"/>
                <a:ext cx="227" cy="9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55" name="Line 28"/>
              <p:cNvSpPr>
                <a:spLocks noChangeShapeType="1"/>
              </p:cNvSpPr>
              <p:nvPr/>
            </p:nvSpPr>
            <p:spPr bwMode="auto">
              <a:xfrm flipH="1" flipV="1">
                <a:off x="2744" y="1706"/>
                <a:ext cx="181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56" name="Line 29"/>
              <p:cNvSpPr>
                <a:spLocks noChangeShapeType="1"/>
              </p:cNvSpPr>
              <p:nvPr/>
            </p:nvSpPr>
            <p:spPr bwMode="auto">
              <a:xfrm flipV="1">
                <a:off x="3242" y="1616"/>
                <a:ext cx="1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57" name="Line 30"/>
              <p:cNvSpPr>
                <a:spLocks noChangeShapeType="1"/>
              </p:cNvSpPr>
              <p:nvPr/>
            </p:nvSpPr>
            <p:spPr bwMode="auto">
              <a:xfrm flipV="1">
                <a:off x="3560" y="1752"/>
                <a:ext cx="136" cy="18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58" name="Line 31"/>
              <p:cNvSpPr>
                <a:spLocks noChangeShapeType="1"/>
              </p:cNvSpPr>
              <p:nvPr/>
            </p:nvSpPr>
            <p:spPr bwMode="auto">
              <a:xfrm flipV="1">
                <a:off x="3742" y="2160"/>
                <a:ext cx="227" cy="4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59" name="Line 32"/>
              <p:cNvSpPr>
                <a:spLocks noChangeShapeType="1"/>
              </p:cNvSpPr>
              <p:nvPr/>
            </p:nvSpPr>
            <p:spPr bwMode="auto">
              <a:xfrm>
                <a:off x="3696" y="2523"/>
                <a:ext cx="227" cy="9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60" name="Line 33"/>
              <p:cNvSpPr>
                <a:spLocks noChangeShapeType="1"/>
              </p:cNvSpPr>
              <p:nvPr/>
            </p:nvSpPr>
            <p:spPr bwMode="auto">
              <a:xfrm>
                <a:off x="3515" y="2750"/>
                <a:ext cx="181" cy="226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  <p:sp>
            <p:nvSpPr>
              <p:cNvPr id="26661" name="Line 34"/>
              <p:cNvSpPr>
                <a:spLocks noChangeShapeType="1"/>
              </p:cNvSpPr>
              <p:nvPr/>
            </p:nvSpPr>
            <p:spPr bwMode="auto">
              <a:xfrm flipH="1">
                <a:off x="2971" y="2795"/>
                <a:ext cx="90" cy="22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s-ES_tradnl"/>
              </a:p>
            </p:txBody>
          </p:sp>
        </p:grpSp>
        <p:sp>
          <p:nvSpPr>
            <p:cNvPr id="26651" name="Text Box 44"/>
            <p:cNvSpPr txBox="1">
              <a:spLocks noChangeArrowheads="1"/>
            </p:cNvSpPr>
            <p:nvPr/>
          </p:nvSpPr>
          <p:spPr bwMode="auto">
            <a:xfrm>
              <a:off x="3198" y="2931"/>
              <a:ext cx="139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s-ES" altLang="en-US" b="1">
                  <a:solidFill>
                    <a:schemeClr val="bg1"/>
                  </a:solidFill>
                </a:rPr>
                <a:t>Radiación infrarroja emitida</a:t>
              </a:r>
            </a:p>
          </p:txBody>
        </p:sp>
      </p:grpSp>
      <p:grpSp>
        <p:nvGrpSpPr>
          <p:cNvPr id="8" name="Group 97"/>
          <p:cNvGrpSpPr>
            <a:grpSpLocks/>
          </p:cNvGrpSpPr>
          <p:nvPr/>
        </p:nvGrpSpPr>
        <p:grpSpPr bwMode="auto">
          <a:xfrm>
            <a:off x="36513" y="4005263"/>
            <a:ext cx="5040312" cy="1501775"/>
            <a:chOff x="23" y="2387"/>
            <a:chExt cx="3175" cy="946"/>
          </a:xfrm>
        </p:grpSpPr>
        <p:sp>
          <p:nvSpPr>
            <p:cNvPr id="26637" name="Text Box 48"/>
            <p:cNvSpPr txBox="1">
              <a:spLocks noChangeArrowheads="1"/>
            </p:cNvSpPr>
            <p:nvPr/>
          </p:nvSpPr>
          <p:spPr bwMode="auto">
            <a:xfrm>
              <a:off x="23" y="2387"/>
              <a:ext cx="31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altLang="en-US" b="1">
                  <a:solidFill>
                    <a:schemeClr val="bg1"/>
                  </a:solidFill>
                </a:rPr>
                <a:t>En equilibrio energético:</a:t>
              </a:r>
            </a:p>
          </p:txBody>
        </p:sp>
        <p:sp>
          <p:nvSpPr>
            <p:cNvPr id="26638" name="Rectangle 84"/>
            <p:cNvSpPr>
              <a:spLocks noChangeArrowheads="1"/>
            </p:cNvSpPr>
            <p:nvPr/>
          </p:nvSpPr>
          <p:spPr bwMode="auto">
            <a:xfrm>
              <a:off x="1882" y="2568"/>
              <a:ext cx="227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s-ES" altLang="en-US">
                  <a:solidFill>
                    <a:schemeClr val="bg1"/>
                  </a:solidFill>
                  <a:latin typeface="Arial Narrow" charset="0"/>
                </a:rPr>
                <a:t>=</a:t>
              </a:r>
            </a:p>
          </p:txBody>
        </p:sp>
        <p:sp>
          <p:nvSpPr>
            <p:cNvPr id="26639" name="Rectangle 53"/>
            <p:cNvSpPr>
              <a:spLocks noChangeArrowheads="1"/>
            </p:cNvSpPr>
            <p:nvPr/>
          </p:nvSpPr>
          <p:spPr bwMode="auto">
            <a:xfrm>
              <a:off x="2109" y="2568"/>
              <a:ext cx="998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s-ES" altLang="en-US" sz="2000">
                  <a:solidFill>
                    <a:schemeClr val="bg1"/>
                  </a:solidFill>
                  <a:latin typeface="Arial Narrow" charset="0"/>
                </a:rPr>
                <a:t>Radiación infrarroja  emitida</a:t>
              </a:r>
            </a:p>
          </p:txBody>
        </p:sp>
        <p:sp>
          <p:nvSpPr>
            <p:cNvPr id="26640" name="Rectangle 52"/>
            <p:cNvSpPr>
              <a:spLocks noChangeArrowheads="1"/>
            </p:cNvSpPr>
            <p:nvPr/>
          </p:nvSpPr>
          <p:spPr bwMode="auto">
            <a:xfrm>
              <a:off x="1156" y="2568"/>
              <a:ext cx="726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20000"/>
                </a:spcBef>
              </a:pPr>
              <a:r>
                <a:rPr lang="es-ES" altLang="en-US" sz="2000">
                  <a:solidFill>
                    <a:schemeClr val="bg1"/>
                  </a:solidFill>
                  <a:latin typeface="Arial Narrow" charset="0"/>
                </a:rPr>
                <a:t>Radiación solar reflejada</a:t>
              </a:r>
            </a:p>
          </p:txBody>
        </p:sp>
        <p:sp>
          <p:nvSpPr>
            <p:cNvPr id="26641" name="Rectangle 51"/>
            <p:cNvSpPr>
              <a:spLocks noChangeArrowheads="1"/>
            </p:cNvSpPr>
            <p:nvPr/>
          </p:nvSpPr>
          <p:spPr bwMode="auto">
            <a:xfrm>
              <a:off x="839" y="2568"/>
              <a:ext cx="363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s-ES" altLang="en-US">
                  <a:solidFill>
                    <a:schemeClr val="bg1"/>
                  </a:solidFill>
                </a:rPr>
                <a:t>-</a:t>
              </a:r>
            </a:p>
          </p:txBody>
        </p:sp>
        <p:sp>
          <p:nvSpPr>
            <p:cNvPr id="26642" name="Rectangle 50"/>
            <p:cNvSpPr>
              <a:spLocks noChangeArrowheads="1"/>
            </p:cNvSpPr>
            <p:nvPr/>
          </p:nvSpPr>
          <p:spPr bwMode="auto">
            <a:xfrm>
              <a:off x="113" y="2568"/>
              <a:ext cx="726" cy="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000" tIns="46800" rIns="90000" bIns="46800" anchor="ctr"/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s-ES" altLang="en-US" sz="2000">
                  <a:solidFill>
                    <a:schemeClr val="bg1"/>
                  </a:solidFill>
                  <a:latin typeface="Arial Narrow" charset="0"/>
                </a:rPr>
                <a:t>Radiación solar incidente</a:t>
              </a:r>
            </a:p>
          </p:txBody>
        </p:sp>
        <p:sp>
          <p:nvSpPr>
            <p:cNvPr id="26643" name="Line 54"/>
            <p:cNvSpPr>
              <a:spLocks noChangeShapeType="1"/>
            </p:cNvSpPr>
            <p:nvPr/>
          </p:nvSpPr>
          <p:spPr bwMode="auto">
            <a:xfrm>
              <a:off x="113" y="2568"/>
              <a:ext cx="726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6644" name="Line 55"/>
            <p:cNvSpPr>
              <a:spLocks noChangeShapeType="1"/>
            </p:cNvSpPr>
            <p:nvPr/>
          </p:nvSpPr>
          <p:spPr bwMode="auto">
            <a:xfrm>
              <a:off x="113" y="3333"/>
              <a:ext cx="29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6645" name="Line 56"/>
            <p:cNvSpPr>
              <a:spLocks noChangeShapeType="1"/>
            </p:cNvSpPr>
            <p:nvPr/>
          </p:nvSpPr>
          <p:spPr bwMode="auto">
            <a:xfrm>
              <a:off x="113" y="2568"/>
              <a:ext cx="0" cy="76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6646" name="Line 60"/>
            <p:cNvSpPr>
              <a:spLocks noChangeShapeType="1"/>
            </p:cNvSpPr>
            <p:nvPr/>
          </p:nvSpPr>
          <p:spPr bwMode="auto">
            <a:xfrm>
              <a:off x="3107" y="2568"/>
              <a:ext cx="0" cy="76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6647" name="Line 74"/>
            <p:cNvSpPr>
              <a:spLocks noChangeShapeType="1"/>
            </p:cNvSpPr>
            <p:nvPr/>
          </p:nvSpPr>
          <p:spPr bwMode="auto">
            <a:xfrm>
              <a:off x="839" y="2568"/>
              <a:ext cx="363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6648" name="Line 76"/>
            <p:cNvSpPr>
              <a:spLocks noChangeShapeType="1"/>
            </p:cNvSpPr>
            <p:nvPr/>
          </p:nvSpPr>
          <p:spPr bwMode="auto">
            <a:xfrm>
              <a:off x="1202" y="2568"/>
              <a:ext cx="68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_tradnl"/>
            </a:p>
          </p:txBody>
        </p:sp>
        <p:sp>
          <p:nvSpPr>
            <p:cNvPr id="26649" name="Line 78"/>
            <p:cNvSpPr>
              <a:spLocks noChangeShapeType="1"/>
            </p:cNvSpPr>
            <p:nvPr/>
          </p:nvSpPr>
          <p:spPr bwMode="auto">
            <a:xfrm>
              <a:off x="1882" y="2568"/>
              <a:ext cx="12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28575" cap="sq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s-ES_tradnl"/>
            </a:p>
          </p:txBody>
        </p:sp>
      </p:grpSp>
      <p:sp>
        <p:nvSpPr>
          <p:cNvPr id="17506" name="Text Box 98"/>
          <p:cNvSpPr txBox="1">
            <a:spLocks noChangeArrowheads="1"/>
          </p:cNvSpPr>
          <p:nvPr/>
        </p:nvSpPr>
        <p:spPr bwMode="auto">
          <a:xfrm>
            <a:off x="504825" y="5367338"/>
            <a:ext cx="46434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sz="2000" b="1">
                <a:solidFill>
                  <a:schemeClr val="bg1"/>
                </a:solidFill>
                <a:latin typeface="Arial Narrow" charset="0"/>
              </a:rPr>
              <a:t>360                 120 (30%)            240 W/m</a:t>
            </a:r>
            <a:r>
              <a:rPr lang="es-ES" altLang="en-US" sz="2000" b="1" baseline="30000">
                <a:solidFill>
                  <a:schemeClr val="bg1"/>
                </a:solidFill>
                <a:latin typeface="Arial Narrow" charset="0"/>
              </a:rPr>
              <a:t>2</a:t>
            </a:r>
          </a:p>
        </p:txBody>
      </p:sp>
      <p:sp>
        <p:nvSpPr>
          <p:cNvPr id="17507" name="Oval 99"/>
          <p:cNvSpPr>
            <a:spLocks noChangeArrowheads="1"/>
          </p:cNvSpPr>
          <p:nvPr/>
        </p:nvSpPr>
        <p:spPr bwMode="auto">
          <a:xfrm>
            <a:off x="3203575" y="5300663"/>
            <a:ext cx="1296988" cy="504825"/>
          </a:xfrm>
          <a:prstGeom prst="ellips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n-US" b="1"/>
          </a:p>
        </p:txBody>
      </p:sp>
      <p:sp>
        <p:nvSpPr>
          <p:cNvPr id="17508" name="Text Box 100"/>
          <p:cNvSpPr txBox="1">
            <a:spLocks noChangeArrowheads="1"/>
          </p:cNvSpPr>
          <p:nvPr/>
        </p:nvSpPr>
        <p:spPr bwMode="auto">
          <a:xfrm>
            <a:off x="179388" y="1412875"/>
            <a:ext cx="410527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n-US" b="1">
                <a:solidFill>
                  <a:schemeClr val="bg1"/>
                </a:solidFill>
              </a:rPr>
              <a:t>Para un clima estable, es necesario un balance entre los flujos de energía entrantes y salientes</a:t>
            </a:r>
          </a:p>
        </p:txBody>
      </p:sp>
      <p:sp>
        <p:nvSpPr>
          <p:cNvPr id="156719" name="Text Box 47"/>
          <p:cNvSpPr txBox="1">
            <a:spLocks noChangeArrowheads="1"/>
          </p:cNvSpPr>
          <p:nvPr/>
        </p:nvSpPr>
        <p:spPr bwMode="auto">
          <a:xfrm>
            <a:off x="60325" y="6140450"/>
            <a:ext cx="48164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i="1"/>
              <a:t>Un desbalance a favor del planeta producir</a:t>
            </a:r>
            <a:r>
              <a:rPr lang="en-US" altLang="ja-JP" i="1"/>
              <a:t>á un aumento en la temperatura promedio</a:t>
            </a:r>
            <a:endParaRPr lang="en-US" altLang="en-US" i="1"/>
          </a:p>
        </p:txBody>
      </p:sp>
    </p:spTree>
    <p:extLst>
      <p:ext uri="{BB962C8B-B14F-4D97-AF65-F5344CB8AC3E}">
        <p14:creationId xmlns:p14="http://schemas.microsoft.com/office/powerpoint/2010/main" val="110358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06" grpId="0"/>
      <p:bldP spid="17507" grpId="0" animBg="1"/>
      <p:bldP spid="1567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pcc_ar4_faq2.1.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7"/>
          <a:stretch/>
        </p:blipFill>
        <p:spPr bwMode="auto">
          <a:xfrm>
            <a:off x="539552" y="731520"/>
            <a:ext cx="8604448" cy="6121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683568" y="6500670"/>
            <a:ext cx="25693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800"/>
              <a:t>IPCC AR4 WG1, 2007</a:t>
            </a:r>
          </a:p>
        </p:txBody>
      </p:sp>
      <p:grpSp>
        <p:nvGrpSpPr>
          <p:cNvPr id="14" name="Agrupar 6"/>
          <p:cNvGrpSpPr>
            <a:grpSpLocks/>
          </p:cNvGrpSpPr>
          <p:nvPr/>
        </p:nvGrpSpPr>
        <p:grpSpPr bwMode="auto">
          <a:xfrm>
            <a:off x="7613462" y="44624"/>
            <a:ext cx="1423034" cy="1440160"/>
            <a:chOff x="7524227" y="-457618"/>
            <a:chExt cx="1512241" cy="1582363"/>
          </a:xfrm>
        </p:grpSpPr>
        <p:sp>
          <p:nvSpPr>
            <p:cNvPr id="15" name="CuadroTexto 1"/>
            <p:cNvSpPr txBox="1">
              <a:spLocks noChangeArrowheads="1"/>
            </p:cNvSpPr>
            <p:nvPr/>
          </p:nvSpPr>
          <p:spPr bwMode="auto">
            <a:xfrm>
              <a:off x="7524227" y="-457618"/>
              <a:ext cx="1512241" cy="646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r"/>
              <a:r>
                <a:rPr lang="es-ES" altLang="en-US" sz="1800" smtClean="0">
                  <a:solidFill>
                    <a:srgbClr val="FF0000"/>
                  </a:solidFill>
                </a:rPr>
                <a:t>411.8 ppm </a:t>
              </a:r>
              <a:r>
                <a:rPr lang="es-ES" altLang="en-US" sz="1800">
                  <a:solidFill>
                    <a:srgbClr val="FF0000"/>
                  </a:solidFill>
                </a:rPr>
                <a:t>(feb 2019) </a:t>
              </a:r>
              <a:endParaRPr lang="es-ES" altLang="en-US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16" name="Conector recto de flecha 3"/>
            <p:cNvCxnSpPr>
              <a:cxnSpLocks noChangeShapeType="1"/>
            </p:cNvCxnSpPr>
            <p:nvPr/>
          </p:nvCxnSpPr>
          <p:spPr bwMode="auto">
            <a:xfrm flipV="1">
              <a:off x="7693745" y="23"/>
              <a:ext cx="46606" cy="1124722"/>
            </a:xfrm>
            <a:prstGeom prst="straightConnector1">
              <a:avLst/>
            </a:prstGeom>
            <a:noFill/>
            <a:ln w="38100">
              <a:solidFill>
                <a:srgbClr val="FF0000"/>
              </a:solidFill>
              <a:prstDash val="sysDash"/>
              <a:round/>
              <a:headEnd/>
              <a:tailEnd type="arrow" w="med" len="med"/>
            </a:ln>
          </p:spPr>
        </p:cxnSp>
      </p:grp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88640"/>
            <a:ext cx="8352928" cy="432048"/>
          </a:xfrm>
        </p:spPr>
        <p:txBody>
          <a:bodyPr/>
          <a:lstStyle/>
          <a:p>
            <a:r>
              <a:rPr lang="es-ES" altLang="en-US"/>
              <a:t>Concentraciones de gases de efecto invernadero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8886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" altLang="en-US" dirty="0"/>
              <a:t>Anomalía de temperatura global anual</a:t>
            </a:r>
          </a:p>
          <a:p>
            <a:endParaRPr lang="es-ES_trad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4862945"/>
          </a:xfrm>
          <a:prstGeom prst="rect">
            <a:avLst/>
          </a:prstGeom>
        </p:spPr>
      </p:pic>
      <p:sp>
        <p:nvSpPr>
          <p:cNvPr id="7" name="CuadroTexto 4"/>
          <p:cNvSpPr txBox="1">
            <a:spLocks noChangeArrowheads="1"/>
          </p:cNvSpPr>
          <p:nvPr/>
        </p:nvSpPr>
        <p:spPr bwMode="auto">
          <a:xfrm>
            <a:off x="7062168" y="5805488"/>
            <a:ext cx="137063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s-ES" altLang="en-US" sz="1400" dirty="0"/>
              <a:t>Fuente: NASA </a:t>
            </a:r>
          </a:p>
        </p:txBody>
      </p:sp>
      <p:sp>
        <p:nvSpPr>
          <p:cNvPr id="2" name="Rectangle 1"/>
          <p:cNvSpPr/>
          <p:nvPr/>
        </p:nvSpPr>
        <p:spPr>
          <a:xfrm>
            <a:off x="1403648" y="222867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smtClean="0">
                <a:solidFill>
                  <a:srgbClr val="910F00"/>
                </a:solidFill>
                <a:latin typeface="FrutigerLTPro" charset="0"/>
              </a:rPr>
              <a:t>“</a:t>
            </a:r>
            <a:r>
              <a:rPr lang="en-US" b="1" dirty="0" err="1" smtClean="0">
                <a:solidFill>
                  <a:srgbClr val="910F00"/>
                </a:solidFill>
                <a:latin typeface="FrutigerLTPro" charset="0"/>
              </a:rPr>
              <a:t>Es</a:t>
            </a:r>
            <a:r>
              <a:rPr lang="en-US" b="1" dirty="0" smtClean="0">
                <a:solidFill>
                  <a:srgbClr val="910F00"/>
                </a:solidFill>
                <a:latin typeface="FrutigerLTPro" charset="0"/>
              </a:rPr>
              <a:t> </a:t>
            </a:r>
            <a:r>
              <a:rPr lang="en-US" b="1" i="1" dirty="0" err="1">
                <a:solidFill>
                  <a:srgbClr val="910F00"/>
                </a:solidFill>
                <a:latin typeface="FrutigerLTPro" charset="0"/>
              </a:rPr>
              <a:t>sumamente</a:t>
            </a:r>
            <a:r>
              <a:rPr lang="en-US" b="1" i="1" dirty="0">
                <a:solidFill>
                  <a:srgbClr val="910F00"/>
                </a:solidFill>
                <a:latin typeface="FrutigerLTPro" charset="0"/>
              </a:rPr>
              <a:t> probable </a:t>
            </a:r>
            <a:r>
              <a:rPr lang="en-US" b="1" dirty="0">
                <a:solidFill>
                  <a:srgbClr val="910F00"/>
                </a:solidFill>
                <a:latin typeface="FrutigerLTPro" charset="0"/>
              </a:rPr>
              <a:t>que la </a:t>
            </a:r>
            <a:r>
              <a:rPr lang="en-US" b="1" dirty="0" err="1" smtClean="0">
                <a:solidFill>
                  <a:srgbClr val="910F00"/>
                </a:solidFill>
                <a:latin typeface="FrutigerLTPro" charset="0"/>
              </a:rPr>
              <a:t>influencia</a:t>
            </a:r>
            <a:r>
              <a:rPr lang="en-US" b="1" dirty="0" smtClean="0">
                <a:solidFill>
                  <a:srgbClr val="910F00"/>
                </a:solidFill>
                <a:latin typeface="FrutigerLTPro" charset="0"/>
              </a:rPr>
              <a:t> </a:t>
            </a:r>
            <a:r>
              <a:rPr lang="en-US" b="1" dirty="0" err="1">
                <a:solidFill>
                  <a:srgbClr val="910F00"/>
                </a:solidFill>
                <a:latin typeface="FrutigerLTPro" charset="0"/>
              </a:rPr>
              <a:t>humana</a:t>
            </a:r>
            <a:r>
              <a:rPr lang="en-US" b="1" dirty="0">
                <a:solidFill>
                  <a:srgbClr val="910F00"/>
                </a:solidFill>
                <a:latin typeface="FrutigerLTPro" charset="0"/>
              </a:rPr>
              <a:t> </a:t>
            </a:r>
            <a:r>
              <a:rPr lang="en-US" b="1" dirty="0" err="1">
                <a:solidFill>
                  <a:srgbClr val="910F00"/>
                </a:solidFill>
                <a:latin typeface="FrutigerLTPro" charset="0"/>
              </a:rPr>
              <a:t>haya</a:t>
            </a:r>
            <a:r>
              <a:rPr lang="en-US" b="1" dirty="0">
                <a:solidFill>
                  <a:srgbClr val="910F00"/>
                </a:solidFill>
                <a:latin typeface="FrutigerLTPro" charset="0"/>
              </a:rPr>
              <a:t> </a:t>
            </a:r>
            <a:r>
              <a:rPr lang="en-US" b="1" dirty="0" err="1">
                <a:solidFill>
                  <a:srgbClr val="910F00"/>
                </a:solidFill>
                <a:latin typeface="FrutigerLTPro" charset="0"/>
              </a:rPr>
              <a:t>sido</a:t>
            </a:r>
            <a:r>
              <a:rPr lang="en-US" b="1" dirty="0">
                <a:solidFill>
                  <a:srgbClr val="910F00"/>
                </a:solidFill>
                <a:latin typeface="FrutigerLTPro" charset="0"/>
              </a:rPr>
              <a:t> la causa </a:t>
            </a:r>
            <a:r>
              <a:rPr lang="en-US" b="1" dirty="0" err="1">
                <a:solidFill>
                  <a:srgbClr val="910F00"/>
                </a:solidFill>
                <a:latin typeface="FrutigerLTPro" charset="0"/>
              </a:rPr>
              <a:t>dominante</a:t>
            </a:r>
            <a:r>
              <a:rPr lang="en-US" b="1" dirty="0">
                <a:solidFill>
                  <a:srgbClr val="910F00"/>
                </a:solidFill>
                <a:latin typeface="FrutigerLTPro" charset="0"/>
              </a:rPr>
              <a:t> del </a:t>
            </a:r>
            <a:r>
              <a:rPr lang="en-US" b="1" dirty="0" err="1">
                <a:solidFill>
                  <a:srgbClr val="910F00"/>
                </a:solidFill>
                <a:latin typeface="FrutigerLTPro" charset="0"/>
              </a:rPr>
              <a:t>calentamiento</a:t>
            </a:r>
            <a:r>
              <a:rPr lang="en-US" b="1" dirty="0">
                <a:solidFill>
                  <a:srgbClr val="910F00"/>
                </a:solidFill>
                <a:latin typeface="FrutigerLTPro" charset="0"/>
              </a:rPr>
              <a:t> </a:t>
            </a:r>
            <a:r>
              <a:rPr lang="en-US" b="1" dirty="0" err="1">
                <a:solidFill>
                  <a:srgbClr val="910F00"/>
                </a:solidFill>
                <a:latin typeface="FrutigerLTPro" charset="0"/>
              </a:rPr>
              <a:t>observado</a:t>
            </a:r>
            <a:r>
              <a:rPr lang="en-US" b="1" dirty="0">
                <a:solidFill>
                  <a:srgbClr val="910F00"/>
                </a:solidFill>
                <a:latin typeface="FrutigerLTPro" charset="0"/>
              </a:rPr>
              <a:t> </a:t>
            </a:r>
            <a:r>
              <a:rPr lang="en-US" b="1" dirty="0" err="1">
                <a:solidFill>
                  <a:srgbClr val="910F00"/>
                </a:solidFill>
                <a:latin typeface="FrutigerLTPro" charset="0"/>
              </a:rPr>
              <a:t>desde</a:t>
            </a:r>
            <a:r>
              <a:rPr lang="en-US" b="1" dirty="0">
                <a:solidFill>
                  <a:srgbClr val="910F00"/>
                </a:solidFill>
                <a:latin typeface="FrutigerLTPro" charset="0"/>
              </a:rPr>
              <a:t> </a:t>
            </a:r>
            <a:r>
              <a:rPr lang="en-US" b="1" dirty="0" err="1">
                <a:solidFill>
                  <a:srgbClr val="910F00"/>
                </a:solidFill>
                <a:latin typeface="FrutigerLTPro" charset="0"/>
              </a:rPr>
              <a:t>mediados</a:t>
            </a:r>
            <a:r>
              <a:rPr lang="en-US" b="1" dirty="0">
                <a:solidFill>
                  <a:srgbClr val="910F00"/>
                </a:solidFill>
                <a:latin typeface="FrutigerLTPro" charset="0"/>
              </a:rPr>
              <a:t> del </a:t>
            </a:r>
            <a:r>
              <a:rPr lang="en-US" b="1" dirty="0" err="1">
                <a:solidFill>
                  <a:srgbClr val="910F00"/>
                </a:solidFill>
                <a:latin typeface="FrutigerLTPro" charset="0"/>
              </a:rPr>
              <a:t>siglo</a:t>
            </a:r>
            <a:r>
              <a:rPr lang="en-US" b="1" dirty="0">
                <a:solidFill>
                  <a:srgbClr val="910F00"/>
                </a:solidFill>
                <a:latin typeface="FrutigerLTPro" charset="0"/>
              </a:rPr>
              <a:t> XX</a:t>
            </a:r>
            <a:r>
              <a:rPr lang="en-US" b="1" dirty="0" smtClean="0">
                <a:solidFill>
                  <a:srgbClr val="910F00"/>
                </a:solidFill>
                <a:latin typeface="FrutigerLTPro" charset="0"/>
              </a:rPr>
              <a:t>.” (IPCC 2013)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791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188640"/>
            <a:ext cx="8352928" cy="432048"/>
          </a:xfrm>
        </p:spPr>
        <p:txBody>
          <a:bodyPr/>
          <a:lstStyle/>
          <a:p>
            <a:r>
              <a:rPr lang="es-ES_tradnl" dirty="0" smtClean="0"/>
              <a:t>Forzantes energéticos del cambio climático</a:t>
            </a:r>
            <a:endParaRPr lang="es-ES_tradnl" dirty="0"/>
          </a:p>
        </p:txBody>
      </p:sp>
      <p:grpSp>
        <p:nvGrpSpPr>
          <p:cNvPr id="11" name="Group 10"/>
          <p:cNvGrpSpPr/>
          <p:nvPr/>
        </p:nvGrpSpPr>
        <p:grpSpPr>
          <a:xfrm>
            <a:off x="1086553" y="764704"/>
            <a:ext cx="6985835" cy="5957218"/>
            <a:chOff x="611188" y="7938"/>
            <a:chExt cx="8054975" cy="6858000"/>
          </a:xfrm>
        </p:grpSpPr>
        <p:pic>
          <p:nvPicPr>
            <p:cNvPr id="5" name="Imagen 3" descr="WGI_AR5_FigSPM-5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7938"/>
              <a:ext cx="8054975" cy="6858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1034"/>
            <p:cNvSpPr txBox="1">
              <a:spLocks noChangeArrowheads="1"/>
            </p:cNvSpPr>
            <p:nvPr/>
          </p:nvSpPr>
          <p:spPr bwMode="auto">
            <a:xfrm>
              <a:off x="644699" y="6473843"/>
              <a:ext cx="979488" cy="2778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 sz="1200"/>
                <a:t>IPCC, 2013</a:t>
              </a:r>
            </a:p>
          </p:txBody>
        </p:sp>
        <p:sp>
          <p:nvSpPr>
            <p:cNvPr id="7" name="CuadroTexto 1"/>
            <p:cNvSpPr txBox="1">
              <a:spLocks noChangeArrowheads="1"/>
            </p:cNvSpPr>
            <p:nvPr/>
          </p:nvSpPr>
          <p:spPr bwMode="auto">
            <a:xfrm rot="16200000">
              <a:off x="2839244" y="972344"/>
              <a:ext cx="1900237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s-ES" altLang="en-US" sz="1200"/>
                <a:t>Gases invernadero</a:t>
              </a:r>
            </a:p>
          </p:txBody>
        </p:sp>
        <p:sp>
          <p:nvSpPr>
            <p:cNvPr id="8" name="CuadroTexto 4"/>
            <p:cNvSpPr txBox="1">
              <a:spLocks noChangeArrowheads="1"/>
            </p:cNvSpPr>
            <p:nvPr/>
          </p:nvSpPr>
          <p:spPr bwMode="auto">
            <a:xfrm rot="16200000">
              <a:off x="2713831" y="2928144"/>
              <a:ext cx="211296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s-ES" altLang="en-US" sz="1200"/>
                <a:t>Otros gases y aerosoles</a:t>
              </a:r>
            </a:p>
          </p:txBody>
        </p:sp>
        <p:sp>
          <p:nvSpPr>
            <p:cNvPr id="9" name="CuadroTexto 5"/>
            <p:cNvSpPr txBox="1">
              <a:spLocks noChangeArrowheads="1"/>
            </p:cNvSpPr>
            <p:nvPr/>
          </p:nvSpPr>
          <p:spPr bwMode="auto">
            <a:xfrm>
              <a:off x="3492500" y="4705350"/>
              <a:ext cx="696913" cy="307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s-ES" altLang="en-US" sz="1400"/>
                <a:t>Solar</a:t>
              </a:r>
            </a:p>
          </p:txBody>
        </p:sp>
        <p:sp>
          <p:nvSpPr>
            <p:cNvPr id="10" name="CuadroTexto 2"/>
            <p:cNvSpPr txBox="1">
              <a:spLocks noChangeArrowheads="1"/>
            </p:cNvSpPr>
            <p:nvPr/>
          </p:nvSpPr>
          <p:spPr bwMode="auto">
            <a:xfrm>
              <a:off x="915988" y="5056188"/>
              <a:ext cx="2432050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s-ES" altLang="en-US" sz="2000"/>
                <a:t>EFECTO HUMANO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4070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5536" y="260648"/>
            <a:ext cx="8352928" cy="432048"/>
          </a:xfrm>
        </p:spPr>
        <p:txBody>
          <a:bodyPr/>
          <a:lstStyle/>
          <a:p>
            <a:r>
              <a:rPr lang="es-ES_tradnl" dirty="0" smtClean="0"/>
              <a:t>Otras manifestaciones del </a:t>
            </a:r>
            <a:r>
              <a:rPr lang="es-ES_tradnl" smtClean="0"/>
              <a:t>cambio climático</a:t>
            </a:r>
            <a:endParaRPr lang="es-ES_tradnl"/>
          </a:p>
        </p:txBody>
      </p:sp>
      <p:grpSp>
        <p:nvGrpSpPr>
          <p:cNvPr id="5" name="Agrupar 5"/>
          <p:cNvGrpSpPr>
            <a:grpSpLocks/>
          </p:cNvGrpSpPr>
          <p:nvPr/>
        </p:nvGrpSpPr>
        <p:grpSpPr bwMode="auto">
          <a:xfrm>
            <a:off x="14288" y="836613"/>
            <a:ext cx="8956675" cy="5762625"/>
            <a:chOff x="1979712" y="3396870"/>
            <a:chExt cx="5932686" cy="3488514"/>
          </a:xfrm>
        </p:grpSpPr>
        <p:pic>
          <p:nvPicPr>
            <p:cNvPr id="6" name="Imagen 3" descr="WGI_AR5_FigSPM-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9132"/>
            <a:stretch>
              <a:fillRect/>
            </a:stretch>
          </p:blipFill>
          <p:spPr bwMode="auto">
            <a:xfrm>
              <a:off x="1979712" y="3396870"/>
              <a:ext cx="2980358" cy="3488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agen 4" descr="WGI_AR5_FigSPM-3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24"/>
            <a:stretch>
              <a:fillRect/>
            </a:stretch>
          </p:blipFill>
          <p:spPr bwMode="auto">
            <a:xfrm>
              <a:off x="4932040" y="3420533"/>
              <a:ext cx="2980358" cy="3420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 Box 1034"/>
          <p:cNvSpPr txBox="1">
            <a:spLocks noChangeArrowheads="1"/>
          </p:cNvSpPr>
          <p:nvPr/>
        </p:nvSpPr>
        <p:spPr bwMode="auto">
          <a:xfrm>
            <a:off x="63500" y="6535738"/>
            <a:ext cx="9794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200"/>
              <a:t>IPCC, 2013</a:t>
            </a:r>
          </a:p>
        </p:txBody>
      </p:sp>
      <p:sp>
        <p:nvSpPr>
          <p:cNvPr id="9" name="CuadroTexto 7"/>
          <p:cNvSpPr txBox="1">
            <a:spLocks noChangeArrowheads="1"/>
          </p:cNvSpPr>
          <p:nvPr/>
        </p:nvSpPr>
        <p:spPr bwMode="auto">
          <a:xfrm>
            <a:off x="971550" y="5105400"/>
            <a:ext cx="20875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n-US"/>
              <a:t>Hielo ártico de verano</a:t>
            </a:r>
          </a:p>
        </p:txBody>
      </p:sp>
      <p:sp>
        <p:nvSpPr>
          <p:cNvPr id="10" name="CuadroTexto 8"/>
          <p:cNvSpPr txBox="1">
            <a:spLocks noChangeArrowheads="1"/>
          </p:cNvSpPr>
          <p:nvPr/>
        </p:nvSpPr>
        <p:spPr bwMode="auto">
          <a:xfrm>
            <a:off x="6875463" y="5105400"/>
            <a:ext cx="18732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s-ES" altLang="en-US"/>
              <a:t>Nivel del mar global</a:t>
            </a:r>
          </a:p>
        </p:txBody>
      </p:sp>
      <p:sp>
        <p:nvSpPr>
          <p:cNvPr id="11" name="CuadroTexto 9"/>
          <p:cNvSpPr txBox="1">
            <a:spLocks noChangeArrowheads="1"/>
          </p:cNvSpPr>
          <p:nvPr/>
        </p:nvSpPr>
        <p:spPr bwMode="auto">
          <a:xfrm>
            <a:off x="5148263" y="1341438"/>
            <a:ext cx="18716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s-ES" altLang="en-US"/>
              <a:t>Calor en el océano</a:t>
            </a:r>
          </a:p>
        </p:txBody>
      </p:sp>
      <p:sp>
        <p:nvSpPr>
          <p:cNvPr id="12" name="CuadroTexto 10"/>
          <p:cNvSpPr txBox="1">
            <a:spLocks noChangeArrowheads="1"/>
          </p:cNvSpPr>
          <p:nvPr/>
        </p:nvSpPr>
        <p:spPr bwMode="auto">
          <a:xfrm>
            <a:off x="1476375" y="1196975"/>
            <a:ext cx="28797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/>
            <a:r>
              <a:rPr lang="es-ES" altLang="en-US"/>
              <a:t>Nieve de primavera en HN</a:t>
            </a:r>
          </a:p>
        </p:txBody>
      </p:sp>
    </p:spTree>
    <p:extLst>
      <p:ext uri="{BB962C8B-B14F-4D97-AF65-F5344CB8AC3E}">
        <p14:creationId xmlns:p14="http://schemas.microsoft.com/office/powerpoint/2010/main" val="1713345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2514600" y="1828800"/>
            <a:ext cx="7467600" cy="5334000"/>
            <a:chOff x="1872" y="1536"/>
            <a:chExt cx="3779" cy="1949"/>
          </a:xfrm>
        </p:grpSpPr>
        <p:pic>
          <p:nvPicPr>
            <p:cNvPr id="6" name="Picture 5" descr="vuille_et_al_200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2" y="1536"/>
              <a:ext cx="3779" cy="1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2736" y="1728"/>
              <a:ext cx="1224" cy="384"/>
              <a:chOff x="2736" y="1728"/>
              <a:chExt cx="1224" cy="384"/>
            </a:xfrm>
          </p:grpSpPr>
          <p:sp>
            <p:nvSpPr>
              <p:cNvPr id="10" name="Line 6"/>
              <p:cNvSpPr>
                <a:spLocks noChangeShapeType="1"/>
              </p:cNvSpPr>
              <p:nvPr/>
            </p:nvSpPr>
            <p:spPr bwMode="auto">
              <a:xfrm>
                <a:off x="2736" y="1728"/>
                <a:ext cx="432" cy="168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1" name="Line 7"/>
              <p:cNvSpPr>
                <a:spLocks noChangeShapeType="1"/>
              </p:cNvSpPr>
              <p:nvPr/>
            </p:nvSpPr>
            <p:spPr bwMode="auto">
              <a:xfrm>
                <a:off x="3168" y="1896"/>
                <a:ext cx="516" cy="180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2" name="Line 9"/>
              <p:cNvSpPr>
                <a:spLocks noChangeShapeType="1"/>
              </p:cNvSpPr>
              <p:nvPr/>
            </p:nvSpPr>
            <p:spPr bwMode="auto">
              <a:xfrm>
                <a:off x="3680" y="2076"/>
                <a:ext cx="156" cy="28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3" name="Line 10"/>
              <p:cNvSpPr>
                <a:spLocks noChangeShapeType="1"/>
              </p:cNvSpPr>
              <p:nvPr/>
            </p:nvSpPr>
            <p:spPr bwMode="auto">
              <a:xfrm flipV="1">
                <a:off x="3836" y="2100"/>
                <a:ext cx="48" cy="4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14" name="Line 11"/>
              <p:cNvSpPr>
                <a:spLocks noChangeShapeType="1"/>
              </p:cNvSpPr>
              <p:nvPr/>
            </p:nvSpPr>
            <p:spPr bwMode="auto">
              <a:xfrm>
                <a:off x="3884" y="2100"/>
                <a:ext cx="76" cy="12"/>
              </a:xfrm>
              <a:prstGeom prst="line">
                <a:avLst/>
              </a:prstGeom>
              <a:noFill/>
              <a:ln w="9525">
                <a:solidFill>
                  <a:srgbClr val="80008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sp>
          <p:nvSpPr>
            <p:cNvPr id="8" name="Line 13"/>
            <p:cNvSpPr>
              <a:spLocks noChangeShapeType="1"/>
            </p:cNvSpPr>
            <p:nvPr/>
          </p:nvSpPr>
          <p:spPr bwMode="auto">
            <a:xfrm>
              <a:off x="3168" y="1824"/>
              <a:ext cx="712" cy="107"/>
            </a:xfrm>
            <a:prstGeom prst="line">
              <a:avLst/>
            </a:prstGeom>
            <a:noFill/>
            <a:ln w="9525">
              <a:solidFill>
                <a:srgbClr val="8000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  <p:sp>
          <p:nvSpPr>
            <p:cNvPr id="9" name="Line 14"/>
            <p:cNvSpPr>
              <a:spLocks noChangeShapeType="1"/>
            </p:cNvSpPr>
            <p:nvPr/>
          </p:nvSpPr>
          <p:spPr bwMode="auto">
            <a:xfrm>
              <a:off x="3168" y="2016"/>
              <a:ext cx="517" cy="277"/>
            </a:xfrm>
            <a:prstGeom prst="line">
              <a:avLst/>
            </a:prstGeom>
            <a:noFill/>
            <a:ln w="9525">
              <a:solidFill>
                <a:srgbClr val="339966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s-ES_tradnl"/>
            </a:p>
          </p:txBody>
        </p:sp>
      </p:grpSp>
      <p:pic>
        <p:nvPicPr>
          <p:cNvPr id="16" name="Picture 4" descr="ipcc_tropglaci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38"/>
          <a:stretch>
            <a:fillRect/>
          </a:stretch>
        </p:blipFill>
        <p:spPr bwMode="auto">
          <a:xfrm>
            <a:off x="139700" y="152400"/>
            <a:ext cx="32512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5283200" y="4114800"/>
            <a:ext cx="5365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600">
                <a:latin typeface="Arial Narrow" charset="0"/>
              </a:rPr>
              <a:t>Per</a:t>
            </a:r>
            <a:r>
              <a:rPr lang="en-US" altLang="ja-JP" sz="1600">
                <a:latin typeface="Arial Narrow" charset="0"/>
              </a:rPr>
              <a:t>ú</a:t>
            </a:r>
            <a:endParaRPr lang="en-US" altLang="en-US"/>
          </a:p>
        </p:txBody>
      </p:sp>
      <p:sp>
        <p:nvSpPr>
          <p:cNvPr id="18" name="AutoShape 17"/>
          <p:cNvSpPr>
            <a:spLocks noChangeArrowheads="1"/>
          </p:cNvSpPr>
          <p:nvPr/>
        </p:nvSpPr>
        <p:spPr bwMode="auto">
          <a:xfrm>
            <a:off x="4343400" y="3886200"/>
            <a:ext cx="990600" cy="1143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s-ES" altLang="en-US"/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-28575" y="6565900"/>
            <a:ext cx="10541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en-US" altLang="en-US" sz="1400"/>
              <a:t>IPCC 2007</a:t>
            </a:r>
          </a:p>
        </p:txBody>
      </p:sp>
      <p:grpSp>
        <p:nvGrpSpPr>
          <p:cNvPr id="20" name="Group 31"/>
          <p:cNvGrpSpPr>
            <a:grpSpLocks/>
          </p:cNvGrpSpPr>
          <p:nvPr/>
        </p:nvGrpSpPr>
        <p:grpSpPr bwMode="auto">
          <a:xfrm>
            <a:off x="2120900" y="14288"/>
            <a:ext cx="3395663" cy="1966912"/>
            <a:chOff x="1336" y="9"/>
            <a:chExt cx="2139" cy="1239"/>
          </a:xfrm>
        </p:grpSpPr>
        <p:grpSp>
          <p:nvGrpSpPr>
            <p:cNvPr id="21" name="Group 29"/>
            <p:cNvGrpSpPr>
              <a:grpSpLocks/>
            </p:cNvGrpSpPr>
            <p:nvPr/>
          </p:nvGrpSpPr>
          <p:grpSpPr bwMode="auto">
            <a:xfrm>
              <a:off x="1336" y="9"/>
              <a:ext cx="2139" cy="1239"/>
              <a:chOff x="1336" y="9"/>
              <a:chExt cx="2139" cy="1239"/>
            </a:xfrm>
          </p:grpSpPr>
          <p:sp>
            <p:nvSpPr>
              <p:cNvPr id="23" name="Line 19"/>
              <p:cNvSpPr>
                <a:spLocks noChangeShapeType="1"/>
              </p:cNvSpPr>
              <p:nvPr/>
            </p:nvSpPr>
            <p:spPr bwMode="auto">
              <a:xfrm>
                <a:off x="1336" y="368"/>
                <a:ext cx="2056" cy="752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4" name="Line 22"/>
              <p:cNvSpPr>
                <a:spLocks noChangeShapeType="1"/>
              </p:cNvSpPr>
              <p:nvPr/>
            </p:nvSpPr>
            <p:spPr bwMode="auto">
              <a:xfrm>
                <a:off x="1968" y="200"/>
                <a:ext cx="147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5" name="Line 23"/>
              <p:cNvSpPr>
                <a:spLocks noChangeShapeType="1"/>
              </p:cNvSpPr>
              <p:nvPr/>
            </p:nvSpPr>
            <p:spPr bwMode="auto">
              <a:xfrm>
                <a:off x="2504" y="1136"/>
                <a:ext cx="80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  <p:sp>
            <p:nvSpPr>
              <p:cNvPr id="26" name="Text Box 24"/>
              <p:cNvSpPr txBox="1">
                <a:spLocks noChangeArrowheads="1"/>
              </p:cNvSpPr>
              <p:nvPr/>
            </p:nvSpPr>
            <p:spPr bwMode="auto">
              <a:xfrm>
                <a:off x="2256" y="1036"/>
                <a:ext cx="301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600"/>
                  <a:t>0%</a:t>
                </a:r>
              </a:p>
            </p:txBody>
          </p:sp>
          <p:sp>
            <p:nvSpPr>
              <p:cNvPr id="27" name="Text Box 25"/>
              <p:cNvSpPr txBox="1">
                <a:spLocks noChangeArrowheads="1"/>
              </p:cNvSpPr>
              <p:nvPr/>
            </p:nvSpPr>
            <p:spPr bwMode="auto">
              <a:xfrm>
                <a:off x="3110" y="9"/>
                <a:ext cx="36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r>
                  <a:rPr lang="en-US" altLang="en-US" sz="1400"/>
                  <a:t>2150</a:t>
                </a:r>
                <a:endParaRPr lang="en-US" altLang="en-US"/>
              </a:p>
            </p:txBody>
          </p:sp>
          <p:sp>
            <p:nvSpPr>
              <p:cNvPr id="28" name="Line 28"/>
              <p:cNvSpPr>
                <a:spLocks noChangeShapeType="1"/>
              </p:cNvSpPr>
              <p:nvPr/>
            </p:nvSpPr>
            <p:spPr bwMode="auto">
              <a:xfrm>
                <a:off x="3312" y="192"/>
                <a:ext cx="0" cy="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s-ES_tradnl"/>
              </a:p>
            </p:txBody>
          </p:sp>
        </p:grpSp>
        <p:sp>
          <p:nvSpPr>
            <p:cNvPr id="22" name="Text Box 30"/>
            <p:cNvSpPr txBox="1">
              <a:spLocks noChangeArrowheads="1"/>
            </p:cNvSpPr>
            <p:nvPr/>
          </p:nvSpPr>
          <p:spPr bwMode="auto">
            <a:xfrm>
              <a:off x="2478" y="739"/>
              <a:ext cx="356" cy="231"/>
            </a:xfrm>
            <a:prstGeom prst="rect">
              <a:avLst/>
            </a:prstGeom>
            <a:solidFill>
              <a:schemeClr val="bg1">
                <a:alpha val="52156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r>
                <a:rPr lang="en-US" altLang="en-US"/>
                <a:t>???</a:t>
              </a: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932040" y="404664"/>
            <a:ext cx="4104456" cy="1080120"/>
          </a:xfrm>
        </p:spPr>
        <p:txBody>
          <a:bodyPr/>
          <a:lstStyle/>
          <a:p>
            <a:r>
              <a:rPr lang="en-US" altLang="en-US" sz="3200" dirty="0" err="1"/>
              <a:t>Cambios</a:t>
            </a:r>
            <a:r>
              <a:rPr lang="en-US" altLang="en-US" sz="3200" dirty="0"/>
              <a:t> </a:t>
            </a:r>
            <a:r>
              <a:rPr lang="en-US" altLang="en-US" sz="3200" dirty="0" err="1"/>
              <a:t>en</a:t>
            </a:r>
            <a:r>
              <a:rPr lang="en-US" altLang="en-US" sz="3200" dirty="0"/>
              <a:t> </a:t>
            </a:r>
            <a:r>
              <a:rPr lang="en-US" altLang="ja-JP" sz="3200" dirty="0" err="1"/>
              <a:t>áreas</a:t>
            </a:r>
            <a:r>
              <a:rPr lang="en-US" altLang="ja-JP" sz="3200" dirty="0"/>
              <a:t> </a:t>
            </a:r>
            <a:r>
              <a:rPr lang="en-US" altLang="ja-JP" sz="3200" dirty="0" err="1"/>
              <a:t>glaciares</a:t>
            </a:r>
            <a:r>
              <a:rPr lang="en-US" altLang="ja-JP" sz="3200" dirty="0"/>
              <a:t> </a:t>
            </a:r>
            <a:r>
              <a:rPr lang="en-US" altLang="ja-JP" sz="3200" dirty="0" err="1"/>
              <a:t>tropicales</a:t>
            </a:r>
            <a:endParaRPr lang="en-US" altLang="en-US" sz="3200" dirty="0"/>
          </a:p>
          <a:p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158279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15001</TotalTime>
  <Words>1841</Words>
  <Application>Microsoft Office PowerPoint</Application>
  <PresentationFormat>Presentación en pantalla (4:3)</PresentationFormat>
  <Paragraphs>233</Paragraphs>
  <Slides>39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39</vt:i4>
      </vt:variant>
    </vt:vector>
  </HeadingPairs>
  <TitlesOfParts>
    <vt:vector size="49" baseType="lpstr">
      <vt:lpstr>ＭＳ Ｐゴシック</vt:lpstr>
      <vt:lpstr>AdvTTe5c5f14d.B</vt:lpstr>
      <vt:lpstr>Arial</vt:lpstr>
      <vt:lpstr>Arial Narrow</vt:lpstr>
      <vt:lpstr>Calibri</vt:lpstr>
      <vt:lpstr>FrutigerLTPro</vt:lpstr>
      <vt:lpstr>Khmer UI</vt:lpstr>
      <vt:lpstr>Myriad Pro</vt:lpstr>
      <vt:lpstr>Times</vt:lpstr>
      <vt:lpstr>Tema de Office</vt:lpstr>
      <vt:lpstr>Presentación de PowerPoint</vt:lpstr>
      <vt:lpstr>Presentación de PowerPoint</vt:lpstr>
      <vt:lpstr>Presentación de PowerPoint</vt:lpstr>
      <vt:lpstr>Balance de energía global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Sabanización del bosque amazónico</vt:lpstr>
      <vt:lpstr>Presentación de PowerPoint</vt:lpstr>
      <vt:lpstr>Presentación de PowerPoint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OCI</dc:creator>
  <cp:lastModifiedBy>usuario</cp:lastModifiedBy>
  <cp:revision>1003</cp:revision>
  <cp:lastPrinted>2014-08-08T23:41:28Z</cp:lastPrinted>
  <dcterms:created xsi:type="dcterms:W3CDTF">2013-08-21T16:59:44Z</dcterms:created>
  <dcterms:modified xsi:type="dcterms:W3CDTF">2019-03-20T14:07:16Z</dcterms:modified>
</cp:coreProperties>
</file>