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37" r:id="rId2"/>
    <p:sldId id="295" r:id="rId3"/>
    <p:sldId id="342" r:id="rId4"/>
    <p:sldId id="343" r:id="rId5"/>
    <p:sldId id="341" r:id="rId6"/>
    <p:sldId id="257" r:id="rId7"/>
    <p:sldId id="256" r:id="rId8"/>
    <p:sldId id="266" r:id="rId9"/>
    <p:sldId id="321" r:id="rId10"/>
    <p:sldId id="316" r:id="rId11"/>
    <p:sldId id="272" r:id="rId12"/>
    <p:sldId id="332" r:id="rId13"/>
    <p:sldId id="333" r:id="rId14"/>
    <p:sldId id="317" r:id="rId15"/>
    <p:sldId id="320" r:id="rId16"/>
    <p:sldId id="335" r:id="rId17"/>
    <p:sldId id="264" r:id="rId18"/>
    <p:sldId id="323" r:id="rId19"/>
    <p:sldId id="324" r:id="rId20"/>
    <p:sldId id="325" r:id="rId21"/>
    <p:sldId id="326" r:id="rId22"/>
    <p:sldId id="345" r:id="rId23"/>
    <p:sldId id="346" r:id="rId24"/>
    <p:sldId id="329" r:id="rId25"/>
    <p:sldId id="334" r:id="rId26"/>
    <p:sldId id="328" r:id="rId27"/>
    <p:sldId id="331" r:id="rId28"/>
    <p:sldId id="336" r:id="rId29"/>
    <p:sldId id="344" r:id="rId30"/>
    <p:sldId id="338" r:id="rId31"/>
    <p:sldId id="347" r:id="rId32"/>
    <p:sldId id="276" r:id="rId33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9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4197C-CB0E-4EFE-AED1-E2170AB5897C}" type="datetimeFigureOut">
              <a:rPr lang="es-CL" smtClean="0"/>
              <a:t>02-11-2022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9CAAE0-634C-4ACF-8CB9-76AC42A36A6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4304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E95046B6-3C36-4E3E-9023-62F40F6A1608}" type="slidenum">
              <a:rPr lang="es-ES" smtClean="0"/>
              <a:pPr/>
              <a:t>17</a:t>
            </a:fld>
            <a:endParaRPr lang="es-ES" smtClean="0"/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84888" cy="3424238"/>
          </a:xfrm>
          <a:solidFill>
            <a:srgbClr val="FFFFFF"/>
          </a:solidFill>
          <a:ln/>
        </p:spPr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CL">
              <a:ea typeface="Droid Sans" charset="0"/>
              <a:cs typeface="Droid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242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C49F8-6EDC-4CE5-9BEE-9B75AF379422}" type="slidenum">
              <a:rPr lang="es-CL" smtClean="0"/>
              <a:t>31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05527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E9ED-1ACA-483C-B1C4-5B50C69509EC}" type="datetimeFigureOut">
              <a:rPr lang="es-CL" smtClean="0"/>
              <a:t>02-11-2022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688C-F08F-4BA1-89D8-81C154E9E9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00438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E9ED-1ACA-483C-B1C4-5B50C69509EC}" type="datetimeFigureOut">
              <a:rPr lang="es-CL" smtClean="0"/>
              <a:t>02-11-2022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688C-F08F-4BA1-89D8-81C154E9E9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48250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E9ED-1ACA-483C-B1C4-5B50C69509EC}" type="datetimeFigureOut">
              <a:rPr lang="es-CL" smtClean="0"/>
              <a:t>02-11-2022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688C-F08F-4BA1-89D8-81C154E9E9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60518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E9ED-1ACA-483C-B1C4-5B50C69509EC}" type="datetimeFigureOut">
              <a:rPr lang="es-CL" smtClean="0"/>
              <a:t>02-11-2022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688C-F08F-4BA1-89D8-81C154E9E9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89600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E9ED-1ACA-483C-B1C4-5B50C69509EC}" type="datetimeFigureOut">
              <a:rPr lang="es-CL" smtClean="0"/>
              <a:t>02-11-2022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688C-F08F-4BA1-89D8-81C154E9E9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15314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E9ED-1ACA-483C-B1C4-5B50C69509EC}" type="datetimeFigureOut">
              <a:rPr lang="es-CL" smtClean="0"/>
              <a:t>02-11-2022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688C-F08F-4BA1-89D8-81C154E9E9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6104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E9ED-1ACA-483C-B1C4-5B50C69509EC}" type="datetimeFigureOut">
              <a:rPr lang="es-CL" smtClean="0"/>
              <a:t>02-11-2022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688C-F08F-4BA1-89D8-81C154E9E9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89719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E9ED-1ACA-483C-B1C4-5B50C69509EC}" type="datetimeFigureOut">
              <a:rPr lang="es-CL" smtClean="0"/>
              <a:t>02-11-2022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688C-F08F-4BA1-89D8-81C154E9E9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0093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E9ED-1ACA-483C-B1C4-5B50C69509EC}" type="datetimeFigureOut">
              <a:rPr lang="es-CL" smtClean="0"/>
              <a:t>02-11-2022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688C-F08F-4BA1-89D8-81C154E9E9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8005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E9ED-1ACA-483C-B1C4-5B50C69509EC}" type="datetimeFigureOut">
              <a:rPr lang="es-CL" smtClean="0"/>
              <a:t>02-11-2022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688C-F08F-4BA1-89D8-81C154E9E9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1377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1E9ED-1ACA-483C-B1C4-5B50C69509EC}" type="datetimeFigureOut">
              <a:rPr lang="es-CL" smtClean="0"/>
              <a:t>02-11-2022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688C-F08F-4BA1-89D8-81C154E9E9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0037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1E9ED-1ACA-483C-B1C4-5B50C69509EC}" type="datetimeFigureOut">
              <a:rPr lang="es-CL" smtClean="0"/>
              <a:t>02-11-2022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1688C-F08F-4BA1-89D8-81C154E9E9D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98298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png"/><Relationship Id="rId7" Type="http://schemas.openxmlformats.org/officeDocument/2006/relationships/slide" Target="slide8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61.pn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PMO-IV%20Documents\Mfrigate5mpg1.mpg" TargetMode="Externa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55.jpeg"/><Relationship Id="rId15" Type="http://schemas.openxmlformats.org/officeDocument/2006/relationships/image" Target="../media/image63.gif"/><Relationship Id="rId10" Type="http://schemas.openxmlformats.org/officeDocument/2006/relationships/slide" Target="slide27.xml"/><Relationship Id="rId4" Type="http://schemas.openxmlformats.org/officeDocument/2006/relationships/image" Target="../media/image54.jpeg"/><Relationship Id="rId9" Type="http://schemas.openxmlformats.org/officeDocument/2006/relationships/image" Target="../media/image58.png"/><Relationship Id="rId1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png"/><Relationship Id="rId18" Type="http://schemas.openxmlformats.org/officeDocument/2006/relationships/image" Target="../media/image88.jpeg"/><Relationship Id="rId3" Type="http://schemas.openxmlformats.org/officeDocument/2006/relationships/image" Target="../media/image73.jpeg"/><Relationship Id="rId21" Type="http://schemas.openxmlformats.org/officeDocument/2006/relationships/image" Target="../media/image91.png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17" Type="http://schemas.openxmlformats.org/officeDocument/2006/relationships/image" Target="../media/image87.png"/><Relationship Id="rId2" Type="http://schemas.openxmlformats.org/officeDocument/2006/relationships/image" Target="../media/image72.jpeg"/><Relationship Id="rId16" Type="http://schemas.openxmlformats.org/officeDocument/2006/relationships/image" Target="../media/image86.png"/><Relationship Id="rId20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11" Type="http://schemas.openxmlformats.org/officeDocument/2006/relationships/image" Target="../media/image81.png"/><Relationship Id="rId5" Type="http://schemas.openxmlformats.org/officeDocument/2006/relationships/image" Target="../media/image75.jpeg"/><Relationship Id="rId15" Type="http://schemas.openxmlformats.org/officeDocument/2006/relationships/image" Target="../media/image85.jpeg"/><Relationship Id="rId10" Type="http://schemas.openxmlformats.org/officeDocument/2006/relationships/image" Target="../media/image80.jpeg"/><Relationship Id="rId19" Type="http://schemas.openxmlformats.org/officeDocument/2006/relationships/image" Target="../media/image89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Relationship Id="rId14" Type="http://schemas.openxmlformats.org/officeDocument/2006/relationships/image" Target="../media/image8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eb.directemar.cl/met/jturno/avisos/informeingles.txt" TargetMode="External"/><Relationship Id="rId13" Type="http://schemas.openxmlformats.org/officeDocument/2006/relationships/hyperlink" Target="http://web.directemar.cl/met/jturno/cartas/hielo.jpg" TargetMode="External"/><Relationship Id="rId18" Type="http://schemas.openxmlformats.org/officeDocument/2006/relationships/image" Target="../media/image101.png"/><Relationship Id="rId3" Type="http://schemas.openxmlformats.org/officeDocument/2006/relationships/image" Target="../media/image92.jpeg"/><Relationship Id="rId21" Type="http://schemas.openxmlformats.org/officeDocument/2006/relationships/hyperlink" Target="https://web.directemar.cl/met/jturno/cartas/grandidier.jpg" TargetMode="External"/><Relationship Id="rId7" Type="http://schemas.openxmlformats.org/officeDocument/2006/relationships/image" Target="../media/image95.png"/><Relationship Id="rId12" Type="http://schemas.openxmlformats.org/officeDocument/2006/relationships/image" Target="../media/image98.jpeg"/><Relationship Id="rId17" Type="http://schemas.openxmlformats.org/officeDocument/2006/relationships/hyperlink" Target="https://web.directemar.cl/met/jturno/cartas/ICEBERG_CHART.png" TargetMode="External"/><Relationship Id="rId2" Type="http://schemas.openxmlformats.org/officeDocument/2006/relationships/hyperlink" Target="http://web.directemar.cl/met/jturno/cartas/hielo1.jpg" TargetMode="External"/><Relationship Id="rId16" Type="http://schemas.openxmlformats.org/officeDocument/2006/relationships/image" Target="../media/image100.jpeg"/><Relationship Id="rId20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.directemar.cl/met/jturno/indice/english.htm#Hielos" TargetMode="External"/><Relationship Id="rId11" Type="http://schemas.openxmlformats.org/officeDocument/2006/relationships/image" Target="../media/image97.jpeg"/><Relationship Id="rId24" Type="http://schemas.openxmlformats.org/officeDocument/2006/relationships/image" Target="../media/image104.jpeg"/><Relationship Id="rId5" Type="http://schemas.openxmlformats.org/officeDocument/2006/relationships/image" Target="../media/image94.jpeg"/><Relationship Id="rId15" Type="http://schemas.openxmlformats.org/officeDocument/2006/relationships/hyperlink" Target="https://web.directemar.cl/met/jturno/cartas/antarctic.jpg" TargetMode="External"/><Relationship Id="rId23" Type="http://schemas.openxmlformats.org/officeDocument/2006/relationships/hyperlink" Target="https://web.directemar.cl/met/jturno/cartas/margarita.jpg" TargetMode="External"/><Relationship Id="rId10" Type="http://schemas.openxmlformats.org/officeDocument/2006/relationships/hyperlink" Target="http://web.directemar.cl/met/jturno/cartas/egg_code.jpg" TargetMode="External"/><Relationship Id="rId19" Type="http://schemas.openxmlformats.org/officeDocument/2006/relationships/hyperlink" Target="https://web.directemar.cl/met/jturno/cartas/bransfield.jpg" TargetMode="External"/><Relationship Id="rId4" Type="http://schemas.openxmlformats.org/officeDocument/2006/relationships/image" Target="../media/image93.png"/><Relationship Id="rId9" Type="http://schemas.openxmlformats.org/officeDocument/2006/relationships/image" Target="../media/image96.jpeg"/><Relationship Id="rId14" Type="http://schemas.openxmlformats.org/officeDocument/2006/relationships/image" Target="../media/image99.jpeg"/><Relationship Id="rId22" Type="http://schemas.openxmlformats.org/officeDocument/2006/relationships/image" Target="../media/image10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cean-ops.org/maps/interactive/?theme=SOT&amp;ptfStatuses=%5b6%5d" TargetMode="Externa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jpeg"/><Relationship Id="rId5" Type="http://schemas.openxmlformats.org/officeDocument/2006/relationships/image" Target="../media/image131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gm_valparaiso/status/1441877098365337604?s=20" TargetMode="External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witter.com/ifop_periodista/status/1441820189843202069?s=20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7" Type="http://schemas.openxmlformats.org/officeDocument/2006/relationships/hyperlink" Target="http://www.goosocean.org/SOT-11" TargetMode="External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goosoean.org/PMO-6" TargetMode="Externa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eb.directemar.cl/met/jturno/Documentos/editorial.htm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jpeg"/><Relationship Id="rId4" Type="http://schemas.openxmlformats.org/officeDocument/2006/relationships/image" Target="../media/image1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8.png"/><Relationship Id="rId18" Type="http://schemas.openxmlformats.org/officeDocument/2006/relationships/image" Target="../media/image173.png"/><Relationship Id="rId26" Type="http://schemas.openxmlformats.org/officeDocument/2006/relationships/image" Target="../media/image180.jpeg"/><Relationship Id="rId3" Type="http://schemas.openxmlformats.org/officeDocument/2006/relationships/image" Target="../media/image158.jpeg"/><Relationship Id="rId21" Type="http://schemas.openxmlformats.org/officeDocument/2006/relationships/image" Target="../media/image176.png"/><Relationship Id="rId7" Type="http://schemas.openxmlformats.org/officeDocument/2006/relationships/image" Target="../media/image162.png"/><Relationship Id="rId12" Type="http://schemas.openxmlformats.org/officeDocument/2006/relationships/image" Target="../media/image167.png"/><Relationship Id="rId17" Type="http://schemas.openxmlformats.org/officeDocument/2006/relationships/image" Target="../media/image172.png"/><Relationship Id="rId25" Type="http://schemas.openxmlformats.org/officeDocument/2006/relationships/image" Target="../media/image17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1.png"/><Relationship Id="rId20" Type="http://schemas.openxmlformats.org/officeDocument/2006/relationships/image" Target="../media/image1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1.png"/><Relationship Id="rId11" Type="http://schemas.openxmlformats.org/officeDocument/2006/relationships/image" Target="../media/image166.png"/><Relationship Id="rId24" Type="http://schemas.openxmlformats.org/officeDocument/2006/relationships/image" Target="../media/image178.jpeg"/><Relationship Id="rId5" Type="http://schemas.openxmlformats.org/officeDocument/2006/relationships/image" Target="../media/image160.png"/><Relationship Id="rId15" Type="http://schemas.openxmlformats.org/officeDocument/2006/relationships/image" Target="../media/image170.png"/><Relationship Id="rId23" Type="http://schemas.openxmlformats.org/officeDocument/2006/relationships/image" Target="../media/image177.jpeg"/><Relationship Id="rId10" Type="http://schemas.openxmlformats.org/officeDocument/2006/relationships/image" Target="../media/image165.png"/><Relationship Id="rId19" Type="http://schemas.openxmlformats.org/officeDocument/2006/relationships/image" Target="../media/image174.png"/><Relationship Id="rId4" Type="http://schemas.openxmlformats.org/officeDocument/2006/relationships/image" Target="../media/image159.jpeg"/><Relationship Id="rId9" Type="http://schemas.openxmlformats.org/officeDocument/2006/relationships/image" Target="../media/image164.png"/><Relationship Id="rId14" Type="http://schemas.openxmlformats.org/officeDocument/2006/relationships/image" Target="../media/image169.png"/><Relationship Id="rId22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trp.wmo.int/course/view.php?id=181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miws.wmo.int/" TargetMode="External"/><Relationship Id="rId13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hyperlink" Target="http://weather.gmdss.org/XV.html" TargetMode="External"/><Relationship Id="rId12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eb.directemar.cl/met/jturno/indice/english.htm" TargetMode="External"/><Relationship Id="rId11" Type="http://schemas.openxmlformats.org/officeDocument/2006/relationships/image" Target="../media/image29.png"/><Relationship Id="rId5" Type="http://schemas.openxmlformats.org/officeDocument/2006/relationships/hyperlink" Target="http://web.directemar.cl/met/jturno/indice/index.htm" TargetMode="External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hyperlink" Target="http://meteoarmada.directemar.cl/" TargetMode="External"/><Relationship Id="rId9" Type="http://schemas.openxmlformats.org/officeDocument/2006/relationships/image" Target="../media/image27.jpeg"/><Relationship Id="rId14" Type="http://schemas.openxmlformats.org/officeDocument/2006/relationships/hyperlink" Target="https://www.ocean-ops.org/maps/interactive/?theme=SOT&amp;ptfStatuses=%5b6%5d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2" Type="http://schemas.openxmlformats.org/officeDocument/2006/relationships/hyperlink" Target="http://rammb-slider.cira.colostate.ed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8.jpeg"/><Relationship Id="rId4" Type="http://schemas.openxmlformats.org/officeDocument/2006/relationships/hyperlink" Target="http://weather.gmdss.org/XV.html" TargetMode="External"/><Relationship Id="rId9" Type="http://schemas.openxmlformats.org/officeDocument/2006/relationships/hyperlink" Target="http://web.directemar.cl/met/jturno/pub/animacion_Csfc.gi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518397"/>
            <a:ext cx="12191999" cy="2819341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1258399" y="6211669"/>
            <a:ext cx="908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PATRIOTISMO</a:t>
            </a:r>
          </a:p>
          <a:p>
            <a:pPr algn="ctr"/>
            <a:endParaRPr lang="es-CL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C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HONOR 		LEALTAD 		VALENTÍA 		INTEGRIDAD 	       	DEBER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458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03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739" name="Rectangle 3"/>
          <p:cNvSpPr>
            <a:spLocks noChangeArrowheads="1"/>
          </p:cNvSpPr>
          <p:nvPr/>
        </p:nvSpPr>
        <p:spPr bwMode="auto">
          <a:xfrm>
            <a:off x="203199" y="73620"/>
            <a:ext cx="8181383" cy="5334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s-ES_tradnl" sz="3733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  <a:cs typeface="Arial" charset="0"/>
              </a:rPr>
              <a:t>RED DE ESTACIONES SINÓPTICAS COSTERAS</a:t>
            </a:r>
            <a:endParaRPr lang="es-ES" sz="3733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  <a:cs typeface="Arial" charset="0"/>
            </a:endParaRPr>
          </a:p>
        </p:txBody>
      </p:sp>
      <p:pic>
        <p:nvPicPr>
          <p:cNvPr id="16387" name="Picture 4" descr="mapa ttdm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04800"/>
            <a:ext cx="2946400" cy="6324600"/>
          </a:xfrm>
          <a:prstGeom prst="rect">
            <a:avLst/>
          </a:prstGeom>
          <a:noFill/>
          <a:ln w="317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5" descr="antartica"/>
          <p:cNvPicPr>
            <a:picLocks noChangeAspect="1" noChangeArrowheads="1"/>
          </p:cNvPicPr>
          <p:nvPr/>
        </p:nvPicPr>
        <p:blipFill>
          <a:blip r:embed="rId3" cstate="screen">
            <a:lum bright="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5257800"/>
            <a:ext cx="2032000" cy="1390651"/>
          </a:xfrm>
          <a:prstGeom prst="rect">
            <a:avLst/>
          </a:prstGeom>
          <a:noFill/>
          <a:ln w="317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4" cstate="screen">
            <a:lum bright="-6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886200"/>
            <a:ext cx="2032000" cy="1219200"/>
          </a:xfrm>
          <a:prstGeom prst="rect">
            <a:avLst/>
          </a:prstGeom>
          <a:noFill/>
          <a:ln w="317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7"/>
          <p:cNvPicPr>
            <a:picLocks noChangeAspect="1" noChangeArrowheads="1"/>
          </p:cNvPicPr>
          <p:nvPr/>
        </p:nvPicPr>
        <p:blipFill>
          <a:blip r:embed="rId5" cstate="screen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514600"/>
            <a:ext cx="2032000" cy="1219200"/>
          </a:xfrm>
          <a:prstGeom prst="rect">
            <a:avLst/>
          </a:prstGeom>
          <a:noFill/>
          <a:ln w="317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2744" name="Text Box 8"/>
          <p:cNvSpPr txBox="1">
            <a:spLocks noChangeArrowheads="1"/>
          </p:cNvSpPr>
          <p:nvPr/>
        </p:nvSpPr>
        <p:spPr bwMode="auto">
          <a:xfrm>
            <a:off x="6096000" y="1752600"/>
            <a:ext cx="26416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85500</a:t>
            </a:r>
            <a:r>
              <a:rPr lang="es-CL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Faro Punta Tortuga (1968)</a:t>
            </a:r>
            <a:endParaRPr lang="es-ES" sz="1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012746" name="Text Box 10"/>
          <p:cNvSpPr txBox="1">
            <a:spLocks noChangeArrowheads="1"/>
          </p:cNvSpPr>
          <p:nvPr/>
        </p:nvSpPr>
        <p:spPr bwMode="auto">
          <a:xfrm>
            <a:off x="6096000" y="2983137"/>
            <a:ext cx="26416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85648</a:t>
            </a:r>
            <a:r>
              <a:rPr lang="es-CL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Faro Cabo Carranza (1968)</a:t>
            </a:r>
            <a:endParaRPr lang="es-ES" sz="1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012748" name="Text Box 12"/>
          <p:cNvSpPr txBox="1">
            <a:spLocks noChangeArrowheads="1"/>
          </p:cNvSpPr>
          <p:nvPr/>
        </p:nvSpPr>
        <p:spPr bwMode="auto">
          <a:xfrm>
            <a:off x="6096000" y="4074584"/>
            <a:ext cx="26416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85812</a:t>
            </a:r>
            <a:r>
              <a:rPr lang="es-CL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Faro Punta Corona (1968)</a:t>
            </a:r>
            <a:endParaRPr lang="es-ES" sz="1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012749" name="Text Box 13"/>
          <p:cNvSpPr txBox="1">
            <a:spLocks noChangeArrowheads="1"/>
          </p:cNvSpPr>
          <p:nvPr/>
        </p:nvSpPr>
        <p:spPr bwMode="auto">
          <a:xfrm>
            <a:off x="6299200" y="4373034"/>
            <a:ext cx="24384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85834</a:t>
            </a:r>
            <a:r>
              <a:rPr lang="es-CL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Faro Isla Guafo (1968)</a:t>
            </a:r>
            <a:endParaRPr lang="es-ES" sz="1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012750" name="Text Box 14"/>
          <p:cNvSpPr txBox="1">
            <a:spLocks noChangeArrowheads="1"/>
          </p:cNvSpPr>
          <p:nvPr/>
        </p:nvSpPr>
        <p:spPr bwMode="auto">
          <a:xfrm>
            <a:off x="6299200" y="4906433"/>
            <a:ext cx="24384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85889</a:t>
            </a:r>
            <a:r>
              <a:rPr lang="es-CL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Faro Cabo </a:t>
            </a:r>
            <a:r>
              <a:rPr lang="es-CL" sz="1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Raper</a:t>
            </a:r>
            <a:r>
              <a:rPr lang="es-CL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(1968)</a:t>
            </a:r>
            <a:endParaRPr lang="es-ES" sz="1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012751" name="Text Box 15"/>
          <p:cNvSpPr txBox="1">
            <a:spLocks noChangeArrowheads="1"/>
          </p:cNvSpPr>
          <p:nvPr/>
        </p:nvSpPr>
        <p:spPr bwMode="auto">
          <a:xfrm>
            <a:off x="6299200" y="5044698"/>
            <a:ext cx="24384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85894</a:t>
            </a:r>
            <a:r>
              <a:rPr lang="es-CL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Faro San Pedro (1968)</a:t>
            </a:r>
            <a:endParaRPr lang="es-ES" sz="1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012752" name="Text Box 16"/>
          <p:cNvSpPr txBox="1">
            <a:spLocks noChangeArrowheads="1"/>
          </p:cNvSpPr>
          <p:nvPr/>
        </p:nvSpPr>
        <p:spPr bwMode="auto">
          <a:xfrm>
            <a:off x="5689600" y="5561237"/>
            <a:ext cx="30480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85930</a:t>
            </a:r>
            <a:r>
              <a:rPr lang="es-CL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Faro Islotes Evangelistas (1968)</a:t>
            </a:r>
            <a:endParaRPr lang="es-ES" sz="1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012754" name="Text Box 18"/>
          <p:cNvSpPr txBox="1">
            <a:spLocks noChangeArrowheads="1"/>
          </p:cNvSpPr>
          <p:nvPr/>
        </p:nvSpPr>
        <p:spPr bwMode="auto">
          <a:xfrm>
            <a:off x="5791200" y="5256437"/>
            <a:ext cx="29464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85931</a:t>
            </a:r>
            <a:r>
              <a:rPr lang="es-CL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Faro Punta </a:t>
            </a:r>
            <a:r>
              <a:rPr lang="es-CL" sz="1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Dungenness</a:t>
            </a:r>
            <a:r>
              <a:rPr lang="es-CL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(1968)</a:t>
            </a:r>
            <a:endParaRPr lang="es-ES" sz="1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012755" name="Text Box 19"/>
          <p:cNvSpPr txBox="1">
            <a:spLocks noChangeArrowheads="1"/>
          </p:cNvSpPr>
          <p:nvPr/>
        </p:nvSpPr>
        <p:spPr bwMode="auto">
          <a:xfrm>
            <a:off x="6299200" y="6201833"/>
            <a:ext cx="24384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85969</a:t>
            </a:r>
            <a:r>
              <a:rPr lang="es-CL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Faro Isla Nueva (1968)</a:t>
            </a:r>
            <a:endParaRPr lang="es-ES" sz="1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012756" name="Text Box 20"/>
          <p:cNvSpPr txBox="1">
            <a:spLocks noChangeArrowheads="1"/>
          </p:cNvSpPr>
          <p:nvPr/>
        </p:nvSpPr>
        <p:spPr bwMode="auto">
          <a:xfrm>
            <a:off x="6197600" y="6506633"/>
            <a:ext cx="25400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85972</a:t>
            </a:r>
            <a:r>
              <a:rPr lang="es-CL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Islas Diego Ramírez (1968)</a:t>
            </a:r>
            <a:endParaRPr lang="es-ES" sz="1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012757" name="Text Box 21"/>
          <p:cNvSpPr txBox="1">
            <a:spLocks noChangeArrowheads="1"/>
          </p:cNvSpPr>
          <p:nvPr/>
        </p:nvSpPr>
        <p:spPr bwMode="auto">
          <a:xfrm>
            <a:off x="6299200" y="6049433"/>
            <a:ext cx="24384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85967</a:t>
            </a:r>
            <a:r>
              <a:rPr lang="es-CL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Puerto Williams (1968)</a:t>
            </a:r>
            <a:endParaRPr lang="es-ES" sz="1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012758" name="Text Box 22"/>
          <p:cNvSpPr txBox="1">
            <a:spLocks noChangeArrowheads="1"/>
          </p:cNvSpPr>
          <p:nvPr/>
        </p:nvSpPr>
        <p:spPr bwMode="auto">
          <a:xfrm>
            <a:off x="6299200" y="5729136"/>
            <a:ext cx="24384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85935</a:t>
            </a:r>
            <a:r>
              <a:rPr lang="es-CL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s-CL" sz="12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METEOMAG</a:t>
            </a:r>
            <a:r>
              <a:rPr lang="es-CL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(1971)</a:t>
            </a:r>
            <a:endParaRPr lang="es-ES" sz="1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pic>
        <p:nvPicPr>
          <p:cNvPr id="16403" name="Picture 28" descr="241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066800"/>
            <a:ext cx="2032000" cy="1295400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2765" name="Text Box 29"/>
          <p:cNvSpPr txBox="1">
            <a:spLocks noChangeArrowheads="1"/>
          </p:cNvSpPr>
          <p:nvPr/>
        </p:nvSpPr>
        <p:spPr bwMode="auto">
          <a:xfrm>
            <a:off x="5791200" y="2665638"/>
            <a:ext cx="29464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85558</a:t>
            </a:r>
            <a:r>
              <a:rPr lang="es-CL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s-CL" sz="12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CENMETEOVALP</a:t>
            </a:r>
            <a:r>
              <a:rPr lang="es-CL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(2002)</a:t>
            </a:r>
            <a:endParaRPr lang="es-ES" sz="1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012767" name="Text Box 31"/>
          <p:cNvSpPr txBox="1">
            <a:spLocks noChangeArrowheads="1"/>
          </p:cNvSpPr>
          <p:nvPr/>
        </p:nvSpPr>
        <p:spPr bwMode="auto">
          <a:xfrm>
            <a:off x="2336800" y="1524000"/>
            <a:ext cx="21336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s-CL" sz="12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85452</a:t>
            </a:r>
            <a:r>
              <a:rPr lang="es-CL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Isla San Félix (1977)</a:t>
            </a:r>
            <a:endParaRPr lang="es-ES" sz="1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012768" name="Text Box 32"/>
          <p:cNvSpPr txBox="1">
            <a:spLocks noChangeArrowheads="1"/>
          </p:cNvSpPr>
          <p:nvPr/>
        </p:nvSpPr>
        <p:spPr bwMode="auto">
          <a:xfrm>
            <a:off x="6299200" y="2818037"/>
            <a:ext cx="24384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85564</a:t>
            </a:r>
            <a:r>
              <a:rPr lang="es-CL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Faro Punta Panul (1980)</a:t>
            </a:r>
            <a:endParaRPr lang="es-ES" sz="1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012769" name="Text Box 33"/>
          <p:cNvSpPr txBox="1">
            <a:spLocks noChangeArrowheads="1"/>
          </p:cNvSpPr>
          <p:nvPr/>
        </p:nvSpPr>
        <p:spPr bwMode="auto">
          <a:xfrm>
            <a:off x="5892800" y="6354233"/>
            <a:ext cx="28448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85970</a:t>
            </a:r>
            <a:r>
              <a:rPr lang="es-CL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Faro Cabo de Hornos (1982)</a:t>
            </a:r>
            <a:endParaRPr lang="es-ES" sz="1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012770" name="Text Box 34"/>
          <p:cNvSpPr txBox="1">
            <a:spLocks noChangeArrowheads="1"/>
          </p:cNvSpPr>
          <p:nvPr/>
        </p:nvSpPr>
        <p:spPr bwMode="auto">
          <a:xfrm>
            <a:off x="6096000" y="3144004"/>
            <a:ext cx="26416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85679</a:t>
            </a:r>
            <a:r>
              <a:rPr lang="es-CL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Faro Isla Quiriquina (1984)</a:t>
            </a:r>
            <a:endParaRPr lang="es-ES" sz="1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012771" name="Text Box 35"/>
          <p:cNvSpPr txBox="1">
            <a:spLocks noChangeArrowheads="1"/>
          </p:cNvSpPr>
          <p:nvPr/>
        </p:nvSpPr>
        <p:spPr bwMode="auto">
          <a:xfrm>
            <a:off x="6096000" y="2369304"/>
            <a:ext cx="26416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85556</a:t>
            </a:r>
            <a:r>
              <a:rPr lang="es-CL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Viña del Mar (1989)</a:t>
            </a:r>
            <a:endParaRPr lang="es-ES" sz="1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012772" name="Text Box 36"/>
          <p:cNvSpPr txBox="1">
            <a:spLocks noChangeArrowheads="1"/>
          </p:cNvSpPr>
          <p:nvPr/>
        </p:nvSpPr>
        <p:spPr bwMode="auto">
          <a:xfrm>
            <a:off x="6197600" y="5408837"/>
            <a:ext cx="25400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85921</a:t>
            </a:r>
            <a:r>
              <a:rPr lang="es-CL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C.P. Puerto Natales (2002)</a:t>
            </a:r>
            <a:endParaRPr lang="es-ES" sz="1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012773" name="Text Box 37"/>
          <p:cNvSpPr txBox="1">
            <a:spLocks noChangeArrowheads="1"/>
          </p:cNvSpPr>
          <p:nvPr/>
        </p:nvSpPr>
        <p:spPr bwMode="auto">
          <a:xfrm>
            <a:off x="5689600" y="3810000"/>
            <a:ext cx="30480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85732</a:t>
            </a:r>
            <a:r>
              <a:rPr lang="es-CL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Faro Isla Mocha (1968)</a:t>
            </a:r>
            <a:endParaRPr lang="es-ES" sz="1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6412" name="Line 38"/>
          <p:cNvSpPr>
            <a:spLocks noChangeShapeType="1"/>
          </p:cNvSpPr>
          <p:nvPr/>
        </p:nvSpPr>
        <p:spPr bwMode="auto">
          <a:xfrm>
            <a:off x="8839200" y="1828800"/>
            <a:ext cx="1320800" cy="457200"/>
          </a:xfrm>
          <a:prstGeom prst="line">
            <a:avLst/>
          </a:prstGeom>
          <a:noFill/>
          <a:ln w="9525">
            <a:solidFill>
              <a:srgbClr val="FFCC66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s-CL" sz="2400"/>
          </a:p>
        </p:txBody>
      </p:sp>
      <p:sp>
        <p:nvSpPr>
          <p:cNvPr id="16413" name="Line 40"/>
          <p:cNvSpPr>
            <a:spLocks noChangeShapeType="1"/>
          </p:cNvSpPr>
          <p:nvPr/>
        </p:nvSpPr>
        <p:spPr bwMode="auto">
          <a:xfrm>
            <a:off x="8839200" y="2667000"/>
            <a:ext cx="1320800" cy="0"/>
          </a:xfrm>
          <a:prstGeom prst="line">
            <a:avLst/>
          </a:prstGeom>
          <a:noFill/>
          <a:ln w="9525">
            <a:solidFill>
              <a:srgbClr val="FFCC66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s-CL" sz="2400"/>
          </a:p>
        </p:txBody>
      </p:sp>
      <p:sp>
        <p:nvSpPr>
          <p:cNvPr id="16414" name="Line 41"/>
          <p:cNvSpPr>
            <a:spLocks noChangeShapeType="1"/>
          </p:cNvSpPr>
          <p:nvPr/>
        </p:nvSpPr>
        <p:spPr bwMode="auto">
          <a:xfrm flipV="1">
            <a:off x="8839200" y="2743200"/>
            <a:ext cx="1320800" cy="152400"/>
          </a:xfrm>
          <a:prstGeom prst="line">
            <a:avLst/>
          </a:prstGeom>
          <a:noFill/>
          <a:ln w="9525">
            <a:solidFill>
              <a:srgbClr val="FFCC66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s-CL" sz="2400"/>
          </a:p>
        </p:txBody>
      </p:sp>
      <p:sp>
        <p:nvSpPr>
          <p:cNvPr id="16415" name="Line 43"/>
          <p:cNvSpPr>
            <a:spLocks noChangeShapeType="1"/>
          </p:cNvSpPr>
          <p:nvPr/>
        </p:nvSpPr>
        <p:spPr bwMode="auto">
          <a:xfrm flipV="1">
            <a:off x="8839200" y="3276600"/>
            <a:ext cx="1219200" cy="76200"/>
          </a:xfrm>
          <a:prstGeom prst="line">
            <a:avLst/>
          </a:prstGeom>
          <a:noFill/>
          <a:ln w="9525">
            <a:solidFill>
              <a:srgbClr val="FFCC66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s-CL" sz="2400"/>
          </a:p>
        </p:txBody>
      </p:sp>
      <p:sp>
        <p:nvSpPr>
          <p:cNvPr id="16416" name="Line 45"/>
          <p:cNvSpPr>
            <a:spLocks noChangeShapeType="1"/>
          </p:cNvSpPr>
          <p:nvPr/>
        </p:nvSpPr>
        <p:spPr bwMode="auto">
          <a:xfrm flipV="1">
            <a:off x="8839200" y="3505200"/>
            <a:ext cx="1117600" cy="228600"/>
          </a:xfrm>
          <a:prstGeom prst="line">
            <a:avLst/>
          </a:prstGeom>
          <a:noFill/>
          <a:ln w="9525">
            <a:solidFill>
              <a:srgbClr val="FFCC66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s-CL" sz="2400"/>
          </a:p>
        </p:txBody>
      </p:sp>
      <p:sp>
        <p:nvSpPr>
          <p:cNvPr id="16417" name="Line 46"/>
          <p:cNvSpPr>
            <a:spLocks noChangeShapeType="1"/>
          </p:cNvSpPr>
          <p:nvPr/>
        </p:nvSpPr>
        <p:spPr bwMode="auto">
          <a:xfrm flipV="1">
            <a:off x="8839200" y="4038600"/>
            <a:ext cx="1219200" cy="0"/>
          </a:xfrm>
          <a:prstGeom prst="line">
            <a:avLst/>
          </a:prstGeom>
          <a:noFill/>
          <a:ln w="9525">
            <a:solidFill>
              <a:srgbClr val="FFCC66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s-CL" sz="2400"/>
          </a:p>
        </p:txBody>
      </p:sp>
      <p:sp>
        <p:nvSpPr>
          <p:cNvPr id="16418" name="Line 47"/>
          <p:cNvSpPr>
            <a:spLocks noChangeShapeType="1"/>
          </p:cNvSpPr>
          <p:nvPr/>
        </p:nvSpPr>
        <p:spPr bwMode="auto">
          <a:xfrm flipV="1">
            <a:off x="8839200" y="4343400"/>
            <a:ext cx="1117600" cy="0"/>
          </a:xfrm>
          <a:prstGeom prst="line">
            <a:avLst/>
          </a:prstGeom>
          <a:noFill/>
          <a:ln w="9525">
            <a:solidFill>
              <a:srgbClr val="FFCC66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s-CL" sz="2400"/>
          </a:p>
        </p:txBody>
      </p:sp>
      <p:sp>
        <p:nvSpPr>
          <p:cNvPr id="16419" name="Line 48"/>
          <p:cNvSpPr>
            <a:spLocks noChangeShapeType="1"/>
          </p:cNvSpPr>
          <p:nvPr/>
        </p:nvSpPr>
        <p:spPr bwMode="auto">
          <a:xfrm flipV="1">
            <a:off x="8839200" y="4876800"/>
            <a:ext cx="1016000" cy="0"/>
          </a:xfrm>
          <a:prstGeom prst="line">
            <a:avLst/>
          </a:prstGeom>
          <a:noFill/>
          <a:ln w="9525">
            <a:solidFill>
              <a:srgbClr val="FFCC66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s-CL" sz="2400"/>
          </a:p>
        </p:txBody>
      </p:sp>
      <p:sp>
        <p:nvSpPr>
          <p:cNvPr id="16420" name="Line 49"/>
          <p:cNvSpPr>
            <a:spLocks noChangeShapeType="1"/>
          </p:cNvSpPr>
          <p:nvPr/>
        </p:nvSpPr>
        <p:spPr bwMode="auto">
          <a:xfrm flipV="1">
            <a:off x="8839200" y="5029200"/>
            <a:ext cx="1117600" cy="0"/>
          </a:xfrm>
          <a:prstGeom prst="line">
            <a:avLst/>
          </a:prstGeom>
          <a:noFill/>
          <a:ln w="9525">
            <a:solidFill>
              <a:srgbClr val="FFCC66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s-CL" sz="2400"/>
          </a:p>
        </p:txBody>
      </p:sp>
      <p:sp>
        <p:nvSpPr>
          <p:cNvPr id="16421" name="Line 50"/>
          <p:cNvSpPr>
            <a:spLocks noChangeShapeType="1"/>
          </p:cNvSpPr>
          <p:nvPr/>
        </p:nvSpPr>
        <p:spPr bwMode="auto">
          <a:xfrm>
            <a:off x="8839200" y="5715000"/>
            <a:ext cx="1930400" cy="76200"/>
          </a:xfrm>
          <a:prstGeom prst="line">
            <a:avLst/>
          </a:prstGeom>
          <a:noFill/>
          <a:ln w="9525">
            <a:solidFill>
              <a:srgbClr val="FFCC66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s-CL" sz="2400"/>
          </a:p>
        </p:txBody>
      </p:sp>
      <p:sp>
        <p:nvSpPr>
          <p:cNvPr id="16422" name="Line 51"/>
          <p:cNvSpPr>
            <a:spLocks noChangeShapeType="1"/>
          </p:cNvSpPr>
          <p:nvPr/>
        </p:nvSpPr>
        <p:spPr bwMode="auto">
          <a:xfrm>
            <a:off x="8839200" y="5257800"/>
            <a:ext cx="2133600" cy="381000"/>
          </a:xfrm>
          <a:prstGeom prst="line">
            <a:avLst/>
          </a:prstGeom>
          <a:noFill/>
          <a:ln w="9525">
            <a:solidFill>
              <a:srgbClr val="FFCC66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s-CL" sz="2400"/>
          </a:p>
        </p:txBody>
      </p:sp>
      <p:sp>
        <p:nvSpPr>
          <p:cNvPr id="16423" name="Line 52"/>
          <p:cNvSpPr>
            <a:spLocks noChangeShapeType="1"/>
          </p:cNvSpPr>
          <p:nvPr/>
        </p:nvSpPr>
        <p:spPr bwMode="auto">
          <a:xfrm>
            <a:off x="8839200" y="5562600"/>
            <a:ext cx="1320800" cy="152400"/>
          </a:xfrm>
          <a:prstGeom prst="line">
            <a:avLst/>
          </a:prstGeom>
          <a:noFill/>
          <a:ln w="9525">
            <a:solidFill>
              <a:srgbClr val="FFCC66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s-CL" sz="2400"/>
          </a:p>
        </p:txBody>
      </p:sp>
      <p:sp>
        <p:nvSpPr>
          <p:cNvPr id="16424" name="Line 53"/>
          <p:cNvSpPr>
            <a:spLocks noChangeShapeType="1"/>
          </p:cNvSpPr>
          <p:nvPr/>
        </p:nvSpPr>
        <p:spPr bwMode="auto">
          <a:xfrm>
            <a:off x="8839200" y="5410200"/>
            <a:ext cx="1524000" cy="228600"/>
          </a:xfrm>
          <a:prstGeom prst="line">
            <a:avLst/>
          </a:prstGeom>
          <a:noFill/>
          <a:ln w="9525">
            <a:solidFill>
              <a:srgbClr val="FFCC66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s-CL" sz="2400"/>
          </a:p>
        </p:txBody>
      </p:sp>
      <p:sp>
        <p:nvSpPr>
          <p:cNvPr id="16425" name="Line 54"/>
          <p:cNvSpPr>
            <a:spLocks noChangeShapeType="1"/>
          </p:cNvSpPr>
          <p:nvPr/>
        </p:nvSpPr>
        <p:spPr bwMode="auto">
          <a:xfrm flipV="1">
            <a:off x="8839200" y="6019800"/>
            <a:ext cx="2235200" cy="0"/>
          </a:xfrm>
          <a:prstGeom prst="line">
            <a:avLst/>
          </a:prstGeom>
          <a:noFill/>
          <a:ln w="9525">
            <a:solidFill>
              <a:srgbClr val="FFCC66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s-CL" sz="2400"/>
          </a:p>
        </p:txBody>
      </p:sp>
      <p:sp>
        <p:nvSpPr>
          <p:cNvPr id="16426" name="Line 55"/>
          <p:cNvSpPr>
            <a:spLocks noChangeShapeType="1"/>
          </p:cNvSpPr>
          <p:nvPr/>
        </p:nvSpPr>
        <p:spPr bwMode="auto">
          <a:xfrm flipV="1">
            <a:off x="8839200" y="6096000"/>
            <a:ext cx="2438400" cy="76200"/>
          </a:xfrm>
          <a:prstGeom prst="line">
            <a:avLst/>
          </a:prstGeom>
          <a:noFill/>
          <a:ln w="9525">
            <a:solidFill>
              <a:srgbClr val="FFCC66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s-CL" sz="2400"/>
          </a:p>
        </p:txBody>
      </p:sp>
      <p:sp>
        <p:nvSpPr>
          <p:cNvPr id="16427" name="Line 56"/>
          <p:cNvSpPr>
            <a:spLocks noChangeShapeType="1"/>
          </p:cNvSpPr>
          <p:nvPr/>
        </p:nvSpPr>
        <p:spPr bwMode="auto">
          <a:xfrm flipV="1">
            <a:off x="8839200" y="6172200"/>
            <a:ext cx="2336800" cy="152400"/>
          </a:xfrm>
          <a:prstGeom prst="line">
            <a:avLst/>
          </a:prstGeom>
          <a:noFill/>
          <a:ln w="9525">
            <a:solidFill>
              <a:srgbClr val="FFCC66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s-CL" sz="2400"/>
          </a:p>
        </p:txBody>
      </p:sp>
      <p:sp>
        <p:nvSpPr>
          <p:cNvPr id="16428" name="Line 57"/>
          <p:cNvSpPr>
            <a:spLocks noChangeShapeType="1"/>
          </p:cNvSpPr>
          <p:nvPr/>
        </p:nvSpPr>
        <p:spPr bwMode="auto">
          <a:xfrm flipV="1">
            <a:off x="8839200" y="6324600"/>
            <a:ext cx="2235200" cy="152400"/>
          </a:xfrm>
          <a:prstGeom prst="line">
            <a:avLst/>
          </a:prstGeom>
          <a:noFill/>
          <a:ln w="9525">
            <a:solidFill>
              <a:srgbClr val="FFCC66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s-CL" sz="2400"/>
          </a:p>
        </p:txBody>
      </p:sp>
      <p:sp>
        <p:nvSpPr>
          <p:cNvPr id="16429" name="Line 60"/>
          <p:cNvSpPr>
            <a:spLocks noChangeShapeType="1"/>
          </p:cNvSpPr>
          <p:nvPr/>
        </p:nvSpPr>
        <p:spPr bwMode="auto">
          <a:xfrm>
            <a:off x="8839200" y="3048000"/>
            <a:ext cx="1320800" cy="0"/>
          </a:xfrm>
          <a:prstGeom prst="line">
            <a:avLst/>
          </a:prstGeom>
          <a:noFill/>
          <a:ln w="9525">
            <a:solidFill>
              <a:srgbClr val="FFCC66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s-CL" sz="2400"/>
          </a:p>
        </p:txBody>
      </p:sp>
      <p:sp>
        <p:nvSpPr>
          <p:cNvPr id="16430" name="Line 64"/>
          <p:cNvSpPr>
            <a:spLocks noChangeShapeType="1"/>
          </p:cNvSpPr>
          <p:nvPr/>
        </p:nvSpPr>
        <p:spPr bwMode="auto">
          <a:xfrm flipH="1" flipV="1">
            <a:off x="914400" y="1676400"/>
            <a:ext cx="1320800" cy="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s-CL" sz="2400"/>
          </a:p>
        </p:txBody>
      </p:sp>
      <p:sp>
        <p:nvSpPr>
          <p:cNvPr id="1012804" name="Text Box 68"/>
          <p:cNvSpPr txBox="1">
            <a:spLocks noChangeArrowheads="1"/>
          </p:cNvSpPr>
          <p:nvPr/>
        </p:nvSpPr>
        <p:spPr bwMode="auto">
          <a:xfrm>
            <a:off x="5892800" y="609600"/>
            <a:ext cx="28448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G.M. Arica (1992)</a:t>
            </a:r>
            <a:endParaRPr lang="es-ES" sz="1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012805" name="Text Box 69"/>
          <p:cNvSpPr txBox="1">
            <a:spLocks noChangeArrowheads="1"/>
          </p:cNvSpPr>
          <p:nvPr/>
        </p:nvSpPr>
        <p:spPr bwMode="auto">
          <a:xfrm>
            <a:off x="5892800" y="762000"/>
            <a:ext cx="28448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G.M. Iquique (1992)</a:t>
            </a:r>
            <a:endParaRPr lang="es-ES" sz="1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012806" name="Text Box 70"/>
          <p:cNvSpPr txBox="1">
            <a:spLocks noChangeArrowheads="1"/>
          </p:cNvSpPr>
          <p:nvPr/>
        </p:nvSpPr>
        <p:spPr bwMode="auto">
          <a:xfrm>
            <a:off x="5486400" y="1172634"/>
            <a:ext cx="32512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G.M. Antofagasta (1992)</a:t>
            </a:r>
            <a:endParaRPr lang="es-ES" sz="1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012807" name="Text Box 71"/>
          <p:cNvSpPr txBox="1">
            <a:spLocks noChangeArrowheads="1"/>
          </p:cNvSpPr>
          <p:nvPr/>
        </p:nvSpPr>
        <p:spPr bwMode="auto">
          <a:xfrm>
            <a:off x="5486400" y="1524000"/>
            <a:ext cx="32512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G.M. Caldera (1992)</a:t>
            </a:r>
            <a:endParaRPr lang="es-ES" sz="1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6435" name="Line 73"/>
          <p:cNvSpPr>
            <a:spLocks noChangeShapeType="1"/>
          </p:cNvSpPr>
          <p:nvPr/>
        </p:nvSpPr>
        <p:spPr bwMode="auto">
          <a:xfrm>
            <a:off x="8839200" y="1219200"/>
            <a:ext cx="1422400" cy="0"/>
          </a:xfrm>
          <a:prstGeom prst="line">
            <a:avLst/>
          </a:prstGeom>
          <a:noFill/>
          <a:ln w="9525">
            <a:solidFill>
              <a:srgbClr val="FFCC66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s-CL" sz="2400"/>
          </a:p>
        </p:txBody>
      </p:sp>
      <p:sp>
        <p:nvSpPr>
          <p:cNvPr id="16436" name="Line 74"/>
          <p:cNvSpPr>
            <a:spLocks noChangeShapeType="1"/>
          </p:cNvSpPr>
          <p:nvPr/>
        </p:nvSpPr>
        <p:spPr bwMode="auto">
          <a:xfrm flipV="1">
            <a:off x="8839200" y="685800"/>
            <a:ext cx="1422400" cy="152400"/>
          </a:xfrm>
          <a:prstGeom prst="line">
            <a:avLst/>
          </a:prstGeom>
          <a:noFill/>
          <a:ln w="9525">
            <a:solidFill>
              <a:srgbClr val="FFCC66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s-CL" sz="2400"/>
          </a:p>
        </p:txBody>
      </p:sp>
      <p:sp>
        <p:nvSpPr>
          <p:cNvPr id="16437" name="Line 75"/>
          <p:cNvSpPr>
            <a:spLocks noChangeShapeType="1"/>
          </p:cNvSpPr>
          <p:nvPr/>
        </p:nvSpPr>
        <p:spPr bwMode="auto">
          <a:xfrm flipV="1">
            <a:off x="8839200" y="457200"/>
            <a:ext cx="1320800" cy="228600"/>
          </a:xfrm>
          <a:prstGeom prst="line">
            <a:avLst/>
          </a:prstGeom>
          <a:noFill/>
          <a:ln w="9525">
            <a:solidFill>
              <a:srgbClr val="FFCC66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s-CL" sz="2400"/>
          </a:p>
        </p:txBody>
      </p:sp>
      <p:sp>
        <p:nvSpPr>
          <p:cNvPr id="16438" name="Line 76"/>
          <p:cNvSpPr>
            <a:spLocks noChangeShapeType="1"/>
          </p:cNvSpPr>
          <p:nvPr/>
        </p:nvSpPr>
        <p:spPr bwMode="auto">
          <a:xfrm>
            <a:off x="8839200" y="1600200"/>
            <a:ext cx="1422400" cy="0"/>
          </a:xfrm>
          <a:prstGeom prst="line">
            <a:avLst/>
          </a:prstGeom>
          <a:noFill/>
          <a:ln w="9525">
            <a:solidFill>
              <a:srgbClr val="FFCC66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s-CL" sz="2400"/>
          </a:p>
        </p:txBody>
      </p:sp>
      <p:sp>
        <p:nvSpPr>
          <p:cNvPr id="1012813" name="Text Box 77"/>
          <p:cNvSpPr txBox="1">
            <a:spLocks noChangeArrowheads="1"/>
          </p:cNvSpPr>
          <p:nvPr/>
        </p:nvSpPr>
        <p:spPr bwMode="auto">
          <a:xfrm>
            <a:off x="5486400" y="1905000"/>
            <a:ext cx="32512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C.P. Los Vilos (1998)</a:t>
            </a:r>
            <a:endParaRPr lang="es-ES" sz="1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012814" name="Text Box 78"/>
          <p:cNvSpPr txBox="1">
            <a:spLocks noChangeArrowheads="1"/>
          </p:cNvSpPr>
          <p:nvPr/>
        </p:nvSpPr>
        <p:spPr bwMode="auto">
          <a:xfrm>
            <a:off x="5486400" y="5877230"/>
            <a:ext cx="32512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85937</a:t>
            </a:r>
            <a:r>
              <a:rPr lang="es-CL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Base Naval Isla Dawson (1988)</a:t>
            </a:r>
            <a:endParaRPr lang="es-ES" sz="1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6441" name="Line 82"/>
          <p:cNvSpPr>
            <a:spLocks noChangeShapeType="1"/>
          </p:cNvSpPr>
          <p:nvPr/>
        </p:nvSpPr>
        <p:spPr bwMode="auto">
          <a:xfrm>
            <a:off x="8839200" y="1981200"/>
            <a:ext cx="1320800" cy="457200"/>
          </a:xfrm>
          <a:prstGeom prst="line">
            <a:avLst/>
          </a:prstGeom>
          <a:noFill/>
          <a:ln w="9525">
            <a:solidFill>
              <a:srgbClr val="FFCC66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s-CL" sz="2400"/>
          </a:p>
        </p:txBody>
      </p:sp>
      <p:sp>
        <p:nvSpPr>
          <p:cNvPr id="1012821" name="Text Box 85"/>
          <p:cNvSpPr txBox="1">
            <a:spLocks noChangeArrowheads="1"/>
          </p:cNvSpPr>
          <p:nvPr/>
        </p:nvSpPr>
        <p:spPr bwMode="auto">
          <a:xfrm>
            <a:off x="6197600" y="4207934"/>
            <a:ext cx="25400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85802</a:t>
            </a:r>
            <a:r>
              <a:rPr lang="es-CL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s-CL" sz="12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METEOPMO</a:t>
            </a:r>
            <a:r>
              <a:rPr lang="es-CL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(2004)</a:t>
            </a:r>
            <a:endParaRPr lang="es-ES" sz="1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6443" name="Line 87"/>
          <p:cNvSpPr>
            <a:spLocks noChangeShapeType="1"/>
          </p:cNvSpPr>
          <p:nvPr/>
        </p:nvSpPr>
        <p:spPr bwMode="auto">
          <a:xfrm>
            <a:off x="8839200" y="5867400"/>
            <a:ext cx="1930400" cy="76200"/>
          </a:xfrm>
          <a:prstGeom prst="line">
            <a:avLst/>
          </a:prstGeom>
          <a:noFill/>
          <a:ln w="9525">
            <a:solidFill>
              <a:srgbClr val="FFCC66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s-CL" sz="2400"/>
          </a:p>
        </p:txBody>
      </p:sp>
      <p:pic>
        <p:nvPicPr>
          <p:cNvPr id="16444" name="Picture 92" descr="AM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1" y="4724400"/>
            <a:ext cx="1911351" cy="2057400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2829" name="Text Box 93"/>
          <p:cNvSpPr txBox="1">
            <a:spLocks noChangeArrowheads="1"/>
          </p:cNvSpPr>
          <p:nvPr/>
        </p:nvSpPr>
        <p:spPr bwMode="auto">
          <a:xfrm>
            <a:off x="6096000" y="3417736"/>
            <a:ext cx="26416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85680</a:t>
            </a:r>
            <a:r>
              <a:rPr lang="es-CL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s-CL" sz="1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METEOTALC</a:t>
            </a:r>
            <a:r>
              <a:rPr lang="es-CL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(2005)</a:t>
            </a:r>
            <a:endParaRPr lang="es-ES" sz="1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012830" name="Text Box 94"/>
          <p:cNvSpPr txBox="1">
            <a:spLocks noChangeArrowheads="1"/>
          </p:cNvSpPr>
          <p:nvPr/>
        </p:nvSpPr>
        <p:spPr bwMode="auto">
          <a:xfrm>
            <a:off x="5486400" y="1038602"/>
            <a:ext cx="32512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C.P. Mejillones (2003)</a:t>
            </a:r>
            <a:endParaRPr lang="es-ES" sz="1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012831" name="Text Box 95"/>
          <p:cNvSpPr txBox="1">
            <a:spLocks noChangeArrowheads="1"/>
          </p:cNvSpPr>
          <p:nvPr/>
        </p:nvSpPr>
        <p:spPr bwMode="auto">
          <a:xfrm>
            <a:off x="5486400" y="4487334"/>
            <a:ext cx="32512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C.P. Melinka (2004)</a:t>
            </a:r>
            <a:endParaRPr lang="es-ES" sz="1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012832" name="Text Box 96"/>
          <p:cNvSpPr txBox="1">
            <a:spLocks noChangeArrowheads="1"/>
          </p:cNvSpPr>
          <p:nvPr/>
        </p:nvSpPr>
        <p:spPr bwMode="auto">
          <a:xfrm>
            <a:off x="5486400" y="3937000"/>
            <a:ext cx="32512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C.P. Maullín (2005)</a:t>
            </a:r>
            <a:endParaRPr lang="es-ES" sz="1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012833" name="Text Box 97"/>
          <p:cNvSpPr txBox="1">
            <a:spLocks noChangeArrowheads="1"/>
          </p:cNvSpPr>
          <p:nvPr/>
        </p:nvSpPr>
        <p:spPr bwMode="auto">
          <a:xfrm>
            <a:off x="5486400" y="2513238"/>
            <a:ext cx="32512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C.P. Valparaíso (2003)</a:t>
            </a:r>
            <a:endParaRPr lang="es-ES" sz="1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012834" name="Text Box 98"/>
          <p:cNvSpPr txBox="1">
            <a:spLocks noChangeArrowheads="1"/>
          </p:cNvSpPr>
          <p:nvPr/>
        </p:nvSpPr>
        <p:spPr bwMode="auto">
          <a:xfrm>
            <a:off x="5486400" y="3289300"/>
            <a:ext cx="32512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C.P. Lirquén (2003)</a:t>
            </a:r>
            <a:endParaRPr lang="es-ES" sz="1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012835" name="Text Box 99"/>
          <p:cNvSpPr txBox="1">
            <a:spLocks noChangeArrowheads="1"/>
          </p:cNvSpPr>
          <p:nvPr/>
        </p:nvSpPr>
        <p:spPr bwMode="auto">
          <a:xfrm>
            <a:off x="5486400" y="3543300"/>
            <a:ext cx="32512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C.P. Lebu (2003)</a:t>
            </a:r>
            <a:endParaRPr lang="es-ES" sz="1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012836" name="Text Box 100"/>
          <p:cNvSpPr txBox="1">
            <a:spLocks noChangeArrowheads="1"/>
          </p:cNvSpPr>
          <p:nvPr/>
        </p:nvSpPr>
        <p:spPr bwMode="auto">
          <a:xfrm>
            <a:off x="2133600" y="4724400"/>
            <a:ext cx="19304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C.P. Hanga Roa (2005)</a:t>
            </a:r>
            <a:endParaRPr lang="es-ES" sz="1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6453" name="Line 101"/>
          <p:cNvSpPr>
            <a:spLocks noChangeShapeType="1"/>
          </p:cNvSpPr>
          <p:nvPr/>
        </p:nvSpPr>
        <p:spPr bwMode="auto">
          <a:xfrm flipH="1" flipV="1">
            <a:off x="609600" y="4758267"/>
            <a:ext cx="1625600" cy="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s-CL" sz="2400"/>
          </a:p>
        </p:txBody>
      </p:sp>
      <p:sp>
        <p:nvSpPr>
          <p:cNvPr id="1012840" name="Text Box 104"/>
          <p:cNvSpPr txBox="1">
            <a:spLocks noChangeArrowheads="1"/>
          </p:cNvSpPr>
          <p:nvPr/>
        </p:nvSpPr>
        <p:spPr bwMode="auto">
          <a:xfrm>
            <a:off x="5689600" y="3687234"/>
            <a:ext cx="30480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s-CL" sz="1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Faro Punta Hualpén (2007)</a:t>
            </a:r>
            <a:endParaRPr lang="es-ES" sz="1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2" name="Text Box 31"/>
          <p:cNvSpPr txBox="1">
            <a:spLocks noChangeArrowheads="1"/>
          </p:cNvSpPr>
          <p:nvPr/>
        </p:nvSpPr>
        <p:spPr bwMode="auto">
          <a:xfrm>
            <a:off x="2336800" y="5486400"/>
            <a:ext cx="21336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s-CL" sz="1200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89607</a:t>
            </a:r>
            <a:r>
              <a:rPr lang="es-CL" sz="12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Base Naval Arturo Pratr</a:t>
            </a:r>
            <a:endParaRPr lang="es-ES" sz="12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6456" name="Line 101"/>
          <p:cNvSpPr>
            <a:spLocks noChangeShapeType="1"/>
          </p:cNvSpPr>
          <p:nvPr/>
        </p:nvSpPr>
        <p:spPr bwMode="auto">
          <a:xfrm flipH="1">
            <a:off x="1524000" y="5562600"/>
            <a:ext cx="711200" cy="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s-CL" sz="2400"/>
          </a:p>
        </p:txBody>
      </p:sp>
      <p:pic>
        <p:nvPicPr>
          <p:cNvPr id="16457" name="Picture 7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09"/>
          <a:stretch>
            <a:fillRect/>
          </a:stretch>
        </p:blipFill>
        <p:spPr bwMode="auto">
          <a:xfrm>
            <a:off x="2336800" y="1752600"/>
            <a:ext cx="4165600" cy="28956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860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zoom dir="in"/>
      </p:transition>
    </mc:Choice>
    <mc:Fallback>
      <p:transition spd="slow" advClick="0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6" y="0"/>
            <a:ext cx="2987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2581" y="3347"/>
            <a:ext cx="9059419" cy="6854653"/>
          </a:xfrm>
          <a:prstGeom prst="rect">
            <a:avLst/>
          </a:prstGeom>
        </p:spPr>
      </p:pic>
      <p:pic>
        <p:nvPicPr>
          <p:cNvPr id="4" name="Picture 4" descr="http://web.directemar.cl/met/jturno/Documentos/editorial_archivos/image004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A"/>
              </a:clrFrom>
              <a:clrTo>
                <a:srgbClr val="FD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522" y="595275"/>
            <a:ext cx="1917478" cy="187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redondeado 2"/>
          <p:cNvSpPr/>
          <p:nvPr/>
        </p:nvSpPr>
        <p:spPr>
          <a:xfrm>
            <a:off x="3248526" y="2334127"/>
            <a:ext cx="1937086" cy="1768641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6265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OES N-Q Spacecraft Drawi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1" y="1352551"/>
            <a:ext cx="1691217" cy="93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01cbv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1428751"/>
            <a:ext cx="3149600" cy="3810000"/>
          </a:xfrm>
          <a:prstGeom prst="rect">
            <a:avLst/>
          </a:prstGeom>
          <a:blipFill dpi="0" rotWithShape="0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 w="9525">
            <a:solidFill>
              <a:srgbClr val="FFFF99"/>
            </a:solidFill>
            <a:miter lim="800000"/>
            <a:headEnd/>
            <a:tailEnd/>
          </a:ln>
          <a:effectLst>
            <a:outerShdw dist="107763" dir="2700000" algn="ctr" rotWithShape="0">
              <a:srgbClr val="292929"/>
            </a:outerShdw>
          </a:effec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203200" y="152400"/>
            <a:ext cx="1168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defRPr/>
            </a:pPr>
            <a:r>
              <a:rPr lang="es-ES_tradnl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Impact" pitchFamily="34" charset="0"/>
                <a:cs typeface="Arial" charset="0"/>
              </a:rPr>
              <a:t>DIFUSIÓN DE INFORMACIONES METEOROLÓGICAS</a:t>
            </a:r>
            <a:endParaRPr lang="es-ES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Impact" pitchFamily="34" charset="0"/>
              <a:cs typeface="Arial" charset="0"/>
            </a:endParaRP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6096000" y="5678331"/>
            <a:ext cx="2844800" cy="492443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21893000" prstMaterial="legacyMatte">
            <a:bevelT w="13500" h="13500" prst="angle"/>
            <a:bevelB w="13500" h="13500" prst="angle"/>
            <a:extrusionClr>
              <a:srgbClr val="FF3300"/>
            </a:extrusionClr>
            <a:contourClr>
              <a:srgbClr val="FF3300"/>
            </a:contourClr>
          </a:sp3d>
        </p:spPr>
        <p:txBody>
          <a:bodyPr lIns="0" tIns="0" rIns="0" bIns="0" anchor="ctr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CL" altLang="es-CL" sz="3200">
              <a:latin typeface="Times New Roman" panose="02020603050405020304" pitchFamily="18" charset="0"/>
            </a:endParaRPr>
          </a:p>
        </p:txBody>
      </p:sp>
      <p:pic>
        <p:nvPicPr>
          <p:cNvPr id="17414" name="Picture 6" descr="DIAPO2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62551"/>
            <a:ext cx="2844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0" descr="membrill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391151"/>
            <a:ext cx="2336800" cy="1367367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15" descr="Dibujo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270501"/>
            <a:ext cx="28448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7" descr="web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64667"/>
            <a:ext cx="2844800" cy="161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Line 19"/>
          <p:cNvSpPr>
            <a:spLocks noChangeShapeType="1"/>
          </p:cNvSpPr>
          <p:nvPr/>
        </p:nvSpPr>
        <p:spPr bwMode="auto">
          <a:xfrm>
            <a:off x="10668000" y="4038601"/>
            <a:ext cx="0" cy="1657351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s-CL" sz="2400"/>
          </a:p>
        </p:txBody>
      </p:sp>
      <p:sp>
        <p:nvSpPr>
          <p:cNvPr id="17419" name="Text Box 21"/>
          <p:cNvSpPr txBox="1">
            <a:spLocks noChangeArrowheads="1"/>
          </p:cNvSpPr>
          <p:nvPr/>
        </p:nvSpPr>
        <p:spPr bwMode="auto">
          <a:xfrm>
            <a:off x="8248651" y="4413469"/>
            <a:ext cx="210421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CL" altLang="es-CL" sz="2400" dirty="0">
                <a:solidFill>
                  <a:srgbClr val="FFFF00"/>
                </a:solidFill>
              </a:rPr>
              <a:t>  </a:t>
            </a:r>
            <a:r>
              <a:rPr lang="es-CL" altLang="es-CL" sz="2400" dirty="0" smtClean="0">
                <a:solidFill>
                  <a:srgbClr val="FFFF00"/>
                </a:solidFill>
              </a:rPr>
              <a:t>TE </a:t>
            </a:r>
            <a:r>
              <a:rPr lang="es-CL" altLang="es-CL" sz="2400" dirty="0">
                <a:solidFill>
                  <a:srgbClr val="FFFF00"/>
                </a:solidFill>
              </a:rPr>
              <a:t>- FAX INTERNET</a:t>
            </a:r>
            <a:endParaRPr lang="es-ES" altLang="es-CL" sz="2400" dirty="0">
              <a:solidFill>
                <a:srgbClr val="FFFF00"/>
              </a:solidFill>
            </a:endParaRPr>
          </a:p>
        </p:txBody>
      </p:sp>
      <p:pic>
        <p:nvPicPr>
          <p:cNvPr id="17420" name="Picture 22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62551"/>
            <a:ext cx="2844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Text Box 24"/>
          <p:cNvSpPr txBox="1">
            <a:spLocks noChangeArrowheads="1"/>
          </p:cNvSpPr>
          <p:nvPr/>
        </p:nvSpPr>
        <p:spPr bwMode="auto">
          <a:xfrm>
            <a:off x="101600" y="3883621"/>
            <a:ext cx="497840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758825" indent="-7588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s-ES_tradnl" altLang="es-CL" sz="2400" dirty="0">
                <a:solidFill>
                  <a:srgbClr val="FF9900"/>
                </a:solidFill>
              </a:rPr>
              <a:t>21.170</a:t>
            </a:r>
            <a:r>
              <a:rPr lang="es-ES_tradnl" altLang="es-CL" sz="667" dirty="0">
                <a:solidFill>
                  <a:srgbClr val="FFFF00"/>
                </a:solidFill>
              </a:rPr>
              <a:t>  </a:t>
            </a:r>
            <a:r>
              <a:rPr lang="es-ES_tradnl" altLang="es-CL" sz="2400" dirty="0" smtClean="0">
                <a:solidFill>
                  <a:srgbClr val="FFFF00"/>
                </a:solidFill>
              </a:rPr>
              <a:t>pronósticos diarios para bahías, canales y área oceánica (zonas </a:t>
            </a:r>
            <a:r>
              <a:rPr lang="es-ES_tradnl" altLang="es-CL" sz="2400" dirty="0">
                <a:solidFill>
                  <a:srgbClr val="FFFF00"/>
                </a:solidFill>
              </a:rPr>
              <a:t>1 </a:t>
            </a:r>
            <a:r>
              <a:rPr lang="es-ES_tradnl" altLang="es-CL" sz="2400" dirty="0" smtClean="0">
                <a:solidFill>
                  <a:srgbClr val="FFFF00"/>
                </a:solidFill>
              </a:rPr>
              <a:t>a </a:t>
            </a:r>
            <a:r>
              <a:rPr lang="es-ES_tradnl" altLang="es-CL" sz="2400" dirty="0">
                <a:solidFill>
                  <a:srgbClr val="FFFF00"/>
                </a:solidFill>
              </a:rPr>
              <a:t>10). </a:t>
            </a:r>
          </a:p>
          <a:p>
            <a:pPr algn="just"/>
            <a:r>
              <a:rPr lang="es-ES_tradnl" altLang="es-CL" sz="2400" dirty="0">
                <a:solidFill>
                  <a:srgbClr val="FF9900"/>
                </a:solidFill>
              </a:rPr>
              <a:t>    355</a:t>
            </a:r>
            <a:r>
              <a:rPr lang="es-ES_tradnl" altLang="es-CL" sz="2400" dirty="0">
                <a:solidFill>
                  <a:srgbClr val="FFFF00"/>
                </a:solidFill>
              </a:rPr>
              <a:t> </a:t>
            </a:r>
            <a:r>
              <a:rPr lang="es-ES_tradnl" altLang="es-CL" sz="2400" dirty="0" smtClean="0">
                <a:solidFill>
                  <a:srgbClr val="FFFF00"/>
                </a:solidFill>
              </a:rPr>
              <a:t>avisos especiales, de mal tiempo, temporal y marejadas.</a:t>
            </a:r>
            <a:endParaRPr lang="es-ES_tradnl" altLang="es-CL" sz="2400" dirty="0">
              <a:solidFill>
                <a:srgbClr val="FFFF00"/>
              </a:solidFill>
            </a:endParaRPr>
          </a:p>
          <a:p>
            <a:pPr algn="just"/>
            <a:r>
              <a:rPr lang="es-ES_tradnl" altLang="es-CL" sz="2400" dirty="0">
                <a:solidFill>
                  <a:srgbClr val="FF9900"/>
                </a:solidFill>
              </a:rPr>
              <a:t> 4.428</a:t>
            </a:r>
            <a:r>
              <a:rPr lang="es-ES_tradnl" altLang="es-CL" sz="2400" dirty="0">
                <a:solidFill>
                  <a:srgbClr val="FFFF00"/>
                </a:solidFill>
              </a:rPr>
              <a:t> </a:t>
            </a:r>
            <a:r>
              <a:rPr lang="es-ES_tradnl" altLang="es-CL" sz="2400" dirty="0" smtClean="0">
                <a:solidFill>
                  <a:srgbClr val="FFFF00"/>
                </a:solidFill>
              </a:rPr>
              <a:t>imágenes satelitales, cartas pronosticadas, de superficie, viento y olas (C.B.V</a:t>
            </a:r>
            <a:r>
              <a:rPr lang="es-ES_tradnl" altLang="es-CL" sz="2400" dirty="0">
                <a:solidFill>
                  <a:srgbClr val="FFFF00"/>
                </a:solidFill>
              </a:rPr>
              <a:t>.-C.B.M.)</a:t>
            </a:r>
            <a:endParaRPr lang="es-ES" altLang="es-CL" sz="2400" dirty="0">
              <a:solidFill>
                <a:srgbClr val="FFFF00"/>
              </a:solidFill>
            </a:endParaRPr>
          </a:p>
        </p:txBody>
      </p:sp>
      <p:sp>
        <p:nvSpPr>
          <p:cNvPr id="17422" name="Rectangle 25"/>
          <p:cNvSpPr>
            <a:spLocks noChangeArrowheads="1"/>
          </p:cNvSpPr>
          <p:nvPr/>
        </p:nvSpPr>
        <p:spPr bwMode="auto">
          <a:xfrm>
            <a:off x="1398293" y="799783"/>
            <a:ext cx="11988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CL" sz="2400" dirty="0" smtClean="0">
                <a:solidFill>
                  <a:srgbClr val="FF9900"/>
                </a:solidFill>
              </a:rPr>
              <a:t>46</a:t>
            </a:r>
            <a:r>
              <a:rPr lang="es-MX" altLang="es-CL" sz="2400" dirty="0" smtClean="0">
                <a:solidFill>
                  <a:srgbClr val="FFFF00"/>
                </a:solidFill>
              </a:rPr>
              <a:t> estaciones sinópticas </a:t>
            </a:r>
            <a:r>
              <a:rPr lang="es-MX" altLang="es-CL" sz="2400" dirty="0" smtClean="0">
                <a:solidFill>
                  <a:srgbClr val="FF9900"/>
                </a:solidFill>
              </a:rPr>
              <a:t>54</a:t>
            </a:r>
            <a:r>
              <a:rPr lang="es-MX" altLang="es-CL" sz="2400" dirty="0" smtClean="0">
                <a:solidFill>
                  <a:srgbClr val="FFFF00"/>
                </a:solidFill>
              </a:rPr>
              <a:t> automáticas y </a:t>
            </a:r>
            <a:r>
              <a:rPr lang="es-MX" altLang="es-CL" sz="2400" dirty="0">
                <a:solidFill>
                  <a:srgbClr val="FF9900"/>
                </a:solidFill>
              </a:rPr>
              <a:t>07</a:t>
            </a:r>
            <a:r>
              <a:rPr lang="es-MX" altLang="es-CL" sz="2400" dirty="0">
                <a:solidFill>
                  <a:srgbClr val="FFFF00"/>
                </a:solidFill>
              </a:rPr>
              <a:t> </a:t>
            </a:r>
            <a:r>
              <a:rPr lang="es-MX" altLang="es-CL" sz="2400" dirty="0" smtClean="0">
                <a:solidFill>
                  <a:srgbClr val="FFFF00"/>
                </a:solidFill>
              </a:rPr>
              <a:t>móviles (buques voluntarios)</a:t>
            </a:r>
            <a:endParaRPr lang="es-ES" altLang="es-CL" sz="2400" dirty="0">
              <a:solidFill>
                <a:srgbClr val="FFFF00"/>
              </a:solidFill>
            </a:endParaRPr>
          </a:p>
        </p:txBody>
      </p:sp>
      <p:sp>
        <p:nvSpPr>
          <p:cNvPr id="17423" name="Line 12"/>
          <p:cNvSpPr>
            <a:spLocks noChangeShapeType="1"/>
          </p:cNvSpPr>
          <p:nvPr/>
        </p:nvSpPr>
        <p:spPr bwMode="auto">
          <a:xfrm>
            <a:off x="6197600" y="2343152"/>
            <a:ext cx="508000" cy="552449"/>
          </a:xfrm>
          <a:prstGeom prst="line">
            <a:avLst/>
          </a:prstGeom>
          <a:noFill/>
          <a:ln w="25400">
            <a:solidFill>
              <a:srgbClr val="FF3300"/>
            </a:solidFill>
            <a:prstDash val="sysDot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s-CL" sz="2400"/>
          </a:p>
        </p:txBody>
      </p:sp>
      <p:sp>
        <p:nvSpPr>
          <p:cNvPr id="17424" name="Line 13"/>
          <p:cNvSpPr>
            <a:spLocks noChangeShapeType="1"/>
          </p:cNvSpPr>
          <p:nvPr/>
        </p:nvSpPr>
        <p:spPr bwMode="auto">
          <a:xfrm flipH="1">
            <a:off x="8229600" y="2514600"/>
            <a:ext cx="2438400" cy="1143000"/>
          </a:xfrm>
          <a:prstGeom prst="line">
            <a:avLst/>
          </a:prstGeom>
          <a:noFill/>
          <a:ln w="25400">
            <a:solidFill>
              <a:srgbClr val="FF3300"/>
            </a:solidFill>
            <a:prstDash val="lgDash"/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s-CL" sz="2400"/>
          </a:p>
        </p:txBody>
      </p:sp>
      <p:sp>
        <p:nvSpPr>
          <p:cNvPr id="17425" name="Text Box 7"/>
          <p:cNvSpPr txBox="1">
            <a:spLocks noChangeArrowheads="1"/>
          </p:cNvSpPr>
          <p:nvPr/>
        </p:nvSpPr>
        <p:spPr bwMode="auto">
          <a:xfrm>
            <a:off x="6807200" y="1598085"/>
            <a:ext cx="209761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_tradnl" altLang="es-CL" sz="2400" dirty="0" smtClean="0">
                <a:solidFill>
                  <a:srgbClr val="FFFF00"/>
                </a:solidFill>
              </a:rPr>
              <a:t>SAFETYNET</a:t>
            </a:r>
          </a:p>
          <a:p>
            <a:r>
              <a:rPr lang="es-ES_tradnl" altLang="es-CL" sz="2400" dirty="0" smtClean="0">
                <a:solidFill>
                  <a:srgbClr val="FFFF00"/>
                </a:solidFill>
              </a:rPr>
              <a:t>SAFETYCAST</a:t>
            </a:r>
            <a:endParaRPr lang="es-ES_tradnl" altLang="es-CL" sz="2400" dirty="0">
              <a:solidFill>
                <a:srgbClr val="FFFF00"/>
              </a:solidFill>
            </a:endParaRPr>
          </a:p>
          <a:p>
            <a:r>
              <a:rPr lang="es-ES_tradnl" altLang="es-CL" sz="2400" dirty="0">
                <a:solidFill>
                  <a:srgbClr val="FFFF00"/>
                </a:solidFill>
              </a:rPr>
              <a:t>HF – VHF  NAVTEX</a:t>
            </a:r>
            <a:endParaRPr lang="es-ES" altLang="es-CL" sz="2400" dirty="0">
              <a:solidFill>
                <a:srgbClr val="FFFF00"/>
              </a:solidFill>
            </a:endParaRPr>
          </a:p>
        </p:txBody>
      </p:sp>
      <p:pic>
        <p:nvPicPr>
          <p:cNvPr id="8225" name="Mfrigate5mpg1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028952"/>
            <a:ext cx="3048000" cy="177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3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028951"/>
            <a:ext cx="3048000" cy="1769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8" name="20 Imagen" descr="chileanstorms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304767"/>
            <a:ext cx="4476751" cy="257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70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 dir="in"/>
      </p:transition>
    </mc:Choice>
    <mc:Fallback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22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2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17 Imagen" descr="IMG_20191125_13262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592">
            <a:off x="3314203" y="218386"/>
            <a:ext cx="3161549" cy="2751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24 Imagen" descr="179ad98f-20be-448b-89a5-1a81d216141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104662">
            <a:off x="9830138" y="146629"/>
            <a:ext cx="2208245" cy="2299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23 Imagen" descr="ff1e0707-2f1f-4348-80a8-481673ee6e9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37593">
            <a:off x="10148312" y="2365033"/>
            <a:ext cx="2213488" cy="2323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3 Imagen" descr="periscope-android-ok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E3EEF0"/>
              </a:clrFrom>
              <a:clrTo>
                <a:srgbClr val="E3EE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01" y="0"/>
            <a:ext cx="72961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21 Imagen" descr="d6fc6cd8-9165-4169-8778-8c658195866c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1734" y="893234"/>
            <a:ext cx="2592917" cy="4417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43" name="AutoShape 2" descr="https://mdaemon.dgtm.cl/WorldClient.dll?Session=BMT1W4L3M1L3K&amp;View=Attachment&amp;Number=16475&amp;FolderID=0&amp;Part=2&amp;Filename=IMG_20191125_132626.jpg&amp;OpenAttachment=1"/>
          <p:cNvSpPr>
            <a:spLocks noChangeAspect="1" noChangeArrowheads="1"/>
          </p:cNvSpPr>
          <p:nvPr/>
        </p:nvSpPr>
        <p:spPr bwMode="auto">
          <a:xfrm>
            <a:off x="207433" y="-143933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CL" altLang="es-CL" sz="2400">
              <a:latin typeface="Calibri" panose="020F0502020204030204" pitchFamily="34" charset="0"/>
            </a:endParaRPr>
          </a:p>
        </p:txBody>
      </p:sp>
      <p:pic>
        <p:nvPicPr>
          <p:cNvPr id="14344" name="19 Imagen" descr="Rys-2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867" y="5706533"/>
            <a:ext cx="3109384" cy="107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25 Imagen" descr="animacion_Csfc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8518"/>
            <a:ext cx="5571067" cy="460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8 Imagen" descr="señales.jpg"/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6933">
            <a:off x="101600" y="116417"/>
            <a:ext cx="2904067" cy="257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969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ángulo 55"/>
          <p:cNvSpPr/>
          <p:nvPr/>
        </p:nvSpPr>
        <p:spPr>
          <a:xfrm>
            <a:off x="-395785" y="354842"/>
            <a:ext cx="10225070" cy="73697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635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pic>
        <p:nvPicPr>
          <p:cNvPr id="10245" name="Picture 56" descr="Armada de Chile on Twitter: &quot;Te compartimos esta postal del buque  multipropósito &quot;Sargento Aldea&quot; navegando en el sector de Bahía  Almirantazgo, durante su participación en la Campaña #Antártica de la  Armada 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4416425"/>
            <a:ext cx="391001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54" descr="El 'Aquiles' traslada material para montar una base antártica proviso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61913"/>
            <a:ext cx="3846513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52" descr="El ATF-65 Janequeo de la Armada de Chile arriba por primera vez a la  Antárt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2384425"/>
            <a:ext cx="3894138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47 Imagen" descr="IMG_4371.JPG"/>
          <p:cNvPicPr>
            <a:picLocks noChangeAspect="1"/>
          </p:cNvPicPr>
          <p:nvPr/>
        </p:nvPicPr>
        <p:blipFill>
          <a:blip r:embed="rId5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88" y="4710113"/>
            <a:ext cx="3871912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9" name="Grupo 34"/>
          <p:cNvGrpSpPr>
            <a:grpSpLocks/>
          </p:cNvGrpSpPr>
          <p:nvPr/>
        </p:nvGrpSpPr>
        <p:grpSpPr bwMode="auto">
          <a:xfrm>
            <a:off x="111125" y="4537075"/>
            <a:ext cx="3875088" cy="2190750"/>
            <a:chOff x="7577954" y="4506702"/>
            <a:chExt cx="4271384" cy="2849338"/>
          </a:xfrm>
        </p:grpSpPr>
        <p:sp>
          <p:nvSpPr>
            <p:cNvPr id="10286" name="Rectángulo 17"/>
            <p:cNvSpPr>
              <a:spLocks noChangeArrowheads="1"/>
            </p:cNvSpPr>
            <p:nvPr/>
          </p:nvSpPr>
          <p:spPr bwMode="auto">
            <a:xfrm>
              <a:off x="7577954" y="7096173"/>
              <a:ext cx="2351658" cy="259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s-CL" sz="1600">
                  <a:latin typeface="Calibri" panose="020F0502020204030204" pitchFamily="34" charset="0"/>
                </a:rPr>
                <a:t>SGT.ALDEA (CCAL) </a:t>
              </a:r>
              <a:endParaRPr lang="es-CL" altLang="es-CL" sz="1600">
                <a:latin typeface="Calibri" panose="020F0502020204030204" pitchFamily="34" charset="0"/>
              </a:endParaRPr>
            </a:p>
          </p:txBody>
        </p:sp>
        <p:pic>
          <p:nvPicPr>
            <p:cNvPr id="10287" name="Imagen 2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BF9"/>
                </a:clrFrom>
                <a:clrTo>
                  <a:srgbClr val="FCFB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7483" y="4506702"/>
              <a:ext cx="531855" cy="773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50" name="Grupo 33"/>
          <p:cNvGrpSpPr>
            <a:grpSpLocks/>
          </p:cNvGrpSpPr>
          <p:nvPr/>
        </p:nvGrpSpPr>
        <p:grpSpPr bwMode="auto">
          <a:xfrm>
            <a:off x="138113" y="36513"/>
            <a:ext cx="3838575" cy="2417762"/>
            <a:chOff x="8198842" y="134544"/>
            <a:chExt cx="3887418" cy="2340384"/>
          </a:xfrm>
        </p:grpSpPr>
        <p:sp>
          <p:nvSpPr>
            <p:cNvPr id="10284" name="Rectángulo 18"/>
            <p:cNvSpPr>
              <a:spLocks noChangeArrowheads="1"/>
            </p:cNvSpPr>
            <p:nvPr/>
          </p:nvSpPr>
          <p:spPr bwMode="auto">
            <a:xfrm>
              <a:off x="8198842" y="2147535"/>
              <a:ext cx="2359748" cy="327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s-CL" sz="1600">
                  <a:latin typeface="Calibri" panose="020F0502020204030204" pitchFamily="34" charset="0"/>
                </a:rPr>
                <a:t>AQUILES (CCAQ) </a:t>
              </a:r>
              <a:endParaRPr lang="es-CL" altLang="es-CL" sz="1600">
                <a:latin typeface="Calibri" panose="020F0502020204030204" pitchFamily="34" charset="0"/>
              </a:endParaRPr>
            </a:p>
          </p:txBody>
        </p:sp>
        <p:pic>
          <p:nvPicPr>
            <p:cNvPr id="10285" name="Imagen 21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2337" y="134544"/>
              <a:ext cx="823923" cy="729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51" name="Grupo 8"/>
          <p:cNvGrpSpPr>
            <a:grpSpLocks/>
          </p:cNvGrpSpPr>
          <p:nvPr/>
        </p:nvGrpSpPr>
        <p:grpSpPr bwMode="auto">
          <a:xfrm>
            <a:off x="4138613" y="3175"/>
            <a:ext cx="3838575" cy="2338388"/>
            <a:chOff x="8613752" y="2277754"/>
            <a:chExt cx="3471992" cy="2328889"/>
          </a:xfrm>
        </p:grpSpPr>
        <p:pic>
          <p:nvPicPr>
            <p:cNvPr id="10281" name="Imagen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7176" y="2328150"/>
              <a:ext cx="3458568" cy="2076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82" name="Rectángulo 19"/>
            <p:cNvSpPr>
              <a:spLocks noChangeArrowheads="1"/>
            </p:cNvSpPr>
            <p:nvPr/>
          </p:nvSpPr>
          <p:spPr bwMode="auto">
            <a:xfrm>
              <a:off x="8613752" y="4348411"/>
              <a:ext cx="2903064" cy="258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s-CL" sz="1600">
                  <a:latin typeface="Calibri" panose="020F0502020204030204" pitchFamily="34" charset="0"/>
                </a:rPr>
                <a:t>MRO.FUENTEALBA (CCMF) </a:t>
              </a:r>
              <a:endParaRPr lang="es-CL" altLang="es-CL" sz="1600">
                <a:latin typeface="Calibri" panose="020F0502020204030204" pitchFamily="34" charset="0"/>
              </a:endParaRPr>
            </a:p>
          </p:txBody>
        </p:sp>
        <p:pic>
          <p:nvPicPr>
            <p:cNvPr id="10283" name="Imagen 20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9FF"/>
                </a:clrFrom>
                <a:clrTo>
                  <a:srgbClr val="FFF9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97655" y="2277754"/>
              <a:ext cx="543762" cy="67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52" name="Grupo 36"/>
          <p:cNvGrpSpPr>
            <a:grpSpLocks/>
          </p:cNvGrpSpPr>
          <p:nvPr/>
        </p:nvGrpSpPr>
        <p:grpSpPr bwMode="auto">
          <a:xfrm>
            <a:off x="8107363" y="41275"/>
            <a:ext cx="3933825" cy="2484438"/>
            <a:chOff x="-8567" y="76334"/>
            <a:chExt cx="5140027" cy="2475135"/>
          </a:xfrm>
        </p:grpSpPr>
        <p:pic>
          <p:nvPicPr>
            <p:cNvPr id="10278" name="Imagen 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60" y="120618"/>
              <a:ext cx="5022100" cy="2137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9" name="Imagen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1894" y="76334"/>
              <a:ext cx="817616" cy="680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80" name="Rectángulo 32"/>
            <p:cNvSpPr>
              <a:spLocks noChangeArrowheads="1"/>
            </p:cNvSpPr>
            <p:nvPr/>
          </p:nvSpPr>
          <p:spPr bwMode="auto">
            <a:xfrm>
              <a:off x="-8567" y="2214034"/>
              <a:ext cx="3015255" cy="337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s-CL" sz="1600">
                  <a:latin typeface="Calibri" panose="020F0502020204030204" pitchFamily="34" charset="0"/>
                </a:rPr>
                <a:t>ESMERALDA (CCES) </a:t>
              </a:r>
              <a:endParaRPr lang="es-CL" altLang="es-CL" sz="1600">
                <a:latin typeface="Calibri" panose="020F0502020204030204" pitchFamily="34" charset="0"/>
              </a:endParaRPr>
            </a:p>
          </p:txBody>
        </p:sp>
      </p:grpSp>
      <p:grpSp>
        <p:nvGrpSpPr>
          <p:cNvPr id="10253" name="Grupo 39"/>
          <p:cNvGrpSpPr>
            <a:grpSpLocks/>
          </p:cNvGrpSpPr>
          <p:nvPr/>
        </p:nvGrpSpPr>
        <p:grpSpPr bwMode="auto">
          <a:xfrm>
            <a:off x="4081463" y="4251325"/>
            <a:ext cx="4098925" cy="2582863"/>
            <a:chOff x="187911" y="8917042"/>
            <a:chExt cx="5067803" cy="2859324"/>
          </a:xfrm>
        </p:grpSpPr>
        <p:pic>
          <p:nvPicPr>
            <p:cNvPr id="10275" name="Imagen 1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285" y="9146387"/>
              <a:ext cx="4802715" cy="2400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6" name="Imagen 1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6610" y="8917042"/>
              <a:ext cx="1169104" cy="144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7" name="Rectángulo 38"/>
            <p:cNvSpPr>
              <a:spLocks noChangeArrowheads="1"/>
            </p:cNvSpPr>
            <p:nvPr/>
          </p:nvSpPr>
          <p:spPr bwMode="auto">
            <a:xfrm>
              <a:off x="187911" y="11478659"/>
              <a:ext cx="2785420" cy="297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s-CL" sz="1600">
                  <a:latin typeface="Calibri" panose="020F0502020204030204" pitchFamily="34" charset="0"/>
                </a:rPr>
                <a:t>OSCAR VIEL (CCOV) </a:t>
              </a:r>
              <a:endParaRPr lang="es-CL" altLang="es-CL" sz="1600">
                <a:latin typeface="Calibri" panose="020F0502020204030204" pitchFamily="34" charset="0"/>
              </a:endParaRPr>
            </a:p>
          </p:txBody>
        </p:sp>
      </p:grpSp>
      <p:grpSp>
        <p:nvGrpSpPr>
          <p:cNvPr id="10254" name="Grupo 44"/>
          <p:cNvGrpSpPr>
            <a:grpSpLocks/>
          </p:cNvGrpSpPr>
          <p:nvPr/>
        </p:nvGrpSpPr>
        <p:grpSpPr bwMode="auto">
          <a:xfrm>
            <a:off x="8026400" y="2513013"/>
            <a:ext cx="3968750" cy="2181225"/>
            <a:chOff x="4035958" y="809450"/>
            <a:chExt cx="4174463" cy="3070885"/>
          </a:xfrm>
        </p:grpSpPr>
        <p:grpSp>
          <p:nvGrpSpPr>
            <p:cNvPr id="10270" name="Grupo 43"/>
            <p:cNvGrpSpPr>
              <a:grpSpLocks/>
            </p:cNvGrpSpPr>
            <p:nvPr/>
          </p:nvGrpSpPr>
          <p:grpSpPr bwMode="auto">
            <a:xfrm>
              <a:off x="4035958" y="809450"/>
              <a:ext cx="4174461" cy="2716279"/>
              <a:chOff x="4035958" y="809450"/>
              <a:chExt cx="4174461" cy="2716279"/>
            </a:xfrm>
          </p:grpSpPr>
          <p:pic>
            <p:nvPicPr>
              <p:cNvPr id="10273" name="Imagen 10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7171" y="809450"/>
                <a:ext cx="4053248" cy="27162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Imagen 41"/>
              <p:cNvPicPr>
                <a:picLocks noChangeAspect="1"/>
              </p:cNvPicPr>
              <p:nvPr/>
            </p:nvPicPr>
            <p:blipFill rotWithShape="1">
              <a:blip r:embed="rId1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35958" y="867159"/>
                <a:ext cx="1244216" cy="76113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10271" name="Imagen 1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271" y="809450"/>
              <a:ext cx="748150" cy="97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2" name="Rectángulo 29"/>
            <p:cNvSpPr>
              <a:spLocks noChangeArrowheads="1"/>
            </p:cNvSpPr>
            <p:nvPr/>
          </p:nvSpPr>
          <p:spPr bwMode="auto">
            <a:xfrm>
              <a:off x="4075727" y="3453752"/>
              <a:ext cx="3149238" cy="426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s-CL" sz="1600">
                  <a:latin typeface="Calibri" panose="020F0502020204030204" pitchFamily="34" charset="0"/>
                </a:rPr>
                <a:t>CABO DE HORNOS (CCCH) </a:t>
              </a:r>
              <a:endParaRPr lang="es-CL" altLang="es-CL" sz="1600">
                <a:latin typeface="Calibri" panose="020F0502020204030204" pitchFamily="34" charset="0"/>
              </a:endParaRPr>
            </a:p>
          </p:txBody>
        </p:sp>
      </p:grpSp>
      <p:pic>
        <p:nvPicPr>
          <p:cNvPr id="10255" name="Imagen 30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7" t="50142" r="7449" b="8971"/>
          <a:stretch>
            <a:fillRect/>
          </a:stretch>
        </p:blipFill>
        <p:spPr bwMode="auto">
          <a:xfrm>
            <a:off x="10745788" y="4710113"/>
            <a:ext cx="122872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6" name="Rectángulo 37"/>
          <p:cNvSpPr>
            <a:spLocks noChangeArrowheads="1"/>
          </p:cNvSpPr>
          <p:nvPr/>
        </p:nvSpPr>
        <p:spPr bwMode="auto">
          <a:xfrm>
            <a:off x="8085138" y="6530975"/>
            <a:ext cx="23193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s-CL" sz="1600">
                <a:latin typeface="Calibri" panose="020F0502020204030204" pitchFamily="34" charset="0"/>
              </a:rPr>
              <a:t>ABATE MOLINA (CB4633) </a:t>
            </a:r>
            <a:endParaRPr lang="es-CL" altLang="es-CL" sz="1600">
              <a:latin typeface="Calibri" panose="020F0502020204030204" pitchFamily="34" charset="0"/>
            </a:endParaRPr>
          </a:p>
        </p:txBody>
      </p:sp>
      <p:grpSp>
        <p:nvGrpSpPr>
          <p:cNvPr id="10257" name="Grupo 6"/>
          <p:cNvGrpSpPr>
            <a:grpSpLocks/>
          </p:cNvGrpSpPr>
          <p:nvPr/>
        </p:nvGrpSpPr>
        <p:grpSpPr bwMode="auto">
          <a:xfrm>
            <a:off x="74613" y="2384425"/>
            <a:ext cx="3895725" cy="1965325"/>
            <a:chOff x="2954768" y="3646794"/>
            <a:chExt cx="2775760" cy="3007431"/>
          </a:xfrm>
        </p:grpSpPr>
        <p:pic>
          <p:nvPicPr>
            <p:cNvPr id="10267" name="Imagen 45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4892" y="3646794"/>
              <a:ext cx="2715636" cy="2760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8" name="Rectángulo 48"/>
            <p:cNvSpPr>
              <a:spLocks noChangeArrowheads="1"/>
            </p:cNvSpPr>
            <p:nvPr/>
          </p:nvSpPr>
          <p:spPr bwMode="auto">
            <a:xfrm>
              <a:off x="2954768" y="6315672"/>
              <a:ext cx="1797352" cy="338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s-CL" sz="1600">
                  <a:latin typeface="Calibri" panose="020F0502020204030204" pitchFamily="34" charset="0"/>
                </a:rPr>
                <a:t>GALVARINO (CCGV)</a:t>
              </a:r>
              <a:endParaRPr lang="es-CL" altLang="es-CL" sz="1600">
                <a:latin typeface="Calibri" panose="020F0502020204030204" pitchFamily="34" charset="0"/>
              </a:endParaRPr>
            </a:p>
          </p:txBody>
        </p:sp>
        <p:pic>
          <p:nvPicPr>
            <p:cNvPr id="10269" name="Imagen 4"/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1421" y="3646794"/>
              <a:ext cx="425486" cy="1204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58" name="Rectángulo 47"/>
          <p:cNvSpPr>
            <a:spLocks noChangeArrowheads="1"/>
          </p:cNvSpPr>
          <p:nvPr/>
        </p:nvSpPr>
        <p:spPr bwMode="auto">
          <a:xfrm>
            <a:off x="4029075" y="4094163"/>
            <a:ext cx="21542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s-CL" sz="1600">
                <a:latin typeface="Calibri" panose="020F0502020204030204" pitchFamily="34" charset="0"/>
              </a:rPr>
              <a:t>JANEQUEO (CCJQ)</a:t>
            </a:r>
            <a:endParaRPr lang="es-CL" altLang="es-CL" sz="1600">
              <a:latin typeface="Calibri" panose="020F0502020204030204" pitchFamily="34" charset="0"/>
            </a:endParaRPr>
          </a:p>
        </p:txBody>
      </p:sp>
      <p:pic>
        <p:nvPicPr>
          <p:cNvPr id="10259" name="Imagen 5"/>
          <p:cNvPicPr>
            <a:picLocks noChangeAspect="1"/>
          </p:cNvPicPr>
          <p:nvPr/>
        </p:nvPicPr>
        <p:blipFill>
          <a:blip r:embed="rId20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275" y="2454275"/>
            <a:ext cx="4968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0" name="Imagen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1275"/>
            <a:ext cx="8032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Imagen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4435475"/>
            <a:ext cx="803275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2" name="Imagen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77788"/>
            <a:ext cx="803275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3" name="Imagen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588" y="2538413"/>
            <a:ext cx="803275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4" name="Imagen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213" y="111125"/>
            <a:ext cx="803275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5" name="Imagen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4430713"/>
            <a:ext cx="804862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6" name="Imagen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188" y="4751388"/>
            <a:ext cx="803275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672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 dir="in"/>
      </p:transition>
    </mc:Choice>
    <mc:Fallback>
      <p:transition spd="slow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55"/>
          <p:cNvSpPr/>
          <p:nvPr/>
        </p:nvSpPr>
        <p:spPr>
          <a:xfrm>
            <a:off x="-395785" y="-846160"/>
            <a:ext cx="13361158" cy="85707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635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L"/>
          </a:p>
        </p:txBody>
      </p:sp>
      <p:pic>
        <p:nvPicPr>
          <p:cNvPr id="11269" name="Picture 29" descr="https://web.directemar.cl/met/jturno/cartas/hielo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3062288"/>
            <a:ext cx="2335213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23 Imagen" descr="PolarView_square_72dpi_1024p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4700588"/>
            <a:ext cx="3887788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20 Imagen" descr="índice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4427538"/>
            <a:ext cx="320675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0"/>
            <a:ext cx="805180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4 Imagen" descr="descarga.jpg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538" y="1812925"/>
            <a:ext cx="9556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n 25">
            <a:hlinkClick r:id="rId10"/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104" y="1210177"/>
            <a:ext cx="937318" cy="868738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427538"/>
            <a:ext cx="348615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Conector recto de flecha 22"/>
          <p:cNvCxnSpPr/>
          <p:nvPr/>
        </p:nvCxnSpPr>
        <p:spPr>
          <a:xfrm flipH="1">
            <a:off x="5881688" y="3657600"/>
            <a:ext cx="2620962" cy="23685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7" name="AutoShape 19" descr="U.S. National Ice Center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CL" altLang="es-CL"/>
          </a:p>
        </p:txBody>
      </p:sp>
      <p:sp>
        <p:nvSpPr>
          <p:cNvPr id="11278" name="AutoShape 21" descr="U.S. National Ice Center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CL" altLang="es-CL"/>
          </a:p>
        </p:txBody>
      </p:sp>
      <p:sp>
        <p:nvSpPr>
          <p:cNvPr id="11279" name="AutoShape 23" descr="U.S. National Ice Center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CL" altLang="es-CL"/>
          </a:p>
        </p:txBody>
      </p:sp>
      <p:pic>
        <p:nvPicPr>
          <p:cNvPr id="11280" name="Picture 27" descr="https://web.directemar.cl/met/jturno/cartas/hielo.jpg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68550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9" name="Picture 39" descr="https://web.directemar.cl/met/jturno/cartas/antarctic.jpg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4427538"/>
            <a:ext cx="39624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Conector recto de flecha 18"/>
          <p:cNvCxnSpPr/>
          <p:nvPr/>
        </p:nvCxnSpPr>
        <p:spPr>
          <a:xfrm>
            <a:off x="10726738" y="2979738"/>
            <a:ext cx="614362" cy="20113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22"/>
          <p:cNvCxnSpPr/>
          <p:nvPr/>
        </p:nvCxnSpPr>
        <p:spPr>
          <a:xfrm flipH="1">
            <a:off x="2238375" y="1277938"/>
            <a:ext cx="2360613" cy="3317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de flecha 22"/>
          <p:cNvCxnSpPr/>
          <p:nvPr/>
        </p:nvCxnSpPr>
        <p:spPr>
          <a:xfrm flipH="1">
            <a:off x="2368550" y="1812925"/>
            <a:ext cx="2189163" cy="33480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1" name="Picture 31" descr="https://web.directemar.cl/met/jturno/cartas/ICEBERG_CHART.png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50" y="214313"/>
            <a:ext cx="2189163" cy="38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30 Grupo"/>
          <p:cNvGrpSpPr>
            <a:grpSpLocks/>
          </p:cNvGrpSpPr>
          <p:nvPr/>
        </p:nvGrpSpPr>
        <p:grpSpPr bwMode="auto">
          <a:xfrm>
            <a:off x="2417763" y="3167063"/>
            <a:ext cx="2012950" cy="3535362"/>
            <a:chOff x="-2249487" y="-878152"/>
            <a:chExt cx="2012215" cy="4263740"/>
          </a:xfrm>
        </p:grpSpPr>
        <p:pic>
          <p:nvPicPr>
            <p:cNvPr id="11291" name="Picture 33" descr="https://web.directemar.cl/met/jturno/cartas/bransfield.jpg">
              <a:hlinkClick r:id="rId19"/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49487" y="-878152"/>
              <a:ext cx="2012215" cy="1424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2" name="Picture 35" descr="https://web.directemar.cl/met/jturno/cartas/grandidier.jpg">
              <a:hlinkClick r:id="rId21"/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49486" y="552186"/>
              <a:ext cx="2012214" cy="1424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3" name="Picture 37" descr="https://web.directemar.cl/met/jturno/cartas/margarita.jp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49486" y="1961524"/>
              <a:ext cx="2012214" cy="1424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5" name="Conector recto de flecha 22"/>
          <p:cNvCxnSpPr/>
          <p:nvPr/>
        </p:nvCxnSpPr>
        <p:spPr>
          <a:xfrm flipH="1">
            <a:off x="3808413" y="2347913"/>
            <a:ext cx="76358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>
            <a:off x="1719263" y="5768975"/>
            <a:ext cx="1938337" cy="5413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 flipV="1">
            <a:off x="1719263" y="5160963"/>
            <a:ext cx="1938337" cy="3730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 flipV="1">
            <a:off x="1882775" y="3903663"/>
            <a:ext cx="1465263" cy="12573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576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83" y="-27517"/>
            <a:ext cx="12251268" cy="688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0" y="-99484"/>
            <a:ext cx="1219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s-CL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rutas de navegación comercial con témpanos a la deriva: canal “</a:t>
            </a:r>
            <a:r>
              <a:rPr lang="es-CL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Wide</a:t>
            </a:r>
            <a:r>
              <a:rPr lang="es-CL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” en la Provincia de Última Esperanza, XII Región de Magallanes y la Antártica Chilena</a:t>
            </a:r>
            <a:endParaRPr lang="es-CL" sz="32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24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 dir="in"/>
      </p:transition>
    </mc:Choice>
    <mc:Fallback>
      <p:transition spd="slow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0" y="-12032"/>
            <a:ext cx="12192000" cy="2009274"/>
            <a:chOff x="0" y="-13016"/>
            <a:chExt cx="12192000" cy="2173604"/>
          </a:xfrm>
        </p:grpSpPr>
        <p:pic>
          <p:nvPicPr>
            <p:cNvPr id="13315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32252" y="-13016"/>
              <a:ext cx="4026647" cy="217360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3316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032250" cy="21605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3317" name="Picture 4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065558" y="-13016"/>
              <a:ext cx="4126442" cy="217360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grpSp>
        <p:nvGrpSpPr>
          <p:cNvPr id="7" name="Grupo 6"/>
          <p:cNvGrpSpPr/>
          <p:nvPr/>
        </p:nvGrpSpPr>
        <p:grpSpPr>
          <a:xfrm>
            <a:off x="1" y="4776537"/>
            <a:ext cx="12191999" cy="2097338"/>
            <a:chOff x="1" y="4392613"/>
            <a:chExt cx="12191999" cy="2481262"/>
          </a:xfrm>
        </p:grpSpPr>
        <p:pic>
          <p:nvPicPr>
            <p:cNvPr id="13318" name="Picture 5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4392614"/>
              <a:ext cx="4222750" cy="246538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3319" name="Picture 6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4500" y="4392614"/>
              <a:ext cx="4127500" cy="24479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3320" name="Picture 7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868" y="4392613"/>
              <a:ext cx="3839633" cy="24812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grpSp>
        <p:nvGrpSpPr>
          <p:cNvPr id="8" name="Grupo 7"/>
          <p:cNvGrpSpPr/>
          <p:nvPr/>
        </p:nvGrpSpPr>
        <p:grpSpPr>
          <a:xfrm>
            <a:off x="0" y="1997242"/>
            <a:ext cx="12191999" cy="2751117"/>
            <a:chOff x="0" y="2160588"/>
            <a:chExt cx="12191999" cy="2198689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31568" y="2160589"/>
              <a:ext cx="4031873" cy="2198688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2160588"/>
              <a:ext cx="4029451" cy="2198689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61698" y="2160588"/>
              <a:ext cx="4130301" cy="21986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543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upo 8"/>
          <p:cNvGrpSpPr>
            <a:grpSpLocks/>
          </p:cNvGrpSpPr>
          <p:nvPr/>
        </p:nvGrpSpPr>
        <p:grpSpPr bwMode="auto">
          <a:xfrm>
            <a:off x="0" y="2118"/>
            <a:ext cx="12192000" cy="6853767"/>
            <a:chOff x="1371600" y="1054100"/>
            <a:chExt cx="9144000" cy="5041900"/>
          </a:xfrm>
        </p:grpSpPr>
        <p:pic>
          <p:nvPicPr>
            <p:cNvPr id="11271" name="Imagen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1054100"/>
              <a:ext cx="9144000" cy="504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13" descr="OceanOPS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3840" y="4494247"/>
              <a:ext cx="2376264" cy="1411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67" name="7 Grupo"/>
          <p:cNvGrpSpPr>
            <a:grpSpLocks/>
          </p:cNvGrpSpPr>
          <p:nvPr/>
        </p:nvGrpSpPr>
        <p:grpSpPr bwMode="auto">
          <a:xfrm>
            <a:off x="0" y="67734"/>
            <a:ext cx="12081933" cy="1754717"/>
            <a:chOff x="-1" y="51470"/>
            <a:chExt cx="9061957" cy="1315868"/>
          </a:xfrm>
        </p:grpSpPr>
        <p:pic>
          <p:nvPicPr>
            <p:cNvPr id="11269" name="5 Imagen" descr="jcomm-vos-50pc.pn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51470"/>
              <a:ext cx="2411761" cy="93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0" name="7 Imagen" descr="images (1)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-30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3894" y="137992"/>
              <a:ext cx="1278062" cy="1229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8 CuadroTexto"/>
          <p:cNvSpPr txBox="1"/>
          <p:nvPr/>
        </p:nvSpPr>
        <p:spPr>
          <a:xfrm>
            <a:off x="1276351" y="5846234"/>
            <a:ext cx="5664200" cy="9131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CL" sz="26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Sistema de Buques Voluntarios de Observación Meteorológica</a:t>
            </a:r>
          </a:p>
        </p:txBody>
      </p:sp>
    </p:spTree>
    <p:extLst>
      <p:ext uri="{BB962C8B-B14F-4D97-AF65-F5344CB8AC3E}">
        <p14:creationId xmlns:p14="http://schemas.microsoft.com/office/powerpoint/2010/main" val="1782911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 dir="in"/>
      </p:transition>
    </mc:Choice>
    <mc:Fallback>
      <p:transition spd="slow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425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 descr="Portal de Servicios Climáticos - Dirección Meteorológica de Ch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517" y="0"/>
            <a:ext cx="6449483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168" y="2654301"/>
            <a:ext cx="6455833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084" y="4946651"/>
            <a:ext cx="5842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46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0 CuadroTexto"/>
          <p:cNvSpPr txBox="1"/>
          <p:nvPr/>
        </p:nvSpPr>
        <p:spPr>
          <a:xfrm>
            <a:off x="-39214" y="1584941"/>
            <a:ext cx="778755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C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Pronósticos de Tiempo Marítimo (Alta Mar y Costeros).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C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Avisos Especiales, de Mal Tiempo (</a:t>
            </a:r>
            <a:r>
              <a:rPr lang="es-C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Bf</a:t>
            </a:r>
            <a:r>
              <a:rPr lang="es-C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6-7), Temporal (</a:t>
            </a:r>
            <a:r>
              <a:rPr lang="es-C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Bf</a:t>
            </a:r>
            <a:r>
              <a:rPr lang="es-C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8-10) y Marejadas.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C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Apoyo a Operaciones de Búsqueda y Rescate, Control de Contaminación y Emergencias Marítimas.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C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Estaciones Convencionales, Automáticas y Datos Históricos del Clima Costero.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C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Buques Voluntarios de Observación.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C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Vigilancia de Hielo Marino y Témpanos.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C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Formación Técnica y Entrenamiento.</a:t>
            </a:r>
            <a:endParaRPr lang="es-C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1 Imag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25059" y="177763"/>
            <a:ext cx="4052191" cy="223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4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059" y="2434630"/>
            <a:ext cx="4052191" cy="202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Natales marca récord de temperatura de -18,8°: frío también genera  problemas en Punta Arenas | Nacional | BioBioChil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062" y="4504175"/>
            <a:ext cx="4052191" cy="231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01" y="4993217"/>
            <a:ext cx="1616075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Interview Michel Jarraud, Secretary General of WMO | IHE ...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3" r="5881" b="1755"/>
          <a:stretch/>
        </p:blipFill>
        <p:spPr bwMode="auto">
          <a:xfrm>
            <a:off x="96253" y="-76582"/>
            <a:ext cx="1419727" cy="160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rcas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979" y="-65714"/>
            <a:ext cx="1913767" cy="191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0 CuadroTexto"/>
          <p:cNvSpPr txBox="1"/>
          <p:nvPr/>
        </p:nvSpPr>
        <p:spPr>
          <a:xfrm>
            <a:off x="601579" y="786"/>
            <a:ext cx="6542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METEOROLOGÍA MARINA</a:t>
            </a:r>
          </a:p>
          <a:p>
            <a:pPr algn="ctr"/>
            <a:r>
              <a:rPr lang="es-CL" sz="32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CLIMATOLOGÍA COSTERA</a:t>
            </a:r>
          </a:p>
          <a:p>
            <a:pPr algn="ctr"/>
            <a:r>
              <a:rPr lang="es-CL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Directrices OMM y Auditoría OMI</a:t>
            </a:r>
            <a:endParaRPr lang="es-CL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760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 dir="in"/>
      </p:transition>
    </mc:Choice>
    <mc:Fallback>
      <p:transition spd="slow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3 Imagen" descr="586a7069_4c73_4f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9634"/>
            <a:ext cx="7086600" cy="3697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4 Rectángulo redondeado"/>
          <p:cNvSpPr>
            <a:spLocks noChangeArrowheads="1"/>
          </p:cNvSpPr>
          <p:nvPr/>
        </p:nvSpPr>
        <p:spPr bwMode="auto">
          <a:xfrm>
            <a:off x="5194301" y="69851"/>
            <a:ext cx="3975100" cy="1699683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0070C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CL" altLang="es-CL" sz="2400">
              <a:solidFill>
                <a:srgbClr val="92D05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0" y="0"/>
            <a:ext cx="51054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es-ES_tradnl" sz="2400" b="1" i="1" u="sng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Océano Pacífico Norte 2016 y 2019 :  </a:t>
            </a:r>
          </a:p>
          <a:p>
            <a:pPr algn="ctr">
              <a:buFont typeface="Times New Roman" pitchFamily="16" charset="0"/>
              <a:buNone/>
              <a:defRPr/>
            </a:pPr>
            <a:r>
              <a:rPr lang="es-ES_tradnl" sz="2400" b="1" i="1" u="sng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</a:rPr>
              <a:t>Temporada de Huracanes y Tifones</a:t>
            </a:r>
            <a:endParaRPr lang="es-CL" sz="2400" dirty="0">
              <a:solidFill>
                <a:srgbClr val="3366FF"/>
              </a:solidFill>
              <a:latin typeface="+mj-lt"/>
              <a:cs typeface="Arial" charset="0"/>
            </a:endParaRPr>
          </a:p>
        </p:txBody>
      </p:sp>
      <p:pic>
        <p:nvPicPr>
          <p:cNvPr id="13317" name="6 Imagen" descr="220px-2016_Pacific_hurricane_season_summary_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884767"/>
            <a:ext cx="2470149" cy="166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7 Imagen" descr="2016_Pacific_typhoon_season_summar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889001"/>
            <a:ext cx="23495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6 Imagen" descr="5e09c6e6_27c5_1d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352801"/>
            <a:ext cx="7086600" cy="357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20" name="9 Grupo"/>
          <p:cNvGrpSpPr>
            <a:grpSpLocks/>
          </p:cNvGrpSpPr>
          <p:nvPr/>
        </p:nvGrpSpPr>
        <p:grpSpPr bwMode="auto">
          <a:xfrm>
            <a:off x="101601" y="5041901"/>
            <a:ext cx="4864100" cy="1680633"/>
            <a:chOff x="2627784" y="4779150"/>
            <a:chExt cx="4801716" cy="1780129"/>
          </a:xfrm>
        </p:grpSpPr>
        <p:pic>
          <p:nvPicPr>
            <p:cNvPr id="13324" name="Picture 2" descr="2019 Pacific hurricane season summary map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4779151"/>
              <a:ext cx="2353444" cy="1780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5" name="Picture 4" descr="File:2019 Pacific typhoon season summary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4779150"/>
              <a:ext cx="2363416" cy="177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21" name="4 Rectángulo redondeado"/>
          <p:cNvSpPr>
            <a:spLocks noChangeArrowheads="1"/>
          </p:cNvSpPr>
          <p:nvPr/>
        </p:nvSpPr>
        <p:spPr bwMode="auto">
          <a:xfrm>
            <a:off x="5181600" y="3352801"/>
            <a:ext cx="3987800" cy="1689100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0070C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CL" altLang="es-CL" sz="2400">
              <a:solidFill>
                <a:srgbClr val="92D050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5290767" y="6117168"/>
            <a:ext cx="2888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Esmeralda (CCES)</a:t>
            </a:r>
          </a:p>
        </p:txBody>
      </p:sp>
      <p:pic>
        <p:nvPicPr>
          <p:cNvPr id="13323" name="13 Imagen" descr="11061996_1139839442696374_8618107467459737897_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" y="2603500"/>
            <a:ext cx="4963583" cy="238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406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 dir="in"/>
      </p:transition>
    </mc:Choice>
    <mc:Fallback>
      <p:transition spd="slow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217"/>
            <a:ext cx="12192000" cy="688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5" y="1285878"/>
            <a:ext cx="4914900" cy="2270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340" name="Grupo 1"/>
          <p:cNvGrpSpPr>
            <a:grpSpLocks/>
          </p:cNvGrpSpPr>
          <p:nvPr/>
        </p:nvGrpSpPr>
        <p:grpSpPr bwMode="auto">
          <a:xfrm>
            <a:off x="8902700" y="0"/>
            <a:ext cx="3200400" cy="1483784"/>
            <a:chOff x="9767889" y="-44450"/>
            <a:chExt cx="2386011" cy="1000125"/>
          </a:xfrm>
        </p:grpSpPr>
        <p:pic>
          <p:nvPicPr>
            <p:cNvPr id="14345" name="9 Imagen" descr="images.pn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4650" y="28575"/>
              <a:ext cx="1619250" cy="92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6" name="10 Imagen" descr="descarga.pn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7889" y="-44450"/>
              <a:ext cx="693737" cy="93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41" name="7 Imagen" descr="images (1)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1" y="1255184"/>
            <a:ext cx="1104900" cy="1064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12 Imagen" descr="F001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85" y="3418417"/>
            <a:ext cx="6326716" cy="301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Imagen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817" y="1515534"/>
            <a:ext cx="1166283" cy="117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3" descr="OceanOP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467" y="1191685"/>
            <a:ext cx="2679700" cy="182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422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5 Rectángulo"/>
          <p:cNvSpPr>
            <a:spLocks noChangeArrowheads="1"/>
          </p:cNvSpPr>
          <p:nvPr/>
        </p:nvSpPr>
        <p:spPr bwMode="auto">
          <a:xfrm>
            <a:off x="6096000" y="103718"/>
            <a:ext cx="6096000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1467">
                <a:hlinkClick r:id="rId3"/>
              </a:rPr>
              <a:t>https://twitter.com/gm_valparaiso/status/1441877098365337604?s=20</a:t>
            </a:r>
            <a:r>
              <a:rPr lang="es-CL" altLang="es-CL" sz="1467"/>
              <a:t> </a:t>
            </a:r>
          </a:p>
        </p:txBody>
      </p:sp>
      <p:sp>
        <p:nvSpPr>
          <p:cNvPr id="16388" name="6 Rectángulo"/>
          <p:cNvSpPr>
            <a:spLocks noChangeArrowheads="1"/>
          </p:cNvSpPr>
          <p:nvPr/>
        </p:nvSpPr>
        <p:spPr bwMode="auto">
          <a:xfrm>
            <a:off x="6096000" y="872067"/>
            <a:ext cx="6096000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1467">
                <a:hlinkClick r:id="rId4"/>
              </a:rPr>
              <a:t>https://twitter.com/ifop_periodista/status/1441820189843202069?s=20</a:t>
            </a:r>
            <a:r>
              <a:rPr lang="es-CL" altLang="es-CL" sz="1467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5382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 dir="in"/>
      </p:transition>
    </mc:Choice>
    <mc:Fallback>
      <p:transition spd="slow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0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63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Subtítulo"/>
          <p:cNvSpPr txBox="1">
            <a:spLocks/>
          </p:cNvSpPr>
          <p:nvPr/>
        </p:nvSpPr>
        <p:spPr>
          <a:xfrm>
            <a:off x="247651" y="823385"/>
            <a:ext cx="5367867" cy="6091767"/>
          </a:xfrm>
          <a:prstGeom prst="rect">
            <a:avLst/>
          </a:prstGeom>
          <a:noFill/>
        </p:spPr>
        <p:txBody>
          <a:bodyPr lIns="91440" tIns="45720" rIns="91440" bIns="45720"/>
          <a:lstStyle/>
          <a:p>
            <a:pPr marL="342891" indent="-342891" algn="just">
              <a:spcBef>
                <a:spcPct val="20000"/>
              </a:spcBef>
              <a:defRPr/>
            </a:pPr>
            <a:r>
              <a:rPr lang="es-CL" sz="2267" b="1" i="1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Datos propios</a:t>
            </a:r>
            <a:r>
              <a:rPr lang="es-CL" sz="2267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:</a:t>
            </a:r>
          </a:p>
          <a:p>
            <a:pPr marL="342891" indent="-342891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CL" sz="2267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Señal de llamada del buque</a:t>
            </a:r>
          </a:p>
          <a:p>
            <a:pPr marL="342891" indent="-342891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CL" sz="2267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Fecha y hora (UTC)</a:t>
            </a:r>
          </a:p>
          <a:p>
            <a:pPr marL="342891" indent="-342891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CL" sz="2267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Posición (latitud y longitud)</a:t>
            </a:r>
          </a:p>
          <a:p>
            <a:pPr marL="342891" indent="-342891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CL" sz="2267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Rumbo y andar</a:t>
            </a:r>
          </a:p>
          <a:p>
            <a:pPr marL="342891" indent="-342891" algn="just">
              <a:spcBef>
                <a:spcPct val="20000"/>
              </a:spcBef>
              <a:defRPr/>
            </a:pPr>
            <a:endParaRPr lang="es-CL" sz="1067" b="1" i="1" u="sng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342891" indent="-342891" algn="just">
              <a:spcBef>
                <a:spcPct val="20000"/>
              </a:spcBef>
              <a:defRPr/>
            </a:pPr>
            <a:r>
              <a:rPr lang="es-CL" sz="2267" b="1" i="1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Registro visual</a:t>
            </a:r>
            <a:r>
              <a:rPr lang="es-CL" sz="2267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:</a:t>
            </a:r>
          </a:p>
          <a:p>
            <a:pPr marL="342891" indent="-342891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CL" sz="2267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Visibilidad y fenómenos</a:t>
            </a:r>
          </a:p>
          <a:p>
            <a:pPr marL="342891" indent="-342891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CL" sz="2267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Nubosidad (cantidad, tipo y altura)</a:t>
            </a:r>
          </a:p>
          <a:p>
            <a:pPr marL="342891" indent="-342891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CL" sz="2267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Oleaje (dirección, altura y período)</a:t>
            </a:r>
          </a:p>
          <a:p>
            <a:pPr marL="342891" indent="-342891" algn="just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s-CL" sz="1067" b="1" i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342891" indent="-342891" algn="just">
              <a:spcBef>
                <a:spcPct val="20000"/>
              </a:spcBef>
              <a:defRPr/>
            </a:pPr>
            <a:r>
              <a:rPr lang="es-CL" sz="2267" b="1" i="1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Instrumental</a:t>
            </a:r>
            <a:r>
              <a:rPr lang="es-CL" sz="2267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:</a:t>
            </a:r>
          </a:p>
          <a:p>
            <a:pPr marL="342891" indent="-342891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CL" sz="2267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Presión atmosférica</a:t>
            </a:r>
          </a:p>
          <a:p>
            <a:pPr marL="342891" indent="-342891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CL" sz="2267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Viento (dirección e intensidad)</a:t>
            </a:r>
          </a:p>
          <a:p>
            <a:pPr marL="342891" indent="-342891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CL" sz="2267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Temperatura y Humedad</a:t>
            </a:r>
          </a:p>
        </p:txBody>
      </p:sp>
      <p:pic>
        <p:nvPicPr>
          <p:cNvPr id="18435" name="Picture 4" descr="Resultado de imagen para observaciÃ³n meteorolÃ³gica a bor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118" y="939801"/>
            <a:ext cx="2679700" cy="577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0" y="14818"/>
            <a:ext cx="12192000" cy="1468967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ctr">
              <a:defRPr/>
            </a:pPr>
            <a:r>
              <a:rPr lang="es-CL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Reportes SHIP usando el programa TURBOWIN</a:t>
            </a:r>
          </a:p>
        </p:txBody>
      </p:sp>
      <p:pic>
        <p:nvPicPr>
          <p:cNvPr id="18437" name="6 Imagen" descr="b79deb14065491.5627cd4962669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268" y="4025900"/>
            <a:ext cx="3647017" cy="268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8 Imagen" descr="20181226_1409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268" y="939800"/>
            <a:ext cx="3647017" cy="292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691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 dir="in"/>
      </p:transition>
    </mc:Choice>
    <mc:Fallback>
      <p:transition spd="slow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9666"/>
            <a:ext cx="12192000" cy="6877666"/>
          </a:xfrm>
          <a:prstGeom prst="rect">
            <a:avLst/>
          </a:prstGeom>
        </p:spPr>
      </p:pic>
      <p:pic>
        <p:nvPicPr>
          <p:cNvPr id="33795" name="Imagen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297279"/>
            <a:ext cx="2303462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213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096000" cy="304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384" y="0"/>
            <a:ext cx="6144683" cy="323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134" y="3141133"/>
            <a:ext cx="6265333" cy="371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2800"/>
            <a:ext cx="6000751" cy="338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700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 dir="in"/>
      </p:transition>
    </mc:Choice>
    <mc:Fallback>
      <p:transition spd="slow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1"/>
          <p:cNvGrpSpPr>
            <a:grpSpLocks/>
          </p:cNvGrpSpPr>
          <p:nvPr/>
        </p:nvGrpSpPr>
        <p:grpSpPr bwMode="auto">
          <a:xfrm>
            <a:off x="177801" y="91017"/>
            <a:ext cx="11925300" cy="6627283"/>
            <a:chOff x="2711624" y="91032"/>
            <a:chExt cx="7848872" cy="6434311"/>
          </a:xfrm>
        </p:grpSpPr>
        <p:pic>
          <p:nvPicPr>
            <p:cNvPr id="20484" name="Picture 4" descr="Resultado de imagen para xbt lin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226" y="3704675"/>
              <a:ext cx="7793270" cy="282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5" name="Picture 6" descr="Imagen relacionad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1624" y="172074"/>
              <a:ext cx="2520280" cy="3011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6" name="Picture 8" descr="Imagen relacionad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7194" y="91032"/>
              <a:ext cx="2808312" cy="3121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7" name="Picture 10" descr="Resultado de imagen para radiosond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3912" y="144016"/>
              <a:ext cx="2376264" cy="306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7 Rectángulo"/>
            <p:cNvSpPr/>
            <p:nvPr/>
          </p:nvSpPr>
          <p:spPr>
            <a:xfrm>
              <a:off x="6095528" y="97196"/>
              <a:ext cx="777782" cy="5079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CL" sz="28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ASAP</a:t>
              </a:r>
              <a:endParaRPr lang="es-CL" sz="2800" dirty="0">
                <a:latin typeface="Arial" charset="0"/>
                <a:cs typeface="Arial" charset="0"/>
              </a:endParaRPr>
            </a:p>
          </p:txBody>
        </p:sp>
        <p:sp>
          <p:nvSpPr>
            <p:cNvPr id="9" name="8 Rectángulo"/>
            <p:cNvSpPr/>
            <p:nvPr/>
          </p:nvSpPr>
          <p:spPr>
            <a:xfrm>
              <a:off x="3575362" y="97196"/>
              <a:ext cx="803103" cy="5079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CL" sz="28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SOOP</a:t>
              </a:r>
              <a:endParaRPr lang="es-CL" sz="2800" dirty="0">
                <a:latin typeface="Arial" charset="0"/>
                <a:cs typeface="Arial" charset="0"/>
              </a:endParaRPr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8040331" y="97196"/>
              <a:ext cx="791497" cy="5079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CL" sz="28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DBCP</a:t>
              </a:r>
              <a:endParaRPr lang="es-CL" sz="2800" dirty="0">
                <a:latin typeface="Arial" charset="0"/>
                <a:cs typeface="Arial" charset="0"/>
              </a:endParaRPr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7236497" y="5310819"/>
              <a:ext cx="594203" cy="5079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CL" sz="28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XBT</a:t>
              </a:r>
              <a:endParaRPr lang="es-CL" sz="2800" dirty="0">
                <a:latin typeface="Arial" charset="0"/>
                <a:cs typeface="Arial" charset="0"/>
              </a:endParaRPr>
            </a:p>
          </p:txBody>
        </p:sp>
      </p:grpSp>
      <p:sp>
        <p:nvSpPr>
          <p:cNvPr id="12" name="Rectángulo 4"/>
          <p:cNvSpPr/>
          <p:nvPr/>
        </p:nvSpPr>
        <p:spPr>
          <a:xfrm>
            <a:off x="912285" y="3236384"/>
            <a:ext cx="11279716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s-ES" sz="32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  <a:hlinkClick r:id="rId6"/>
              </a:rPr>
              <a:t>www.goosoean.org/PMO-6</a:t>
            </a:r>
            <a:r>
              <a:rPr lang="es-ES" sz="32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          </a:t>
            </a:r>
            <a:r>
              <a:rPr lang="es-CL" sz="3200" b="1" u="sng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  <a:hlinkClick r:id="rId7"/>
              </a:rPr>
              <a:t>www.goosocean.org/SOT-11</a:t>
            </a:r>
            <a:endParaRPr lang="es-CL" sz="3200" b="1" u="sng" dirty="0"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088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1" y="404664"/>
            <a:ext cx="11664619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5968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 dir="in"/>
      </p:transition>
    </mc:Choice>
    <mc:Fallback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iapositiva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66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1300" y="5727699"/>
            <a:ext cx="5600700" cy="1041400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4" y="0"/>
            <a:ext cx="7823196" cy="5549900"/>
            <a:chOff x="1524002" y="0"/>
            <a:chExt cx="4266086" cy="6858000"/>
          </a:xfrm>
        </p:grpSpPr>
        <p:pic>
          <p:nvPicPr>
            <p:cNvPr id="6553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2" y="0"/>
              <a:ext cx="2202297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3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6299" y="0"/>
              <a:ext cx="2063789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-6085"/>
            <a:ext cx="4368800" cy="5555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700" y="5664199"/>
            <a:ext cx="6083300" cy="11049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577" y="5549900"/>
            <a:ext cx="2627292" cy="819175"/>
          </a:xfrm>
          <a:prstGeom prst="rect">
            <a:avLst/>
          </a:prstGeom>
        </p:spPr>
      </p:pic>
      <p:pic>
        <p:nvPicPr>
          <p:cNvPr id="14" name="4 Imagen" descr="descarga.png">
            <a:hlinkClick r:id="rId8"/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595" y="1500250"/>
            <a:ext cx="930610" cy="114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26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uertos de Talcahuano: Comité Portuario de Coordinación y Servicios  Públicos destaca colaboración para mantener la cadena logística -  MundoMariti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6897" cy="409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uertos de Talcahuano participa en reunión de Comité Directivo del PEM  Logíst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2897486"/>
            <a:ext cx="7143750" cy="396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0DM Chiguayante y Puerto San Vicente – PorDóndeVaLaMic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9034"/>
            <a:ext cx="5048250" cy="275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minario de Meteorología para personal municipal encargado de protección  civil | Directema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76897" y="0"/>
            <a:ext cx="3915103" cy="289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55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 dir="in"/>
      </p:transition>
    </mc:Choice>
    <mc:Fallback>
      <p:transition spd="slow">
        <p:zoom dir="in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1"/>
            <a:ext cx="12222928" cy="6856802"/>
            <a:chOff x="0" y="371061"/>
            <a:chExt cx="12222928" cy="6485741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22988" y="542819"/>
              <a:ext cx="4017518" cy="1422624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648" y="542819"/>
              <a:ext cx="3902720" cy="1425884"/>
            </a:xfrm>
            <a:prstGeom prst="rect">
              <a:avLst/>
            </a:prstGeom>
          </p:spPr>
        </p:pic>
        <p:sp>
          <p:nvSpPr>
            <p:cNvPr id="14" name="Rectángulo 13"/>
            <p:cNvSpPr/>
            <p:nvPr/>
          </p:nvSpPr>
          <p:spPr>
            <a:xfrm>
              <a:off x="2755446" y="476372"/>
              <a:ext cx="16801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“</a:t>
              </a:r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Skorpios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” II-III </a:t>
              </a:r>
              <a:endParaRPr lang="es-CL" dirty="0"/>
            </a:p>
          </p:txBody>
        </p:sp>
        <p:sp>
          <p:nvSpPr>
            <p:cNvPr id="18" name="Rectángulo 17"/>
            <p:cNvSpPr/>
            <p:nvPr/>
          </p:nvSpPr>
          <p:spPr>
            <a:xfrm>
              <a:off x="0" y="1929484"/>
              <a:ext cx="12909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Ferry </a:t>
              </a:r>
              <a:r>
                <a:rPr lang="en-US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Dalka</a:t>
              </a:r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es-CL" dirty="0"/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2827617" y="1912284"/>
              <a:ext cx="13774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F. Esperanza </a:t>
              </a:r>
              <a:endParaRPr lang="es-CL" dirty="0"/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5333720" y="1929484"/>
              <a:ext cx="11921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F. Trinidad </a:t>
              </a:r>
              <a:endParaRPr lang="es-CL" dirty="0"/>
            </a:p>
          </p:txBody>
        </p:sp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C4C4C4"/>
                </a:clrFrom>
                <a:clrTo>
                  <a:srgbClr val="C4C4C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648" y="5126183"/>
              <a:ext cx="1845368" cy="1657744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C4C4C4"/>
                </a:clrFrom>
                <a:clrTo>
                  <a:srgbClr val="C4C4C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36346" y="5164751"/>
              <a:ext cx="1666489" cy="1589752"/>
            </a:xfrm>
            <a:prstGeom prst="rect">
              <a:avLst/>
            </a:prstGeom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C4C4C4"/>
                </a:clrFrom>
                <a:clrTo>
                  <a:srgbClr val="C4C4C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63884" y="5164751"/>
              <a:ext cx="1743404" cy="1619177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C4C4C4"/>
                </a:clrFrom>
                <a:clrTo>
                  <a:srgbClr val="C4C4C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17181" y="5214812"/>
              <a:ext cx="1858777" cy="1539689"/>
            </a:xfrm>
            <a:prstGeom prst="rect">
              <a:avLst/>
            </a:prstGeom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C4C4C4"/>
                </a:clrFrom>
                <a:clrTo>
                  <a:srgbClr val="C4C4C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68217" y="5164750"/>
              <a:ext cx="1717766" cy="1692052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C4C4C4"/>
                </a:clrFrom>
                <a:clrTo>
                  <a:srgbClr val="C4C4C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65960" y="5118886"/>
              <a:ext cx="1717766" cy="1665042"/>
            </a:xfrm>
            <a:prstGeom prst="rect">
              <a:avLst/>
            </a:prstGeom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C4C4C4"/>
                </a:clrFrom>
                <a:clrTo>
                  <a:srgbClr val="C4C4C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90303" y="5164750"/>
              <a:ext cx="1677915" cy="1642549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C4C4C4"/>
                </a:clrFrom>
                <a:clrTo>
                  <a:srgbClr val="C4C4C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64079" y="3648011"/>
              <a:ext cx="2160119" cy="1537721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576" y="3633160"/>
              <a:ext cx="1920694" cy="1555926"/>
            </a:xfrm>
            <a:prstGeom prst="rect">
              <a:avLst/>
            </a:prstGeom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 rotWithShape="1">
            <a:blip r:embed="rId14" cstate="print">
              <a:clrChange>
                <a:clrFrom>
                  <a:srgbClr val="C4C4C4"/>
                </a:clrFrom>
                <a:clrTo>
                  <a:srgbClr val="C4C4C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13016" y="3651081"/>
              <a:ext cx="2038423" cy="1534651"/>
            </a:xfrm>
            <a:prstGeom prst="rect">
              <a:avLst/>
            </a:prstGeom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14283" y="3648012"/>
              <a:ext cx="1949796" cy="1555926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648" y="2241587"/>
              <a:ext cx="2806972" cy="1378327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05129" y="2241586"/>
              <a:ext cx="2619069" cy="1378327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3761" y="2241587"/>
              <a:ext cx="2443149" cy="1378327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08859" y="532716"/>
              <a:ext cx="3977124" cy="4632036"/>
            </a:xfrm>
            <a:prstGeom prst="rect">
              <a:avLst/>
            </a:prstGeom>
          </p:spPr>
        </p:pic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8859" y="1656522"/>
              <a:ext cx="2088609" cy="936642"/>
            </a:xfrm>
            <a:prstGeom prst="rect">
              <a:avLst/>
            </a:prstGeom>
          </p:spPr>
        </p:pic>
        <p:grpSp>
          <p:nvGrpSpPr>
            <p:cNvPr id="2" name="Grupo 1"/>
            <p:cNvGrpSpPr/>
            <p:nvPr/>
          </p:nvGrpSpPr>
          <p:grpSpPr>
            <a:xfrm>
              <a:off x="9515062" y="371061"/>
              <a:ext cx="2707866" cy="4916556"/>
              <a:chOff x="8487226" y="-278295"/>
              <a:chExt cx="3725222" cy="7136295"/>
            </a:xfrm>
          </p:grpSpPr>
          <p:pic>
            <p:nvPicPr>
              <p:cNvPr id="30" name="Imagen 29"/>
              <p:cNvPicPr>
                <a:picLocks noChangeAspect="1"/>
              </p:cNvPicPr>
              <p:nvPr/>
            </p:nvPicPr>
            <p:blipFill rotWithShape="1"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33" t="1414" r="17164"/>
              <a:stretch/>
            </p:blipFill>
            <p:spPr>
              <a:xfrm>
                <a:off x="8487226" y="2835965"/>
                <a:ext cx="3678271" cy="402203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1" name="Imagen 30"/>
              <p:cNvPicPr>
                <a:picLocks noChangeAspect="1"/>
              </p:cNvPicPr>
              <p:nvPr/>
            </p:nvPicPr>
            <p:blipFill rotWithShape="1">
              <a:blip r:embed="rId2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972800" y="-212035"/>
                <a:ext cx="1239648" cy="357203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2" name="Imagen 31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60535" y="-278295"/>
                <a:ext cx="2114835" cy="353780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34" name="Imagen 33"/>
            <p:cNvPicPr>
              <a:picLocks noChangeAspect="1"/>
            </p:cNvPicPr>
            <p:nvPr/>
          </p:nvPicPr>
          <p:blipFill rotWithShape="1">
            <a:blip r:embed="rId25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03923" y="3545574"/>
              <a:ext cx="2364294" cy="945590"/>
            </a:xfrm>
            <a:prstGeom prst="rect">
              <a:avLst/>
            </a:prstGeom>
          </p:spPr>
        </p:pic>
      </p:grpSp>
      <p:pic>
        <p:nvPicPr>
          <p:cNvPr id="36" name="Imagen 35"/>
          <p:cNvPicPr>
            <a:picLocks noChangeAspect="1"/>
          </p:cNvPicPr>
          <p:nvPr/>
        </p:nvPicPr>
        <p:blipFill>
          <a:blip r:embed="rId2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331" y="-73704"/>
            <a:ext cx="2324955" cy="167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98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84243"/>
          </a:xfrm>
          <a:prstGeom prst="rect">
            <a:avLst/>
          </a:prstGeom>
        </p:spPr>
      </p:pic>
      <p:pic>
        <p:nvPicPr>
          <p:cNvPr id="3" name="2 Imagen" descr="bandera_negr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9735"/>
            <a:ext cx="2299140" cy="1182414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7356454" y="6176357"/>
            <a:ext cx="6542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ALEJANDRO DE LA MAZA</a:t>
            </a:r>
          </a:p>
          <a:p>
            <a:pPr algn="ctr"/>
            <a:r>
              <a:rPr lang="es-C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SERVICIO METEOROLÓGICO</a:t>
            </a:r>
            <a:endParaRPr lang="es-C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7125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 dir="in"/>
      </p:transition>
    </mc:Choice>
    <mc:Fallback>
      <p:transition spd="slow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12192000" cy="6858000"/>
            <a:chOff x="1524000" y="0"/>
            <a:chExt cx="9144000" cy="6858000"/>
          </a:xfrm>
        </p:grpSpPr>
        <p:pic>
          <p:nvPicPr>
            <p:cNvPr id="64518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0096" y="1"/>
              <a:ext cx="3707904" cy="2276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0"/>
              <a:ext cx="5477356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1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744" y="1451966"/>
              <a:ext cx="3168352" cy="540603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451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9896" y="2420888"/>
              <a:ext cx="3240360" cy="44371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4517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0257" y="2348880"/>
              <a:ext cx="2257971" cy="446449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4519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9936" y="3140968"/>
              <a:ext cx="2808312" cy="2383444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</p:pic>
      </p:grpSp>
      <p:pic>
        <p:nvPicPr>
          <p:cNvPr id="5" name="4 Imagen" descr="descarga.png">
            <a:hlinkClick r:id="rId8"/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292" y="636650"/>
            <a:ext cx="930610" cy="114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27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 dir="in"/>
      </p:transition>
    </mc:Choice>
    <mc:Fallback>
      <p:transition spd="slow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44"/>
            <a:ext cx="12192000" cy="684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6 Grupo"/>
          <p:cNvGrpSpPr/>
          <p:nvPr/>
        </p:nvGrpSpPr>
        <p:grpSpPr>
          <a:xfrm>
            <a:off x="359229" y="457509"/>
            <a:ext cx="11446328" cy="5347181"/>
            <a:chOff x="-1164771" y="457508"/>
            <a:chExt cx="11446328" cy="5347181"/>
          </a:xfrm>
        </p:grpSpPr>
        <p:sp>
          <p:nvSpPr>
            <p:cNvPr id="4" name="3 CuadroTexto"/>
            <p:cNvSpPr txBox="1"/>
            <p:nvPr/>
          </p:nvSpPr>
          <p:spPr>
            <a:xfrm>
              <a:off x="-1164771" y="457508"/>
              <a:ext cx="8425542" cy="58477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s-CL" sz="3200" dirty="0" smtClean="0">
                  <a:solidFill>
                    <a:srgbClr val="00B0F0"/>
                  </a:solidFill>
                </a:rPr>
                <a:t>S.O.L.A.S. </a:t>
              </a:r>
              <a:r>
                <a:rPr lang="es-CL" sz="3200" dirty="0">
                  <a:solidFill>
                    <a:srgbClr val="00B0F0"/>
                  </a:solidFill>
                </a:rPr>
                <a:t>Capítulo V </a:t>
              </a:r>
              <a:r>
                <a:rPr lang="es-CL" sz="3200" dirty="0" smtClean="0">
                  <a:solidFill>
                    <a:srgbClr val="00B0F0"/>
                  </a:solidFill>
                </a:rPr>
                <a:t>: Seguridad de la Navegación</a:t>
              </a:r>
              <a:endParaRPr lang="es-CL" sz="3200" dirty="0">
                <a:solidFill>
                  <a:srgbClr val="00B0F0"/>
                </a:solidFill>
              </a:endParaRPr>
            </a:p>
          </p:txBody>
        </p:sp>
        <p:sp>
          <p:nvSpPr>
            <p:cNvPr id="5" name="4 CuadroTexto"/>
            <p:cNvSpPr txBox="1"/>
            <p:nvPr/>
          </p:nvSpPr>
          <p:spPr>
            <a:xfrm>
              <a:off x="-1164771" y="1099344"/>
              <a:ext cx="8425542" cy="58477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s-CL" sz="3200" u="sng" dirty="0" smtClean="0"/>
                <a:t>Regla 5 : </a:t>
              </a:r>
              <a:r>
                <a:rPr lang="es-CL" sz="3200" u="sng" dirty="0"/>
                <a:t>Servicios y Avisos Meteorológicos</a:t>
              </a:r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-1164771" y="1772816"/>
              <a:ext cx="11446328" cy="403187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s-CL" sz="3200" dirty="0"/>
                <a:t>… incentivar la recolección de reportes meteorológicos desde buques en alta mar y coordinar su revisión, intercambio y difusión, de manera que sirvan como ayuda a la navegación.</a:t>
              </a:r>
            </a:p>
            <a:p>
              <a:pPr algn="just"/>
              <a:r>
                <a:rPr lang="es-CL" sz="3200" dirty="0"/>
                <a:t>… procurar la implementación de los acuerdos de cooperación meteorológica</a:t>
              </a:r>
            </a:p>
            <a:p>
              <a:pPr algn="just"/>
              <a:r>
                <a:rPr lang="es-CL" sz="3200" dirty="0"/>
                <a:t>… asegurar que cada Servicio Meteorológico Nacional </a:t>
              </a:r>
              <a:r>
                <a:rPr lang="es-CL" sz="3200" u="sng" dirty="0"/>
                <a:t>elabore y difunda</a:t>
              </a:r>
              <a:r>
                <a:rPr lang="es-CL" sz="3200" dirty="0"/>
                <a:t> los pronósticos de tiempo marítimo, avisos especiales, reportes sinópticos y otros datos para las seguridad de las naves.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9434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3389" y="5663253"/>
            <a:ext cx="2298631" cy="105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64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 dir="in"/>
      </p:transition>
    </mc:Choice>
    <mc:Fallback>
      <p:transition spd="slow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0" y="3347"/>
            <a:ext cx="12192000" cy="6854653"/>
            <a:chOff x="0" y="3347"/>
            <a:chExt cx="11992131" cy="6854653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39"/>
            <a:stretch/>
          </p:blipFill>
          <p:spPr>
            <a:xfrm>
              <a:off x="0" y="3347"/>
              <a:ext cx="11992131" cy="6854653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823" y="3347"/>
              <a:ext cx="10762938" cy="3028013"/>
            </a:xfrm>
            <a:prstGeom prst="rect">
              <a:avLst/>
            </a:prstGeom>
          </p:spPr>
        </p:pic>
      </p:grpSp>
      <p:sp>
        <p:nvSpPr>
          <p:cNvPr id="7" name="Rectángulo 6"/>
          <p:cNvSpPr/>
          <p:nvPr/>
        </p:nvSpPr>
        <p:spPr>
          <a:xfrm>
            <a:off x="2503356" y="3189947"/>
            <a:ext cx="2537883" cy="140907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/>
          <p:cNvSpPr/>
          <p:nvPr/>
        </p:nvSpPr>
        <p:spPr>
          <a:xfrm>
            <a:off x="2353454" y="1783830"/>
            <a:ext cx="5306520" cy="120256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/>
          <p:cNvSpPr/>
          <p:nvPr/>
        </p:nvSpPr>
        <p:spPr>
          <a:xfrm>
            <a:off x="7889324" y="1783831"/>
            <a:ext cx="1914245" cy="2811632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/>
          <p:cNvSpPr/>
          <p:nvPr/>
        </p:nvSpPr>
        <p:spPr>
          <a:xfrm>
            <a:off x="4991725" y="1111772"/>
            <a:ext cx="4272196" cy="52550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/>
          <p:cNvSpPr/>
          <p:nvPr/>
        </p:nvSpPr>
        <p:spPr>
          <a:xfrm>
            <a:off x="5196340" y="3186387"/>
            <a:ext cx="2488369" cy="1409075"/>
          </a:xfrm>
          <a:prstGeom prst="rect">
            <a:avLst/>
          </a:prstGeom>
          <a:noFill/>
          <a:ln w="381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CuadroTexto 1"/>
          <p:cNvSpPr txBox="1"/>
          <p:nvPr/>
        </p:nvSpPr>
        <p:spPr>
          <a:xfrm>
            <a:off x="2550706" y="4969042"/>
            <a:ext cx="3296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Informes de Tiempo Marítimo</a:t>
            </a:r>
            <a:endParaRPr lang="es-CL" sz="1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137495" y="4965244"/>
            <a:ext cx="18026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</a:t>
            </a:r>
            <a:r>
              <a:rPr lang="es-CL" sz="1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Clima Costero</a:t>
            </a:r>
            <a:endParaRPr lang="es-CL" sz="1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81805" y="5335442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CL" b="1" u="sng" dirty="0">
                <a:solidFill>
                  <a:srgbClr val="0C0BB1"/>
                </a:solidFill>
                <a:hlinkClick r:id="rId4"/>
              </a:rPr>
              <a:t>http://meteoarmada.directemar.cl</a:t>
            </a:r>
            <a:endParaRPr lang="es-CL" b="1" dirty="0">
              <a:solidFill>
                <a:srgbClr val="4C4C4C"/>
              </a:solidFill>
            </a:endParaRPr>
          </a:p>
          <a:p>
            <a:pPr algn="just"/>
            <a:r>
              <a:rPr lang="es-CL" b="1" dirty="0">
                <a:solidFill>
                  <a:srgbClr val="0C0BB1"/>
                </a:solidFill>
                <a:hlinkClick r:id="rId5"/>
              </a:rPr>
              <a:t>http://</a:t>
            </a:r>
            <a:r>
              <a:rPr lang="es-CL" b="1" dirty="0" smtClean="0">
                <a:solidFill>
                  <a:srgbClr val="0C0BB1"/>
                </a:solidFill>
                <a:hlinkClick r:id="rId5"/>
              </a:rPr>
              <a:t>web.directemar.cl/met/jturno/indice/index.htm</a:t>
            </a:r>
            <a:endParaRPr lang="es-CL" b="1" dirty="0" smtClean="0">
              <a:solidFill>
                <a:srgbClr val="0C0BB1"/>
              </a:solidFill>
            </a:endParaRPr>
          </a:p>
          <a:p>
            <a:pPr algn="just"/>
            <a:r>
              <a:rPr lang="es-CL" b="1" dirty="0">
                <a:solidFill>
                  <a:srgbClr val="0C0BB1"/>
                </a:solidFill>
                <a:hlinkClick r:id="rId6"/>
              </a:rPr>
              <a:t>http://</a:t>
            </a:r>
            <a:r>
              <a:rPr lang="es-CL" b="1" dirty="0" smtClean="0">
                <a:solidFill>
                  <a:srgbClr val="0C0BB1"/>
                </a:solidFill>
                <a:hlinkClick r:id="rId6"/>
              </a:rPr>
              <a:t>web.directemar.cl/met/jturno/indice/english.htm</a:t>
            </a:r>
            <a:r>
              <a:rPr lang="es-CL" b="1" dirty="0" smtClean="0">
                <a:solidFill>
                  <a:srgbClr val="0C0BB1"/>
                </a:solidFill>
              </a:rPr>
              <a:t> </a:t>
            </a:r>
            <a:endParaRPr lang="es-CL" b="1" dirty="0">
              <a:solidFill>
                <a:srgbClr val="4C4C4C"/>
              </a:solidFill>
            </a:endParaRPr>
          </a:p>
          <a:p>
            <a:pPr algn="just"/>
            <a:r>
              <a:rPr lang="es-CL" b="1" dirty="0" smtClean="0">
                <a:solidFill>
                  <a:srgbClr val="0C0BB1"/>
                </a:solidFill>
                <a:hlinkClick r:id="rId7"/>
              </a:rPr>
              <a:t>http</a:t>
            </a:r>
            <a:r>
              <a:rPr lang="es-CL" b="1" dirty="0">
                <a:solidFill>
                  <a:srgbClr val="0C0BB1"/>
                </a:solidFill>
                <a:hlinkClick r:id="rId7"/>
              </a:rPr>
              <a:t>://</a:t>
            </a:r>
            <a:r>
              <a:rPr lang="es-CL" b="1" dirty="0" smtClean="0">
                <a:solidFill>
                  <a:srgbClr val="0C0BB1"/>
                </a:solidFill>
                <a:hlinkClick r:id="rId7"/>
              </a:rPr>
              <a:t>weather.gmdss.org/XV.html</a:t>
            </a:r>
            <a:endParaRPr lang="es-CL" b="1" dirty="0" smtClean="0">
              <a:solidFill>
                <a:srgbClr val="0C0BB1"/>
              </a:solidFill>
            </a:endParaRPr>
          </a:p>
          <a:p>
            <a:pPr algn="just"/>
            <a:r>
              <a:rPr lang="es-CL" b="1" dirty="0">
                <a:hlinkClick r:id="rId8"/>
              </a:rPr>
              <a:t>https://</a:t>
            </a:r>
            <a:r>
              <a:rPr lang="es-CL" b="1" dirty="0" smtClean="0">
                <a:hlinkClick r:id="rId8"/>
              </a:rPr>
              <a:t>wwmiws.wmo.int</a:t>
            </a:r>
            <a:r>
              <a:rPr lang="es-CL" b="1" dirty="0" smtClean="0"/>
              <a:t> </a:t>
            </a:r>
            <a:endParaRPr lang="es-CL" b="1" i="0" dirty="0">
              <a:solidFill>
                <a:srgbClr val="4C4C4C"/>
              </a:solidFill>
            </a:endParaRPr>
          </a:p>
        </p:txBody>
      </p:sp>
      <p:pic>
        <p:nvPicPr>
          <p:cNvPr id="13" name="Picture 2" descr="Actualización del sistema de calidad ISO 9001:2015 | Herb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813" y="5235575"/>
            <a:ext cx="25527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27 Grupo"/>
          <p:cNvGrpSpPr>
            <a:grpSpLocks/>
          </p:cNvGrpSpPr>
          <p:nvPr/>
        </p:nvGrpSpPr>
        <p:grpSpPr bwMode="auto">
          <a:xfrm>
            <a:off x="9807120" y="360659"/>
            <a:ext cx="2605088" cy="4948890"/>
            <a:chOff x="9807715" y="167262"/>
            <a:chExt cx="2605065" cy="4440707"/>
          </a:xfrm>
        </p:grpSpPr>
        <p:sp>
          <p:nvSpPr>
            <p:cNvPr id="18" name="22 Rectángulo"/>
            <p:cNvSpPr/>
            <p:nvPr/>
          </p:nvSpPr>
          <p:spPr>
            <a:xfrm>
              <a:off x="9807715" y="2011951"/>
              <a:ext cx="2605065" cy="259601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s-MX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defRPr/>
              </a:pPr>
              <a:endParaRPr lang="es-MX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defRPr/>
              </a:pPr>
              <a:endParaRPr lang="es-MX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defRPr/>
              </a:pPr>
              <a:endParaRPr lang="es-MX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defRPr/>
              </a:pPr>
              <a:endParaRPr lang="es-MX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defRPr/>
              </a:pPr>
              <a:endParaRPr lang="es-MX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defRPr/>
              </a:pPr>
              <a:r>
                <a:rPr lang="es-MX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WMO ET.SIW</a:t>
              </a:r>
              <a:endParaRPr lang="es-MX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defRPr/>
              </a:pPr>
              <a:endParaRPr lang="es-MX" sz="1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defRPr/>
              </a:pPr>
              <a:r>
                <a:rPr lang="es-MX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RA-III ET.MMO</a:t>
              </a:r>
              <a:endParaRPr lang="es-MX" sz="1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defRPr/>
              </a:pPr>
              <a:endParaRPr lang="es-MX" sz="1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defRPr/>
              </a:pPr>
              <a:r>
                <a:rPr lang="es-MX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AG - WWMIWS (</a:t>
              </a:r>
              <a:r>
                <a:rPr lang="es-MX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SubC</a:t>
              </a:r>
              <a:r>
                <a:rPr lang="es-MX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endParaRPr lang="es-CL" dirty="0"/>
            </a:p>
          </p:txBody>
        </p:sp>
        <p:pic>
          <p:nvPicPr>
            <p:cNvPr id="16" name="Picture 18" descr="International Ice Charting Working Group | National Snow and ...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7655" y="167262"/>
              <a:ext cx="1991034" cy="1743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4" descr="Global Cryosphere Watch (GCW) | World Meteorological Organization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3757" y="1992537"/>
              <a:ext cx="2373621" cy="1559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26 Grupo"/>
          <p:cNvGrpSpPr>
            <a:grpSpLocks/>
          </p:cNvGrpSpPr>
          <p:nvPr/>
        </p:nvGrpSpPr>
        <p:grpSpPr bwMode="auto">
          <a:xfrm>
            <a:off x="-33503" y="397042"/>
            <a:ext cx="2439988" cy="4570246"/>
            <a:chOff x="-94183" y="1677657"/>
            <a:chExt cx="2440508" cy="3289187"/>
          </a:xfrm>
        </p:grpSpPr>
        <p:pic>
          <p:nvPicPr>
            <p:cNvPr id="20" name="Picture 11" descr="LOGO_CHICO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183" y="1677657"/>
              <a:ext cx="2274887" cy="1394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5 Imagen" descr="jcomm-vos-50pc.png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99058"/>
              <a:ext cx="2180704" cy="667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3" descr="OceanOPS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939" y="2811461"/>
              <a:ext cx="2376264" cy="143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158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eb.directemar.cl/met/jturno/fotos/colo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69"/>
          <a:stretch>
            <a:fillRect/>
          </a:stretch>
        </p:blipFill>
        <p:spPr bwMode="auto">
          <a:xfrm>
            <a:off x="2265" y="4077073"/>
            <a:ext cx="6655917" cy="2850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9" name="Picture 9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63" y="0"/>
            <a:ext cx="4437063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264">
            <a:off x="4158784" y="374651"/>
            <a:ext cx="3960813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4 Imagen" descr="animacion_Coldrake-2.gif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6072">
            <a:off x="9185769" y="4846916"/>
            <a:ext cx="3313112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5 Imagen" descr="animacion_Cvto-Drake.gif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0690">
            <a:off x="5657097" y="4424317"/>
            <a:ext cx="3843691" cy="237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8" descr="http://web.directemar.cl/met/jturno/cartas/imagen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883" y="114663"/>
            <a:ext cx="3883035" cy="485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500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 dir="in"/>
      </p:transition>
    </mc:Choice>
    <mc:Fallback>
      <p:transition spd="slow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4" descr="comité oceanográfico nacional celebra su 44° aniversario"/>
          <p:cNvSpPr>
            <a:spLocks noChangeAspect="1" noChangeArrowheads="1"/>
          </p:cNvSpPr>
          <p:nvPr/>
        </p:nvSpPr>
        <p:spPr bwMode="auto">
          <a:xfrm>
            <a:off x="207433" y="-143933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CL" altLang="es-CL" sz="2400"/>
          </a:p>
        </p:txBody>
      </p:sp>
      <p:sp>
        <p:nvSpPr>
          <p:cNvPr id="9219" name="AutoShape 16" descr="comité oceanográfico nacional celebra su 44° aniversario"/>
          <p:cNvSpPr>
            <a:spLocks noChangeAspect="1" noChangeArrowheads="1"/>
          </p:cNvSpPr>
          <p:nvPr/>
        </p:nvSpPr>
        <p:spPr bwMode="auto">
          <a:xfrm>
            <a:off x="207433" y="-143933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CL" altLang="es-CL" sz="2400"/>
          </a:p>
        </p:txBody>
      </p:sp>
      <p:pic>
        <p:nvPicPr>
          <p:cNvPr id="9220" name="12 Imagen" descr="grafico_termometria_valparais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440084" cy="352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13 Imagen" descr="pluvio_iqu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085" y="1"/>
            <a:ext cx="4751916" cy="362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15 Imagen" descr="pluvio_p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085" y="3621618"/>
            <a:ext cx="4751916" cy="323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16 Imagen" descr="grafico_pluviometria_valparais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4" y="3524251"/>
            <a:ext cx="7296149" cy="333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077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712</Words>
  <Application>Microsoft Office PowerPoint</Application>
  <PresentationFormat>Panorámica</PresentationFormat>
  <Paragraphs>128</Paragraphs>
  <Slides>32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Droid Sans</vt:lpstr>
      <vt:lpstr>Impact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Alejandro de la Maza Dorión</dc:creator>
  <cp:lastModifiedBy>Alejandro de la Maza Dorión</cp:lastModifiedBy>
  <cp:revision>74</cp:revision>
  <dcterms:created xsi:type="dcterms:W3CDTF">2022-08-23T19:21:16Z</dcterms:created>
  <dcterms:modified xsi:type="dcterms:W3CDTF">2022-11-02T13:39:30Z</dcterms:modified>
</cp:coreProperties>
</file>