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8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media/image43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44" r:id="rId2"/>
    <p:sldId id="345" r:id="rId3"/>
    <p:sldId id="337" r:id="rId4"/>
    <p:sldId id="332" r:id="rId5"/>
    <p:sldId id="333" r:id="rId6"/>
    <p:sldId id="342" r:id="rId7"/>
    <p:sldId id="338" r:id="rId8"/>
    <p:sldId id="340" r:id="rId9"/>
    <p:sldId id="335" r:id="rId10"/>
    <p:sldId id="348" r:id="rId11"/>
    <p:sldId id="339" r:id="rId12"/>
    <p:sldId id="334" r:id="rId13"/>
    <p:sldId id="346" r:id="rId14"/>
    <p:sldId id="347" r:id="rId15"/>
    <p:sldId id="349" r:id="rId16"/>
    <p:sldId id="341" r:id="rId17"/>
    <p:sldId id="330" r:id="rId18"/>
    <p:sldId id="361" r:id="rId19"/>
    <p:sldId id="363" r:id="rId20"/>
    <p:sldId id="364" r:id="rId21"/>
    <p:sldId id="365" r:id="rId22"/>
    <p:sldId id="355" r:id="rId23"/>
    <p:sldId id="356" r:id="rId24"/>
    <p:sldId id="357" r:id="rId25"/>
    <p:sldId id="368" r:id="rId26"/>
    <p:sldId id="367" r:id="rId27"/>
    <p:sldId id="350" r:id="rId28"/>
    <p:sldId id="369" r:id="rId29"/>
    <p:sldId id="285" r:id="rId30"/>
  </p:sldIdLst>
  <p:sldSz cx="9144000" cy="5143500" type="screen16x9"/>
  <p:notesSz cx="6954838" cy="9309100"/>
  <p:defaultTextStyle>
    <a:defPPr>
      <a:defRPr lang="es-E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323" autoAdjust="0"/>
    <p:restoredTop sz="96433" autoAdjust="0"/>
  </p:normalViewPr>
  <p:slideViewPr>
    <p:cSldViewPr snapToGrid="0" snapToObjects="1" showGuides="1">
      <p:cViewPr>
        <p:scale>
          <a:sx n="78" d="100"/>
          <a:sy n="78" d="100"/>
        </p:scale>
        <p:origin x="-990" y="-3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8B5CC2-FE3F-484B-B23A-C3BD0C5F584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A873F12E-B8B8-408C-A0F2-910448D3A94C}">
      <dgm:prSet phldrT="[Texto]"/>
      <dgm:spPr/>
      <dgm:t>
        <a:bodyPr/>
        <a:lstStyle/>
        <a:p>
          <a:r>
            <a:rPr lang="es-PE" dirty="0" smtClean="0"/>
            <a:t>Prueba de germinación</a:t>
          </a:r>
          <a:endParaRPr lang="es-PE" dirty="0"/>
        </a:p>
      </dgm:t>
    </dgm:pt>
    <dgm:pt modelId="{995128F3-0784-4411-AA9E-4BEE37BAA87B}" type="parTrans" cxnId="{6F3D95BA-3503-4D29-B859-0DF49F0B37C3}">
      <dgm:prSet/>
      <dgm:spPr/>
      <dgm:t>
        <a:bodyPr/>
        <a:lstStyle/>
        <a:p>
          <a:endParaRPr lang="es-PE"/>
        </a:p>
      </dgm:t>
    </dgm:pt>
    <dgm:pt modelId="{900C7FBD-2CBA-47F1-A153-A9A1052F1120}" type="sibTrans" cxnId="{6F3D95BA-3503-4D29-B859-0DF49F0B37C3}">
      <dgm:prSet/>
      <dgm:spPr/>
      <dgm:t>
        <a:bodyPr/>
        <a:lstStyle/>
        <a:p>
          <a:endParaRPr lang="es-PE"/>
        </a:p>
      </dgm:t>
    </dgm:pt>
    <dgm:pt modelId="{5D32D64F-711F-442E-B655-60D6064703AD}">
      <dgm:prSet phldrT="[Texto]"/>
      <dgm:spPr/>
      <dgm:t>
        <a:bodyPr/>
        <a:lstStyle/>
        <a:p>
          <a:r>
            <a:rPr lang="es-PE" dirty="0" smtClean="0"/>
            <a:t>Preparación de materiales</a:t>
          </a:r>
          <a:endParaRPr lang="es-PE" dirty="0"/>
        </a:p>
      </dgm:t>
    </dgm:pt>
    <dgm:pt modelId="{7FE8DD94-9BE8-48BF-9B7E-4A8B102B0388}" type="parTrans" cxnId="{E7E6DFD1-9EE2-4295-AFF4-EFE4DF613C47}">
      <dgm:prSet/>
      <dgm:spPr/>
      <dgm:t>
        <a:bodyPr/>
        <a:lstStyle/>
        <a:p>
          <a:endParaRPr lang="es-PE"/>
        </a:p>
      </dgm:t>
    </dgm:pt>
    <dgm:pt modelId="{A07A6E92-1C24-4323-911D-647654EA0092}" type="sibTrans" cxnId="{E7E6DFD1-9EE2-4295-AFF4-EFE4DF613C47}">
      <dgm:prSet/>
      <dgm:spPr/>
      <dgm:t>
        <a:bodyPr/>
        <a:lstStyle/>
        <a:p>
          <a:endParaRPr lang="es-PE"/>
        </a:p>
      </dgm:t>
    </dgm:pt>
    <dgm:pt modelId="{91C0E24B-411E-4201-AA4A-EE450DF3B198}">
      <dgm:prSet phldrT="[Texto]"/>
      <dgm:spPr/>
      <dgm:t>
        <a:bodyPr/>
        <a:lstStyle/>
        <a:p>
          <a:r>
            <a:rPr lang="es-PE" dirty="0" smtClean="0"/>
            <a:t>Siembra </a:t>
          </a:r>
          <a:endParaRPr lang="es-PE" dirty="0"/>
        </a:p>
      </dgm:t>
    </dgm:pt>
    <dgm:pt modelId="{F9CFADC4-86A5-4C95-8B93-0B7FD7EB6CF8}" type="parTrans" cxnId="{F7738CFD-2B5A-4CCD-A847-E7839E18C68A}">
      <dgm:prSet/>
      <dgm:spPr/>
      <dgm:t>
        <a:bodyPr/>
        <a:lstStyle/>
        <a:p>
          <a:endParaRPr lang="es-PE"/>
        </a:p>
      </dgm:t>
    </dgm:pt>
    <dgm:pt modelId="{37AD001E-AB03-48FB-9BA2-E6120A7E3BBF}" type="sibTrans" cxnId="{F7738CFD-2B5A-4CCD-A847-E7839E18C68A}">
      <dgm:prSet/>
      <dgm:spPr/>
      <dgm:t>
        <a:bodyPr/>
        <a:lstStyle/>
        <a:p>
          <a:endParaRPr lang="es-PE"/>
        </a:p>
      </dgm:t>
    </dgm:pt>
    <dgm:pt modelId="{A349E9C8-EC44-4715-9F06-18CEDD271123}">
      <dgm:prSet phldrT="[Texto]"/>
      <dgm:spPr/>
      <dgm:t>
        <a:bodyPr/>
        <a:lstStyle/>
        <a:p>
          <a:r>
            <a:rPr lang="es-PE" dirty="0" smtClean="0"/>
            <a:t>Evaluación de floración </a:t>
          </a:r>
          <a:endParaRPr lang="es-PE" dirty="0"/>
        </a:p>
      </dgm:t>
    </dgm:pt>
    <dgm:pt modelId="{4AFA920C-038D-4FD5-8B3A-4C7D0C1FE613}" type="parTrans" cxnId="{D7AE1406-32E8-4AAC-8C8F-866B17F37580}">
      <dgm:prSet/>
      <dgm:spPr/>
      <dgm:t>
        <a:bodyPr/>
        <a:lstStyle/>
        <a:p>
          <a:endParaRPr lang="es-PE"/>
        </a:p>
      </dgm:t>
    </dgm:pt>
    <dgm:pt modelId="{204C9D1F-59F3-4671-9AF3-1FE4264C15EE}" type="sibTrans" cxnId="{D7AE1406-32E8-4AAC-8C8F-866B17F37580}">
      <dgm:prSet/>
      <dgm:spPr/>
      <dgm:t>
        <a:bodyPr/>
        <a:lstStyle/>
        <a:p>
          <a:endParaRPr lang="es-PE"/>
        </a:p>
      </dgm:t>
    </dgm:pt>
    <dgm:pt modelId="{4F555B9E-B37E-4CB5-9F73-A8EDE75DAF62}">
      <dgm:prSet phldrT="[Texto]"/>
      <dgm:spPr/>
      <dgm:t>
        <a:bodyPr/>
        <a:lstStyle/>
        <a:p>
          <a:r>
            <a:rPr lang="es-PE" dirty="0" smtClean="0"/>
            <a:t>Maduración y Ensayo a estrés a sequia extrema</a:t>
          </a:r>
          <a:endParaRPr lang="es-PE" dirty="0"/>
        </a:p>
      </dgm:t>
    </dgm:pt>
    <dgm:pt modelId="{BEFCC752-9786-471B-AAAD-CCE39FCF6C2F}" type="parTrans" cxnId="{21D61AFF-1908-4277-9F5D-C7ED16CF921E}">
      <dgm:prSet/>
      <dgm:spPr/>
      <dgm:t>
        <a:bodyPr/>
        <a:lstStyle/>
        <a:p>
          <a:endParaRPr lang="es-PE"/>
        </a:p>
      </dgm:t>
    </dgm:pt>
    <dgm:pt modelId="{B9052B02-0D77-4582-A6F9-D71D9E853A72}" type="sibTrans" cxnId="{21D61AFF-1908-4277-9F5D-C7ED16CF921E}">
      <dgm:prSet/>
      <dgm:spPr/>
      <dgm:t>
        <a:bodyPr/>
        <a:lstStyle/>
        <a:p>
          <a:endParaRPr lang="es-PE"/>
        </a:p>
      </dgm:t>
    </dgm:pt>
    <dgm:pt modelId="{1B835148-24A2-4D65-B723-1A8C3FF57919}">
      <dgm:prSet phldrT="[Texto]"/>
      <dgm:spPr/>
      <dgm:t>
        <a:bodyPr/>
        <a:lstStyle/>
        <a:p>
          <a:endParaRPr lang="es-PE" dirty="0"/>
        </a:p>
      </dgm:t>
    </dgm:pt>
    <dgm:pt modelId="{6C7760B4-FAB4-45F8-AC9E-A4C25367547A}" type="parTrans" cxnId="{0BE38987-2D30-41C7-A409-A1324635A443}">
      <dgm:prSet/>
      <dgm:spPr/>
      <dgm:t>
        <a:bodyPr/>
        <a:lstStyle/>
        <a:p>
          <a:endParaRPr lang="es-PE"/>
        </a:p>
      </dgm:t>
    </dgm:pt>
    <dgm:pt modelId="{892F3886-6E50-42AB-992D-FE06A6CA0ABC}" type="sibTrans" cxnId="{0BE38987-2D30-41C7-A409-A1324635A443}">
      <dgm:prSet/>
      <dgm:spPr/>
      <dgm:t>
        <a:bodyPr/>
        <a:lstStyle/>
        <a:p>
          <a:endParaRPr lang="es-PE"/>
        </a:p>
      </dgm:t>
    </dgm:pt>
    <dgm:pt modelId="{D9FD3C3B-82C2-4ABD-82DA-2381D72CEEA9}">
      <dgm:prSet phldrT="[Texto]"/>
      <dgm:spPr/>
      <dgm:t>
        <a:bodyPr/>
        <a:lstStyle/>
        <a:p>
          <a:endParaRPr lang="es-PE" dirty="0"/>
        </a:p>
      </dgm:t>
    </dgm:pt>
    <dgm:pt modelId="{E313ECE9-B805-44CA-9DAB-8A7008A21764}" type="parTrans" cxnId="{BDCD7189-F8A9-48CC-BBF5-67B6D474A25D}">
      <dgm:prSet/>
      <dgm:spPr/>
      <dgm:t>
        <a:bodyPr/>
        <a:lstStyle/>
        <a:p>
          <a:endParaRPr lang="es-MX"/>
        </a:p>
      </dgm:t>
    </dgm:pt>
    <dgm:pt modelId="{BF6BCD81-385D-4CCD-AE3B-DA925572086C}" type="sibTrans" cxnId="{BDCD7189-F8A9-48CC-BBF5-67B6D474A25D}">
      <dgm:prSet/>
      <dgm:spPr/>
      <dgm:t>
        <a:bodyPr/>
        <a:lstStyle/>
        <a:p>
          <a:endParaRPr lang="es-MX"/>
        </a:p>
      </dgm:t>
    </dgm:pt>
    <dgm:pt modelId="{B136D866-37DC-439D-82BB-4AF512E3F2F4}" type="pres">
      <dgm:prSet presAssocID="{3D8B5CC2-FE3F-484B-B23A-C3BD0C5F584F}" presName="arrowDiagram" presStyleCnt="0">
        <dgm:presLayoutVars>
          <dgm:chMax val="5"/>
          <dgm:dir/>
          <dgm:resizeHandles val="exact"/>
        </dgm:presLayoutVars>
      </dgm:prSet>
      <dgm:spPr/>
    </dgm:pt>
    <dgm:pt modelId="{990F618A-9725-4224-BDE2-7BA1EC60E658}" type="pres">
      <dgm:prSet presAssocID="{3D8B5CC2-FE3F-484B-B23A-C3BD0C5F584F}" presName="arrow" presStyleLbl="bgShp" presStyleIdx="0" presStyleCnt="1" custScaleX="133226" custLinFactNeighborX="392" custLinFactNeighborY="-538"/>
      <dgm:spPr/>
    </dgm:pt>
    <dgm:pt modelId="{601FBA40-2BF1-4C0B-9998-450448D5901D}" type="pres">
      <dgm:prSet presAssocID="{3D8B5CC2-FE3F-484B-B23A-C3BD0C5F584F}" presName="arrowDiagram5" presStyleCnt="0"/>
      <dgm:spPr/>
    </dgm:pt>
    <dgm:pt modelId="{4CE4ECB1-7F62-4713-B123-92F099BC4CB7}" type="pres">
      <dgm:prSet presAssocID="{A873F12E-B8B8-408C-A0F2-910448D3A94C}" presName="bullet5a" presStyleLbl="node1" presStyleIdx="0" presStyleCnt="5"/>
      <dgm:spPr/>
    </dgm:pt>
    <dgm:pt modelId="{F300F008-CCB4-4CB4-B540-33D762F50A94}" type="pres">
      <dgm:prSet presAssocID="{A873F12E-B8B8-408C-A0F2-910448D3A94C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9DF3C33-29EA-4F61-9CFC-B94F26E711B9}" type="pres">
      <dgm:prSet presAssocID="{5D32D64F-711F-442E-B655-60D6064703AD}" presName="bullet5b" presStyleLbl="node1" presStyleIdx="1" presStyleCnt="5"/>
      <dgm:spPr/>
    </dgm:pt>
    <dgm:pt modelId="{8E90F906-97AD-4308-BF7F-6D9D90A1567C}" type="pres">
      <dgm:prSet presAssocID="{5D32D64F-711F-442E-B655-60D6064703AD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CC63E60-D0B7-4F0F-AB6F-30B6B400D27A}" type="pres">
      <dgm:prSet presAssocID="{91C0E24B-411E-4201-AA4A-EE450DF3B198}" presName="bullet5c" presStyleLbl="node1" presStyleIdx="2" presStyleCnt="5"/>
      <dgm:spPr/>
    </dgm:pt>
    <dgm:pt modelId="{7BF4B98A-6BC4-4C4D-A1AE-5011B7A5788E}" type="pres">
      <dgm:prSet presAssocID="{91C0E24B-411E-4201-AA4A-EE450DF3B198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4E1BCC4-88AF-4777-BED5-B1C26CF8E7B5}" type="pres">
      <dgm:prSet presAssocID="{A349E9C8-EC44-4715-9F06-18CEDD271123}" presName="bullet5d" presStyleLbl="node1" presStyleIdx="3" presStyleCnt="5"/>
      <dgm:spPr/>
    </dgm:pt>
    <dgm:pt modelId="{02BCC1AE-CF2E-4394-9E85-FBD22C05E69D}" type="pres">
      <dgm:prSet presAssocID="{A349E9C8-EC44-4715-9F06-18CEDD271123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0227E20-0769-4025-8650-8229C16AF92B}" type="pres">
      <dgm:prSet presAssocID="{4F555B9E-B37E-4CB5-9F73-A8EDE75DAF62}" presName="bullet5e" presStyleLbl="node1" presStyleIdx="4" presStyleCnt="5"/>
      <dgm:spPr/>
    </dgm:pt>
    <dgm:pt modelId="{364BB4D3-B6F4-4AAC-9364-A661D8E01C94}" type="pres">
      <dgm:prSet presAssocID="{4F555B9E-B37E-4CB5-9F73-A8EDE75DAF62}" presName="textBox5e" presStyleLbl="revTx" presStyleIdx="4" presStyleCnt="5" custScaleX="24333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44BE2AF-06A8-4BF4-AF19-BE7358FCB7E3}" type="presOf" srcId="{91C0E24B-411E-4201-AA4A-EE450DF3B198}" destId="{7BF4B98A-6BC4-4C4D-A1AE-5011B7A5788E}" srcOrd="0" destOrd="0" presId="urn:microsoft.com/office/officeart/2005/8/layout/arrow2"/>
    <dgm:cxn modelId="{79ACDDFA-9A1D-4449-8613-84B74D525D64}" type="presOf" srcId="{3D8B5CC2-FE3F-484B-B23A-C3BD0C5F584F}" destId="{B136D866-37DC-439D-82BB-4AF512E3F2F4}" srcOrd="0" destOrd="0" presId="urn:microsoft.com/office/officeart/2005/8/layout/arrow2"/>
    <dgm:cxn modelId="{9125F9E0-7FCF-425C-B330-4C8C8418C0E4}" type="presOf" srcId="{5D32D64F-711F-442E-B655-60D6064703AD}" destId="{8E90F906-97AD-4308-BF7F-6D9D90A1567C}" srcOrd="0" destOrd="0" presId="urn:microsoft.com/office/officeart/2005/8/layout/arrow2"/>
    <dgm:cxn modelId="{F7738CFD-2B5A-4CCD-A847-E7839E18C68A}" srcId="{3D8B5CC2-FE3F-484B-B23A-C3BD0C5F584F}" destId="{91C0E24B-411E-4201-AA4A-EE450DF3B198}" srcOrd="2" destOrd="0" parTransId="{F9CFADC4-86A5-4C95-8B93-0B7FD7EB6CF8}" sibTransId="{37AD001E-AB03-48FB-9BA2-E6120A7E3BBF}"/>
    <dgm:cxn modelId="{C2733E94-AC81-488A-A69B-B78753EEBDAD}" type="presOf" srcId="{4F555B9E-B37E-4CB5-9F73-A8EDE75DAF62}" destId="{364BB4D3-B6F4-4AAC-9364-A661D8E01C94}" srcOrd="0" destOrd="0" presId="urn:microsoft.com/office/officeart/2005/8/layout/arrow2"/>
    <dgm:cxn modelId="{D7AE1406-32E8-4AAC-8C8F-866B17F37580}" srcId="{3D8B5CC2-FE3F-484B-B23A-C3BD0C5F584F}" destId="{A349E9C8-EC44-4715-9F06-18CEDD271123}" srcOrd="3" destOrd="0" parTransId="{4AFA920C-038D-4FD5-8B3A-4C7D0C1FE613}" sibTransId="{204C9D1F-59F3-4671-9AF3-1FE4264C15EE}"/>
    <dgm:cxn modelId="{6F3D95BA-3503-4D29-B859-0DF49F0B37C3}" srcId="{3D8B5CC2-FE3F-484B-B23A-C3BD0C5F584F}" destId="{A873F12E-B8B8-408C-A0F2-910448D3A94C}" srcOrd="0" destOrd="0" parTransId="{995128F3-0784-4411-AA9E-4BEE37BAA87B}" sibTransId="{900C7FBD-2CBA-47F1-A153-A9A1052F1120}"/>
    <dgm:cxn modelId="{59F12C9C-7CE1-4266-90CA-1C3B34343F65}" type="presOf" srcId="{A873F12E-B8B8-408C-A0F2-910448D3A94C}" destId="{F300F008-CCB4-4CB4-B540-33D762F50A94}" srcOrd="0" destOrd="0" presId="urn:microsoft.com/office/officeart/2005/8/layout/arrow2"/>
    <dgm:cxn modelId="{21D61AFF-1908-4277-9F5D-C7ED16CF921E}" srcId="{3D8B5CC2-FE3F-484B-B23A-C3BD0C5F584F}" destId="{4F555B9E-B37E-4CB5-9F73-A8EDE75DAF62}" srcOrd="4" destOrd="0" parTransId="{BEFCC752-9786-471B-AAAD-CCE39FCF6C2F}" sibTransId="{B9052B02-0D77-4582-A6F9-D71D9E853A72}"/>
    <dgm:cxn modelId="{FD0B378B-C99C-4015-9711-238769F8F22A}" type="presOf" srcId="{A349E9C8-EC44-4715-9F06-18CEDD271123}" destId="{02BCC1AE-CF2E-4394-9E85-FBD22C05E69D}" srcOrd="0" destOrd="0" presId="urn:microsoft.com/office/officeart/2005/8/layout/arrow2"/>
    <dgm:cxn modelId="{0BE38987-2D30-41C7-A409-A1324635A443}" srcId="{3D8B5CC2-FE3F-484B-B23A-C3BD0C5F584F}" destId="{1B835148-24A2-4D65-B723-1A8C3FF57919}" srcOrd="6" destOrd="0" parTransId="{6C7760B4-FAB4-45F8-AC9E-A4C25367547A}" sibTransId="{892F3886-6E50-42AB-992D-FE06A6CA0ABC}"/>
    <dgm:cxn modelId="{BDCD7189-F8A9-48CC-BBF5-67B6D474A25D}" srcId="{3D8B5CC2-FE3F-484B-B23A-C3BD0C5F584F}" destId="{D9FD3C3B-82C2-4ABD-82DA-2381D72CEEA9}" srcOrd="5" destOrd="0" parTransId="{E313ECE9-B805-44CA-9DAB-8A7008A21764}" sibTransId="{BF6BCD81-385D-4CCD-AE3B-DA925572086C}"/>
    <dgm:cxn modelId="{E7E6DFD1-9EE2-4295-AFF4-EFE4DF613C47}" srcId="{3D8B5CC2-FE3F-484B-B23A-C3BD0C5F584F}" destId="{5D32D64F-711F-442E-B655-60D6064703AD}" srcOrd="1" destOrd="0" parTransId="{7FE8DD94-9BE8-48BF-9B7E-4A8B102B0388}" sibTransId="{A07A6E92-1C24-4323-911D-647654EA0092}"/>
    <dgm:cxn modelId="{2894F9F4-32A2-422E-8CB4-CB572F00A2D8}" type="presParOf" srcId="{B136D866-37DC-439D-82BB-4AF512E3F2F4}" destId="{990F618A-9725-4224-BDE2-7BA1EC60E658}" srcOrd="0" destOrd="0" presId="urn:microsoft.com/office/officeart/2005/8/layout/arrow2"/>
    <dgm:cxn modelId="{24AF18A5-7844-4DD5-985C-64483857281B}" type="presParOf" srcId="{B136D866-37DC-439D-82BB-4AF512E3F2F4}" destId="{601FBA40-2BF1-4C0B-9998-450448D5901D}" srcOrd="1" destOrd="0" presId="urn:microsoft.com/office/officeart/2005/8/layout/arrow2"/>
    <dgm:cxn modelId="{C3E81E0D-5CFC-4CA8-9A5A-6E3D23279D41}" type="presParOf" srcId="{601FBA40-2BF1-4C0B-9998-450448D5901D}" destId="{4CE4ECB1-7F62-4713-B123-92F099BC4CB7}" srcOrd="0" destOrd="0" presId="urn:microsoft.com/office/officeart/2005/8/layout/arrow2"/>
    <dgm:cxn modelId="{DD93C792-C338-44F4-88CC-2C6B78A733F8}" type="presParOf" srcId="{601FBA40-2BF1-4C0B-9998-450448D5901D}" destId="{F300F008-CCB4-4CB4-B540-33D762F50A94}" srcOrd="1" destOrd="0" presId="urn:microsoft.com/office/officeart/2005/8/layout/arrow2"/>
    <dgm:cxn modelId="{4522B612-41F3-47D7-9021-0E25665F5BD9}" type="presParOf" srcId="{601FBA40-2BF1-4C0B-9998-450448D5901D}" destId="{E9DF3C33-29EA-4F61-9CFC-B94F26E711B9}" srcOrd="2" destOrd="0" presId="urn:microsoft.com/office/officeart/2005/8/layout/arrow2"/>
    <dgm:cxn modelId="{B1195735-E9AE-4C81-A02D-593BD163265A}" type="presParOf" srcId="{601FBA40-2BF1-4C0B-9998-450448D5901D}" destId="{8E90F906-97AD-4308-BF7F-6D9D90A1567C}" srcOrd="3" destOrd="0" presId="urn:microsoft.com/office/officeart/2005/8/layout/arrow2"/>
    <dgm:cxn modelId="{2E9D705A-D687-4A62-8A57-E149C0EB3A93}" type="presParOf" srcId="{601FBA40-2BF1-4C0B-9998-450448D5901D}" destId="{0CC63E60-D0B7-4F0F-AB6F-30B6B400D27A}" srcOrd="4" destOrd="0" presId="urn:microsoft.com/office/officeart/2005/8/layout/arrow2"/>
    <dgm:cxn modelId="{3032061C-ADF1-4ABB-AE60-86967E1713E9}" type="presParOf" srcId="{601FBA40-2BF1-4C0B-9998-450448D5901D}" destId="{7BF4B98A-6BC4-4C4D-A1AE-5011B7A5788E}" srcOrd="5" destOrd="0" presId="urn:microsoft.com/office/officeart/2005/8/layout/arrow2"/>
    <dgm:cxn modelId="{BBDACE06-01F8-45F7-A1DB-FA36752D7195}" type="presParOf" srcId="{601FBA40-2BF1-4C0B-9998-450448D5901D}" destId="{64E1BCC4-88AF-4777-BED5-B1C26CF8E7B5}" srcOrd="6" destOrd="0" presId="urn:microsoft.com/office/officeart/2005/8/layout/arrow2"/>
    <dgm:cxn modelId="{FFA63010-756C-4BAE-835B-D4F23FE85B37}" type="presParOf" srcId="{601FBA40-2BF1-4C0B-9998-450448D5901D}" destId="{02BCC1AE-CF2E-4394-9E85-FBD22C05E69D}" srcOrd="7" destOrd="0" presId="urn:microsoft.com/office/officeart/2005/8/layout/arrow2"/>
    <dgm:cxn modelId="{62A79725-49AA-4A5E-ACED-6100503CD069}" type="presParOf" srcId="{601FBA40-2BF1-4C0B-9998-450448D5901D}" destId="{F0227E20-0769-4025-8650-8229C16AF92B}" srcOrd="8" destOrd="0" presId="urn:microsoft.com/office/officeart/2005/8/layout/arrow2"/>
    <dgm:cxn modelId="{D61225F1-A141-4379-88B2-449BE28FFE98}" type="presParOf" srcId="{601FBA40-2BF1-4C0B-9998-450448D5901D}" destId="{364BB4D3-B6F4-4AAC-9364-A661D8E01C94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F618A-9725-4224-BDE2-7BA1EC60E658}">
      <dsp:nvSpPr>
        <dsp:cNvPr id="0" name=""/>
        <dsp:cNvSpPr/>
      </dsp:nvSpPr>
      <dsp:spPr>
        <a:xfrm>
          <a:off x="705879" y="0"/>
          <a:ext cx="5914149" cy="277449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E4ECB1-7F62-4713-B123-92F099BC4CB7}">
      <dsp:nvSpPr>
        <dsp:cNvPr id="0" name=""/>
        <dsp:cNvSpPr/>
      </dsp:nvSpPr>
      <dsp:spPr>
        <a:xfrm>
          <a:off x="1863219" y="2063111"/>
          <a:ext cx="102101" cy="1021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00F008-CCB4-4CB4-B540-33D762F50A94}">
      <dsp:nvSpPr>
        <dsp:cNvPr id="0" name=""/>
        <dsp:cNvSpPr/>
      </dsp:nvSpPr>
      <dsp:spPr>
        <a:xfrm>
          <a:off x="1914270" y="2114162"/>
          <a:ext cx="581533" cy="660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01" tIns="0" rIns="0" bIns="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800" kern="1200" dirty="0" smtClean="0"/>
            <a:t>Prueba de germinación</a:t>
          </a:r>
          <a:endParaRPr lang="es-PE" sz="800" kern="1200" dirty="0"/>
        </a:p>
      </dsp:txBody>
      <dsp:txXfrm>
        <a:off x="1914270" y="2114162"/>
        <a:ext cx="581533" cy="660328"/>
      </dsp:txXfrm>
    </dsp:sp>
    <dsp:sp modelId="{E9DF3C33-29EA-4F61-9CFC-B94F26E711B9}">
      <dsp:nvSpPr>
        <dsp:cNvPr id="0" name=""/>
        <dsp:cNvSpPr/>
      </dsp:nvSpPr>
      <dsp:spPr>
        <a:xfrm>
          <a:off x="2415898" y="1532073"/>
          <a:ext cx="159810" cy="1598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90F906-97AD-4308-BF7F-6D9D90A1567C}">
      <dsp:nvSpPr>
        <dsp:cNvPr id="0" name=""/>
        <dsp:cNvSpPr/>
      </dsp:nvSpPr>
      <dsp:spPr>
        <a:xfrm>
          <a:off x="2495803" y="1611979"/>
          <a:ext cx="736904" cy="1162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80" tIns="0" rIns="0" bIns="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800" kern="1200" dirty="0" smtClean="0"/>
            <a:t>Preparación de materiales</a:t>
          </a:r>
          <a:endParaRPr lang="es-PE" sz="800" kern="1200" dirty="0"/>
        </a:p>
      </dsp:txBody>
      <dsp:txXfrm>
        <a:off x="2495803" y="1611979"/>
        <a:ext cx="736904" cy="1162511"/>
      </dsp:txXfrm>
    </dsp:sp>
    <dsp:sp modelId="{0CC63E60-D0B7-4F0F-AB6F-30B6B400D27A}">
      <dsp:nvSpPr>
        <dsp:cNvPr id="0" name=""/>
        <dsp:cNvSpPr/>
      </dsp:nvSpPr>
      <dsp:spPr>
        <a:xfrm>
          <a:off x="3126168" y="1108686"/>
          <a:ext cx="213080" cy="2130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F4B98A-6BC4-4C4D-A1AE-5011B7A5788E}">
      <dsp:nvSpPr>
        <dsp:cNvPr id="0" name=""/>
        <dsp:cNvSpPr/>
      </dsp:nvSpPr>
      <dsp:spPr>
        <a:xfrm>
          <a:off x="3232708" y="1215227"/>
          <a:ext cx="856762" cy="1559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907" tIns="0" rIns="0" bIns="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800" kern="1200" dirty="0" smtClean="0"/>
            <a:t>Siembra </a:t>
          </a:r>
          <a:endParaRPr lang="es-PE" sz="800" kern="1200" dirty="0"/>
        </a:p>
      </dsp:txBody>
      <dsp:txXfrm>
        <a:off x="3232708" y="1215227"/>
        <a:ext cx="856762" cy="1559263"/>
      </dsp:txXfrm>
    </dsp:sp>
    <dsp:sp modelId="{64E1BCC4-88AF-4777-BED5-B1C26CF8E7B5}">
      <dsp:nvSpPr>
        <dsp:cNvPr id="0" name=""/>
        <dsp:cNvSpPr/>
      </dsp:nvSpPr>
      <dsp:spPr>
        <a:xfrm>
          <a:off x="3951856" y="777967"/>
          <a:ext cx="275229" cy="2752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BCC1AE-CF2E-4394-9E85-FBD22C05E69D}">
      <dsp:nvSpPr>
        <dsp:cNvPr id="0" name=""/>
        <dsp:cNvSpPr/>
      </dsp:nvSpPr>
      <dsp:spPr>
        <a:xfrm>
          <a:off x="4089471" y="915582"/>
          <a:ext cx="887837" cy="1858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838" tIns="0" rIns="0" bIns="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800" kern="1200" dirty="0" smtClean="0"/>
            <a:t>Evaluación de floración </a:t>
          </a:r>
          <a:endParaRPr lang="es-PE" sz="800" kern="1200" dirty="0"/>
        </a:p>
      </dsp:txBody>
      <dsp:txXfrm>
        <a:off x="4089471" y="915582"/>
        <a:ext cx="887837" cy="1858908"/>
      </dsp:txXfrm>
    </dsp:sp>
    <dsp:sp modelId="{F0227E20-0769-4025-8650-8229C16AF92B}">
      <dsp:nvSpPr>
        <dsp:cNvPr id="0" name=""/>
        <dsp:cNvSpPr/>
      </dsp:nvSpPr>
      <dsp:spPr>
        <a:xfrm>
          <a:off x="4801960" y="557117"/>
          <a:ext cx="350695" cy="3506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4BB4D3-B6F4-4AAC-9364-A661D8E01C94}">
      <dsp:nvSpPr>
        <dsp:cNvPr id="0" name=""/>
        <dsp:cNvSpPr/>
      </dsp:nvSpPr>
      <dsp:spPr>
        <a:xfrm>
          <a:off x="4341004" y="732465"/>
          <a:ext cx="2160445" cy="2042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826" tIns="0" rIns="0" bIns="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800" kern="1200" dirty="0" smtClean="0"/>
            <a:t>Maduración y Ensayo a estrés a sequia extrema</a:t>
          </a:r>
          <a:endParaRPr lang="es-PE" sz="800" kern="1200" dirty="0"/>
        </a:p>
      </dsp:txBody>
      <dsp:txXfrm>
        <a:off x="4341004" y="732465"/>
        <a:ext cx="2160445" cy="2042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PE"/>
          </a:p>
        </p:txBody>
      </p:sp>
      <p:sp>
        <p:nvSpPr>
          <p:cNvPr id="3" name="Marcador de fecha 2">
            <a:extLst/>
          </p:cNvPr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EE8212E-795D-4C7E-8E47-542122D63B5E}" type="datetimeFigureOut">
              <a:rPr lang="es-ES_tradnl" altLang="es-PE"/>
              <a:pPr>
                <a:defRPr/>
              </a:pPr>
              <a:t>20/03/2019</a:t>
            </a:fld>
            <a:endParaRPr lang="es-ES_tradnl" altLang="es-PE"/>
          </a:p>
        </p:txBody>
      </p:sp>
      <p:sp>
        <p:nvSpPr>
          <p:cNvPr id="4" name="Marcador de pie de página 3">
            <a:extLst/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PE"/>
          </a:p>
        </p:txBody>
      </p:sp>
      <p:sp>
        <p:nvSpPr>
          <p:cNvPr id="5" name="Marcador de número de diapositiva 4">
            <a:extLst/>
          </p:cNvPr>
          <p:cNvSpPr>
            <a:spLocks noGrp="1"/>
          </p:cNvSpPr>
          <p:nvPr>
            <p:ph type="sldNum" sz="quarter" idx="3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4C77C30-689D-4D8C-991A-DA2E09C89A2C}" type="slidenum">
              <a:rPr lang="es-ES_tradnl" altLang="es-PE"/>
              <a:pPr>
                <a:defRPr/>
              </a:pPr>
              <a:t>‹Nº›</a:t>
            </a:fld>
            <a:endParaRPr lang="es-ES_tradnl" altLang="es-PE"/>
          </a:p>
        </p:txBody>
      </p:sp>
    </p:spTree>
    <p:extLst>
      <p:ext uri="{BB962C8B-B14F-4D97-AF65-F5344CB8AC3E}">
        <p14:creationId xmlns:p14="http://schemas.microsoft.com/office/powerpoint/2010/main" val="30441480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3" name="Marcador de fecha 2">
            <a:extLst/>
          </p:cNvPr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CFE9BD2-12C9-4FC0-BF18-11972B1F3C7A}" type="datetimeFigureOut">
              <a:rPr lang="es-ES" altLang="es-ES_tradnl"/>
              <a:pPr>
                <a:defRPr/>
              </a:pPr>
              <a:t>20/03/2019</a:t>
            </a:fld>
            <a:endParaRPr lang="es-ES" altLang="es-ES_tradnl"/>
          </a:p>
        </p:txBody>
      </p:sp>
      <p:sp>
        <p:nvSpPr>
          <p:cNvPr id="4" name="Marcador de imagen de diapositiva 3">
            <a:extLst/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98500"/>
            <a:ext cx="6205538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noProof="0"/>
              <a:t>Haga clic para modificar el estilo de texto del patrón</a:t>
            </a:r>
          </a:p>
          <a:p>
            <a:pPr lvl="1"/>
            <a:r>
              <a:rPr lang="es-ES_tradnl" altLang="es-ES_tradnl" noProof="0"/>
              <a:t>Segundo nivel</a:t>
            </a:r>
          </a:p>
          <a:p>
            <a:pPr lvl="2"/>
            <a:r>
              <a:rPr lang="es-ES_tradnl" altLang="es-ES_tradnl" noProof="0"/>
              <a:t>Tercer nivel</a:t>
            </a:r>
          </a:p>
          <a:p>
            <a:pPr lvl="3"/>
            <a:r>
              <a:rPr lang="es-ES_tradnl" altLang="es-ES_tradnl" noProof="0"/>
              <a:t>Cuarto nivel</a:t>
            </a:r>
          </a:p>
          <a:p>
            <a:pPr lvl="4"/>
            <a:r>
              <a:rPr lang="es-ES_tradnl" altLang="es-ES_tradnl" noProof="0"/>
              <a:t>Quinto nivel</a:t>
            </a:r>
            <a:endParaRPr lang="es-ES" altLang="es-ES_tradnl" noProof="0"/>
          </a:p>
        </p:txBody>
      </p:sp>
      <p:sp>
        <p:nvSpPr>
          <p:cNvPr id="6" name="Marcador de pie de página 5">
            <a:extLst/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7" name="Marcador de número de diapositiva 6">
            <a:extLst/>
          </p:cNvPr>
          <p:cNvSpPr>
            <a:spLocks noGrp="1"/>
          </p:cNvSpPr>
          <p:nvPr>
            <p:ph type="sldNum" sz="quarter" idx="5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490BF81-8184-4E7C-899B-23792D53419E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811571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4100"/>
              <a:t>Logo de OPA, OPD, proyecto especial, siempre va al costado del logo del Minagri.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100"/>
              <a:t>Siempre se visualiza el logo de la Gestión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10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100"/>
              <a:t>Color para texto adicional: 80% negro</a:t>
            </a:r>
          </a:p>
          <a:p>
            <a:pPr eaLnBrk="1" hangingPunct="1">
              <a:spcBef>
                <a:spcPct val="0"/>
              </a:spcBef>
            </a:pPr>
            <a:endParaRPr lang="es-ES" altLang="es-ES_tradnl" smtClean="0"/>
          </a:p>
        </p:txBody>
      </p:sp>
      <p:sp>
        <p:nvSpPr>
          <p:cNvPr id="102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5060" indent="-29040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1631" indent="-232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26283" indent="-232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0936" indent="-232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55588" indent="-232326" defTabSz="464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20240" indent="-232326" defTabSz="464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84893" indent="-232326" defTabSz="464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49545" indent="-232326" defTabSz="464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523C36E-CAF7-48A0-B7D6-B5D9476119C4}" type="slidenum">
              <a:rPr lang="es-ES" altLang="es-ES_tradnl" smtClean="0"/>
              <a:pPr>
                <a:spcBef>
                  <a:spcPct val="0"/>
                </a:spcBef>
              </a:pPr>
              <a:t>1</a:t>
            </a:fld>
            <a:endParaRPr lang="es-ES" altLang="es-ES_tradnl" smtClean="0"/>
          </a:p>
        </p:txBody>
      </p:sp>
    </p:spTree>
    <p:extLst>
      <p:ext uri="{BB962C8B-B14F-4D97-AF65-F5344CB8AC3E}">
        <p14:creationId xmlns:p14="http://schemas.microsoft.com/office/powerpoint/2010/main" val="1431186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PE" smtClean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PE" smtClean="0"/>
              <a:t>Color de letra para parrafo: 80% negro</a:t>
            </a:r>
          </a:p>
        </p:txBody>
      </p:sp>
      <p:sp>
        <p:nvSpPr>
          <p:cNvPr id="614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C7A3072-7751-4D9E-B206-917E1A45434A}" type="slidenum">
              <a:rPr lang="es-ES" altLang="es-PE" smtClean="0"/>
              <a:pPr/>
              <a:t>18</a:t>
            </a:fld>
            <a:endParaRPr lang="es-ES" altLang="es-PE" smtClean="0"/>
          </a:p>
        </p:txBody>
      </p:sp>
    </p:spTree>
    <p:extLst>
      <p:ext uri="{BB962C8B-B14F-4D97-AF65-F5344CB8AC3E}">
        <p14:creationId xmlns:p14="http://schemas.microsoft.com/office/powerpoint/2010/main" val="69134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PE" smtClean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PE" smtClean="0"/>
              <a:t>Color de letra para parrafo: 80% negro</a:t>
            </a:r>
          </a:p>
        </p:txBody>
      </p:sp>
      <p:sp>
        <p:nvSpPr>
          <p:cNvPr id="614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C7A3072-7751-4D9E-B206-917E1A45434A}" type="slidenum">
              <a:rPr lang="es-ES" altLang="es-PE" smtClean="0"/>
              <a:pPr/>
              <a:t>19</a:t>
            </a:fld>
            <a:endParaRPr lang="es-ES" altLang="es-PE" smtClean="0"/>
          </a:p>
        </p:txBody>
      </p:sp>
    </p:spTree>
    <p:extLst>
      <p:ext uri="{BB962C8B-B14F-4D97-AF65-F5344CB8AC3E}">
        <p14:creationId xmlns:p14="http://schemas.microsoft.com/office/powerpoint/2010/main" val="1629398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PE" smtClean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PE" smtClean="0"/>
              <a:t>Color de letra para parrafo: 80% negro</a:t>
            </a:r>
          </a:p>
        </p:txBody>
      </p:sp>
      <p:sp>
        <p:nvSpPr>
          <p:cNvPr id="614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C7A3072-7751-4D9E-B206-917E1A45434A}" type="slidenum">
              <a:rPr lang="es-ES" altLang="es-PE" smtClean="0"/>
              <a:pPr/>
              <a:t>20</a:t>
            </a:fld>
            <a:endParaRPr lang="es-ES" altLang="es-PE" smtClean="0"/>
          </a:p>
        </p:txBody>
      </p:sp>
    </p:spTree>
    <p:extLst>
      <p:ext uri="{BB962C8B-B14F-4D97-AF65-F5344CB8AC3E}">
        <p14:creationId xmlns:p14="http://schemas.microsoft.com/office/powerpoint/2010/main" val="1323938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PE" smtClean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PE" smtClean="0"/>
              <a:t>Color de letra para parrafo: 80% negro</a:t>
            </a:r>
          </a:p>
        </p:txBody>
      </p:sp>
      <p:sp>
        <p:nvSpPr>
          <p:cNvPr id="614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C7A3072-7751-4D9E-B206-917E1A45434A}" type="slidenum">
              <a:rPr lang="es-ES" altLang="es-PE" smtClean="0"/>
              <a:pPr/>
              <a:t>21</a:t>
            </a:fld>
            <a:endParaRPr lang="es-ES" altLang="es-PE" smtClean="0"/>
          </a:p>
        </p:txBody>
      </p:sp>
    </p:spTree>
    <p:extLst>
      <p:ext uri="{BB962C8B-B14F-4D97-AF65-F5344CB8AC3E}">
        <p14:creationId xmlns:p14="http://schemas.microsoft.com/office/powerpoint/2010/main" val="3619720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2400"/>
              <a:t>Cierre de diapositivas</a:t>
            </a:r>
          </a:p>
        </p:txBody>
      </p:sp>
      <p:sp>
        <p:nvSpPr>
          <p:cNvPr id="337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5060" indent="-29040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1631" indent="-232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26283" indent="-232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0936" indent="-232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55588" indent="-232326" defTabSz="464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20240" indent="-232326" defTabSz="464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84893" indent="-232326" defTabSz="464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49545" indent="-232326" defTabSz="464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669769D-FCD9-49E0-8028-FAB6B592C79B}" type="slidenum">
              <a:rPr lang="es-ES" altLang="es-ES_tradnl" smtClean="0"/>
              <a:pPr>
                <a:spcBef>
                  <a:spcPct val="0"/>
                </a:spcBef>
              </a:pPr>
              <a:t>29</a:t>
            </a:fld>
            <a:endParaRPr lang="es-ES" altLang="es-ES_tradnl" smtClean="0"/>
          </a:p>
        </p:txBody>
      </p:sp>
    </p:spTree>
    <p:extLst>
      <p:ext uri="{BB962C8B-B14F-4D97-AF65-F5344CB8AC3E}">
        <p14:creationId xmlns:p14="http://schemas.microsoft.com/office/powerpoint/2010/main" val="3808628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logo_minagri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992188"/>
            <a:ext cx="1493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930275"/>
            <a:ext cx="19002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t="16605" r="8737" b="9888"/>
          <a:stretch>
            <a:fillRect/>
          </a:stretch>
        </p:blipFill>
        <p:spPr bwMode="auto">
          <a:xfrm>
            <a:off x="2774950" y="1003300"/>
            <a:ext cx="7302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22044" y="2053047"/>
            <a:ext cx="4099911" cy="1102519"/>
          </a:xfrm>
        </p:spPr>
        <p:txBody>
          <a:bodyPr/>
          <a:lstStyle>
            <a:lvl1pPr>
              <a:lnSpc>
                <a:spcPct val="80000"/>
              </a:lnSpc>
              <a:defRPr sz="4000">
                <a:latin typeface="Gotham Bold" pitchFamily="50" charset="0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599" y="3413535"/>
            <a:ext cx="6400800" cy="434590"/>
          </a:xfrm>
        </p:spPr>
        <p:txBody>
          <a:bodyPr/>
          <a:lstStyle>
            <a:lvl1pPr marL="0" indent="0" algn="ctr" defTabSz="457200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 lang="es-ES" sz="1600" kern="1200" dirty="0">
                <a:solidFill>
                  <a:srgbClr val="4A452A"/>
                </a:solidFill>
                <a:latin typeface="Gotham Book" panose="02000604040000020004" pitchFamily="50" charset="0"/>
                <a:ea typeface="MS PGothic" panose="020B0600070205080204" pitchFamily="34" charset="-128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849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92FA4-ACD8-4B72-8F59-032B11ECFEBA}" type="datetimeFigureOut">
              <a:rPr lang="es-ES" altLang="es-ES_tradnl"/>
              <a:pPr>
                <a:defRPr/>
              </a:pPr>
              <a:t>20/03/2019</a:t>
            </a:fld>
            <a:endParaRPr lang="es-ES" altLang="es-ES_tradnl"/>
          </a:p>
        </p:txBody>
      </p:sp>
      <p:sp>
        <p:nvSpPr>
          <p:cNvPr id="5" name="Marcador de pie de pá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Marcador de número de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F0546-40B0-4CEA-90C0-7402990EC0FA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77089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1BFC6-C1A6-48CE-AC55-C0419DDB745F}" type="datetimeFigureOut">
              <a:rPr lang="es-ES" altLang="es-ES_tradnl"/>
              <a:pPr>
                <a:defRPr/>
              </a:pPr>
              <a:t>20/03/2019</a:t>
            </a:fld>
            <a:endParaRPr lang="es-ES" altLang="es-ES_tradnl"/>
          </a:p>
        </p:txBody>
      </p:sp>
      <p:sp>
        <p:nvSpPr>
          <p:cNvPr id="5" name="Marcador de pie de pá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Marcador de número de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34CC2-511B-4B7E-A567-F0D6FE9ABDF5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79925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 descr="logo_minagri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82588"/>
            <a:ext cx="21113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247650"/>
            <a:ext cx="148272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500" y="1172605"/>
            <a:ext cx="3453713" cy="451966"/>
          </a:xfrm>
        </p:spPr>
        <p:txBody>
          <a:bodyPr/>
          <a:lstStyle>
            <a:lvl1pPr algn="l">
              <a:defRPr lang="es-ES" sz="2000" b="1" kern="1200" dirty="0">
                <a:solidFill>
                  <a:srgbClr val="000000"/>
                </a:solidFill>
                <a:latin typeface="Gotham Bold" pitchFamily="50" charset="0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06500" y="1984376"/>
            <a:ext cx="6757988" cy="1665674"/>
          </a:xfrm>
        </p:spPr>
        <p:txBody>
          <a:bodyPr/>
          <a:lstStyle>
            <a:lvl1pPr marL="171450" indent="-171450" algn="just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_tradnl" sz="1200" kern="1200" dirty="0" smtClean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171450" indent="-171450" algn="just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" altLang="es-ES_tradnl" sz="12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71450" indent="-171450" algn="just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_tradnl" sz="12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71450" indent="-171450" algn="just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_tradnl" sz="12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71450" indent="-171450" algn="just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" sz="1200" kern="1200" dirty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</a:lstStyle>
          <a:p>
            <a:pPr lvl="1"/>
            <a:r>
              <a:rPr lang="es-ES" altLang="es-ES_tradnl" dirty="0"/>
              <a:t>Haga clic para modificar el estilo de texto del patrón</a:t>
            </a:r>
          </a:p>
          <a:p>
            <a:pPr lvl="1"/>
            <a:r>
              <a:rPr lang="es-ES" altLang="es-ES_tradnl" dirty="0"/>
              <a:t>Segundo nivel</a:t>
            </a:r>
          </a:p>
          <a:p>
            <a:pPr lvl="2"/>
            <a:r>
              <a:rPr lang="es-ES" altLang="es-ES_tradnl" dirty="0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316489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 descr="logo_minagri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82588"/>
            <a:ext cx="21113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247650"/>
            <a:ext cx="148272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06500" y="1984376"/>
            <a:ext cx="6757988" cy="1665674"/>
          </a:xfrm>
        </p:spPr>
        <p:txBody>
          <a:bodyPr/>
          <a:lstStyle>
            <a:lvl1pPr marL="171450" indent="-171450" algn="just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" altLang="es-ES_tradnl" sz="1200" kern="1200" dirty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171450" indent="-171450" algn="just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_tradnl" sz="12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71450" indent="-171450" algn="just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_tradnl" sz="12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71450" indent="-171450" algn="just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_tradnl" sz="12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71450" indent="-171450" algn="just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" sz="1200" kern="1200" dirty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</a:lstStyle>
          <a:p>
            <a:pPr lvl="0"/>
            <a:r>
              <a:rPr lang="es-ES" altLang="es-ES_tradnl"/>
              <a:t>Haga clic para modificar el estilo de texto del patrón</a:t>
            </a:r>
          </a:p>
          <a:p>
            <a:pPr lvl="1"/>
            <a:r>
              <a:rPr lang="es-ES" altLang="es-ES_tradnl"/>
              <a:t>Segundo nivel</a:t>
            </a:r>
          </a:p>
          <a:p>
            <a:pPr lvl="2"/>
            <a:r>
              <a:rPr lang="es-ES" altLang="es-ES_tradnl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3857439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7" descr="logo_minagri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82588"/>
            <a:ext cx="21113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247650"/>
            <a:ext cx="148272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03947" y="1523999"/>
            <a:ext cx="3333750" cy="396875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s-ES" sz="2000" b="1" kern="1200" dirty="0">
                <a:solidFill>
                  <a:srgbClr val="000000"/>
                </a:solidFill>
                <a:latin typeface="Gotham Bold" pitchFamily="50" charset="0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810125" y="1954213"/>
            <a:ext cx="3333750" cy="2308225"/>
          </a:xfrm>
        </p:spPr>
        <p:txBody>
          <a:bodyPr/>
          <a:lstStyle>
            <a:lvl1pPr marL="228600" indent="-228600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lang="es-ES_tradnl" sz="12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28600" indent="-228600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lang="es-ES_tradnl" sz="12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228600" indent="-228600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lang="es-ES_tradnl" sz="12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228600" indent="-228600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lang="es-ES_tradnl" sz="12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28600" indent="-228600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lang="es-ES" sz="1200" kern="1200" dirty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5506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D8483-3BFB-43BF-9962-7E07FEEB5915}" type="datetimeFigureOut">
              <a:rPr lang="es-ES" altLang="es-ES_tradnl"/>
              <a:pPr>
                <a:defRPr/>
              </a:pPr>
              <a:t>20/03/2019</a:t>
            </a:fld>
            <a:endParaRPr lang="es-ES" altLang="es-ES_tradnl"/>
          </a:p>
        </p:txBody>
      </p:sp>
      <p:sp>
        <p:nvSpPr>
          <p:cNvPr id="8" name="Marcador de pie de pá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9" name="Marcador de número de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A20BF-CFAD-4196-9567-4E83776BDFF6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910538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ECA16-030C-48F9-BCF6-0B81AB5E0714}" type="datetimeFigureOut">
              <a:rPr lang="es-ES" altLang="es-ES_tradnl"/>
              <a:pPr>
                <a:defRPr/>
              </a:pPr>
              <a:t>20/03/2019</a:t>
            </a:fld>
            <a:endParaRPr lang="es-ES" altLang="es-ES_tradnl"/>
          </a:p>
        </p:txBody>
      </p:sp>
      <p:sp>
        <p:nvSpPr>
          <p:cNvPr id="4" name="Marcador de pie de pá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5" name="Marcador de número de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0DC17-8744-44A6-9CCE-9A254A83F4A0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705605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1" descr="logo_minagri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2265363"/>
            <a:ext cx="21113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2257425"/>
            <a:ext cx="19939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38" y="2192338"/>
            <a:ext cx="12033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080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588A1-80C6-4A55-9A9C-974C852468D0}" type="datetimeFigureOut">
              <a:rPr lang="es-ES" altLang="es-ES_tradnl"/>
              <a:pPr>
                <a:defRPr/>
              </a:pPr>
              <a:t>20/03/2019</a:t>
            </a:fld>
            <a:endParaRPr lang="es-ES" altLang="es-ES_tradnl"/>
          </a:p>
        </p:txBody>
      </p:sp>
      <p:sp>
        <p:nvSpPr>
          <p:cNvPr id="6" name="Marcador de pie de pá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7" name="Marcador de número de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9436F-CDBC-4C97-8033-E6D2FBA85A0A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173357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B6192-1959-4C01-9FEE-7C844FD4DC5A}" type="datetimeFigureOut">
              <a:rPr lang="es-ES" altLang="es-ES_tradnl"/>
              <a:pPr>
                <a:defRPr/>
              </a:pPr>
              <a:t>20/03/2019</a:t>
            </a:fld>
            <a:endParaRPr lang="es-ES" altLang="es-ES_tradnl"/>
          </a:p>
        </p:txBody>
      </p:sp>
      <p:sp>
        <p:nvSpPr>
          <p:cNvPr id="6" name="Marcador de pie de pá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7" name="Marcador de número de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BF10A-DE41-46B7-8D22-E3166B677885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9793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Clic para editar título</a:t>
            </a:r>
            <a:endParaRPr lang="es-ES" altLang="es-ES_tradnl" smtClean="0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Haga clic para modificar el estilo de texto del patrón</a:t>
            </a:r>
          </a:p>
          <a:p>
            <a:pPr lvl="1"/>
            <a:r>
              <a:rPr lang="es-ES_tradnl" altLang="es-ES_tradnl" smtClean="0"/>
              <a:t>Segundo nivel</a:t>
            </a:r>
          </a:p>
          <a:p>
            <a:pPr lvl="2"/>
            <a:r>
              <a:rPr lang="es-ES_tradnl" altLang="es-ES_tradnl" smtClean="0"/>
              <a:t>Tercer nivel</a:t>
            </a:r>
          </a:p>
          <a:p>
            <a:pPr lvl="3"/>
            <a:r>
              <a:rPr lang="es-ES_tradnl" altLang="es-ES_tradnl" smtClean="0"/>
              <a:t>Cuarto nivel</a:t>
            </a:r>
          </a:p>
          <a:p>
            <a:pPr lvl="4"/>
            <a:r>
              <a:rPr lang="es-ES_tradnl" altLang="es-ES_tradnl" smtClean="0"/>
              <a:t>Quinto nivel</a:t>
            </a:r>
            <a:endParaRPr lang="es-ES" altLang="es-ES_tradnl" smtClean="0"/>
          </a:p>
        </p:txBody>
      </p:sp>
      <p:sp>
        <p:nvSpPr>
          <p:cNvPr id="4" name="Marcador de fecha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DE87BB0-C62B-4C5F-A824-51F4AB1F4CEF}" type="datetimeFigureOut">
              <a:rPr lang="es-ES" altLang="es-ES_tradnl"/>
              <a:pPr>
                <a:defRPr/>
              </a:pPr>
              <a:t>20/03/2019</a:t>
            </a:fld>
            <a:endParaRPr lang="es-ES" altLang="es-ES_tradnl"/>
          </a:p>
        </p:txBody>
      </p:sp>
      <p:sp>
        <p:nvSpPr>
          <p:cNvPr id="5" name="Marcador de pie de página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Marcador de número de diapositiva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9E14992-B07D-4393-8CD1-D3DDCA5F89A4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794" r:id="rId5"/>
    <p:sldLayoutId id="2147483795" r:id="rId6"/>
    <p:sldLayoutId id="2147483804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Hoja_de_c_lculo_de_Microsoft_Excel1.xlsx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diagramColors" Target="../diagrams/colors1.xml"/><Relationship Id="rId18" Type="http://schemas.openxmlformats.org/officeDocument/2006/relationships/image" Target="../media/image33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jpeg"/><Relationship Id="rId12" Type="http://schemas.openxmlformats.org/officeDocument/2006/relationships/diagramQuickStyle" Target="../diagrams/quickStyle1.xml"/><Relationship Id="rId17" Type="http://schemas.openxmlformats.org/officeDocument/2006/relationships/package" Target="../embeddings/Hoja_de_c_lculo_de_Microsoft_Excel2.xlsx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jpeg"/><Relationship Id="rId11" Type="http://schemas.openxmlformats.org/officeDocument/2006/relationships/diagramLayout" Target="../diagrams/layout1.xml"/><Relationship Id="rId5" Type="http://schemas.openxmlformats.org/officeDocument/2006/relationships/image" Target="../media/image35.jpeg"/><Relationship Id="rId15" Type="http://schemas.openxmlformats.org/officeDocument/2006/relationships/image" Target="../media/image40.jpeg"/><Relationship Id="rId10" Type="http://schemas.openxmlformats.org/officeDocument/2006/relationships/diagramData" Target="../diagrams/data1.xml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4.jpe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34.jpe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66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microsoft.com/office/2007/relationships/hdphoto" Target="../media/hdphoto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1009934" y="2175396"/>
            <a:ext cx="7206019" cy="977237"/>
          </a:xfrm>
        </p:spPr>
        <p:txBody>
          <a:bodyPr>
            <a:noAutofit/>
          </a:bodyPr>
          <a:lstStyle/>
          <a:p>
            <a:r>
              <a:rPr lang="es-PE" sz="2400" b="1" dirty="0">
                <a:latin typeface="Franklin Gothic Heavy" panose="020B0903020102020204" pitchFamily="34" charset="0"/>
              </a:rPr>
              <a:t>Efectos del cambio climático </a:t>
            </a:r>
            <a:r>
              <a:rPr lang="es-PE" sz="2400" b="1" dirty="0" smtClean="0">
                <a:latin typeface="Franklin Gothic Heavy" panose="020B0903020102020204" pitchFamily="34" charset="0"/>
              </a:rPr>
              <a:t/>
            </a:r>
            <a:br>
              <a:rPr lang="es-PE" sz="2400" b="1" dirty="0" smtClean="0">
                <a:latin typeface="Franklin Gothic Heavy" panose="020B0903020102020204" pitchFamily="34" charset="0"/>
              </a:rPr>
            </a:br>
            <a:r>
              <a:rPr lang="es-PE" sz="2400" b="1" dirty="0" smtClean="0">
                <a:latin typeface="Franklin Gothic Heavy" panose="020B0903020102020204" pitchFamily="34" charset="0"/>
              </a:rPr>
              <a:t>en </a:t>
            </a:r>
            <a:r>
              <a:rPr lang="es-PE" sz="2400" b="1" dirty="0">
                <a:latin typeface="Franklin Gothic Heavy" panose="020B0903020102020204" pitchFamily="34" charset="0"/>
              </a:rPr>
              <a:t>la Agricultura y la </a:t>
            </a:r>
            <a:r>
              <a:rPr lang="es-PE" sz="2400" b="1" dirty="0" smtClean="0">
                <a:latin typeface="Franklin Gothic Heavy" panose="020B0903020102020204" pitchFamily="34" charset="0"/>
              </a:rPr>
              <a:t>Ganadería </a:t>
            </a:r>
            <a:endParaRPr lang="es-PE" sz="2400" dirty="0">
              <a:latin typeface="Franklin Gothic Heavy" panose="020B09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419652" y="3970100"/>
            <a:ext cx="2450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/>
              <a:t>Wilbert Cruz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25470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547813"/>
            <a:ext cx="5167313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141413"/>
            <a:ext cx="34829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4"/>
          <p:cNvSpPr txBox="1">
            <a:spLocks noChangeArrowheads="1"/>
          </p:cNvSpPr>
          <p:nvPr/>
        </p:nvSpPr>
        <p:spPr bwMode="auto">
          <a:xfrm>
            <a:off x="5566569" y="3624263"/>
            <a:ext cx="30654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PE" altLang="es-PE" dirty="0"/>
              <a:t>Colle </a:t>
            </a:r>
            <a:r>
              <a:rPr lang="es-PE" altLang="es-PE" i="1" dirty="0" err="1" smtClean="0"/>
              <a:t>Buddleja</a:t>
            </a:r>
            <a:r>
              <a:rPr lang="es-PE" altLang="es-PE" i="1" dirty="0" smtClean="0"/>
              <a:t> </a:t>
            </a:r>
            <a:r>
              <a:rPr lang="es-PE" altLang="es-PE" i="1" dirty="0" err="1" smtClean="0"/>
              <a:t>ra</a:t>
            </a:r>
            <a:r>
              <a:rPr lang="es-PE" altLang="es-PE" dirty="0" err="1" smtClean="0"/>
              <a:t>cemosa</a:t>
            </a:r>
            <a:endParaRPr lang="es-PE" altLang="es-PE" dirty="0"/>
          </a:p>
          <a:p>
            <a:r>
              <a:rPr lang="es-PE" altLang="es-PE" dirty="0"/>
              <a:t>En plantación a 3950 msnm, con ataque de plagas</a:t>
            </a:r>
          </a:p>
        </p:txBody>
      </p:sp>
      <p:sp>
        <p:nvSpPr>
          <p:cNvPr id="7" name="Elipse 6"/>
          <p:cNvSpPr/>
          <p:nvPr/>
        </p:nvSpPr>
        <p:spPr>
          <a:xfrm>
            <a:off x="28973" y="3028950"/>
            <a:ext cx="5085952" cy="195421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8" name="CuadroTexto 7"/>
          <p:cNvSpPr txBox="1"/>
          <p:nvPr/>
        </p:nvSpPr>
        <p:spPr>
          <a:xfrm>
            <a:off x="423080" y="956747"/>
            <a:ext cx="2620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dirty="0" smtClean="0"/>
              <a:t>En forestales</a:t>
            </a:r>
            <a:r>
              <a:rPr lang="es-PE" dirty="0" smtClean="0"/>
              <a:t>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07898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242240" y="1578792"/>
            <a:ext cx="6347412" cy="35086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6225" marR="321310" indent="-264160">
              <a:lnSpc>
                <a:spcPct val="100000"/>
              </a:lnSpc>
            </a:pPr>
            <a:r>
              <a:rPr sz="1600" spc="-5" dirty="0">
                <a:solidFill>
                  <a:srgbClr val="7F0000"/>
                </a:solidFill>
                <a:latin typeface="Wingdings"/>
                <a:cs typeface="Wingdings"/>
              </a:rPr>
              <a:t></a:t>
            </a:r>
            <a:r>
              <a:rPr sz="1600" spc="-5" dirty="0">
                <a:latin typeface="Calibri"/>
                <a:cs typeface="Calibri"/>
              </a:rPr>
              <a:t>S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55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ed</a:t>
            </a:r>
            <a:r>
              <a:rPr sz="1600" spc="-5" dirty="0">
                <a:latin typeface="Calibri"/>
                <a:cs typeface="Calibri"/>
              </a:rPr>
              <a:t>uc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spc="-50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á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s</a:t>
            </a:r>
            <a:r>
              <a:rPr sz="1600" dirty="0">
                <a:latin typeface="Calibri"/>
                <a:cs typeface="Calibri"/>
              </a:rPr>
              <a:t>ign</a:t>
            </a:r>
            <a:r>
              <a:rPr sz="1600" spc="-5" dirty="0">
                <a:latin typeface="Calibri"/>
                <a:cs typeface="Calibri"/>
              </a:rPr>
              <a:t>if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30" dirty="0">
                <a:latin typeface="Calibri"/>
                <a:cs typeface="Calibri"/>
              </a:rPr>
              <a:t>c</a:t>
            </a:r>
            <a:r>
              <a:rPr sz="1600" spc="-15" dirty="0">
                <a:latin typeface="Calibri"/>
                <a:cs typeface="Calibri"/>
              </a:rPr>
              <a:t>a</a:t>
            </a:r>
            <a:r>
              <a:rPr sz="160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spc="-35" dirty="0">
                <a:latin typeface="Calibri"/>
                <a:cs typeface="Calibri"/>
              </a:rPr>
              <a:t>v</a:t>
            </a:r>
            <a:r>
              <a:rPr sz="1600" spc="-15" dirty="0">
                <a:latin typeface="Calibri"/>
                <a:cs typeface="Calibri"/>
              </a:rPr>
              <a:t>am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n</a:t>
            </a:r>
            <a:r>
              <a:rPr sz="1600" spc="-4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d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l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s</a:t>
            </a:r>
            <a:r>
              <a:rPr sz="1600" dirty="0">
                <a:latin typeface="Calibri"/>
                <a:cs typeface="Calibri"/>
              </a:rPr>
              <a:t>u</a:t>
            </a:r>
            <a:r>
              <a:rPr sz="1600" spc="-15" dirty="0">
                <a:latin typeface="Calibri"/>
                <a:cs typeface="Calibri"/>
              </a:rPr>
              <a:t>p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dirty="0">
                <a:latin typeface="Calibri"/>
                <a:cs typeface="Calibri"/>
              </a:rPr>
              <a:t>rf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spc="-20" dirty="0">
                <a:latin typeface="Calibri"/>
                <a:cs typeface="Calibri"/>
              </a:rPr>
              <a:t>c</a:t>
            </a:r>
            <a:r>
              <a:rPr sz="1600" spc="-5" dirty="0">
                <a:latin typeface="Calibri"/>
                <a:cs typeface="Calibri"/>
              </a:rPr>
              <a:t>i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Calibri"/>
                <a:cs typeface="Calibri"/>
              </a:rPr>
              <a:t>d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los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glac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dirty="0">
                <a:latin typeface="Calibri"/>
                <a:cs typeface="Calibri"/>
              </a:rPr>
              <a:t>al</a:t>
            </a:r>
            <a:r>
              <a:rPr sz="1600" spc="-10" dirty="0">
                <a:latin typeface="Calibri"/>
                <a:cs typeface="Calibri"/>
              </a:rPr>
              <a:t>es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Calibri"/>
                <a:cs typeface="Calibri"/>
              </a:rPr>
              <a:t>d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mo</a:t>
            </a:r>
            <a:r>
              <a:rPr sz="1600" spc="-10" dirty="0">
                <a:latin typeface="Calibri"/>
                <a:cs typeface="Calibri"/>
              </a:rPr>
              <a:t>n</a:t>
            </a:r>
            <a:r>
              <a:rPr sz="1600" spc="-40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aña</a:t>
            </a:r>
          </a:p>
          <a:p>
            <a:pPr marL="276225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(dé</a:t>
            </a:r>
            <a:r>
              <a:rPr sz="1600" b="1" spc="-15" dirty="0">
                <a:solidFill>
                  <a:srgbClr val="FF0000"/>
                </a:solidFill>
                <a:latin typeface="Calibri"/>
                <a:cs typeface="Calibri"/>
              </a:rPr>
              <a:t>fici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600" b="1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600" b="1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agu</a:t>
            </a:r>
            <a:r>
              <a:rPr sz="1600" b="1" spc="-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600" b="1" spc="-10" dirty="0">
                <a:latin typeface="Calibri"/>
                <a:cs typeface="Calibri"/>
              </a:rPr>
              <a:t>)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4"/>
              </a:spcBef>
            </a:pPr>
            <a:endParaRPr dirty="0">
              <a:latin typeface="Times New Roman"/>
              <a:cs typeface="Times New Roman"/>
            </a:endParaRPr>
          </a:p>
          <a:p>
            <a:pPr marL="174625" marR="5080" indent="-161925"/>
            <a:r>
              <a:rPr sz="1600" spc="-5" dirty="0">
                <a:solidFill>
                  <a:srgbClr val="7F0000"/>
                </a:solidFill>
                <a:latin typeface="Wingdings"/>
                <a:cs typeface="Wingdings"/>
              </a:rPr>
              <a:t></a:t>
            </a:r>
            <a:r>
              <a:rPr sz="1600" dirty="0">
                <a:latin typeface="Calibri"/>
                <a:cs typeface="Calibri"/>
              </a:rPr>
              <a:t>Aume</a:t>
            </a:r>
            <a:r>
              <a:rPr sz="1600" spc="-10" dirty="0">
                <a:latin typeface="Calibri"/>
                <a:cs typeface="Calibri"/>
              </a:rPr>
              <a:t>n</a:t>
            </a:r>
            <a:r>
              <a:rPr sz="1600" spc="-30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40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á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l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f</a:t>
            </a:r>
            <a:r>
              <a:rPr sz="1600" spc="-30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ecuenc</a:t>
            </a:r>
            <a:r>
              <a:rPr sz="1600" spc="-15" dirty="0">
                <a:latin typeface="Calibri"/>
                <a:cs typeface="Calibri"/>
              </a:rPr>
              <a:t>i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d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l</a:t>
            </a:r>
            <a:r>
              <a:rPr sz="1600" spc="-5" dirty="0">
                <a:latin typeface="Calibri"/>
                <a:cs typeface="Calibri"/>
              </a:rPr>
              <a:t>o</a:t>
            </a:r>
            <a:r>
              <a:rPr sz="1600" dirty="0">
                <a:latin typeface="Calibri"/>
                <a:cs typeface="Calibri"/>
              </a:rPr>
              <a:t>s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Calibri"/>
                <a:cs typeface="Calibri"/>
              </a:rPr>
              <a:t>v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5" dirty="0">
                <a:latin typeface="Calibri"/>
                <a:cs typeface="Calibri"/>
              </a:rPr>
              <a:t>lo</a:t>
            </a:r>
            <a:r>
              <a:rPr sz="1600" spc="-30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es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Calibri"/>
                <a:cs typeface="Calibri"/>
              </a:rPr>
              <a:t>e</a:t>
            </a:r>
            <a:r>
              <a:rPr sz="1600" spc="-5" dirty="0">
                <a:latin typeface="Calibri"/>
                <a:cs typeface="Calibri"/>
              </a:rPr>
              <a:t>xt</a:t>
            </a:r>
            <a:r>
              <a:rPr sz="1600" spc="-35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emos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Calibri"/>
                <a:cs typeface="Calibri"/>
              </a:rPr>
              <a:t>c</a:t>
            </a:r>
            <a:r>
              <a:rPr sz="1600" dirty="0">
                <a:latin typeface="Calibri"/>
                <a:cs typeface="Calibri"/>
              </a:rPr>
              <a:t>á</a:t>
            </a:r>
            <a:r>
              <a:rPr sz="1600" spc="-5" dirty="0">
                <a:latin typeface="Calibri"/>
                <a:cs typeface="Calibri"/>
              </a:rPr>
              <a:t>l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spc="-5" dirty="0">
                <a:latin typeface="Calibri"/>
                <a:cs typeface="Calibri"/>
              </a:rPr>
              <a:t>dos,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Calibri"/>
                <a:cs typeface="Calibri"/>
              </a:rPr>
              <a:t>d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l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o</a:t>
            </a:r>
            <a:r>
              <a:rPr sz="1600" spc="-10" dirty="0">
                <a:latin typeface="Calibri"/>
                <a:cs typeface="Calibri"/>
              </a:rPr>
              <a:t>l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Calibri"/>
                <a:cs typeface="Calibri"/>
              </a:rPr>
              <a:t>d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Calibri"/>
                <a:cs typeface="Calibri"/>
              </a:rPr>
              <a:t>c</a:t>
            </a:r>
            <a:r>
              <a:rPr sz="1600" dirty="0">
                <a:latin typeface="Calibri"/>
                <a:cs typeface="Calibri"/>
              </a:rPr>
              <a:t>al</a:t>
            </a:r>
            <a:r>
              <a:rPr sz="1600" spc="-15" dirty="0">
                <a:latin typeface="Calibri"/>
                <a:cs typeface="Calibri"/>
              </a:rPr>
              <a:t>o</a:t>
            </a:r>
            <a:r>
              <a:rPr sz="1600" spc="-10" dirty="0">
                <a:latin typeface="Calibri"/>
                <a:cs typeface="Calibri"/>
              </a:rPr>
              <a:t>r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y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Calibri"/>
                <a:cs typeface="Calibri"/>
              </a:rPr>
              <a:t>d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l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p</a:t>
            </a:r>
            <a:r>
              <a:rPr sz="1600" spc="-25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ec</a:t>
            </a:r>
            <a:r>
              <a:rPr sz="1600" spc="-15" dirty="0">
                <a:latin typeface="Calibri"/>
                <a:cs typeface="Calibri"/>
              </a:rPr>
              <a:t>i</a:t>
            </a:r>
            <a:r>
              <a:rPr sz="1600" spc="-5" dirty="0">
                <a:latin typeface="Calibri"/>
                <a:cs typeface="Calibri"/>
              </a:rPr>
              <a:t>p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45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ac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spc="-5" dirty="0">
                <a:latin typeface="Calibri"/>
                <a:cs typeface="Calibri"/>
              </a:rPr>
              <a:t>on</a:t>
            </a:r>
            <a:r>
              <a:rPr sz="1600" dirty="0">
                <a:latin typeface="Calibri"/>
                <a:cs typeface="Calibri"/>
              </a:rPr>
              <a:t>es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i</a:t>
            </a:r>
            <a:r>
              <a:rPr sz="1600" spc="-10" dirty="0">
                <a:latin typeface="Calibri"/>
                <a:cs typeface="Calibri"/>
              </a:rPr>
              <a:t>n</a:t>
            </a:r>
            <a:r>
              <a:rPr sz="1600" spc="-4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en</a:t>
            </a:r>
            <a:r>
              <a:rPr sz="1600" spc="-5" dirty="0">
                <a:latin typeface="Calibri"/>
                <a:cs typeface="Calibri"/>
              </a:rPr>
              <a:t>s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en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algunas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-5" dirty="0">
                <a:latin typeface="Calibri"/>
                <a:cs typeface="Calibri"/>
              </a:rPr>
              <a:t>gion</a:t>
            </a:r>
            <a:r>
              <a:rPr sz="1600" dirty="0">
                <a:latin typeface="Calibri"/>
                <a:cs typeface="Calibri"/>
              </a:rPr>
              <a:t>es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Calibri"/>
                <a:cs typeface="Calibri"/>
              </a:rPr>
              <a:t>d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dirty="0">
                <a:latin typeface="Calibri"/>
                <a:cs typeface="Calibri"/>
              </a:rPr>
              <a:t>l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pa</a:t>
            </a:r>
            <a:r>
              <a:rPr sz="1600" dirty="0">
                <a:latin typeface="Calibri"/>
                <a:cs typeface="Calibri"/>
              </a:rPr>
              <a:t>ís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(</a:t>
            </a:r>
            <a:r>
              <a:rPr sz="1600" spc="-50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-5" dirty="0">
                <a:latin typeface="Calibri"/>
                <a:cs typeface="Calibri"/>
              </a:rPr>
              <a:t>gió</a:t>
            </a:r>
            <a:r>
              <a:rPr sz="1600" dirty="0">
                <a:latin typeface="Calibri"/>
                <a:cs typeface="Calibri"/>
              </a:rPr>
              <a:t>n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Calibri"/>
                <a:cs typeface="Calibri"/>
              </a:rPr>
              <a:t>ama</a:t>
            </a:r>
            <a:r>
              <a:rPr sz="1600" spc="-40" dirty="0">
                <a:latin typeface="Calibri"/>
                <a:cs typeface="Calibri"/>
              </a:rPr>
              <a:t>z</a:t>
            </a:r>
            <a:r>
              <a:rPr sz="1600" spc="-5" dirty="0">
                <a:latin typeface="Calibri"/>
                <a:cs typeface="Calibri"/>
              </a:rPr>
              <a:t>ón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35" dirty="0">
                <a:latin typeface="Calibri"/>
                <a:cs typeface="Calibri"/>
              </a:rPr>
              <a:t>c</a:t>
            </a:r>
            <a:r>
              <a:rPr sz="1600" dirty="0">
                <a:latin typeface="Calibri"/>
                <a:cs typeface="Calibri"/>
              </a:rPr>
              <a:t>a).</a:t>
            </a:r>
          </a:p>
          <a:p>
            <a:pPr marL="276225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(A</a:t>
            </a:r>
            <a:r>
              <a:rPr sz="1600" b="1" spc="-5" dirty="0">
                <a:solidFill>
                  <a:srgbClr val="FF0000"/>
                </a:solidFill>
                <a:latin typeface="Calibri"/>
                <a:cs typeface="Calibri"/>
              </a:rPr>
              <a:t>um</a:t>
            </a: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600" b="1" spc="-3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1600" b="1" spc="-2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1600" b="1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600" b="1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la</a:t>
            </a:r>
            <a:r>
              <a:rPr sz="1600" b="1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1" spc="-3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600" b="1" spc="-5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pe</a:t>
            </a:r>
            <a:r>
              <a:rPr sz="1600" b="1" spc="-4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600" b="1" spc="-2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600" b="1" spc="-20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1600" b="1" spc="-4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600" b="1" spc="-10" dirty="0">
                <a:latin typeface="Calibri"/>
                <a:cs typeface="Calibri"/>
              </a:rPr>
              <a:t>).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F0000"/>
                </a:solidFill>
                <a:latin typeface="Wingdings"/>
                <a:cs typeface="Wingdings"/>
              </a:rPr>
              <a:t></a:t>
            </a:r>
            <a:r>
              <a:rPr sz="1600" spc="-20" dirty="0">
                <a:latin typeface="Calibri"/>
                <a:cs typeface="Calibri"/>
              </a:rPr>
              <a:t>P</a:t>
            </a:r>
            <a:r>
              <a:rPr sz="1600" spc="-40" dirty="0">
                <a:latin typeface="Calibri"/>
                <a:cs typeface="Calibri"/>
              </a:rPr>
              <a:t>r</a:t>
            </a:r>
            <a:r>
              <a:rPr sz="1600" spc="-5" dirty="0">
                <a:latin typeface="Calibri"/>
                <a:cs typeface="Calibri"/>
              </a:rPr>
              <a:t>oba</a:t>
            </a:r>
            <a:r>
              <a:rPr sz="1600" spc="5" dirty="0">
                <a:latin typeface="Calibri"/>
                <a:cs typeface="Calibri"/>
              </a:rPr>
              <a:t>b</a:t>
            </a:r>
            <a:r>
              <a:rPr sz="1600" spc="-5" dirty="0">
                <a:latin typeface="Calibri"/>
                <a:cs typeface="Calibri"/>
              </a:rPr>
              <a:t>l</a:t>
            </a:r>
            <a:r>
              <a:rPr sz="1600" spc="-15" dirty="0">
                <a:latin typeface="Calibri"/>
                <a:cs typeface="Calibri"/>
              </a:rPr>
              <a:t>em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n</a:t>
            </a:r>
            <a:r>
              <a:rPr sz="1600" spc="-4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l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p</a:t>
            </a:r>
            <a:r>
              <a:rPr sz="1600" spc="-25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ec</a:t>
            </a:r>
            <a:r>
              <a:rPr sz="1600" spc="-15" dirty="0">
                <a:latin typeface="Calibri"/>
                <a:cs typeface="Calibri"/>
              </a:rPr>
              <a:t>i</a:t>
            </a:r>
            <a:r>
              <a:rPr sz="1600" spc="-5" dirty="0">
                <a:latin typeface="Calibri"/>
                <a:cs typeface="Calibri"/>
              </a:rPr>
              <a:t>p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45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ac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spc="-5" dirty="0">
                <a:latin typeface="Calibri"/>
                <a:cs typeface="Calibri"/>
              </a:rPr>
              <a:t>on</a:t>
            </a:r>
            <a:r>
              <a:rPr sz="1600" dirty="0">
                <a:latin typeface="Calibri"/>
                <a:cs typeface="Calibri"/>
              </a:rPr>
              <a:t>es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d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5" dirty="0">
                <a:latin typeface="Calibri"/>
                <a:cs typeface="Calibri"/>
              </a:rPr>
              <a:t>sm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5" dirty="0">
                <a:latin typeface="Calibri"/>
                <a:cs typeface="Calibri"/>
              </a:rPr>
              <a:t>nu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55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án</a:t>
            </a:r>
          </a:p>
          <a:p>
            <a:pPr marL="276225" marR="191135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en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l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Calibri"/>
                <a:cs typeface="Calibri"/>
              </a:rPr>
              <a:t>m</a:t>
            </a:r>
            <a:r>
              <a:rPr sz="1600" spc="-40" dirty="0">
                <a:latin typeface="Calibri"/>
                <a:cs typeface="Calibri"/>
              </a:rPr>
              <a:t>a</a:t>
            </a:r>
            <a:r>
              <a:rPr sz="1600" spc="-35" dirty="0">
                <a:latin typeface="Calibri"/>
                <a:cs typeface="Calibri"/>
              </a:rPr>
              <a:t>y</a:t>
            </a:r>
            <a:r>
              <a:rPr sz="1600" spc="-5" dirty="0">
                <a:latin typeface="Calibri"/>
                <a:cs typeface="Calibri"/>
              </a:rPr>
              <a:t>or</a:t>
            </a:r>
            <a:r>
              <a:rPr sz="1600" spc="-10" dirty="0">
                <a:latin typeface="Calibri"/>
                <a:cs typeface="Calibri"/>
              </a:rPr>
              <a:t>í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Calibri"/>
                <a:cs typeface="Calibri"/>
              </a:rPr>
              <a:t>d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las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-5" dirty="0">
                <a:latin typeface="Calibri"/>
                <a:cs typeface="Calibri"/>
              </a:rPr>
              <a:t>gion</a:t>
            </a:r>
            <a:r>
              <a:rPr sz="1600" dirty="0">
                <a:latin typeface="Calibri"/>
                <a:cs typeface="Calibri"/>
              </a:rPr>
              <a:t>es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er</a:t>
            </a:r>
            <a:r>
              <a:rPr sz="1600" spc="-40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-30" dirty="0">
                <a:latin typeface="Calibri"/>
                <a:cs typeface="Calibri"/>
              </a:rPr>
              <a:t>s</a:t>
            </a:r>
            <a:r>
              <a:rPr sz="1600" spc="-10" dirty="0">
                <a:latin typeface="Calibri"/>
                <a:cs typeface="Calibri"/>
              </a:rPr>
              <a:t>t</a:t>
            </a:r>
            <a:r>
              <a:rPr sz="1600" spc="-40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es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s</a:t>
            </a:r>
            <a:r>
              <a:rPr sz="1600" dirty="0">
                <a:latin typeface="Calibri"/>
                <a:cs typeface="Calibri"/>
              </a:rPr>
              <a:t>u</a:t>
            </a:r>
            <a:r>
              <a:rPr sz="1600" spc="-10" dirty="0">
                <a:latin typeface="Calibri"/>
                <a:cs typeface="Calibri"/>
              </a:rPr>
              <a:t>bt</a:t>
            </a:r>
            <a:r>
              <a:rPr sz="1600" spc="-40" dirty="0">
                <a:latin typeface="Calibri"/>
                <a:cs typeface="Calibri"/>
              </a:rPr>
              <a:t>r</a:t>
            </a:r>
            <a:r>
              <a:rPr sz="1600" spc="-5" dirty="0">
                <a:latin typeface="Calibri"/>
                <a:cs typeface="Calibri"/>
              </a:rPr>
              <a:t>op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35" dirty="0">
                <a:latin typeface="Calibri"/>
                <a:cs typeface="Calibri"/>
              </a:rPr>
              <a:t>c</a:t>
            </a:r>
            <a:r>
              <a:rPr sz="1600" dirty="0">
                <a:latin typeface="Calibri"/>
                <a:cs typeface="Calibri"/>
              </a:rPr>
              <a:t>al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-5" dirty="0">
                <a:latin typeface="Calibri"/>
                <a:cs typeface="Calibri"/>
              </a:rPr>
              <a:t>s,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Calibri"/>
                <a:cs typeface="Calibri"/>
              </a:rPr>
              <a:t>c</a:t>
            </a:r>
            <a:r>
              <a:rPr sz="1600" spc="-5" dirty="0">
                <a:latin typeface="Calibri"/>
                <a:cs typeface="Calibri"/>
              </a:rPr>
              <a:t>om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Calibri"/>
                <a:cs typeface="Calibri"/>
              </a:rPr>
              <a:t>c</a:t>
            </a:r>
            <a:r>
              <a:rPr sz="1600" spc="-5" dirty="0">
                <a:latin typeface="Calibri"/>
                <a:cs typeface="Calibri"/>
              </a:rPr>
              <a:t>o</a:t>
            </a:r>
            <a:r>
              <a:rPr sz="1600" spc="-10" dirty="0">
                <a:latin typeface="Calibri"/>
                <a:cs typeface="Calibri"/>
              </a:rPr>
              <a:t>n</a:t>
            </a:r>
            <a:r>
              <a:rPr sz="160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spc="-5" dirty="0">
                <a:latin typeface="Calibri"/>
                <a:cs typeface="Calibri"/>
              </a:rPr>
              <a:t>n</a:t>
            </a:r>
            <a:r>
              <a:rPr sz="1600" dirty="0">
                <a:latin typeface="Calibri"/>
                <a:cs typeface="Calibri"/>
              </a:rPr>
              <a:t>uac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spc="-5" dirty="0">
                <a:latin typeface="Calibri"/>
                <a:cs typeface="Calibri"/>
              </a:rPr>
              <a:t>ó</a:t>
            </a:r>
            <a:r>
              <a:rPr sz="1600" dirty="0">
                <a:latin typeface="Calibri"/>
                <a:cs typeface="Calibri"/>
              </a:rPr>
              <a:t>n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Calibri"/>
                <a:cs typeface="Calibri"/>
              </a:rPr>
              <a:t>d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l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en</a:t>
            </a:r>
            <a:r>
              <a:rPr sz="1600" spc="-15" dirty="0">
                <a:latin typeface="Calibri"/>
                <a:cs typeface="Calibri"/>
              </a:rPr>
              <a:t>d</a:t>
            </a:r>
            <a:r>
              <a:rPr sz="1600" spc="-5" dirty="0">
                <a:latin typeface="Calibri"/>
                <a:cs typeface="Calibri"/>
              </a:rPr>
              <a:t>enc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40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ec</a:t>
            </a:r>
            <a:r>
              <a:rPr sz="1600" spc="-15" dirty="0">
                <a:latin typeface="Calibri"/>
                <a:cs typeface="Calibri"/>
              </a:rPr>
              <a:t>i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-20" dirty="0">
                <a:latin typeface="Calibri"/>
                <a:cs typeface="Calibri"/>
              </a:rPr>
              <a:t>n</a:t>
            </a:r>
            <a:r>
              <a:rPr sz="1600" spc="-40" dirty="0">
                <a:latin typeface="Calibri"/>
                <a:cs typeface="Calibri"/>
              </a:rPr>
              <a:t>t</a:t>
            </a:r>
            <a:r>
              <a:rPr sz="1600" spc="-15" dirty="0">
                <a:latin typeface="Calibri"/>
                <a:cs typeface="Calibri"/>
              </a:rPr>
              <a:t>em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n</a:t>
            </a:r>
            <a:r>
              <a:rPr sz="1600" spc="-4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o</a:t>
            </a:r>
            <a:r>
              <a:rPr sz="1600" spc="-10" dirty="0">
                <a:latin typeface="Calibri"/>
                <a:cs typeface="Calibri"/>
              </a:rPr>
              <a:t>b</a:t>
            </a:r>
            <a:r>
              <a:rPr sz="1600" spc="-15" dirty="0">
                <a:latin typeface="Calibri"/>
                <a:cs typeface="Calibri"/>
              </a:rPr>
              <a:t>s</a:t>
            </a:r>
            <a:r>
              <a:rPr sz="1600" spc="-5" dirty="0">
                <a:latin typeface="Calibri"/>
                <a:cs typeface="Calibri"/>
              </a:rPr>
              <a:t>er</a:t>
            </a:r>
            <a:r>
              <a:rPr sz="1600" spc="-35" dirty="0">
                <a:latin typeface="Calibri"/>
                <a:cs typeface="Calibri"/>
              </a:rPr>
              <a:t>v</a:t>
            </a:r>
            <a:r>
              <a:rPr sz="1600" dirty="0">
                <a:latin typeface="Calibri"/>
                <a:cs typeface="Calibri"/>
              </a:rPr>
              <a:t>ada</a:t>
            </a:r>
            <a:r>
              <a:rPr sz="1600" spc="-5" dirty="0">
                <a:latin typeface="Calibri"/>
                <a:cs typeface="Calibri"/>
              </a:rPr>
              <a:t>s</a:t>
            </a:r>
            <a:r>
              <a:rPr sz="1600" dirty="0">
                <a:latin typeface="Calibri"/>
                <a:cs typeface="Calibri"/>
              </a:rPr>
              <a:t>.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(</a:t>
            </a:r>
            <a:r>
              <a:rPr sz="1600" spc="-5" dirty="0">
                <a:latin typeface="Calibri"/>
                <a:cs typeface="Calibri"/>
              </a:rPr>
              <a:t>s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5" dirty="0">
                <a:latin typeface="Calibri"/>
                <a:cs typeface="Calibri"/>
              </a:rPr>
              <a:t>ba</a:t>
            </a:r>
            <a:r>
              <a:rPr sz="1600" spc="5" dirty="0">
                <a:latin typeface="Calibri"/>
                <a:cs typeface="Calibri"/>
              </a:rPr>
              <a:t>n</a:t>
            </a:r>
            <a:r>
              <a:rPr sz="1600" spc="-5" dirty="0">
                <a:latin typeface="Calibri"/>
                <a:cs typeface="Calibri"/>
              </a:rPr>
              <a:t>i</a:t>
            </a:r>
            <a:r>
              <a:rPr sz="1600" spc="-30" dirty="0">
                <a:latin typeface="Calibri"/>
                <a:cs typeface="Calibri"/>
              </a:rPr>
              <a:t>z</a:t>
            </a:r>
            <a:r>
              <a:rPr sz="1600" dirty="0">
                <a:latin typeface="Calibri"/>
                <a:cs typeface="Calibri"/>
              </a:rPr>
              <a:t>ac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spc="-5" dirty="0">
                <a:latin typeface="Calibri"/>
                <a:cs typeface="Calibri"/>
              </a:rPr>
              <a:t>ó</a:t>
            </a:r>
            <a:r>
              <a:rPr sz="1600" dirty="0">
                <a:latin typeface="Calibri"/>
                <a:cs typeface="Calibri"/>
              </a:rPr>
              <a:t>n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en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l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am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40" dirty="0">
                <a:latin typeface="Calibri"/>
                <a:cs typeface="Calibri"/>
              </a:rPr>
              <a:t>z</a:t>
            </a:r>
            <a:r>
              <a:rPr sz="1600" spc="-5" dirty="0">
                <a:latin typeface="Calibri"/>
                <a:cs typeface="Calibri"/>
              </a:rPr>
              <a:t>on</a:t>
            </a:r>
            <a:r>
              <a:rPr sz="1600" dirty="0">
                <a:latin typeface="Calibri"/>
                <a:cs typeface="Calibri"/>
              </a:rPr>
              <a:t>ia</a:t>
            </a:r>
            <a:r>
              <a:rPr sz="1600" spc="-10" dirty="0">
                <a:latin typeface="Calibri"/>
                <a:cs typeface="Calibri"/>
              </a:rPr>
              <a:t>)</a:t>
            </a:r>
            <a:r>
              <a:rPr sz="1600" dirty="0">
                <a:latin typeface="Calibri"/>
                <a:cs typeface="Calibri"/>
              </a:rPr>
              <a:t>.</a:t>
            </a:r>
          </a:p>
          <a:p>
            <a:pPr marL="276225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sz="1600" b="1" spc="-35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600" b="1" spc="-3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sz="1600" b="1" spc="-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600" b="1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6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la</a:t>
            </a:r>
            <a:r>
              <a:rPr sz="1600" b="1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bio</a:t>
            </a:r>
            <a:r>
              <a:rPr sz="1600" b="1" spc="-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1600" b="1" spc="-15" dirty="0">
                <a:solidFill>
                  <a:srgbClr val="FF0000"/>
                </a:solidFill>
                <a:latin typeface="Calibri"/>
                <a:cs typeface="Calibri"/>
              </a:rPr>
              <a:t>iv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600" b="1" spc="-3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600" b="1" spc="-2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id</a:t>
            </a:r>
            <a:r>
              <a:rPr sz="1600" b="1" spc="-2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d).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204537" y="981349"/>
            <a:ext cx="469773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0">
              <a:lnSpc>
                <a:spcPct val="100000"/>
              </a:lnSpc>
            </a:pPr>
            <a:r>
              <a:rPr lang="es-PE" sz="2400" dirty="0">
                <a:latin typeface="Impact"/>
                <a:cs typeface="Impact"/>
              </a:rPr>
              <a:t>4</a:t>
            </a:r>
            <a:r>
              <a:rPr lang="es-PE" sz="2400" dirty="0" smtClean="0">
                <a:latin typeface="Impact"/>
                <a:cs typeface="Impact"/>
              </a:rPr>
              <a:t>. </a:t>
            </a:r>
            <a:r>
              <a:rPr sz="2400" dirty="0" err="1" smtClean="0">
                <a:latin typeface="Impact"/>
                <a:cs typeface="Impact"/>
              </a:rPr>
              <a:t>Es</a:t>
            </a:r>
            <a:r>
              <a:rPr sz="2400" spc="-10" dirty="0" err="1" smtClean="0">
                <a:latin typeface="Impact"/>
                <a:cs typeface="Impact"/>
              </a:rPr>
              <a:t>c</a:t>
            </a:r>
            <a:r>
              <a:rPr sz="2400" spc="-5" dirty="0" err="1" smtClean="0">
                <a:latin typeface="Impact"/>
                <a:cs typeface="Impact"/>
              </a:rPr>
              <a:t>enario</a:t>
            </a:r>
            <a:r>
              <a:rPr sz="2400" dirty="0" err="1" smtClean="0">
                <a:latin typeface="Impact"/>
                <a:cs typeface="Impact"/>
              </a:rPr>
              <a:t>s</a:t>
            </a:r>
            <a:r>
              <a:rPr sz="2400" spc="-175" dirty="0" smtClean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Impact"/>
                <a:cs typeface="Impact"/>
              </a:rPr>
              <a:t>f</a:t>
            </a:r>
            <a:r>
              <a:rPr sz="2400" spc="-10" dirty="0">
                <a:latin typeface="Impact"/>
                <a:cs typeface="Impact"/>
              </a:rPr>
              <a:t>u</a:t>
            </a:r>
            <a:r>
              <a:rPr sz="2400" dirty="0">
                <a:latin typeface="Impact"/>
                <a:cs typeface="Impact"/>
              </a:rPr>
              <a:t>turos</a:t>
            </a:r>
            <a:r>
              <a:rPr sz="2400" spc="2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Impact"/>
                <a:cs typeface="Impact"/>
              </a:rPr>
              <a:t>par</a:t>
            </a:r>
            <a:r>
              <a:rPr sz="2400" dirty="0">
                <a:latin typeface="Impact"/>
                <a:cs typeface="Impact"/>
              </a:rPr>
              <a:t>a</a:t>
            </a:r>
            <a:r>
              <a:rPr sz="2400" spc="-1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Impact"/>
                <a:cs typeface="Impact"/>
              </a:rPr>
              <a:t>e</a:t>
            </a:r>
            <a:r>
              <a:rPr sz="2400" dirty="0">
                <a:latin typeface="Impact"/>
                <a:cs typeface="Impact"/>
              </a:rPr>
              <a:t>l</a:t>
            </a:r>
            <a:r>
              <a:rPr sz="2400" spc="-18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Impact"/>
                <a:cs typeface="Impact"/>
              </a:rPr>
              <a:t>pa</a:t>
            </a:r>
            <a:r>
              <a:rPr sz="2400" spc="5" dirty="0">
                <a:latin typeface="Impact"/>
                <a:cs typeface="Impact"/>
              </a:rPr>
              <a:t>í</a:t>
            </a:r>
            <a:r>
              <a:rPr sz="2400" spc="-10" dirty="0">
                <a:latin typeface="Impact"/>
                <a:cs typeface="Impact"/>
              </a:rPr>
              <a:t>s.</a:t>
            </a:r>
            <a:endParaRPr sz="2400" dirty="0">
              <a:latin typeface="Impact"/>
              <a:cs typeface="Impact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6551949" y="3786840"/>
            <a:ext cx="2232026" cy="13006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/>
          <p:nvPr/>
        </p:nvSpPr>
        <p:spPr>
          <a:xfrm>
            <a:off x="6605986" y="2542996"/>
            <a:ext cx="2204084" cy="11380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/>
          <p:cNvSpPr/>
          <p:nvPr/>
        </p:nvSpPr>
        <p:spPr>
          <a:xfrm>
            <a:off x="6589652" y="1166015"/>
            <a:ext cx="2214624" cy="1271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74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3080" y="1162961"/>
            <a:ext cx="5595582" cy="38266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453390" indent="-342900">
              <a:lnSpc>
                <a:spcPts val="1340"/>
              </a:lnSpc>
              <a:buFont typeface="Wingdings"/>
              <a:buChar char=""/>
              <a:tabLst>
                <a:tab pos="355600" algn="l"/>
              </a:tabLst>
            </a:pPr>
            <a:r>
              <a:rPr lang="es-PE" sz="1600" spc="-5" dirty="0" smtClean="0">
                <a:latin typeface="Calibri"/>
                <a:cs typeface="Calibri"/>
              </a:rPr>
              <a:t>Se d</a:t>
            </a:r>
            <a:r>
              <a:rPr sz="1600" spc="-5" dirty="0" err="1" smtClean="0">
                <a:latin typeface="Calibri"/>
                <a:cs typeface="Calibri"/>
              </a:rPr>
              <a:t>ese</a:t>
            </a:r>
            <a:r>
              <a:rPr sz="1600" spc="-10" dirty="0" err="1" smtClean="0">
                <a:latin typeface="Calibri"/>
                <a:cs typeface="Calibri"/>
              </a:rPr>
              <a:t>n</a:t>
            </a:r>
            <a:r>
              <a:rPr sz="1600" spc="-20" dirty="0" err="1" smtClean="0">
                <a:latin typeface="Calibri"/>
                <a:cs typeface="Calibri"/>
              </a:rPr>
              <a:t>c</a:t>
            </a:r>
            <a:r>
              <a:rPr sz="1600" dirty="0" err="1" smtClean="0">
                <a:latin typeface="Calibri"/>
                <a:cs typeface="Calibri"/>
              </a:rPr>
              <a:t>a</a:t>
            </a:r>
            <a:r>
              <a:rPr sz="1600" spc="-10" dirty="0" err="1" smtClean="0">
                <a:latin typeface="Calibri"/>
                <a:cs typeface="Calibri"/>
              </a:rPr>
              <a:t>d</a:t>
            </a:r>
            <a:r>
              <a:rPr sz="1600" dirty="0" err="1" smtClean="0">
                <a:latin typeface="Calibri"/>
                <a:cs typeface="Calibri"/>
              </a:rPr>
              <a:t>e</a:t>
            </a:r>
            <a:r>
              <a:rPr sz="1600" spc="-10" dirty="0" err="1" smtClean="0">
                <a:latin typeface="Calibri"/>
                <a:cs typeface="Calibri"/>
              </a:rPr>
              <a:t>n</a:t>
            </a:r>
            <a:r>
              <a:rPr sz="1600" dirty="0" err="1" smtClean="0">
                <a:latin typeface="Calibri"/>
                <a:cs typeface="Calibri"/>
              </a:rPr>
              <a:t>a</a:t>
            </a:r>
            <a:r>
              <a:rPr sz="1600" spc="-25" dirty="0" err="1" smtClean="0">
                <a:latin typeface="Calibri"/>
                <a:cs typeface="Calibri"/>
              </a:rPr>
              <a:t>r</a:t>
            </a:r>
            <a:r>
              <a:rPr sz="1600" dirty="0" err="1" smtClean="0">
                <a:latin typeface="Calibri"/>
                <a:cs typeface="Calibri"/>
              </a:rPr>
              <a:t>án</a:t>
            </a:r>
            <a:r>
              <a:rPr sz="1600" spc="-10" dirty="0" smtClean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10" dirty="0">
                <a:latin typeface="Calibri"/>
                <a:cs typeface="Calibri"/>
              </a:rPr>
              <a:t>p</a:t>
            </a:r>
            <a:r>
              <a:rPr sz="1600" dirty="0">
                <a:latin typeface="Calibri"/>
                <a:cs typeface="Calibri"/>
              </a:rPr>
              <a:t>arici</a:t>
            </a:r>
            <a:r>
              <a:rPr sz="1600" spc="-5" dirty="0">
                <a:latin typeface="Calibri"/>
                <a:cs typeface="Calibri"/>
              </a:rPr>
              <a:t>ó</a:t>
            </a:r>
            <a:r>
              <a:rPr sz="1600" dirty="0">
                <a:latin typeface="Calibri"/>
                <a:cs typeface="Calibri"/>
              </a:rPr>
              <a:t>n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d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nu</a:t>
            </a:r>
            <a:r>
              <a:rPr sz="1600" spc="-15" dirty="0">
                <a:latin typeface="Calibri"/>
                <a:cs typeface="Calibri"/>
              </a:rPr>
              <a:t>e</a:t>
            </a:r>
            <a:r>
              <a:rPr sz="1600" spc="-25" dirty="0">
                <a:latin typeface="Calibri"/>
                <a:cs typeface="Calibri"/>
              </a:rPr>
              <a:t>v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p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-25" dirty="0">
                <a:latin typeface="Calibri"/>
                <a:cs typeface="Calibri"/>
              </a:rPr>
              <a:t>g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y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25" dirty="0">
                <a:latin typeface="Calibri"/>
                <a:cs typeface="Calibri"/>
              </a:rPr>
              <a:t>n</a:t>
            </a:r>
            <a:r>
              <a:rPr sz="1600" spc="-35" dirty="0">
                <a:latin typeface="Calibri"/>
                <a:cs typeface="Calibri"/>
              </a:rPr>
              <a:t>f</a:t>
            </a:r>
            <a:r>
              <a:rPr sz="1600" dirty="0">
                <a:latin typeface="Calibri"/>
                <a:cs typeface="Calibri"/>
              </a:rPr>
              <a:t>er</a:t>
            </a:r>
            <a:r>
              <a:rPr sz="1600" spc="-10" dirty="0">
                <a:latin typeface="Calibri"/>
                <a:cs typeface="Calibri"/>
              </a:rPr>
              <a:t>m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d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10" dirty="0">
                <a:latin typeface="Calibri"/>
                <a:cs typeface="Calibri"/>
              </a:rPr>
              <a:t>d</a:t>
            </a:r>
            <a:r>
              <a:rPr sz="1600" dirty="0">
                <a:latin typeface="Calibri"/>
                <a:cs typeface="Calibri"/>
              </a:rPr>
              <a:t>es.</a:t>
            </a:r>
          </a:p>
          <a:p>
            <a:pPr>
              <a:lnSpc>
                <a:spcPct val="100000"/>
              </a:lnSpc>
              <a:spcBef>
                <a:spcPts val="24"/>
              </a:spcBef>
              <a:buFont typeface="Wingdings"/>
              <a:buChar char=""/>
            </a:pPr>
            <a:endParaRPr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sz="1600" spc="-5" dirty="0" err="1" smtClean="0">
                <a:latin typeface="Calibri"/>
                <a:cs typeface="Calibri"/>
              </a:rPr>
              <a:t>C</a:t>
            </a:r>
            <a:r>
              <a:rPr sz="1600" dirty="0" err="1" smtClean="0">
                <a:latin typeface="Calibri"/>
                <a:cs typeface="Calibri"/>
              </a:rPr>
              <a:t>a</a:t>
            </a:r>
            <a:r>
              <a:rPr sz="1600" spc="-10" dirty="0" err="1" smtClean="0">
                <a:latin typeface="Calibri"/>
                <a:cs typeface="Calibri"/>
              </a:rPr>
              <a:t>mb</a:t>
            </a:r>
            <a:r>
              <a:rPr sz="1600" dirty="0" err="1" smtClean="0">
                <a:latin typeface="Calibri"/>
                <a:cs typeface="Calibri"/>
              </a:rPr>
              <a:t>ios</a:t>
            </a:r>
            <a:r>
              <a:rPr sz="1600" spc="-35" dirty="0" smtClean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dirty="0">
                <a:latin typeface="Calibri"/>
                <a:cs typeface="Calibri"/>
              </a:rPr>
              <a:t>n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el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nd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5" dirty="0">
                <a:latin typeface="Calibri"/>
                <a:cs typeface="Calibri"/>
              </a:rPr>
              <a:t>m</a:t>
            </a:r>
            <a:r>
              <a:rPr sz="1600" dirty="0">
                <a:latin typeface="Calibri"/>
                <a:cs typeface="Calibri"/>
              </a:rPr>
              <a:t>ie</a:t>
            </a:r>
            <a:r>
              <a:rPr sz="1600" spc="-25" dirty="0">
                <a:latin typeface="Calibri"/>
                <a:cs typeface="Calibri"/>
              </a:rPr>
              <a:t>n</a:t>
            </a:r>
            <a:r>
              <a:rPr sz="1600" spc="-15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d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cu</a:t>
            </a:r>
            <a:r>
              <a:rPr sz="1600" dirty="0">
                <a:latin typeface="Calibri"/>
                <a:cs typeface="Calibri"/>
              </a:rPr>
              <a:t>lti</a:t>
            </a:r>
            <a:r>
              <a:rPr sz="1600" spc="-15" dirty="0">
                <a:latin typeface="Calibri"/>
                <a:cs typeface="Calibri"/>
              </a:rPr>
              <a:t>v</a:t>
            </a:r>
            <a:r>
              <a:rPr sz="1600" spc="-5" dirty="0">
                <a:latin typeface="Calibri"/>
                <a:cs typeface="Calibri"/>
              </a:rPr>
              <a:t>o</a:t>
            </a:r>
            <a:r>
              <a:rPr sz="1600" spc="5" dirty="0">
                <a:latin typeface="Calibri"/>
                <a:cs typeface="Calibri"/>
              </a:rPr>
              <a:t>s</a:t>
            </a:r>
            <a:r>
              <a:rPr sz="1600" dirty="0">
                <a:latin typeface="Calibri"/>
                <a:cs typeface="Calibri"/>
              </a:rPr>
              <a:t>.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+</a:t>
            </a:r>
            <a:r>
              <a:rPr sz="1600" spc="10" dirty="0">
                <a:latin typeface="Calibri"/>
                <a:cs typeface="Calibri"/>
              </a:rPr>
              <a:t>/</a:t>
            </a:r>
            <a:r>
              <a:rPr sz="1600" dirty="0">
                <a:latin typeface="Calibri"/>
                <a:cs typeface="Calibri"/>
              </a:rPr>
              <a:t>-</a:t>
            </a: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"/>
            </a:pPr>
            <a:endParaRPr sz="24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sz="1600" spc="-5" dirty="0">
                <a:latin typeface="Calibri"/>
                <a:cs typeface="Calibri"/>
              </a:rPr>
              <a:t>Desp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-30" dirty="0">
                <a:latin typeface="Calibri"/>
                <a:cs typeface="Calibri"/>
              </a:rPr>
              <a:t>z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10" dirty="0">
                <a:latin typeface="Calibri"/>
                <a:cs typeface="Calibri"/>
              </a:rPr>
              <a:t>m</a:t>
            </a:r>
            <a:r>
              <a:rPr sz="1600" dirty="0">
                <a:latin typeface="Calibri"/>
                <a:cs typeface="Calibri"/>
              </a:rPr>
              <a:t>ie</a:t>
            </a:r>
            <a:r>
              <a:rPr sz="1600" spc="-25" dirty="0">
                <a:latin typeface="Calibri"/>
                <a:cs typeface="Calibri"/>
              </a:rPr>
              <a:t>n</a:t>
            </a:r>
            <a:r>
              <a:rPr sz="1600" spc="-15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Calibri"/>
                <a:cs typeface="Calibri"/>
              </a:rPr>
              <a:t>v</a:t>
            </a:r>
            <a:r>
              <a:rPr sz="1600" dirty="0">
                <a:latin typeface="Calibri"/>
                <a:cs typeface="Calibri"/>
              </a:rPr>
              <a:t>erti</a:t>
            </a:r>
            <a:r>
              <a:rPr sz="1600" spc="-20" dirty="0">
                <a:latin typeface="Calibri"/>
                <a:cs typeface="Calibri"/>
              </a:rPr>
              <a:t>c</a:t>
            </a:r>
            <a:r>
              <a:rPr sz="1600" dirty="0">
                <a:latin typeface="Calibri"/>
                <a:cs typeface="Calibri"/>
              </a:rPr>
              <a:t>al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d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las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es</a:t>
            </a:r>
            <a:r>
              <a:rPr sz="1600" spc="-10" dirty="0">
                <a:latin typeface="Calibri"/>
                <a:cs typeface="Calibri"/>
              </a:rPr>
              <a:t>p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c</a:t>
            </a:r>
            <a:r>
              <a:rPr sz="1600" dirty="0">
                <a:latin typeface="Calibri"/>
                <a:cs typeface="Calibri"/>
              </a:rPr>
              <a:t>ies.</a:t>
            </a:r>
          </a:p>
          <a:p>
            <a:pPr>
              <a:lnSpc>
                <a:spcPct val="100000"/>
              </a:lnSpc>
              <a:spcBef>
                <a:spcPts val="53"/>
              </a:spcBef>
              <a:buFont typeface="Wingdings"/>
              <a:buChar char=""/>
            </a:pPr>
            <a:endParaRPr sz="2000" dirty="0">
              <a:latin typeface="Times New Roman"/>
              <a:cs typeface="Times New Roman"/>
            </a:endParaRPr>
          </a:p>
          <a:p>
            <a:pPr marL="355600" marR="41275" indent="-342900">
              <a:lnSpc>
                <a:spcPts val="1340"/>
              </a:lnSpc>
              <a:buFont typeface="Wingdings"/>
              <a:buChar char=""/>
              <a:tabLst>
                <a:tab pos="355600" algn="l"/>
              </a:tabLst>
            </a:pPr>
            <a:r>
              <a:rPr sz="1600" spc="-5" dirty="0">
                <a:latin typeface="Calibri"/>
                <a:cs typeface="Calibri"/>
              </a:rPr>
              <a:t>L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al</a:t>
            </a:r>
            <a:r>
              <a:rPr sz="1600" spc="-15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25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10" dirty="0">
                <a:latin typeface="Calibri"/>
                <a:cs typeface="Calibri"/>
              </a:rPr>
              <a:t>c</a:t>
            </a:r>
            <a:r>
              <a:rPr sz="1600" dirty="0">
                <a:latin typeface="Calibri"/>
                <a:cs typeface="Calibri"/>
              </a:rPr>
              <a:t>ión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y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p</a:t>
            </a:r>
            <a:r>
              <a:rPr sz="1600" dirty="0">
                <a:latin typeface="Calibri"/>
                <a:cs typeface="Calibri"/>
              </a:rPr>
              <a:t>é</a:t>
            </a:r>
            <a:r>
              <a:rPr sz="1600" spc="-25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d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5" dirty="0">
                <a:latin typeface="Calibri"/>
                <a:cs typeface="Calibri"/>
              </a:rPr>
              <a:t>d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d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algu</a:t>
            </a:r>
            <a:r>
              <a:rPr sz="1600" spc="-10" dirty="0">
                <a:latin typeface="Calibri"/>
                <a:cs typeface="Calibri"/>
              </a:rPr>
              <a:t>n</a:t>
            </a:r>
            <a:r>
              <a:rPr sz="1600" spc="-5" dirty="0">
                <a:latin typeface="Calibri"/>
                <a:cs typeface="Calibri"/>
              </a:rPr>
              <a:t>o</a:t>
            </a:r>
            <a:r>
              <a:rPr sz="1600" dirty="0">
                <a:latin typeface="Calibri"/>
                <a:cs typeface="Calibri"/>
              </a:rPr>
              <a:t>s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25" dirty="0">
                <a:latin typeface="Calibri"/>
                <a:cs typeface="Calibri"/>
              </a:rPr>
              <a:t>c</a:t>
            </a:r>
            <a:r>
              <a:rPr sz="1600" spc="-5" dirty="0">
                <a:latin typeface="Calibri"/>
                <a:cs typeface="Calibri"/>
              </a:rPr>
              <a:t>o</a:t>
            </a:r>
            <a:r>
              <a:rPr sz="1600" spc="5" dirty="0">
                <a:latin typeface="Calibri"/>
                <a:cs typeface="Calibri"/>
              </a:rPr>
              <a:t>s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10" dirty="0">
                <a:latin typeface="Calibri"/>
                <a:cs typeface="Calibri"/>
              </a:rPr>
              <a:t>s</a:t>
            </a:r>
            <a:r>
              <a:rPr sz="1600" spc="-15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m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y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d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b</a:t>
            </a:r>
            <a:r>
              <a:rPr sz="1600" dirty="0">
                <a:latin typeface="Calibri"/>
                <a:cs typeface="Calibri"/>
              </a:rPr>
              <a:t>io</a:t>
            </a:r>
            <a:r>
              <a:rPr sz="1600" spc="-10" dirty="0">
                <a:latin typeface="Calibri"/>
                <a:cs typeface="Calibri"/>
              </a:rPr>
              <a:t>d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10" dirty="0">
                <a:latin typeface="Calibri"/>
                <a:cs typeface="Calibri"/>
              </a:rPr>
              <a:t>v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25" dirty="0">
                <a:latin typeface="Calibri"/>
                <a:cs typeface="Calibri"/>
              </a:rPr>
              <a:t>r</a:t>
            </a:r>
            <a:r>
              <a:rPr sz="1600" spc="-5" dirty="0">
                <a:latin typeface="Calibri"/>
                <a:cs typeface="Calibri"/>
              </a:rPr>
              <a:t>s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5" dirty="0">
                <a:latin typeface="Calibri"/>
                <a:cs typeface="Calibri"/>
              </a:rPr>
              <a:t>da</a:t>
            </a:r>
            <a:r>
              <a:rPr sz="1600" dirty="0">
                <a:latin typeface="Calibri"/>
                <a:cs typeface="Calibri"/>
              </a:rPr>
              <a:t>d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Calibri"/>
                <a:cs typeface="Calibri"/>
              </a:rPr>
              <a:t>e</a:t>
            </a:r>
            <a:r>
              <a:rPr sz="1600" spc="-5" dirty="0">
                <a:latin typeface="Calibri"/>
                <a:cs typeface="Calibri"/>
              </a:rPr>
              <a:t>x</a:t>
            </a:r>
            <a:r>
              <a:rPr sz="1600" spc="5" dirty="0">
                <a:latin typeface="Calibri"/>
                <a:cs typeface="Calibri"/>
              </a:rPr>
              <a:t>i</a:t>
            </a:r>
            <a:r>
              <a:rPr sz="1600" spc="-10" dirty="0">
                <a:latin typeface="Calibri"/>
                <a:cs typeface="Calibri"/>
              </a:rPr>
              <a:t>s</a:t>
            </a:r>
            <a:r>
              <a:rPr sz="1600" spc="-15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25" dirty="0">
                <a:latin typeface="Calibri"/>
                <a:cs typeface="Calibri"/>
              </a:rPr>
              <a:t>n</a:t>
            </a:r>
            <a:r>
              <a:rPr sz="1600" spc="-15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e.</a:t>
            </a:r>
          </a:p>
          <a:p>
            <a:pPr>
              <a:lnSpc>
                <a:spcPct val="100000"/>
              </a:lnSpc>
              <a:spcBef>
                <a:spcPts val="24"/>
              </a:spcBef>
              <a:buFont typeface="Wingdings"/>
              <a:buChar char=""/>
            </a:pPr>
            <a:endParaRPr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sz="1600" b="1" spc="-10" dirty="0">
                <a:latin typeface="Calibri"/>
                <a:cs typeface="Calibri"/>
              </a:rPr>
              <a:t>L</a:t>
            </a:r>
            <a:r>
              <a:rPr sz="1600" b="1" dirty="0">
                <a:latin typeface="Calibri"/>
                <a:cs typeface="Calibri"/>
              </a:rPr>
              <a:t>a</a:t>
            </a:r>
            <a:r>
              <a:rPr sz="1600" b="1" spc="-50" dirty="0">
                <a:latin typeface="Times New Roman"/>
                <a:cs typeface="Times New Roman"/>
              </a:rPr>
              <a:t> </a:t>
            </a:r>
            <a:r>
              <a:rPr sz="1600" b="1" dirty="0">
                <a:latin typeface="Calibri"/>
                <a:cs typeface="Calibri"/>
              </a:rPr>
              <a:t>disminución</a:t>
            </a:r>
            <a:r>
              <a:rPr sz="1600" b="1" spc="-60" dirty="0">
                <a:latin typeface="Times New Roman"/>
                <a:cs typeface="Times New Roman"/>
              </a:rPr>
              <a:t> </a:t>
            </a:r>
            <a:r>
              <a:rPr sz="1600" b="1" dirty="0">
                <a:latin typeface="Calibri"/>
                <a:cs typeface="Calibri"/>
              </a:rPr>
              <a:t>de</a:t>
            </a:r>
            <a:r>
              <a:rPr sz="1600" b="1" spc="-50" dirty="0">
                <a:latin typeface="Times New Roman"/>
                <a:cs typeface="Times New Roman"/>
              </a:rPr>
              <a:t> </a:t>
            </a:r>
            <a:r>
              <a:rPr sz="1600" b="1" dirty="0">
                <a:latin typeface="Calibri"/>
                <a:cs typeface="Calibri"/>
              </a:rPr>
              <a:t>la</a:t>
            </a:r>
            <a:r>
              <a:rPr sz="1600" b="1" spc="-45" dirty="0">
                <a:latin typeface="Times New Roman"/>
                <a:cs typeface="Times New Roman"/>
              </a:rPr>
              <a:t> </a:t>
            </a:r>
            <a:r>
              <a:rPr sz="1600" b="1" dirty="0">
                <a:latin typeface="Calibri"/>
                <a:cs typeface="Calibri"/>
              </a:rPr>
              <a:t>disponibilidad</a:t>
            </a:r>
            <a:r>
              <a:rPr sz="1600" b="1" spc="-75" dirty="0">
                <a:latin typeface="Times New Roman"/>
                <a:cs typeface="Times New Roman"/>
              </a:rPr>
              <a:t> </a:t>
            </a:r>
            <a:r>
              <a:rPr sz="1600" b="1" dirty="0">
                <a:latin typeface="Calibri"/>
                <a:cs typeface="Calibri"/>
              </a:rPr>
              <a:t>de</a:t>
            </a:r>
            <a:r>
              <a:rPr sz="1600" b="1" spc="-50" dirty="0">
                <a:latin typeface="Times New Roman"/>
                <a:cs typeface="Times New Roman"/>
              </a:rPr>
              <a:t> </a:t>
            </a:r>
            <a:r>
              <a:rPr sz="1600" b="1" dirty="0">
                <a:latin typeface="Calibri"/>
                <a:cs typeface="Calibri"/>
              </a:rPr>
              <a:t>agua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Wingdings"/>
              <a:buChar char=""/>
            </a:pPr>
            <a:endParaRPr sz="2000" dirty="0">
              <a:latin typeface="Times New Roman"/>
              <a:cs typeface="Times New Roman"/>
            </a:endParaRPr>
          </a:p>
          <a:p>
            <a:pPr marL="355600" marR="170180" indent="-342900">
              <a:lnSpc>
                <a:spcPts val="1340"/>
              </a:lnSpc>
              <a:buFont typeface="Wingdings"/>
              <a:buChar char=""/>
              <a:tabLst>
                <a:tab pos="355600" algn="l"/>
              </a:tabLst>
            </a:pPr>
            <a:r>
              <a:rPr sz="1600" spc="-5" dirty="0">
                <a:latin typeface="Calibri"/>
                <a:cs typeface="Calibri"/>
              </a:rPr>
              <a:t>C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10" dirty="0">
                <a:latin typeface="Calibri"/>
                <a:cs typeface="Calibri"/>
              </a:rPr>
              <a:t>mb</a:t>
            </a:r>
            <a:r>
              <a:rPr sz="1600" dirty="0">
                <a:latin typeface="Calibri"/>
                <a:cs typeface="Calibri"/>
              </a:rPr>
              <a:t>io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en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el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p</a:t>
            </a:r>
            <a:r>
              <a:rPr sz="1600" spc="-15" dirty="0">
                <a:latin typeface="Calibri"/>
                <a:cs typeface="Calibri"/>
              </a:rPr>
              <a:t>a</a:t>
            </a:r>
            <a:r>
              <a:rPr sz="1600" dirty="0">
                <a:latin typeface="Calibri"/>
                <a:cs typeface="Calibri"/>
              </a:rPr>
              <a:t>t</a:t>
            </a:r>
            <a:r>
              <a:rPr sz="1600" spc="-25" dirty="0">
                <a:latin typeface="Calibri"/>
                <a:cs typeface="Calibri"/>
              </a:rPr>
              <a:t>r</a:t>
            </a:r>
            <a:r>
              <a:rPr sz="1600" spc="-5" dirty="0">
                <a:latin typeface="Calibri"/>
                <a:cs typeface="Calibri"/>
              </a:rPr>
              <a:t>ó</a:t>
            </a:r>
            <a:r>
              <a:rPr sz="1600" dirty="0">
                <a:latin typeface="Calibri"/>
                <a:cs typeface="Calibri"/>
              </a:rPr>
              <a:t>n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d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Calibri"/>
                <a:cs typeface="Calibri"/>
              </a:rPr>
              <a:t>c</a:t>
            </a:r>
            <a:r>
              <a:rPr sz="1600" spc="-5" dirty="0">
                <a:latin typeface="Calibri"/>
                <a:cs typeface="Calibri"/>
              </a:rPr>
              <a:t>om</a:t>
            </a:r>
            <a:r>
              <a:rPr sz="1600" spc="-10" dirty="0">
                <a:latin typeface="Calibri"/>
                <a:cs typeface="Calibri"/>
              </a:rPr>
              <a:t>p</a:t>
            </a:r>
            <a:r>
              <a:rPr sz="1600" spc="-5" dirty="0">
                <a:latin typeface="Calibri"/>
                <a:cs typeface="Calibri"/>
              </a:rPr>
              <a:t>o</a:t>
            </a:r>
            <a:r>
              <a:rPr sz="1600" dirty="0">
                <a:latin typeface="Calibri"/>
                <a:cs typeface="Calibri"/>
              </a:rPr>
              <a:t>r</a:t>
            </a:r>
            <a:r>
              <a:rPr sz="1600" spc="-15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10" dirty="0">
                <a:latin typeface="Calibri"/>
                <a:cs typeface="Calibri"/>
              </a:rPr>
              <a:t>m</a:t>
            </a:r>
            <a:r>
              <a:rPr sz="1600" dirty="0">
                <a:latin typeface="Calibri"/>
                <a:cs typeface="Calibri"/>
              </a:rPr>
              <a:t>ie</a:t>
            </a:r>
            <a:r>
              <a:rPr sz="1600" spc="-25" dirty="0">
                <a:latin typeface="Calibri"/>
                <a:cs typeface="Calibri"/>
              </a:rPr>
              <a:t>n</a:t>
            </a:r>
            <a:r>
              <a:rPr sz="1600" spc="-15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en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alg</a:t>
            </a:r>
            <a:r>
              <a:rPr sz="1600" spc="-10" dirty="0">
                <a:latin typeface="Calibri"/>
                <a:cs typeface="Calibri"/>
              </a:rPr>
              <a:t>un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es</a:t>
            </a:r>
            <a:r>
              <a:rPr sz="1600" spc="-10" dirty="0">
                <a:latin typeface="Calibri"/>
                <a:cs typeface="Calibri"/>
              </a:rPr>
              <a:t>p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c</a:t>
            </a:r>
            <a:r>
              <a:rPr sz="1600" dirty="0">
                <a:latin typeface="Calibri"/>
                <a:cs typeface="Calibri"/>
              </a:rPr>
              <a:t>ies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d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cria</a:t>
            </a:r>
            <a:r>
              <a:rPr sz="1600" spc="-10" dirty="0">
                <a:latin typeface="Calibri"/>
                <a:cs typeface="Calibri"/>
              </a:rPr>
              <a:t>n</a:t>
            </a:r>
            <a:r>
              <a:rPr sz="1600" spc="-30" dirty="0">
                <a:latin typeface="Calibri"/>
                <a:cs typeface="Calibri"/>
              </a:rPr>
              <a:t>z</a:t>
            </a:r>
            <a:r>
              <a:rPr sz="1600" dirty="0">
                <a:latin typeface="Calibri"/>
                <a:cs typeface="Calibri"/>
              </a:rPr>
              <a:t>a.</a:t>
            </a:r>
          </a:p>
          <a:p>
            <a:pPr>
              <a:lnSpc>
                <a:spcPct val="100000"/>
              </a:lnSpc>
              <a:spcBef>
                <a:spcPts val="24"/>
              </a:spcBef>
              <a:buFont typeface="Wingdings"/>
              <a:buChar char=""/>
            </a:pPr>
            <a:endParaRPr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sz="1600" spc="-5" dirty="0">
                <a:latin typeface="Calibri"/>
                <a:cs typeface="Calibri"/>
              </a:rPr>
              <a:t>C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10" dirty="0">
                <a:latin typeface="Calibri"/>
                <a:cs typeface="Calibri"/>
              </a:rPr>
              <a:t>mb</a:t>
            </a:r>
            <a:r>
              <a:rPr sz="1600" dirty="0">
                <a:latin typeface="Calibri"/>
                <a:cs typeface="Calibri"/>
              </a:rPr>
              <a:t>io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en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Calibri"/>
                <a:cs typeface="Calibri"/>
              </a:rPr>
              <a:t>f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n</a:t>
            </a:r>
            <a:r>
              <a:rPr sz="1600" spc="-5" dirty="0">
                <a:latin typeface="Calibri"/>
                <a:cs typeface="Calibri"/>
              </a:rPr>
              <a:t>o</a:t>
            </a:r>
            <a:r>
              <a:rPr sz="1600" spc="5" dirty="0">
                <a:latin typeface="Calibri"/>
                <a:cs typeface="Calibri"/>
              </a:rPr>
              <a:t>l</a:t>
            </a:r>
            <a:r>
              <a:rPr sz="1600" spc="-5" dirty="0">
                <a:latin typeface="Calibri"/>
                <a:cs typeface="Calibri"/>
              </a:rPr>
              <a:t>og</a:t>
            </a:r>
            <a:r>
              <a:rPr sz="1600" dirty="0">
                <a:latin typeface="Calibri"/>
                <a:cs typeface="Calibri"/>
              </a:rPr>
              <a:t>ía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d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las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es</a:t>
            </a:r>
            <a:r>
              <a:rPr sz="1600" spc="-10" dirty="0">
                <a:latin typeface="Calibri"/>
                <a:cs typeface="Calibri"/>
              </a:rPr>
              <a:t>p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c</a:t>
            </a:r>
            <a:r>
              <a:rPr sz="1600" dirty="0">
                <a:latin typeface="Calibri"/>
                <a:cs typeface="Calibri"/>
              </a:rPr>
              <a:t>ies.</a:t>
            </a:r>
          </a:p>
        </p:txBody>
      </p:sp>
      <p:sp>
        <p:nvSpPr>
          <p:cNvPr id="5" name="object 3"/>
          <p:cNvSpPr txBox="1">
            <a:spLocks noGrp="1"/>
          </p:cNvSpPr>
          <p:nvPr>
            <p:ph type="title"/>
          </p:nvPr>
        </p:nvSpPr>
        <p:spPr>
          <a:xfrm>
            <a:off x="2759002" y="512477"/>
            <a:ext cx="7987547" cy="431147"/>
          </a:xfrm>
          <a:prstGeom prst="rect">
            <a:avLst/>
          </a:prstGeom>
        </p:spPr>
        <p:txBody>
          <a:bodyPr vert="horz" wrap="square" lIns="0" tIns="71377" rIns="0" bIns="0" rtlCol="0">
            <a:spAutoFit/>
          </a:bodyPr>
          <a:lstStyle/>
          <a:p>
            <a:pPr marL="584200">
              <a:lnSpc>
                <a:spcPts val="2815"/>
              </a:lnSpc>
            </a:pPr>
            <a:r>
              <a:rPr sz="2400" dirty="0">
                <a:latin typeface="Impact"/>
                <a:cs typeface="Impact"/>
              </a:rPr>
              <a:t>A</a:t>
            </a:r>
            <a:r>
              <a:rPr sz="2400" spc="-1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Impact"/>
                <a:cs typeface="Impact"/>
              </a:rPr>
              <a:t>nivel</a:t>
            </a:r>
            <a:r>
              <a:rPr sz="2400" spc="-1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Impact"/>
                <a:cs typeface="Impact"/>
              </a:rPr>
              <a:t>Ag</a:t>
            </a:r>
            <a:r>
              <a:rPr sz="2400" spc="5" dirty="0">
                <a:latin typeface="Impact"/>
                <a:cs typeface="Impact"/>
              </a:rPr>
              <a:t>r</a:t>
            </a:r>
            <a:r>
              <a:rPr sz="2400" dirty="0">
                <a:latin typeface="Impact"/>
                <a:cs typeface="Impact"/>
              </a:rPr>
              <a:t>icola…..</a:t>
            </a:r>
          </a:p>
        </p:txBody>
      </p:sp>
      <p:sp>
        <p:nvSpPr>
          <p:cNvPr id="6" name="object 5"/>
          <p:cNvSpPr/>
          <p:nvPr/>
        </p:nvSpPr>
        <p:spPr>
          <a:xfrm>
            <a:off x="5718412" y="1354248"/>
            <a:ext cx="3306385" cy="22351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406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 txBox="1"/>
          <p:nvPr/>
        </p:nvSpPr>
        <p:spPr>
          <a:xfrm>
            <a:off x="2981524" y="829623"/>
            <a:ext cx="245046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39065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E</a:t>
            </a:r>
            <a:r>
              <a:rPr sz="1800" b="1" spc="-35" dirty="0">
                <a:latin typeface="Calibri"/>
                <a:cs typeface="Calibri"/>
              </a:rPr>
              <a:t>s</a:t>
            </a:r>
            <a:r>
              <a:rPr sz="1800" b="1" dirty="0">
                <a:latin typeface="Calibri"/>
                <a:cs typeface="Calibri"/>
              </a:rPr>
              <a:t>t</a:t>
            </a:r>
            <a:r>
              <a:rPr sz="1800" b="1" spc="-45" dirty="0">
                <a:latin typeface="Calibri"/>
                <a:cs typeface="Calibri"/>
              </a:rPr>
              <a:t>r</a:t>
            </a:r>
            <a:r>
              <a:rPr sz="1800" b="1" spc="-25" dirty="0">
                <a:latin typeface="Calibri"/>
                <a:cs typeface="Calibri"/>
              </a:rPr>
              <a:t>a</a:t>
            </a:r>
            <a:r>
              <a:rPr sz="1800" b="1" spc="-35" dirty="0">
                <a:latin typeface="Calibri"/>
                <a:cs typeface="Calibri"/>
              </a:rPr>
              <a:t>t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15" dirty="0">
                <a:latin typeface="Calibri"/>
                <a:cs typeface="Calibri"/>
              </a:rPr>
              <a:t>gia</a:t>
            </a:r>
            <a:r>
              <a:rPr sz="1800" b="1" spc="-10" dirty="0">
                <a:latin typeface="Calibri"/>
                <a:cs typeface="Calibri"/>
              </a:rPr>
              <a:t>s</a:t>
            </a:r>
            <a:r>
              <a:rPr sz="1800" b="1" spc="-7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Calibri"/>
                <a:cs typeface="Calibri"/>
              </a:rPr>
              <a:t>d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50" dirty="0">
                <a:latin typeface="Times New Roman"/>
                <a:cs typeface="Times New Roman"/>
              </a:rPr>
              <a:t> </a:t>
            </a:r>
            <a:r>
              <a:rPr sz="1800" b="1" spc="5" dirty="0">
                <a:latin typeface="Calibri"/>
                <a:cs typeface="Calibri"/>
              </a:rPr>
              <a:t>Ge</a:t>
            </a:r>
            <a:r>
              <a:rPr sz="1800" b="1" spc="-35" dirty="0">
                <a:latin typeface="Calibri"/>
                <a:cs typeface="Calibri"/>
              </a:rPr>
              <a:t>s</a:t>
            </a:r>
            <a:r>
              <a:rPr sz="1800" b="1" spc="-10" dirty="0">
                <a:latin typeface="Calibri"/>
                <a:cs typeface="Calibri"/>
              </a:rPr>
              <a:t>ti</a:t>
            </a:r>
            <a:r>
              <a:rPr sz="1800" b="1" spc="-5" dirty="0">
                <a:latin typeface="Calibri"/>
                <a:cs typeface="Calibri"/>
              </a:rPr>
              <a:t>ó</a:t>
            </a:r>
            <a:r>
              <a:rPr sz="1800" b="1" spc="-10" dirty="0">
                <a:latin typeface="Calibri"/>
                <a:cs typeface="Calibri"/>
              </a:rPr>
              <a:t>n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a</a:t>
            </a:r>
            <a:r>
              <a:rPr sz="1800" b="1" spc="-15" dirty="0">
                <a:latin typeface="Calibri"/>
                <a:cs typeface="Calibri"/>
              </a:rPr>
              <a:t>n</a:t>
            </a:r>
            <a:r>
              <a:rPr sz="1800" b="1" spc="-35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Calibri"/>
                <a:cs typeface="Calibri"/>
              </a:rPr>
              <a:t>d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5" dirty="0">
                <a:latin typeface="Calibri"/>
                <a:cs typeface="Calibri"/>
              </a:rPr>
              <a:t>l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c</a:t>
            </a:r>
            <a:r>
              <a:rPr sz="1800" b="1" spc="-15" dirty="0">
                <a:latin typeface="Calibri"/>
                <a:cs typeface="Calibri"/>
              </a:rPr>
              <a:t>am</a:t>
            </a:r>
            <a:r>
              <a:rPr sz="1800" b="1" spc="-5" dirty="0">
                <a:latin typeface="Calibri"/>
                <a:cs typeface="Calibri"/>
              </a:rPr>
              <a:t>b</a:t>
            </a:r>
            <a:r>
              <a:rPr sz="1800" b="1" spc="-10" dirty="0">
                <a:latin typeface="Calibri"/>
                <a:cs typeface="Calibri"/>
              </a:rPr>
              <a:t>io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cl</a:t>
            </a:r>
            <a:r>
              <a:rPr sz="1800" b="1" dirty="0">
                <a:latin typeface="Calibri"/>
                <a:cs typeface="Calibri"/>
              </a:rPr>
              <a:t>i</a:t>
            </a:r>
            <a:r>
              <a:rPr sz="1800" b="1" spc="-5" dirty="0">
                <a:latin typeface="Calibri"/>
                <a:cs typeface="Calibri"/>
              </a:rPr>
              <a:t>m</a:t>
            </a:r>
            <a:r>
              <a:rPr sz="1800" b="1" spc="-15" dirty="0">
                <a:latin typeface="Calibri"/>
                <a:cs typeface="Calibri"/>
              </a:rPr>
              <a:t>á</a:t>
            </a:r>
            <a:r>
              <a:rPr sz="1800" b="1" spc="-10" dirty="0">
                <a:latin typeface="Calibri"/>
                <a:cs typeface="Calibri"/>
              </a:rPr>
              <a:t>ti</a:t>
            </a:r>
            <a:r>
              <a:rPr sz="1800" b="1" spc="-20" dirty="0">
                <a:latin typeface="Calibri"/>
                <a:cs typeface="Calibri"/>
              </a:rPr>
              <a:t>c</a:t>
            </a:r>
            <a:r>
              <a:rPr sz="1800" b="1" spc="-10" dirty="0">
                <a:latin typeface="Calibri"/>
                <a:cs typeface="Calibri"/>
              </a:rPr>
              <a:t>o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43526" y="2118855"/>
            <a:ext cx="2350770" cy="1077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FF0000"/>
                </a:solidFill>
                <a:latin typeface="Arial Narrow"/>
                <a:cs typeface="Arial Narrow"/>
              </a:rPr>
              <a:t>M</a:t>
            </a:r>
            <a:r>
              <a:rPr sz="1800" b="1" spc="-5" dirty="0">
                <a:solidFill>
                  <a:srgbClr val="FF0000"/>
                </a:solidFill>
                <a:latin typeface="Arial Narrow"/>
                <a:cs typeface="Arial Narrow"/>
              </a:rPr>
              <a:t>iti</a:t>
            </a:r>
            <a:r>
              <a:rPr sz="1800" b="1" spc="-20" dirty="0">
                <a:solidFill>
                  <a:srgbClr val="FF0000"/>
                </a:solidFill>
                <a:latin typeface="Arial Narrow"/>
                <a:cs typeface="Arial Narrow"/>
              </a:rPr>
              <a:t>g</a:t>
            </a:r>
            <a:r>
              <a:rPr sz="1800" b="1" dirty="0">
                <a:solidFill>
                  <a:srgbClr val="FF0000"/>
                </a:solidFill>
                <a:latin typeface="Arial Narrow"/>
                <a:cs typeface="Arial Narrow"/>
              </a:rPr>
              <a:t>a</a:t>
            </a:r>
            <a:r>
              <a:rPr sz="1800" b="1" spc="-10" dirty="0">
                <a:solidFill>
                  <a:srgbClr val="FF0000"/>
                </a:solidFill>
                <a:latin typeface="Arial Narrow"/>
                <a:cs typeface="Arial Narrow"/>
              </a:rPr>
              <a:t>ció</a:t>
            </a:r>
            <a:r>
              <a:rPr sz="1800" b="1" spc="-20" dirty="0">
                <a:solidFill>
                  <a:srgbClr val="FF0000"/>
                </a:solidFill>
                <a:latin typeface="Arial Narrow"/>
                <a:cs typeface="Arial Narrow"/>
              </a:rPr>
              <a:t>n</a:t>
            </a:r>
            <a:r>
              <a:rPr sz="1800" b="1" spc="-5" dirty="0">
                <a:solidFill>
                  <a:srgbClr val="FF0000"/>
                </a:solidFill>
                <a:latin typeface="Arial Narrow"/>
                <a:cs typeface="Arial Narrow"/>
              </a:rPr>
              <a:t>:</a:t>
            </a:r>
            <a:endParaRPr sz="1800">
              <a:latin typeface="Arial Narrow"/>
              <a:cs typeface="Arial Narrow"/>
            </a:endParaRPr>
          </a:p>
          <a:p>
            <a:pPr marL="12700" marR="99695">
              <a:lnSpc>
                <a:spcPct val="100000"/>
              </a:lnSpc>
            </a:pPr>
            <a:r>
              <a:rPr sz="1800" spc="-10" dirty="0">
                <a:latin typeface="Arial Narrow"/>
                <a:cs typeface="Arial Narrow"/>
              </a:rPr>
              <a:t>Co</a:t>
            </a:r>
            <a:r>
              <a:rPr sz="1800" spc="-25" dirty="0">
                <a:latin typeface="Arial Narrow"/>
                <a:cs typeface="Arial Narrow"/>
              </a:rPr>
              <a:t>m</a:t>
            </a:r>
            <a:r>
              <a:rPr sz="1800" dirty="0">
                <a:latin typeface="Arial Narrow"/>
                <a:cs typeface="Arial Narrow"/>
              </a:rPr>
              <a:t>o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 Narrow"/>
                <a:cs typeface="Arial Narrow"/>
              </a:rPr>
              <a:t>f</a:t>
            </a:r>
            <a:r>
              <a:rPr sz="1800" spc="-10" dirty="0">
                <a:latin typeface="Arial Narrow"/>
                <a:cs typeface="Arial Narrow"/>
              </a:rPr>
              <a:t>u</a:t>
            </a:r>
            <a:r>
              <a:rPr sz="1800" dirty="0">
                <a:latin typeface="Arial Narrow"/>
                <a:cs typeface="Arial Narrow"/>
              </a:rPr>
              <a:t>e</a:t>
            </a:r>
            <a:r>
              <a:rPr sz="1800" spc="-10" dirty="0">
                <a:latin typeface="Arial Narrow"/>
                <a:cs typeface="Arial Narrow"/>
              </a:rPr>
              <a:t>n</a:t>
            </a:r>
            <a:r>
              <a:rPr sz="1800" dirty="0">
                <a:latin typeface="Arial Narrow"/>
                <a:cs typeface="Arial Narrow"/>
              </a:rPr>
              <a:t>t</a:t>
            </a:r>
            <a:r>
              <a:rPr sz="1800" spc="-10" dirty="0">
                <a:latin typeface="Arial Narrow"/>
                <a:cs typeface="Arial Narrow"/>
              </a:rPr>
              <a:t>e</a:t>
            </a:r>
            <a:r>
              <a:rPr sz="1800" dirty="0">
                <a:latin typeface="Arial Narrow"/>
                <a:cs typeface="Arial Narrow"/>
              </a:rPr>
              <a:t>s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 Narrow"/>
                <a:cs typeface="Arial Narrow"/>
              </a:rPr>
              <a:t>y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 Narrow"/>
                <a:cs typeface="Arial Narrow"/>
              </a:rPr>
              <a:t>su</a:t>
            </a:r>
            <a:r>
              <a:rPr sz="1800" spc="-15" dirty="0">
                <a:latin typeface="Arial Narrow"/>
                <a:cs typeface="Arial Narrow"/>
              </a:rPr>
              <a:t>m</a:t>
            </a:r>
            <a:r>
              <a:rPr sz="1800" spc="-5" dirty="0">
                <a:latin typeface="Arial Narrow"/>
                <a:cs typeface="Arial Narrow"/>
              </a:rPr>
              <a:t>i</a:t>
            </a:r>
            <a:r>
              <a:rPr sz="1800" spc="-10" dirty="0">
                <a:latin typeface="Arial Narrow"/>
                <a:cs typeface="Arial Narrow"/>
              </a:rPr>
              <a:t>d</a:t>
            </a:r>
            <a:r>
              <a:rPr sz="1800" dirty="0">
                <a:latin typeface="Arial Narrow"/>
                <a:cs typeface="Arial Narrow"/>
              </a:rPr>
              <a:t>er</a:t>
            </a:r>
            <a:r>
              <a:rPr sz="1800" spc="-10" dirty="0">
                <a:latin typeface="Arial Narrow"/>
                <a:cs typeface="Arial Narrow"/>
              </a:rPr>
              <a:t>o</a:t>
            </a:r>
            <a:r>
              <a:rPr sz="1800" dirty="0">
                <a:latin typeface="Arial Narrow"/>
                <a:cs typeface="Arial Narrow"/>
              </a:rPr>
              <a:t>s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d</a:t>
            </a:r>
            <a:r>
              <a:rPr sz="1800" dirty="0">
                <a:latin typeface="Arial Narrow"/>
                <a:cs typeface="Arial Narrow"/>
              </a:rPr>
              <a:t>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GEI</a:t>
            </a:r>
            <a:endParaRPr sz="1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Arial Narrow"/>
                <a:cs typeface="Arial Narrow"/>
              </a:rPr>
              <a:t>-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 Narrow"/>
                <a:cs typeface="Arial Narrow"/>
              </a:rPr>
              <a:t>U</a:t>
            </a:r>
            <a:r>
              <a:rPr sz="1800" spc="-5" dirty="0">
                <a:latin typeface="Arial Narrow"/>
                <a:cs typeface="Arial Narrow"/>
              </a:rPr>
              <a:t>s</a:t>
            </a:r>
            <a:r>
              <a:rPr sz="1800" dirty="0">
                <a:latin typeface="Arial Narrow"/>
                <a:cs typeface="Arial Narrow"/>
              </a:rPr>
              <a:t>o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d</a:t>
            </a:r>
            <a:r>
              <a:rPr sz="1800" dirty="0">
                <a:latin typeface="Arial Narrow"/>
                <a:cs typeface="Arial Narrow"/>
              </a:rPr>
              <a:t>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l</a:t>
            </a:r>
            <a:r>
              <a:rPr sz="1800" dirty="0">
                <a:latin typeface="Arial Narrow"/>
                <a:cs typeface="Arial Narrow"/>
              </a:rPr>
              <a:t>a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 Narrow"/>
                <a:cs typeface="Arial Narrow"/>
              </a:rPr>
              <a:t>b</a:t>
            </a:r>
            <a:r>
              <a:rPr sz="1800" spc="-10" dirty="0">
                <a:latin typeface="Arial Narrow"/>
                <a:cs typeface="Arial Narrow"/>
              </a:rPr>
              <a:t>i</a:t>
            </a:r>
            <a:r>
              <a:rPr sz="1800" dirty="0">
                <a:latin typeface="Arial Narrow"/>
                <a:cs typeface="Arial Narrow"/>
              </a:rPr>
              <a:t>o</a:t>
            </a:r>
            <a:r>
              <a:rPr sz="1800" spc="-15" dirty="0">
                <a:latin typeface="Arial Narrow"/>
                <a:cs typeface="Arial Narrow"/>
              </a:rPr>
              <a:t>m</a:t>
            </a:r>
            <a:r>
              <a:rPr sz="1800" dirty="0">
                <a:latin typeface="Arial Narrow"/>
                <a:cs typeface="Arial Narrow"/>
              </a:rPr>
              <a:t>asa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 Narrow"/>
                <a:cs typeface="Arial Narrow"/>
              </a:rPr>
              <a:t>ve</a:t>
            </a:r>
            <a:r>
              <a:rPr sz="1800" spc="-10" dirty="0">
                <a:latin typeface="Arial Narrow"/>
                <a:cs typeface="Arial Narrow"/>
              </a:rPr>
              <a:t>g</a:t>
            </a:r>
            <a:r>
              <a:rPr sz="1800" dirty="0">
                <a:latin typeface="Arial Narrow"/>
                <a:cs typeface="Arial Narrow"/>
              </a:rPr>
              <a:t>e</a:t>
            </a:r>
            <a:r>
              <a:rPr sz="1800" spc="-10" dirty="0">
                <a:latin typeface="Arial Narrow"/>
                <a:cs typeface="Arial Narrow"/>
              </a:rPr>
              <a:t>t</a:t>
            </a:r>
            <a:r>
              <a:rPr sz="1800" dirty="0">
                <a:latin typeface="Arial Narrow"/>
                <a:cs typeface="Arial Narrow"/>
              </a:rPr>
              <a:t>al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01638" y="2111616"/>
            <a:ext cx="3234690" cy="217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FF0000"/>
                </a:solidFill>
                <a:latin typeface="Arial Narrow"/>
                <a:cs typeface="Arial Narrow"/>
              </a:rPr>
              <a:t>Ada</a:t>
            </a:r>
            <a:r>
              <a:rPr sz="1800" b="1" spc="-20" dirty="0">
                <a:solidFill>
                  <a:srgbClr val="FF0000"/>
                </a:solidFill>
                <a:latin typeface="Arial Narrow"/>
                <a:cs typeface="Arial Narrow"/>
              </a:rPr>
              <a:t>p</a:t>
            </a:r>
            <a:r>
              <a:rPr sz="1800" b="1" dirty="0">
                <a:solidFill>
                  <a:srgbClr val="FF0000"/>
                </a:solidFill>
                <a:latin typeface="Arial Narrow"/>
                <a:cs typeface="Arial Narrow"/>
              </a:rPr>
              <a:t>ta</a:t>
            </a:r>
            <a:r>
              <a:rPr sz="1800" b="1" spc="-10" dirty="0">
                <a:solidFill>
                  <a:srgbClr val="FF0000"/>
                </a:solidFill>
                <a:latin typeface="Arial Narrow"/>
                <a:cs typeface="Arial Narrow"/>
              </a:rPr>
              <a:t>ció</a:t>
            </a:r>
            <a:r>
              <a:rPr sz="1800" b="1" spc="-15" dirty="0">
                <a:solidFill>
                  <a:srgbClr val="FF0000"/>
                </a:solidFill>
                <a:latin typeface="Arial Narrow"/>
                <a:cs typeface="Arial Narrow"/>
              </a:rPr>
              <a:t>n</a:t>
            </a:r>
            <a:r>
              <a:rPr sz="1800" b="1" spc="-5" dirty="0">
                <a:solidFill>
                  <a:srgbClr val="FF0000"/>
                </a:solidFill>
                <a:latin typeface="Arial Narrow"/>
                <a:cs typeface="Arial Narrow"/>
              </a:rPr>
              <a:t>:</a:t>
            </a:r>
            <a:endParaRPr sz="1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Arial Narrow"/>
                <a:cs typeface="Arial Narrow"/>
              </a:rPr>
              <a:t>-Esp</a:t>
            </a:r>
            <a:r>
              <a:rPr sz="1800" spc="-10" dirty="0">
                <a:latin typeface="Arial Narrow"/>
                <a:cs typeface="Arial Narrow"/>
              </a:rPr>
              <a:t>o</a:t>
            </a:r>
            <a:r>
              <a:rPr sz="1800" dirty="0">
                <a:latin typeface="Arial Narrow"/>
                <a:cs typeface="Arial Narrow"/>
              </a:rPr>
              <a:t>n</a:t>
            </a:r>
            <a:r>
              <a:rPr sz="1800" spc="-10" dirty="0">
                <a:latin typeface="Arial Narrow"/>
                <a:cs typeface="Arial Narrow"/>
              </a:rPr>
              <a:t>t</a:t>
            </a:r>
            <a:r>
              <a:rPr sz="1800" dirty="0">
                <a:latin typeface="Arial Narrow"/>
                <a:cs typeface="Arial Narrow"/>
              </a:rPr>
              <a:t>a</a:t>
            </a:r>
            <a:r>
              <a:rPr sz="1800" spc="-10" dirty="0">
                <a:latin typeface="Arial Narrow"/>
                <a:cs typeface="Arial Narrow"/>
              </a:rPr>
              <a:t>n</a:t>
            </a:r>
            <a:r>
              <a:rPr sz="1800" dirty="0">
                <a:latin typeface="Arial Narrow"/>
                <a:cs typeface="Arial Narrow"/>
              </a:rPr>
              <a:t>e</a:t>
            </a:r>
            <a:r>
              <a:rPr sz="1800" spc="5" dirty="0">
                <a:latin typeface="Arial Narrow"/>
                <a:cs typeface="Arial Narrow"/>
              </a:rPr>
              <a:t>a</a:t>
            </a:r>
            <a:r>
              <a:rPr sz="1800" dirty="0">
                <a:latin typeface="Arial Narrow"/>
                <a:cs typeface="Arial Narrow"/>
              </a:rPr>
              <a:t>:</a:t>
            </a:r>
            <a:endParaRPr sz="1800">
              <a:latin typeface="Arial Narrow"/>
              <a:cs typeface="Arial Narrow"/>
            </a:endParaRPr>
          </a:p>
          <a:p>
            <a:pPr marL="927100">
              <a:lnSpc>
                <a:spcPct val="100000"/>
              </a:lnSpc>
            </a:pPr>
            <a:r>
              <a:rPr sz="1800" spc="-5" dirty="0">
                <a:latin typeface="Arial Narrow"/>
                <a:cs typeface="Arial Narrow"/>
              </a:rPr>
              <a:t>-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 Narrow"/>
                <a:cs typeface="Arial Narrow"/>
              </a:rPr>
              <a:t>tr</a:t>
            </a:r>
            <a:r>
              <a:rPr sz="1800" spc="-10" dirty="0">
                <a:latin typeface="Arial Narrow"/>
                <a:cs typeface="Arial Narrow"/>
              </a:rPr>
              <a:t>a</a:t>
            </a:r>
            <a:r>
              <a:rPr sz="1800" dirty="0">
                <a:latin typeface="Arial Narrow"/>
                <a:cs typeface="Arial Narrow"/>
              </a:rPr>
              <a:t>d</a:t>
            </a:r>
            <a:r>
              <a:rPr sz="1800" spc="-10" dirty="0">
                <a:latin typeface="Arial Narrow"/>
                <a:cs typeface="Arial Narrow"/>
              </a:rPr>
              <a:t>i</a:t>
            </a:r>
            <a:r>
              <a:rPr sz="1800" dirty="0">
                <a:latin typeface="Arial Narrow"/>
                <a:cs typeface="Arial Narrow"/>
              </a:rPr>
              <a:t>c</a:t>
            </a:r>
            <a:r>
              <a:rPr sz="1800" spc="-5" dirty="0">
                <a:latin typeface="Arial Narrow"/>
                <a:cs typeface="Arial Narrow"/>
              </a:rPr>
              <a:t>i</a:t>
            </a:r>
            <a:r>
              <a:rPr sz="1800" spc="-10" dirty="0">
                <a:latin typeface="Arial Narrow"/>
                <a:cs typeface="Arial Narrow"/>
              </a:rPr>
              <a:t>o</a:t>
            </a:r>
            <a:r>
              <a:rPr sz="1800" dirty="0">
                <a:latin typeface="Arial Narrow"/>
                <a:cs typeface="Arial Narrow"/>
              </a:rPr>
              <a:t>n</a:t>
            </a:r>
            <a:r>
              <a:rPr sz="1800" spc="-10" dirty="0">
                <a:latin typeface="Arial Narrow"/>
                <a:cs typeface="Arial Narrow"/>
              </a:rPr>
              <a:t>a</a:t>
            </a:r>
            <a:r>
              <a:rPr sz="1800" dirty="0">
                <a:latin typeface="Arial Narrow"/>
                <a:cs typeface="Arial Narrow"/>
              </a:rPr>
              <a:t>l</a:t>
            </a:r>
            <a:endParaRPr sz="1800">
              <a:latin typeface="Arial Narrow"/>
              <a:cs typeface="Arial Narrow"/>
            </a:endParaRPr>
          </a:p>
          <a:p>
            <a:pPr marL="127000" indent="-114300">
              <a:lnSpc>
                <a:spcPts val="2155"/>
              </a:lnSpc>
              <a:buFont typeface="Arial Narrow"/>
              <a:buChar char="-"/>
              <a:tabLst>
                <a:tab pos="127000" algn="l"/>
              </a:tabLst>
            </a:pPr>
            <a:r>
              <a:rPr sz="1800" dirty="0">
                <a:latin typeface="Arial Narrow"/>
                <a:cs typeface="Arial Narrow"/>
              </a:rPr>
              <a:t>Pl</a:t>
            </a:r>
            <a:r>
              <a:rPr sz="1800" spc="-10" dirty="0">
                <a:latin typeface="Arial Narrow"/>
                <a:cs typeface="Arial Narrow"/>
              </a:rPr>
              <a:t>a</a:t>
            </a:r>
            <a:r>
              <a:rPr sz="1800" dirty="0">
                <a:latin typeface="Arial Narrow"/>
                <a:cs typeface="Arial Narrow"/>
              </a:rPr>
              <a:t>n</a:t>
            </a:r>
            <a:r>
              <a:rPr sz="1800" spc="-10" dirty="0">
                <a:latin typeface="Arial Narrow"/>
                <a:cs typeface="Arial Narrow"/>
              </a:rPr>
              <a:t>i</a:t>
            </a:r>
            <a:r>
              <a:rPr sz="1800" dirty="0">
                <a:latin typeface="Arial Narrow"/>
                <a:cs typeface="Arial Narrow"/>
              </a:rPr>
              <a:t>f</a:t>
            </a:r>
            <a:r>
              <a:rPr sz="1800" spc="-10" dirty="0">
                <a:latin typeface="Arial Narrow"/>
                <a:cs typeface="Arial Narrow"/>
              </a:rPr>
              <a:t>i</a:t>
            </a:r>
            <a:r>
              <a:rPr sz="1800" dirty="0">
                <a:latin typeface="Arial Narrow"/>
                <a:cs typeface="Arial Narrow"/>
              </a:rPr>
              <a:t>ca</a:t>
            </a:r>
            <a:r>
              <a:rPr sz="1800" spc="-10" dirty="0">
                <a:latin typeface="Arial Narrow"/>
                <a:cs typeface="Arial Narrow"/>
              </a:rPr>
              <a:t>d</a:t>
            </a:r>
            <a:r>
              <a:rPr sz="1800" dirty="0">
                <a:latin typeface="Arial Narrow"/>
                <a:cs typeface="Arial Narrow"/>
              </a:rPr>
              <a:t>a</a:t>
            </a:r>
            <a:endParaRPr sz="1800">
              <a:latin typeface="Arial Narrow"/>
              <a:cs typeface="Arial Narrow"/>
            </a:endParaRPr>
          </a:p>
          <a:p>
            <a:pPr marL="262255" algn="ctr">
              <a:lnSpc>
                <a:spcPts val="2155"/>
              </a:lnSpc>
            </a:pPr>
            <a:r>
              <a:rPr sz="1800" spc="-5" dirty="0">
                <a:latin typeface="Arial Narrow"/>
                <a:cs typeface="Arial Narrow"/>
              </a:rPr>
              <a:t>Qu</a:t>
            </a:r>
            <a:r>
              <a:rPr sz="1800" dirty="0">
                <a:latin typeface="Arial Narrow"/>
                <a:cs typeface="Arial Narrow"/>
              </a:rPr>
              <a:t>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e</a:t>
            </a:r>
            <a:r>
              <a:rPr sz="1800" dirty="0">
                <a:latin typeface="Arial Narrow"/>
                <a:cs typeface="Arial Narrow"/>
              </a:rPr>
              <a:t>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u</a:t>
            </a:r>
            <a:r>
              <a:rPr sz="1800" dirty="0">
                <a:latin typeface="Arial Narrow"/>
                <a:cs typeface="Arial Narrow"/>
              </a:rPr>
              <a:t>n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 Narrow"/>
                <a:cs typeface="Arial Narrow"/>
              </a:rPr>
              <a:t>co</a:t>
            </a:r>
            <a:r>
              <a:rPr sz="1800" spc="-10" dirty="0">
                <a:latin typeface="Arial Narrow"/>
                <a:cs typeface="Arial Narrow"/>
              </a:rPr>
              <a:t>n</a:t>
            </a:r>
            <a:r>
              <a:rPr sz="1800" spc="-5" dirty="0">
                <a:latin typeface="Arial Narrow"/>
                <a:cs typeface="Arial Narrow"/>
              </a:rPr>
              <a:t>j</a:t>
            </a:r>
            <a:r>
              <a:rPr sz="1800" spc="-10" dirty="0">
                <a:latin typeface="Arial Narrow"/>
                <a:cs typeface="Arial Narrow"/>
              </a:rPr>
              <a:t>u</a:t>
            </a:r>
            <a:r>
              <a:rPr sz="1800" dirty="0">
                <a:latin typeface="Arial Narrow"/>
                <a:cs typeface="Arial Narrow"/>
              </a:rPr>
              <a:t>n</a:t>
            </a:r>
            <a:r>
              <a:rPr sz="1800" spc="-10" dirty="0">
                <a:latin typeface="Arial Narrow"/>
                <a:cs typeface="Arial Narrow"/>
              </a:rPr>
              <a:t>t</a:t>
            </a:r>
            <a:r>
              <a:rPr sz="1800" dirty="0">
                <a:latin typeface="Arial Narrow"/>
                <a:cs typeface="Arial Narrow"/>
              </a:rPr>
              <a:t>o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d</a:t>
            </a:r>
            <a:r>
              <a:rPr sz="1800" dirty="0">
                <a:latin typeface="Arial Narrow"/>
                <a:cs typeface="Arial Narrow"/>
              </a:rPr>
              <a:t>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 Narrow"/>
                <a:cs typeface="Arial Narrow"/>
              </a:rPr>
              <a:t>t</a:t>
            </a:r>
            <a:r>
              <a:rPr sz="1800" spc="-10" dirty="0">
                <a:latin typeface="Arial Narrow"/>
                <a:cs typeface="Arial Narrow"/>
              </a:rPr>
              <a:t>é</a:t>
            </a:r>
            <a:r>
              <a:rPr sz="1800" dirty="0">
                <a:latin typeface="Arial Narrow"/>
                <a:cs typeface="Arial Narrow"/>
              </a:rPr>
              <a:t>cn</a:t>
            </a:r>
            <a:r>
              <a:rPr sz="1800" spc="-10" dirty="0">
                <a:latin typeface="Arial Narrow"/>
                <a:cs typeface="Arial Narrow"/>
              </a:rPr>
              <a:t>i</a:t>
            </a:r>
            <a:r>
              <a:rPr sz="1800" dirty="0">
                <a:latin typeface="Arial Narrow"/>
                <a:cs typeface="Arial Narrow"/>
              </a:rPr>
              <a:t>cas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de</a:t>
            </a:r>
            <a:r>
              <a:rPr sz="1800" dirty="0">
                <a:latin typeface="Arial Narrow"/>
                <a:cs typeface="Arial Narrow"/>
              </a:rPr>
              <a:t>:</a:t>
            </a:r>
            <a:endParaRPr sz="1800">
              <a:latin typeface="Arial Narrow"/>
              <a:cs typeface="Arial Narrow"/>
            </a:endParaRPr>
          </a:p>
          <a:p>
            <a:pPr marL="1041400" lvl="1" indent="-114300">
              <a:lnSpc>
                <a:spcPct val="100000"/>
              </a:lnSpc>
              <a:buFont typeface="Arial Narrow"/>
              <a:buChar char="-"/>
              <a:tabLst>
                <a:tab pos="1042035" algn="l"/>
              </a:tabLst>
            </a:pPr>
            <a:r>
              <a:rPr sz="1800" spc="-10" dirty="0">
                <a:latin typeface="Arial Narrow"/>
                <a:cs typeface="Arial Narrow"/>
              </a:rPr>
              <a:t>m</a:t>
            </a:r>
            <a:r>
              <a:rPr sz="1800" spc="-5" dirty="0">
                <a:latin typeface="Arial Narrow"/>
                <a:cs typeface="Arial Narrow"/>
              </a:rPr>
              <a:t>i</a:t>
            </a:r>
            <a:r>
              <a:rPr sz="1800" spc="-10" dirty="0">
                <a:latin typeface="Arial Narrow"/>
                <a:cs typeface="Arial Narrow"/>
              </a:rPr>
              <a:t>g</a:t>
            </a:r>
            <a:r>
              <a:rPr sz="1800" dirty="0">
                <a:latin typeface="Arial Narrow"/>
                <a:cs typeface="Arial Narrow"/>
              </a:rPr>
              <a:t>raci</a:t>
            </a:r>
            <a:r>
              <a:rPr sz="1800" spc="-10" dirty="0">
                <a:latin typeface="Arial Narrow"/>
                <a:cs typeface="Arial Narrow"/>
              </a:rPr>
              <a:t>ó</a:t>
            </a:r>
            <a:r>
              <a:rPr sz="1800" dirty="0">
                <a:latin typeface="Arial Narrow"/>
                <a:cs typeface="Arial Narrow"/>
              </a:rPr>
              <a:t>n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 Narrow"/>
                <a:cs typeface="Arial Narrow"/>
              </a:rPr>
              <a:t>asisti</a:t>
            </a:r>
            <a:r>
              <a:rPr sz="1800" spc="-10" dirty="0">
                <a:latin typeface="Arial Narrow"/>
                <a:cs typeface="Arial Narrow"/>
              </a:rPr>
              <a:t>d</a:t>
            </a:r>
            <a:r>
              <a:rPr sz="1800" dirty="0">
                <a:latin typeface="Arial Narrow"/>
                <a:cs typeface="Arial Narrow"/>
              </a:rPr>
              <a:t>a</a:t>
            </a:r>
            <a:endParaRPr sz="1800">
              <a:latin typeface="Arial Narrow"/>
              <a:cs typeface="Arial Narrow"/>
            </a:endParaRPr>
          </a:p>
          <a:p>
            <a:pPr marL="1041400" lvl="1" indent="-114300">
              <a:lnSpc>
                <a:spcPct val="100000"/>
              </a:lnSpc>
              <a:buFont typeface="Arial Narrow"/>
              <a:buChar char="-"/>
              <a:tabLst>
                <a:tab pos="1042035" algn="l"/>
              </a:tabLst>
            </a:pPr>
            <a:r>
              <a:rPr sz="1800" dirty="0">
                <a:latin typeface="Arial Narrow"/>
                <a:cs typeface="Arial Narrow"/>
              </a:rPr>
              <a:t>se</a:t>
            </a:r>
            <a:r>
              <a:rPr sz="1800" spc="-10" dirty="0">
                <a:latin typeface="Arial Narrow"/>
                <a:cs typeface="Arial Narrow"/>
              </a:rPr>
              <a:t>l</a:t>
            </a:r>
            <a:r>
              <a:rPr sz="1800" dirty="0">
                <a:latin typeface="Arial Narrow"/>
                <a:cs typeface="Arial Narrow"/>
              </a:rPr>
              <a:t>ec</a:t>
            </a:r>
            <a:r>
              <a:rPr sz="1800" spc="5" dirty="0">
                <a:latin typeface="Arial Narrow"/>
                <a:cs typeface="Arial Narrow"/>
              </a:rPr>
              <a:t>c</a:t>
            </a:r>
            <a:r>
              <a:rPr sz="1800" spc="-5" dirty="0">
                <a:latin typeface="Arial Narrow"/>
                <a:cs typeface="Arial Narrow"/>
              </a:rPr>
              <a:t>i</a:t>
            </a:r>
            <a:r>
              <a:rPr sz="1800" spc="-10" dirty="0">
                <a:latin typeface="Arial Narrow"/>
                <a:cs typeface="Arial Narrow"/>
              </a:rPr>
              <a:t>ó</a:t>
            </a:r>
            <a:r>
              <a:rPr sz="1800" dirty="0">
                <a:latin typeface="Arial Narrow"/>
                <a:cs typeface="Arial Narrow"/>
              </a:rPr>
              <a:t>n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 Narrow"/>
                <a:cs typeface="Arial Narrow"/>
              </a:rPr>
              <a:t>n</a:t>
            </a:r>
            <a:r>
              <a:rPr sz="1800" spc="-10" dirty="0">
                <a:latin typeface="Arial Narrow"/>
                <a:cs typeface="Arial Narrow"/>
              </a:rPr>
              <a:t>a</a:t>
            </a:r>
            <a:r>
              <a:rPr sz="1800" dirty="0">
                <a:latin typeface="Arial Narrow"/>
                <a:cs typeface="Arial Narrow"/>
              </a:rPr>
              <a:t>t</a:t>
            </a:r>
            <a:r>
              <a:rPr sz="1800" spc="-10" dirty="0">
                <a:latin typeface="Arial Narrow"/>
                <a:cs typeface="Arial Narrow"/>
              </a:rPr>
              <a:t>u</a:t>
            </a:r>
            <a:r>
              <a:rPr sz="1800" dirty="0">
                <a:latin typeface="Arial Narrow"/>
                <a:cs typeface="Arial Narrow"/>
              </a:rPr>
              <a:t>ral</a:t>
            </a:r>
            <a:endParaRPr sz="1800">
              <a:latin typeface="Arial Narrow"/>
              <a:cs typeface="Arial Narrow"/>
            </a:endParaRPr>
          </a:p>
          <a:p>
            <a:pPr marL="1041400" lvl="1" indent="-114300">
              <a:lnSpc>
                <a:spcPct val="100000"/>
              </a:lnSpc>
              <a:buFont typeface="Arial Narrow"/>
              <a:buChar char="-"/>
              <a:tabLst>
                <a:tab pos="1042035" algn="l"/>
              </a:tabLst>
            </a:pPr>
            <a:r>
              <a:rPr sz="1800" dirty="0">
                <a:latin typeface="Arial Narrow"/>
                <a:cs typeface="Arial Narrow"/>
              </a:rPr>
              <a:t>resi</a:t>
            </a:r>
            <a:r>
              <a:rPr sz="1800" spc="-10" dirty="0">
                <a:latin typeface="Arial Narrow"/>
                <a:cs typeface="Arial Narrow"/>
              </a:rPr>
              <a:t>l</a:t>
            </a:r>
            <a:r>
              <a:rPr sz="1800" spc="-5" dirty="0">
                <a:latin typeface="Arial Narrow"/>
                <a:cs typeface="Arial Narrow"/>
              </a:rPr>
              <a:t>i</a:t>
            </a:r>
            <a:r>
              <a:rPr sz="1800" spc="-10" dirty="0">
                <a:latin typeface="Arial Narrow"/>
                <a:cs typeface="Arial Narrow"/>
              </a:rPr>
              <a:t>e</a:t>
            </a:r>
            <a:r>
              <a:rPr sz="1800" dirty="0">
                <a:latin typeface="Arial Narrow"/>
                <a:cs typeface="Arial Narrow"/>
              </a:rPr>
              <a:t>ncia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93263" y="1380182"/>
            <a:ext cx="1151890" cy="599440"/>
          </a:xfrm>
          <a:custGeom>
            <a:avLst/>
            <a:gdLst/>
            <a:ahLst/>
            <a:cxnLst/>
            <a:rect l="l" t="t" r="r" b="b"/>
            <a:pathLst>
              <a:path w="1151889" h="599439">
                <a:moveTo>
                  <a:pt x="108114" y="442945"/>
                </a:moveTo>
                <a:lnTo>
                  <a:pt x="97376" y="444207"/>
                </a:lnTo>
                <a:lnTo>
                  <a:pt x="90296" y="450463"/>
                </a:lnTo>
                <a:lnTo>
                  <a:pt x="0" y="588507"/>
                </a:lnTo>
                <a:lnTo>
                  <a:pt x="164591" y="599175"/>
                </a:lnTo>
                <a:lnTo>
                  <a:pt x="177440" y="595262"/>
                </a:lnTo>
                <a:lnTo>
                  <a:pt x="181575" y="588629"/>
                </a:lnTo>
                <a:lnTo>
                  <a:pt x="42290" y="588629"/>
                </a:lnTo>
                <a:lnTo>
                  <a:pt x="25264" y="554583"/>
                </a:lnTo>
                <a:lnTo>
                  <a:pt x="88323" y="523055"/>
                </a:lnTo>
                <a:lnTo>
                  <a:pt x="122169" y="471281"/>
                </a:lnTo>
                <a:lnTo>
                  <a:pt x="125221" y="459728"/>
                </a:lnTo>
                <a:lnTo>
                  <a:pt x="120909" y="448823"/>
                </a:lnTo>
                <a:lnTo>
                  <a:pt x="108114" y="442945"/>
                </a:lnTo>
                <a:close/>
              </a:path>
              <a:path w="1151889" h="599439">
                <a:moveTo>
                  <a:pt x="88323" y="523055"/>
                </a:moveTo>
                <a:lnTo>
                  <a:pt x="25264" y="554583"/>
                </a:lnTo>
                <a:lnTo>
                  <a:pt x="42290" y="588629"/>
                </a:lnTo>
                <a:lnTo>
                  <a:pt x="55519" y="582015"/>
                </a:lnTo>
                <a:lnTo>
                  <a:pt x="49779" y="582015"/>
                </a:lnTo>
                <a:lnTo>
                  <a:pt x="35051" y="552571"/>
                </a:lnTo>
                <a:lnTo>
                  <a:pt x="69028" y="552571"/>
                </a:lnTo>
                <a:lnTo>
                  <a:pt x="88323" y="523055"/>
                </a:lnTo>
                <a:close/>
              </a:path>
              <a:path w="1151889" h="599439">
                <a:moveTo>
                  <a:pt x="104695" y="557426"/>
                </a:moveTo>
                <a:lnTo>
                  <a:pt x="42290" y="588629"/>
                </a:lnTo>
                <a:lnTo>
                  <a:pt x="181575" y="588629"/>
                </a:lnTo>
                <a:lnTo>
                  <a:pt x="184443" y="584028"/>
                </a:lnTo>
                <a:lnTo>
                  <a:pt x="181475" y="569901"/>
                </a:lnTo>
                <a:lnTo>
                  <a:pt x="171746" y="562101"/>
                </a:lnTo>
                <a:lnTo>
                  <a:pt x="104695" y="557426"/>
                </a:lnTo>
                <a:close/>
              </a:path>
              <a:path w="1151889" h="599439">
                <a:moveTo>
                  <a:pt x="35051" y="552571"/>
                </a:moveTo>
                <a:lnTo>
                  <a:pt x="49779" y="582015"/>
                </a:lnTo>
                <a:lnTo>
                  <a:pt x="67547" y="554837"/>
                </a:lnTo>
                <a:lnTo>
                  <a:pt x="35051" y="552571"/>
                </a:lnTo>
                <a:close/>
              </a:path>
              <a:path w="1151889" h="599439">
                <a:moveTo>
                  <a:pt x="67547" y="554837"/>
                </a:moveTo>
                <a:lnTo>
                  <a:pt x="49779" y="582015"/>
                </a:lnTo>
                <a:lnTo>
                  <a:pt x="55519" y="582015"/>
                </a:lnTo>
                <a:lnTo>
                  <a:pt x="104695" y="557426"/>
                </a:lnTo>
                <a:lnTo>
                  <a:pt x="67547" y="554837"/>
                </a:lnTo>
                <a:close/>
              </a:path>
              <a:path w="1151889" h="599439">
                <a:moveTo>
                  <a:pt x="1134486" y="0"/>
                </a:moveTo>
                <a:lnTo>
                  <a:pt x="88323" y="523055"/>
                </a:lnTo>
                <a:lnTo>
                  <a:pt x="67547" y="554837"/>
                </a:lnTo>
                <a:lnTo>
                  <a:pt x="104695" y="557426"/>
                </a:lnTo>
                <a:lnTo>
                  <a:pt x="1151500" y="34015"/>
                </a:lnTo>
                <a:lnTo>
                  <a:pt x="1134486" y="0"/>
                </a:lnTo>
                <a:close/>
              </a:path>
              <a:path w="1151889" h="599439">
                <a:moveTo>
                  <a:pt x="69028" y="552571"/>
                </a:moveTo>
                <a:lnTo>
                  <a:pt x="35051" y="552571"/>
                </a:lnTo>
                <a:lnTo>
                  <a:pt x="67547" y="554837"/>
                </a:lnTo>
                <a:lnTo>
                  <a:pt x="69028" y="552571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14142" y="1379907"/>
            <a:ext cx="1223010" cy="603885"/>
          </a:xfrm>
          <a:custGeom>
            <a:avLst/>
            <a:gdLst/>
            <a:ahLst/>
            <a:cxnLst/>
            <a:rect l="l" t="t" r="r" b="b"/>
            <a:pathLst>
              <a:path w="1223010" h="603885">
                <a:moveTo>
                  <a:pt x="1117195" y="560255"/>
                </a:moveTo>
                <a:lnTo>
                  <a:pt x="1049726" y="566592"/>
                </a:lnTo>
                <a:lnTo>
                  <a:pt x="1040581" y="574784"/>
                </a:lnTo>
                <a:lnTo>
                  <a:pt x="1038070" y="589073"/>
                </a:lnTo>
                <a:lnTo>
                  <a:pt x="1045453" y="599857"/>
                </a:lnTo>
                <a:lnTo>
                  <a:pt x="1058296" y="603382"/>
                </a:lnTo>
                <a:lnTo>
                  <a:pt x="1209921" y="589909"/>
                </a:lnTo>
                <a:lnTo>
                  <a:pt x="1180216" y="589909"/>
                </a:lnTo>
                <a:lnTo>
                  <a:pt x="1117195" y="560255"/>
                </a:lnTo>
                <a:close/>
              </a:path>
              <a:path w="1223010" h="603885">
                <a:moveTo>
                  <a:pt x="1154276" y="556773"/>
                </a:moveTo>
                <a:lnTo>
                  <a:pt x="1117195" y="560255"/>
                </a:lnTo>
                <a:lnTo>
                  <a:pt x="1180216" y="589909"/>
                </a:lnTo>
                <a:lnTo>
                  <a:pt x="1183209" y="583570"/>
                </a:lnTo>
                <a:lnTo>
                  <a:pt x="1172717" y="583570"/>
                </a:lnTo>
                <a:lnTo>
                  <a:pt x="1154276" y="556773"/>
                </a:lnTo>
                <a:close/>
              </a:path>
              <a:path w="1223010" h="603885">
                <a:moveTo>
                  <a:pt x="1111016" y="445836"/>
                </a:moveTo>
                <a:lnTo>
                  <a:pt x="1098294" y="452004"/>
                </a:lnTo>
                <a:lnTo>
                  <a:pt x="1094283" y="463010"/>
                </a:lnTo>
                <a:lnTo>
                  <a:pt x="1097645" y="474482"/>
                </a:lnTo>
                <a:lnTo>
                  <a:pt x="1132771" y="525523"/>
                </a:lnTo>
                <a:lnTo>
                  <a:pt x="1196461" y="555497"/>
                </a:lnTo>
                <a:lnTo>
                  <a:pt x="1180216" y="589909"/>
                </a:lnTo>
                <a:lnTo>
                  <a:pt x="1209921" y="589909"/>
                </a:lnTo>
                <a:lnTo>
                  <a:pt x="1222613" y="588782"/>
                </a:lnTo>
                <a:lnTo>
                  <a:pt x="1129009" y="452902"/>
                </a:lnTo>
                <a:lnTo>
                  <a:pt x="1121799" y="446833"/>
                </a:lnTo>
                <a:lnTo>
                  <a:pt x="1111016" y="445836"/>
                </a:lnTo>
                <a:close/>
              </a:path>
              <a:path w="1223010" h="603885">
                <a:moveTo>
                  <a:pt x="1186677" y="553730"/>
                </a:moveTo>
                <a:lnTo>
                  <a:pt x="1154276" y="556773"/>
                </a:lnTo>
                <a:lnTo>
                  <a:pt x="1172717" y="583570"/>
                </a:lnTo>
                <a:lnTo>
                  <a:pt x="1186677" y="553730"/>
                </a:lnTo>
                <a:close/>
              </a:path>
              <a:path w="1223010" h="603885">
                <a:moveTo>
                  <a:pt x="1192705" y="553730"/>
                </a:moveTo>
                <a:lnTo>
                  <a:pt x="1186677" y="553730"/>
                </a:lnTo>
                <a:lnTo>
                  <a:pt x="1172717" y="583570"/>
                </a:lnTo>
                <a:lnTo>
                  <a:pt x="1183209" y="583570"/>
                </a:lnTo>
                <a:lnTo>
                  <a:pt x="1196461" y="555497"/>
                </a:lnTo>
                <a:lnTo>
                  <a:pt x="1192705" y="553730"/>
                </a:lnTo>
                <a:close/>
              </a:path>
              <a:path w="1223010" h="603885">
                <a:moveTo>
                  <a:pt x="16123" y="0"/>
                </a:moveTo>
                <a:lnTo>
                  <a:pt x="0" y="34564"/>
                </a:lnTo>
                <a:lnTo>
                  <a:pt x="1117195" y="560255"/>
                </a:lnTo>
                <a:lnTo>
                  <a:pt x="1154276" y="556773"/>
                </a:lnTo>
                <a:lnTo>
                  <a:pt x="1132771" y="525523"/>
                </a:lnTo>
                <a:lnTo>
                  <a:pt x="16123" y="0"/>
                </a:lnTo>
                <a:close/>
              </a:path>
              <a:path w="1223010" h="603885">
                <a:moveTo>
                  <a:pt x="1132771" y="525523"/>
                </a:moveTo>
                <a:lnTo>
                  <a:pt x="1154276" y="556773"/>
                </a:lnTo>
                <a:lnTo>
                  <a:pt x="1186677" y="553730"/>
                </a:lnTo>
                <a:lnTo>
                  <a:pt x="1192705" y="553730"/>
                </a:lnTo>
                <a:lnTo>
                  <a:pt x="1132771" y="525523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329253" y="4424714"/>
            <a:ext cx="5573395" cy="468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-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Ambas</a:t>
            </a:r>
            <a:r>
              <a:rPr sz="1400" b="1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400" b="1" spc="-3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at</a:t>
            </a:r>
            <a:r>
              <a:rPr sz="1400" b="1" spc="-1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ias</a:t>
            </a:r>
            <a:r>
              <a:rPr sz="1400" b="1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nec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si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as</a:t>
            </a:r>
            <a:r>
              <a:rPr sz="1400" b="1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spue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1400" b="1" spc="-2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as</a:t>
            </a:r>
            <a:r>
              <a:rPr sz="1400" b="1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nta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4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nt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400" b="1" spc="1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en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ci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ó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1400" b="1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humana</a:t>
            </a:r>
            <a:r>
              <a:rPr sz="1400" b="1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no</a:t>
            </a:r>
            <a:r>
              <a:rPr sz="14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tiene</a:t>
            </a:r>
            <a:r>
              <a:rPr sz="1400" b="1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se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tido</a:t>
            </a:r>
            <a:r>
              <a:rPr sz="1400" b="1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si</a:t>
            </a:r>
            <a:r>
              <a:rPr sz="14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los</a:t>
            </a:r>
            <a:r>
              <a:rPr sz="14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osi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st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em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1400" b="1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no</a:t>
            </a:r>
            <a:r>
              <a:rPr sz="14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spond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endParaRPr sz="1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0352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77672" y="1016337"/>
            <a:ext cx="1541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 smtClean="0"/>
              <a:t>En Mitigación </a:t>
            </a:r>
            <a:endParaRPr lang="es-PE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60" y="1052736"/>
            <a:ext cx="6170589" cy="400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36450" y="1855212"/>
            <a:ext cx="1910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/>
              <a:t>Inventario del carbono almacenado en los principales sistemas de uso de la tierra de Costa, Sierra y Selva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367002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90" y="831838"/>
            <a:ext cx="7087532" cy="3942330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 flipH="1">
            <a:off x="1738041" y="4774168"/>
            <a:ext cx="107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err="1" smtClean="0"/>
              <a:t>Biochar</a:t>
            </a:r>
            <a:endParaRPr lang="es-PE" dirty="0"/>
          </a:p>
        </p:txBody>
      </p:sp>
      <p:sp>
        <p:nvSpPr>
          <p:cNvPr id="16" name="CuadroTexto 15"/>
          <p:cNvSpPr txBox="1"/>
          <p:nvPr/>
        </p:nvSpPr>
        <p:spPr>
          <a:xfrm flipH="1">
            <a:off x="3842182" y="4774168"/>
            <a:ext cx="2190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err="1" smtClean="0"/>
              <a:t>Chipeado</a:t>
            </a:r>
            <a:r>
              <a:rPr lang="es-PE" dirty="0" smtClean="0"/>
              <a:t> de </a:t>
            </a:r>
            <a:r>
              <a:rPr lang="es-PE" dirty="0" err="1" smtClean="0"/>
              <a:t>purmas</a:t>
            </a:r>
            <a:endParaRPr lang="es-PE" dirty="0"/>
          </a:p>
        </p:txBody>
      </p:sp>
      <p:sp>
        <p:nvSpPr>
          <p:cNvPr id="17" name="CuadroTexto 16"/>
          <p:cNvSpPr txBox="1"/>
          <p:nvPr/>
        </p:nvSpPr>
        <p:spPr>
          <a:xfrm flipH="1">
            <a:off x="6301052" y="4741902"/>
            <a:ext cx="282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err="1" smtClean="0"/>
              <a:t>Chipeado</a:t>
            </a:r>
            <a:r>
              <a:rPr lang="es-PE" dirty="0" smtClean="0"/>
              <a:t> de palma aceitera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602626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949412" y="440388"/>
            <a:ext cx="401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800" dirty="0" smtClean="0">
                <a:latin typeface="Impact" panose="020B0806030902050204" pitchFamily="34" charset="0"/>
              </a:rPr>
              <a:t>5. Acciones de respuesta  </a:t>
            </a:r>
            <a:endParaRPr lang="es-PE" sz="2800" dirty="0">
              <a:latin typeface="Impact" panose="020B0806030902050204" pitchFamily="34" charset="0"/>
            </a:endParaRP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253979" y="996375"/>
            <a:ext cx="8459078" cy="3725707"/>
          </a:xfrm>
        </p:spPr>
        <p:txBody>
          <a:bodyPr/>
          <a:lstStyle/>
          <a:p>
            <a:pPr marL="0" indent="0">
              <a:buNone/>
            </a:pPr>
            <a:r>
              <a:rPr lang="es-ES" b="1" dirty="0">
                <a:solidFill>
                  <a:schemeClr val="tx1"/>
                </a:solidFill>
              </a:rPr>
              <a:t>PIP 306260</a:t>
            </a:r>
            <a:r>
              <a:rPr lang="es-ES" b="1" dirty="0" smtClean="0">
                <a:solidFill>
                  <a:schemeClr val="tx1"/>
                </a:solidFill>
              </a:rPr>
              <a:t>:   </a:t>
            </a:r>
            <a:r>
              <a:rPr lang="es-PE" b="1" dirty="0" smtClean="0">
                <a:solidFill>
                  <a:schemeClr val="tx1"/>
                </a:solidFill>
              </a:rPr>
              <a:t>INSTALACIÓN </a:t>
            </a:r>
            <a:r>
              <a:rPr lang="es-PE" b="1" dirty="0">
                <a:solidFill>
                  <a:schemeClr val="tx1"/>
                </a:solidFill>
              </a:rPr>
              <a:t>DEL SERVICIO DE INVESTIGACION  TECNOLOGICA AGRARIA ESPECIALIZADA EN CAMBIO CLIMATICO PARA EL SECTOR AGRARIO</a:t>
            </a:r>
            <a:endParaRPr lang="es-E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PE" dirty="0"/>
          </a:p>
        </p:txBody>
      </p:sp>
      <p:pic>
        <p:nvPicPr>
          <p:cNvPr id="9" name="Imagen 8" descr="C:\Users\mramosl\Downloads\foto laboratori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37" y="1523070"/>
            <a:ext cx="2215828" cy="1519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CuadroTexto 9"/>
          <p:cNvSpPr txBox="1"/>
          <p:nvPr/>
        </p:nvSpPr>
        <p:spPr>
          <a:xfrm>
            <a:off x="2381765" y="1523070"/>
            <a:ext cx="6419335" cy="337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 smtClean="0"/>
              <a:t>Objetivo:</a:t>
            </a:r>
          </a:p>
          <a:p>
            <a:r>
              <a:rPr lang="es-ES" sz="900" dirty="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Contribuir a reducir las brechas de información con datos sistematizados para mejorar la planificación futura en el Sector Agrario, desarrollar una agricultura climáticamente inteligente y mejorar la calidad de vida de los productores.</a:t>
            </a:r>
          </a:p>
          <a:p>
            <a:endParaRPr lang="es-ES" sz="1050" b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50" b="1" dirty="0">
                <a:latin typeface="Arial" panose="020B0604020202020204" pitchFamily="34" charset="0"/>
                <a:cs typeface="Arial" panose="020B0604020202020204" pitchFamily="34" charset="0"/>
              </a:rPr>
              <a:t>Resultados Esperados:</a:t>
            </a:r>
          </a:p>
          <a:p>
            <a:pPr algn="just"/>
            <a:r>
              <a:rPr lang="es-ES" sz="900" dirty="0"/>
              <a:t>Identificar las variedades  peruanas con mejor capacidad de resilencia a los diferentes escenarios de Cambio Climático.</a:t>
            </a:r>
          </a:p>
          <a:p>
            <a:pPr algn="just"/>
            <a:endParaRPr lang="es-ES" sz="900" dirty="0"/>
          </a:p>
          <a:p>
            <a:pPr algn="just"/>
            <a:r>
              <a:rPr lang="es-ES" sz="900" dirty="0"/>
              <a:t>Socializar los resultados a público en general, comunidad científica y tomadores de decisión del impacto del Cambio Climático sobre la agricultura en el Perú.</a:t>
            </a:r>
          </a:p>
          <a:p>
            <a:pPr algn="just"/>
            <a:endParaRPr lang="es-ES" sz="900" dirty="0"/>
          </a:p>
          <a:p>
            <a:pPr algn="just"/>
            <a:r>
              <a:rPr lang="es-ES" b="1" dirty="0" smtClean="0"/>
              <a:t>Logros</a:t>
            </a:r>
            <a:endParaRPr lang="es-ES" b="1" dirty="0"/>
          </a:p>
          <a:p>
            <a:pPr algn="just">
              <a:lnSpc>
                <a:spcPct val="140000"/>
              </a:lnSpc>
            </a:pPr>
            <a:r>
              <a:rPr lang="es-ES" sz="900" dirty="0">
                <a:ea typeface="Arial" panose="020B0604020202020204" pitchFamily="34" charset="0"/>
                <a:cs typeface="Arial" panose="020B0604020202020204" pitchFamily="34" charset="0"/>
              </a:rPr>
              <a:t>Infraestructura desarrollada con equipamiento al  90%</a:t>
            </a:r>
          </a:p>
          <a:p>
            <a:pPr algn="just">
              <a:lnSpc>
                <a:spcPct val="140000"/>
              </a:lnSpc>
            </a:pPr>
            <a:r>
              <a:rPr lang="es-ES" sz="900" dirty="0">
                <a:ea typeface="Arial" panose="020B0604020202020204" pitchFamily="34" charset="0"/>
                <a:cs typeface="Arial" panose="020B0604020202020204" pitchFamily="34" charset="0"/>
              </a:rPr>
              <a:t>Dos Foros Científico sobre Cambio Climático en el Sector Agrario del Perú</a:t>
            </a:r>
          </a:p>
          <a:p>
            <a:pPr algn="just">
              <a:lnSpc>
                <a:spcPct val="140000"/>
              </a:lnSpc>
            </a:pPr>
            <a:r>
              <a:rPr lang="es-ES" sz="900" dirty="0">
                <a:ea typeface="Arial" panose="020B0604020202020204" pitchFamily="34" charset="0"/>
                <a:cs typeface="Arial" panose="020B0604020202020204" pitchFamily="34" charset="0"/>
              </a:rPr>
              <a:t>Desarrollo de proyecto pilotos  en la EEA Santa Ana evaluándose 02 cultivos: Quinua y Maíz.</a:t>
            </a:r>
          </a:p>
          <a:p>
            <a:pPr algn="just">
              <a:lnSpc>
                <a:spcPct val="140000"/>
              </a:lnSpc>
            </a:pPr>
            <a:r>
              <a:rPr lang="es-ES" sz="900" dirty="0">
                <a:ea typeface="Arial" panose="020B0604020202020204" pitchFamily="34" charset="0"/>
                <a:cs typeface="Arial" panose="020B0604020202020204" pitchFamily="34" charset="0"/>
              </a:rPr>
              <a:t>Experimentación  bajo cámaras bioclimáticas el incremento del dióxido de carbono en el cultivo de quinua y estrés a sequía.</a:t>
            </a:r>
          </a:p>
          <a:p>
            <a:pPr algn="just">
              <a:lnSpc>
                <a:spcPct val="140000"/>
              </a:lnSpc>
            </a:pPr>
            <a:r>
              <a:rPr lang="es-ES" sz="900" dirty="0">
                <a:ea typeface="Arial" panose="020B0604020202020204" pitchFamily="34" charset="0"/>
                <a:cs typeface="Arial" panose="020B0604020202020204" pitchFamily="34" charset="0"/>
              </a:rPr>
              <a:t>02 Borradores de Artículos Científicos bajo revisión de pares internacionales</a:t>
            </a:r>
          </a:p>
          <a:p>
            <a:pPr algn="just">
              <a:lnSpc>
                <a:spcPct val="140000"/>
              </a:lnSpc>
            </a:pPr>
            <a:r>
              <a:rPr lang="es-ES" sz="900" dirty="0">
                <a:ea typeface="Arial" panose="020B0604020202020204" pitchFamily="34" charset="0"/>
                <a:cs typeface="Arial" panose="020B0604020202020204" pitchFamily="34" charset="0"/>
              </a:rPr>
              <a:t>01 Presentación internacional en la India  de los resultados preliminares de Materiales de quinua tolerantes a sequía.</a:t>
            </a:r>
            <a:endParaRPr lang="es-ES" sz="1050" dirty="0"/>
          </a:p>
          <a:p>
            <a:endParaRPr lang="es-PE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b="40124"/>
          <a:stretch/>
        </p:blipFill>
        <p:spPr>
          <a:xfrm>
            <a:off x="1307607" y="3081223"/>
            <a:ext cx="1074158" cy="8143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n 11" descr="http://www.inia.gob.pe/wp-content/uploads/2018/12/214-2018-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18" y="3081222"/>
            <a:ext cx="1061878" cy="81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12" y="3935302"/>
            <a:ext cx="1072683" cy="8670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7607" y="3933831"/>
            <a:ext cx="1074158" cy="8685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089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272955" y="831671"/>
            <a:ext cx="1616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 smtClean="0"/>
              <a:t>En Adaptación </a:t>
            </a:r>
            <a:endParaRPr lang="es-PE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86" y="831671"/>
            <a:ext cx="4251010" cy="424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0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2994" y="1711059"/>
            <a:ext cx="2154855" cy="10715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r="26178"/>
          <a:stretch/>
        </p:blipFill>
        <p:spPr>
          <a:xfrm>
            <a:off x="2641676" y="1711059"/>
            <a:ext cx="2130837" cy="266702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81964" t="78029" r="721" b="13744"/>
          <a:stretch/>
        </p:blipFill>
        <p:spPr>
          <a:xfrm>
            <a:off x="2641676" y="4105486"/>
            <a:ext cx="693883" cy="27259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41074" y="881919"/>
            <a:ext cx="47948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 smtClean="0">
                <a:solidFill>
                  <a:srgbClr val="FF0000"/>
                </a:solidFill>
              </a:rPr>
              <a:t>Déficit de Agua al Cambio Climático</a:t>
            </a:r>
            <a:endParaRPr lang="es-MX" sz="2200" dirty="0">
              <a:solidFill>
                <a:srgbClr val="FF000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l="4895" t="19688" r="1666" b="3438"/>
          <a:stretch/>
        </p:blipFill>
        <p:spPr>
          <a:xfrm>
            <a:off x="479566" y="2827251"/>
            <a:ext cx="2138284" cy="1550832"/>
          </a:xfrm>
          <a:prstGeom prst="rect">
            <a:avLst/>
          </a:prstGeom>
        </p:spPr>
      </p:pic>
      <p:graphicFrame>
        <p:nvGraphicFramePr>
          <p:cNvPr id="12" name="Objeto 11"/>
          <p:cNvGraphicFramePr>
            <a:graphicFrameLocks noChangeAspect="1"/>
          </p:cNvGraphicFramePr>
          <p:nvPr>
            <p:extLst/>
          </p:nvPr>
        </p:nvGraphicFramePr>
        <p:xfrm>
          <a:off x="4881311" y="1422081"/>
          <a:ext cx="4153832" cy="1568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Hoja de cálculo" r:id="rId8" imgW="7391512" imgH="2667105" progId="Excel.Sheet.12">
                  <p:embed/>
                </p:oleObj>
              </mc:Choice>
              <mc:Fallback>
                <p:oleObj name="Hoja de cálculo" r:id="rId8" imgW="7391512" imgH="266710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81311" y="1422081"/>
                        <a:ext cx="4153832" cy="1568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456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420688"/>
            <a:ext cx="78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s://ci6.googleusercontent.com/proxy/KCXBTsFMlQeZ6qlMdASwK96Gtyqi42lOVHFhelWmjBZyNZKO5qpIJcVimSRV4fgn5mkG3jaDI9_FAq27oj_YzfYlLWTkx53uEuJn5QpA7-wLAxk4hy_8vMmjAffVYVnU0xQY1dwn8xH5LQzJdDlLAseNzbk=s0-d-e1-ft#https://drive.google.com/a/inia.gob.pe/uc?id=1VFAAPwYAgL2foEihrPjif04WY_HuuUZf&amp;export=downlo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323850"/>
            <a:ext cx="25384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6428" y="1652803"/>
            <a:ext cx="981467" cy="7361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4131" y="2648537"/>
            <a:ext cx="981469" cy="73610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3" y="3414039"/>
            <a:ext cx="1195005" cy="896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4182" y="2041335"/>
            <a:ext cx="981468" cy="736101"/>
          </a:xfrm>
          <a:prstGeom prst="rect">
            <a:avLst/>
          </a:prstGeom>
        </p:spPr>
      </p:pic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3793549654"/>
              </p:ext>
            </p:extLst>
          </p:nvPr>
        </p:nvGraphicFramePr>
        <p:xfrm>
          <a:off x="547053" y="2143320"/>
          <a:ext cx="7291106" cy="2774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9" name="Imagen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62" y="911201"/>
            <a:ext cx="1690582" cy="11105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aphicFrame>
        <p:nvGraphicFramePr>
          <p:cNvPr id="20" name="Objeto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600113"/>
              </p:ext>
            </p:extLst>
          </p:nvPr>
        </p:nvGraphicFramePr>
        <p:xfrm>
          <a:off x="-16942" y="959090"/>
          <a:ext cx="2249389" cy="2057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Hoja de cálculo" r:id="rId17" imgW="4019561" imgH="3676519" progId="Excel.Sheet.12">
                  <p:embed/>
                </p:oleObj>
              </mc:Choice>
              <mc:Fallback>
                <p:oleObj name="Hoja de cálculo" r:id="rId17" imgW="4019561" imgH="367651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-16942" y="959090"/>
                        <a:ext cx="2249389" cy="20574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upo 20"/>
          <p:cNvGrpSpPr/>
          <p:nvPr/>
        </p:nvGrpSpPr>
        <p:grpSpPr>
          <a:xfrm>
            <a:off x="5109302" y="3883339"/>
            <a:ext cx="4297076" cy="1011210"/>
            <a:chOff x="3465742" y="3557346"/>
            <a:chExt cx="3686951" cy="916299"/>
          </a:xfrm>
        </p:grpSpPr>
        <p:grpSp>
          <p:nvGrpSpPr>
            <p:cNvPr id="22" name="Grupo 21"/>
            <p:cNvGrpSpPr/>
            <p:nvPr/>
          </p:nvGrpSpPr>
          <p:grpSpPr>
            <a:xfrm>
              <a:off x="3465742" y="3557346"/>
              <a:ext cx="3686951" cy="916299"/>
              <a:chOff x="1223013" y="2669773"/>
              <a:chExt cx="4045318" cy="883115"/>
            </a:xfrm>
          </p:grpSpPr>
          <p:grpSp>
            <p:nvGrpSpPr>
              <p:cNvPr id="25" name="Grupo 24"/>
              <p:cNvGrpSpPr/>
              <p:nvPr/>
            </p:nvGrpSpPr>
            <p:grpSpPr>
              <a:xfrm>
                <a:off x="1255054" y="3004455"/>
                <a:ext cx="4013277" cy="548433"/>
                <a:chOff x="6624771" y="1752873"/>
                <a:chExt cx="4188540" cy="593558"/>
              </a:xfrm>
            </p:grpSpPr>
            <p:grpSp>
              <p:nvGrpSpPr>
                <p:cNvPr id="27" name="Grupo 26"/>
                <p:cNvGrpSpPr/>
                <p:nvPr/>
              </p:nvGrpSpPr>
              <p:grpSpPr>
                <a:xfrm>
                  <a:off x="6707971" y="1752873"/>
                  <a:ext cx="2835250" cy="593558"/>
                  <a:chOff x="1540042" y="1026695"/>
                  <a:chExt cx="2835250" cy="593558"/>
                </a:xfrm>
              </p:grpSpPr>
              <p:sp>
                <p:nvSpPr>
                  <p:cNvPr id="29" name="Flecha derecha 28"/>
                  <p:cNvSpPr/>
                  <p:nvPr/>
                </p:nvSpPr>
                <p:spPr>
                  <a:xfrm>
                    <a:off x="1540042" y="1026695"/>
                    <a:ext cx="1059515" cy="593558"/>
                  </a:xfrm>
                  <a:prstGeom prst="rightArrow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accent6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0" name="Flecha derecha 29"/>
                  <p:cNvSpPr/>
                  <p:nvPr/>
                </p:nvSpPr>
                <p:spPr>
                  <a:xfrm>
                    <a:off x="2599557" y="1026695"/>
                    <a:ext cx="733313" cy="593558"/>
                  </a:xfrm>
                  <a:prstGeom prst="rightArrow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1" name="Flecha derecha 30"/>
                  <p:cNvSpPr/>
                  <p:nvPr/>
                </p:nvSpPr>
                <p:spPr>
                  <a:xfrm>
                    <a:off x="3361605" y="1026695"/>
                    <a:ext cx="1013687" cy="564860"/>
                  </a:xfrm>
                  <a:prstGeom prst="rightArrow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28" name="CuadroTexto 27"/>
                <p:cNvSpPr txBox="1"/>
                <p:nvPr/>
              </p:nvSpPr>
              <p:spPr>
                <a:xfrm>
                  <a:off x="6624771" y="1928911"/>
                  <a:ext cx="4188540" cy="2618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1200" b="1" dirty="0" smtClean="0"/>
                    <a:t>   PRE SEQUIA       </a:t>
                  </a:r>
                  <a:r>
                    <a:rPr lang="es-MX" sz="1200" b="1" dirty="0" err="1" smtClean="0"/>
                    <a:t>SEQUIA</a:t>
                  </a:r>
                  <a:r>
                    <a:rPr lang="es-MX" sz="1200" b="1" dirty="0" smtClean="0"/>
                    <a:t>       POST SEQUIA</a:t>
                  </a:r>
                  <a:endParaRPr lang="es-MX" sz="1200" b="1" dirty="0"/>
                </a:p>
              </p:txBody>
            </p:sp>
          </p:grpSp>
          <p:sp>
            <p:nvSpPr>
              <p:cNvPr id="26" name="CuadroTexto 25"/>
              <p:cNvSpPr txBox="1"/>
              <p:nvPr/>
            </p:nvSpPr>
            <p:spPr>
              <a:xfrm>
                <a:off x="1223013" y="2669773"/>
                <a:ext cx="3714205" cy="255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3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PRE</a:t>
                </a:r>
                <a:r>
                  <a:rPr lang="es-MX" sz="13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s-MX" sz="13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FLORACIÓN</a:t>
                </a:r>
                <a:r>
                  <a:rPr lang="es-MX" sz="1300" b="1" dirty="0" smtClean="0">
                    <a:solidFill>
                      <a:srgbClr val="FF0000"/>
                    </a:solidFill>
                  </a:rPr>
                  <a:t>            </a:t>
                </a:r>
                <a:r>
                  <a:rPr lang="es-MX" sz="13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POST FLORACION</a:t>
                </a:r>
                <a:endParaRPr lang="es-MX" sz="13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23" name="Conector recto 22"/>
            <p:cNvCxnSpPr/>
            <p:nvPr/>
          </p:nvCxnSpPr>
          <p:spPr>
            <a:xfrm>
              <a:off x="3567602" y="3848212"/>
              <a:ext cx="925250" cy="10157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/>
            <p:cNvCxnSpPr/>
            <p:nvPr/>
          </p:nvCxnSpPr>
          <p:spPr>
            <a:xfrm flipV="1">
              <a:off x="4492850" y="3864033"/>
              <a:ext cx="1550705" cy="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533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2191" y="946622"/>
            <a:ext cx="3453713" cy="451966"/>
          </a:xfrm>
        </p:spPr>
        <p:txBody>
          <a:bodyPr/>
          <a:lstStyle/>
          <a:p>
            <a:r>
              <a:rPr lang="es-PE" sz="2800" dirty="0" smtClean="0"/>
              <a:t>Contenido</a:t>
            </a:r>
            <a:endParaRPr lang="es-PE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2191" y="1812404"/>
            <a:ext cx="5406219" cy="1665674"/>
          </a:xfrm>
        </p:spPr>
        <p:txBody>
          <a:bodyPr/>
          <a:lstStyle/>
          <a:p>
            <a:pPr marL="228600" indent="-228600">
              <a:buAutoNum type="arabicPeriod"/>
            </a:pPr>
            <a:r>
              <a:rPr lang="es-PE" sz="2400" dirty="0" smtClean="0">
                <a:solidFill>
                  <a:schemeClr val="tx1"/>
                </a:solidFill>
              </a:rPr>
              <a:t>La influencia humana en el cambio climático</a:t>
            </a:r>
          </a:p>
          <a:p>
            <a:pPr marL="228600" indent="-228600">
              <a:buAutoNum type="arabicPeriod"/>
            </a:pPr>
            <a:r>
              <a:rPr lang="es-PE" sz="2400" dirty="0" smtClean="0">
                <a:solidFill>
                  <a:schemeClr val="tx1"/>
                </a:solidFill>
              </a:rPr>
              <a:t>El cambio climático ya sucedió en el pasado </a:t>
            </a:r>
          </a:p>
          <a:p>
            <a:pPr marL="228600" indent="-228600">
              <a:buAutoNum type="arabicPeriod"/>
            </a:pPr>
            <a:r>
              <a:rPr lang="es-PE" sz="2400" dirty="0" smtClean="0">
                <a:solidFill>
                  <a:schemeClr val="tx1"/>
                </a:solidFill>
              </a:rPr>
              <a:t>Evidencias actuales sobre la afectación en los cultivos</a:t>
            </a:r>
          </a:p>
          <a:p>
            <a:pPr marL="228600" indent="-228600">
              <a:buAutoNum type="arabicPeriod"/>
            </a:pPr>
            <a:r>
              <a:rPr lang="es-PE" sz="2400" dirty="0" smtClean="0">
                <a:solidFill>
                  <a:schemeClr val="tx1"/>
                </a:solidFill>
              </a:rPr>
              <a:t>Escenarios futuros para la agricultura</a:t>
            </a:r>
          </a:p>
          <a:p>
            <a:pPr marL="228600" indent="-228600">
              <a:buAutoNum type="arabicPeriod"/>
            </a:pPr>
            <a:r>
              <a:rPr lang="es-PE" sz="2400" dirty="0" smtClean="0">
                <a:solidFill>
                  <a:schemeClr val="tx1"/>
                </a:solidFill>
              </a:rPr>
              <a:t>Acciones de respuesta </a:t>
            </a:r>
            <a:endParaRPr lang="es-PE" sz="2400" dirty="0">
              <a:solidFill>
                <a:schemeClr val="tx1"/>
              </a:solidFill>
            </a:endParaRPr>
          </a:p>
        </p:txBody>
      </p:sp>
      <p:pic>
        <p:nvPicPr>
          <p:cNvPr id="4" name="Picture 2" descr="Resultado de imagen para cambio climatico en el pe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853" y="3215986"/>
            <a:ext cx="3099791" cy="167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n para cambio climatico en el pe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853" y="1172605"/>
            <a:ext cx="3099791" cy="187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39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420688"/>
            <a:ext cx="78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s://ci6.googleusercontent.com/proxy/KCXBTsFMlQeZ6qlMdASwK96Gtyqi42lOVHFhelWmjBZyNZKO5qpIJcVimSRV4fgn5mkG3jaDI9_FAq27oj_YzfYlLWTkx53uEuJn5QpA7-wLAxk4hy_8vMmjAffVYVnU0xQY1dwn8xH5LQzJdDlLAseNzbk=s0-d-e1-ft#https://drive.google.com/a/inia.gob.pe/uc?id=1VFAAPwYAgL2foEihrPjif04WY_HuuUZf&amp;export=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323850"/>
            <a:ext cx="25384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257" y="2855456"/>
            <a:ext cx="4183856" cy="22167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9477" y="1428173"/>
            <a:ext cx="941722" cy="1251657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4118" y="1614490"/>
            <a:ext cx="1251657" cy="9310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pSp>
        <p:nvGrpSpPr>
          <p:cNvPr id="35" name="Grupo 34"/>
          <p:cNvGrpSpPr/>
          <p:nvPr/>
        </p:nvGrpSpPr>
        <p:grpSpPr>
          <a:xfrm>
            <a:off x="473863" y="1428173"/>
            <a:ext cx="3848734" cy="2090900"/>
            <a:chOff x="1085361" y="167450"/>
            <a:chExt cx="7145131" cy="3158002"/>
          </a:xfrm>
        </p:grpSpPr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5361" y="167450"/>
              <a:ext cx="7145131" cy="3158002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grpSp>
          <p:nvGrpSpPr>
            <p:cNvPr id="37" name="Grupo 36"/>
            <p:cNvGrpSpPr/>
            <p:nvPr/>
          </p:nvGrpSpPr>
          <p:grpSpPr>
            <a:xfrm>
              <a:off x="1621796" y="875458"/>
              <a:ext cx="5715373" cy="2002398"/>
              <a:chOff x="2050588" y="3071878"/>
              <a:chExt cx="5715373" cy="2002398"/>
            </a:xfrm>
            <a:noFill/>
          </p:grpSpPr>
          <p:sp>
            <p:nvSpPr>
              <p:cNvPr id="41" name="Elipse 40"/>
              <p:cNvSpPr/>
              <p:nvPr/>
            </p:nvSpPr>
            <p:spPr>
              <a:xfrm rot="21080580">
                <a:off x="2050588" y="3340287"/>
                <a:ext cx="829660" cy="977463"/>
              </a:xfrm>
              <a:prstGeom prst="ellipse">
                <a:avLst/>
              </a:prstGeom>
              <a:grp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sp>
            <p:nvSpPr>
              <p:cNvPr id="42" name="Elipse 41"/>
              <p:cNvSpPr/>
              <p:nvPr/>
            </p:nvSpPr>
            <p:spPr>
              <a:xfrm rot="20387615">
                <a:off x="6890197" y="3683357"/>
                <a:ext cx="875764" cy="1390919"/>
              </a:xfrm>
              <a:prstGeom prst="ellipse">
                <a:avLst/>
              </a:prstGeom>
              <a:grpFill/>
              <a:ln w="28575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sp>
            <p:nvSpPr>
              <p:cNvPr id="43" name="Elipse 42"/>
              <p:cNvSpPr/>
              <p:nvPr/>
            </p:nvSpPr>
            <p:spPr>
              <a:xfrm rot="21265889">
                <a:off x="3632521" y="3071878"/>
                <a:ext cx="3262949" cy="1490325"/>
              </a:xfrm>
              <a:prstGeom prst="ellipse">
                <a:avLst/>
              </a:prstGeom>
              <a:grpFill/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38" name="CuadroTexto 37"/>
            <p:cNvSpPr txBox="1"/>
            <p:nvPr/>
          </p:nvSpPr>
          <p:spPr>
            <a:xfrm>
              <a:off x="1636302" y="1263267"/>
              <a:ext cx="1351589" cy="376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dirty="0" smtClean="0">
                  <a:solidFill>
                    <a:srgbClr val="FF0000"/>
                  </a:solidFill>
                </a:rPr>
                <a:t>Precoz</a:t>
              </a:r>
              <a:endParaRPr lang="es-MX" sz="1400" dirty="0">
                <a:solidFill>
                  <a:srgbClr val="FF0000"/>
                </a:solidFill>
              </a:endParaRPr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2891040" y="720662"/>
              <a:ext cx="2056172" cy="386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dirty="0" smtClean="0">
                  <a:solidFill>
                    <a:schemeClr val="accent5">
                      <a:lumMod val="75000"/>
                    </a:schemeClr>
                  </a:solidFill>
                </a:rPr>
                <a:t>Intermedio</a:t>
              </a:r>
              <a:endParaRPr lang="es-MX" sz="1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0" name="CuadroTexto 39"/>
            <p:cNvSpPr txBox="1"/>
            <p:nvPr/>
          </p:nvSpPr>
          <p:spPr>
            <a:xfrm>
              <a:off x="6557729" y="1898504"/>
              <a:ext cx="1238743" cy="376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dirty="0" smtClean="0">
                  <a:solidFill>
                    <a:srgbClr val="00B050"/>
                  </a:solidFill>
                </a:rPr>
                <a:t>Tardío</a:t>
              </a:r>
              <a:endParaRPr lang="es-MX" sz="1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44" name="CuadroTexto 43"/>
          <p:cNvSpPr txBox="1"/>
          <p:nvPr/>
        </p:nvSpPr>
        <p:spPr>
          <a:xfrm>
            <a:off x="533400" y="875727"/>
            <a:ext cx="419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rgbClr val="FF0000"/>
                </a:solidFill>
              </a:rPr>
              <a:t>Precocidad</a:t>
            </a:r>
            <a:endParaRPr lang="es-MX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87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420688"/>
            <a:ext cx="78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s://ci6.googleusercontent.com/proxy/KCXBTsFMlQeZ6qlMdASwK96Gtyqi42lOVHFhelWmjBZyNZKO5qpIJcVimSRV4fgn5mkG3jaDI9_FAq27oj_YzfYlLWTkx53uEuJn5QpA7-wLAxk4hy_8vMmjAffVYVnU0xQY1dwn8xH5LQzJdDlLAseNzbk=s0-d-e1-ft#https://drive.google.com/a/inia.gob.pe/uc?id=1VFAAPwYAgL2foEihrPjif04WY_HuuUZf&amp;export=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323850"/>
            <a:ext cx="25384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686775" y="2769144"/>
            <a:ext cx="2974643" cy="2206195"/>
            <a:chOff x="7841924" y="2967390"/>
            <a:chExt cx="4232336" cy="3064175"/>
          </a:xfrm>
        </p:grpSpPr>
        <p:pic>
          <p:nvPicPr>
            <p:cNvPr id="5" name="Marcador de contenido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13"/>
            <a:stretch/>
          </p:blipFill>
          <p:spPr>
            <a:xfrm>
              <a:off x="7841924" y="2967390"/>
              <a:ext cx="4232336" cy="297272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6" name="CuadroTexto 5"/>
            <p:cNvSpPr txBox="1"/>
            <p:nvPr/>
          </p:nvSpPr>
          <p:spPr>
            <a:xfrm>
              <a:off x="7898747" y="5689590"/>
              <a:ext cx="4012234" cy="341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b="1" dirty="0" smtClean="0">
                  <a:solidFill>
                    <a:schemeClr val="bg1"/>
                  </a:solidFill>
                </a:rPr>
                <a:t>Precoz          Tardías                         </a:t>
              </a:r>
              <a:r>
                <a:rPr lang="es-MX" sz="1000" b="1" dirty="0" err="1">
                  <a:solidFill>
                    <a:schemeClr val="bg1"/>
                  </a:solidFill>
                </a:rPr>
                <a:t>Semitardías</a:t>
              </a:r>
              <a:r>
                <a:rPr lang="es-MX" sz="1000" b="1" dirty="0">
                  <a:solidFill>
                    <a:schemeClr val="bg1"/>
                  </a:solidFill>
                </a:rPr>
                <a:t>    </a:t>
              </a:r>
            </a:p>
          </p:txBody>
        </p:sp>
        <p:cxnSp>
          <p:nvCxnSpPr>
            <p:cNvPr id="7" name="Conector recto 6"/>
            <p:cNvCxnSpPr/>
            <p:nvPr/>
          </p:nvCxnSpPr>
          <p:spPr>
            <a:xfrm>
              <a:off x="7918123" y="5701486"/>
              <a:ext cx="50475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/>
            <p:cNvCxnSpPr/>
            <p:nvPr/>
          </p:nvCxnSpPr>
          <p:spPr>
            <a:xfrm>
              <a:off x="8574289" y="5701485"/>
              <a:ext cx="93232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/>
            <p:cNvCxnSpPr/>
            <p:nvPr/>
          </p:nvCxnSpPr>
          <p:spPr>
            <a:xfrm>
              <a:off x="9840441" y="5701485"/>
              <a:ext cx="203722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o 9"/>
          <p:cNvGrpSpPr/>
          <p:nvPr/>
        </p:nvGrpSpPr>
        <p:grpSpPr>
          <a:xfrm>
            <a:off x="686775" y="684640"/>
            <a:ext cx="3737196" cy="2041379"/>
            <a:chOff x="2685236" y="3819137"/>
            <a:chExt cx="5596655" cy="3108743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236" y="3819137"/>
              <a:ext cx="4454690" cy="29262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cxnSp>
          <p:nvCxnSpPr>
            <p:cNvPr id="14" name="Conector recto 13"/>
            <p:cNvCxnSpPr/>
            <p:nvPr/>
          </p:nvCxnSpPr>
          <p:spPr>
            <a:xfrm>
              <a:off x="2891039" y="6545452"/>
              <a:ext cx="4953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ector recto 14"/>
            <p:cNvCxnSpPr/>
            <p:nvPr/>
          </p:nvCxnSpPr>
          <p:spPr>
            <a:xfrm>
              <a:off x="3567315" y="6545452"/>
              <a:ext cx="21812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/>
          </p:nvCxnSpPr>
          <p:spPr>
            <a:xfrm>
              <a:off x="5967615" y="6545452"/>
              <a:ext cx="101917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2769050" y="6388392"/>
              <a:ext cx="5512841" cy="539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   </a:t>
              </a:r>
              <a:r>
                <a:rPr lang="es-MX" sz="1200" dirty="0" smtClean="0">
                  <a:solidFill>
                    <a:schemeClr val="bg1"/>
                  </a:solidFill>
                </a:rPr>
                <a:t>USA                        Perú                       Bolivia </a:t>
              </a:r>
              <a:r>
                <a:rPr lang="es-MX" sz="1200" dirty="0" smtClean="0"/>
                <a:t>                       </a:t>
              </a:r>
              <a:endParaRPr lang="es-MX" sz="1200" dirty="0"/>
            </a:p>
          </p:txBody>
        </p:sp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3608" y="814764"/>
            <a:ext cx="2335648" cy="20067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3608" y="2969856"/>
            <a:ext cx="2335648" cy="18823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2374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47" y="1416903"/>
            <a:ext cx="2079616" cy="23096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173" y="1416903"/>
            <a:ext cx="2079616" cy="23096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16903"/>
            <a:ext cx="2079616" cy="23096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8431" y="1416903"/>
            <a:ext cx="2079616" cy="23096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292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840" y="264734"/>
            <a:ext cx="2033815" cy="1396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724" y="264734"/>
            <a:ext cx="1954018" cy="13654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811" y="264734"/>
            <a:ext cx="1954017" cy="1396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296" y="1985048"/>
            <a:ext cx="2033815" cy="1411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8182" y="2007600"/>
            <a:ext cx="1954017" cy="13957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1267" y="1989154"/>
            <a:ext cx="1954017" cy="14071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1492" y="3607603"/>
            <a:ext cx="2033815" cy="13338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4378" y="3578758"/>
            <a:ext cx="1954018" cy="13627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65" y="3531416"/>
            <a:ext cx="1954017" cy="14100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uadroTexto 2"/>
          <p:cNvSpPr txBox="1"/>
          <p:nvPr/>
        </p:nvSpPr>
        <p:spPr>
          <a:xfrm>
            <a:off x="87084" y="983851"/>
            <a:ext cx="1389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Indice de Contenido de Clorofila</a:t>
            </a:r>
            <a:endParaRPr lang="es-MX" sz="12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87084" y="2571750"/>
            <a:ext cx="1128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Tasa de absorción de carbono</a:t>
            </a:r>
            <a:endParaRPr lang="es-MX" sz="12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87084" y="3951366"/>
            <a:ext cx="112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Uso eficiente de Agua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80380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741" y="695698"/>
            <a:ext cx="2186114" cy="23272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881" y="695700"/>
            <a:ext cx="2186114" cy="23272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679" y="695699"/>
            <a:ext cx="2186114" cy="23272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742" y="3165888"/>
            <a:ext cx="2186114" cy="18597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5680" y="3165888"/>
            <a:ext cx="2186114" cy="18597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5882" y="3165888"/>
            <a:ext cx="2186114" cy="18597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891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8910" y="11092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5247" y="802152"/>
            <a:ext cx="332838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Actualmente</a:t>
            </a:r>
          </a:p>
          <a:p>
            <a:endParaRPr lang="en-US" dirty="0"/>
          </a:p>
          <a:p>
            <a:r>
              <a:rPr lang="en-US" dirty="0" smtClean="0"/>
              <a:t>Como el Cambio Climático </a:t>
            </a:r>
            <a:r>
              <a:rPr lang="en-US" dirty="0" err="1" smtClean="0"/>
              <a:t>afectará</a:t>
            </a:r>
            <a:r>
              <a:rPr lang="en-US" dirty="0" smtClean="0"/>
              <a:t> a los </a:t>
            </a:r>
            <a:r>
              <a:rPr lang="en-US" dirty="0" err="1" smtClean="0"/>
              <a:t>cultivos</a:t>
            </a:r>
            <a:r>
              <a:rPr lang="en-US" dirty="0" smtClean="0"/>
              <a:t>?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Incremento</a:t>
            </a:r>
            <a:r>
              <a:rPr lang="en-US" dirty="0" smtClean="0"/>
              <a:t>  [CO</a:t>
            </a:r>
            <a:r>
              <a:rPr lang="en-US" baseline="-25000" dirty="0" smtClean="0"/>
              <a:t>2</a:t>
            </a:r>
            <a:r>
              <a:rPr lang="en-US" dirty="0" smtClean="0"/>
              <a:t>]</a:t>
            </a:r>
          </a:p>
          <a:p>
            <a:r>
              <a:rPr lang="en-US" dirty="0" err="1" smtClean="0"/>
              <a:t>Sequía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Quinoa: cq001</a:t>
            </a:r>
            <a:r>
              <a:rPr lang="en-US" dirty="0"/>
              <a:t>, cq005 y cq037 		</a:t>
            </a:r>
          </a:p>
          <a:p>
            <a:endParaRPr lang="en-US" dirty="0" smtClean="0"/>
          </a:p>
          <a:p>
            <a:r>
              <a:rPr lang="en-US" dirty="0" smtClean="0"/>
              <a:t>Physiology (CCI, </a:t>
            </a:r>
            <a:r>
              <a:rPr lang="en-US" dirty="0" err="1" smtClean="0"/>
              <a:t>gs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Transcriptoma</a:t>
            </a:r>
            <a:endParaRPr lang="en-US" dirty="0" smtClean="0"/>
          </a:p>
          <a:p>
            <a:r>
              <a:rPr lang="en-US" dirty="0" err="1" smtClean="0"/>
              <a:t>Bioquimica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630" y="972032"/>
            <a:ext cx="2511777" cy="37441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211" y="972032"/>
            <a:ext cx="1288865" cy="1718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556" y="972032"/>
            <a:ext cx="1270001" cy="1730964"/>
          </a:xfrm>
          <a:prstGeom prst="rect">
            <a:avLst/>
          </a:prstGeom>
        </p:spPr>
      </p:pic>
      <p:pic>
        <p:nvPicPr>
          <p:cNvPr id="1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555" y="2876781"/>
            <a:ext cx="2390002" cy="216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4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47674" y="4235245"/>
            <a:ext cx="31904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Evaluación del contenido proteico bajo escenario de Cambio Climático y el incremento de gases efecto invernadero</a:t>
            </a:r>
            <a:endParaRPr lang="es-MX" sz="1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b="5418"/>
          <a:stretch/>
        </p:blipFill>
        <p:spPr>
          <a:xfrm>
            <a:off x="401298" y="1023163"/>
            <a:ext cx="2347561" cy="15485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98" y="2941082"/>
            <a:ext cx="2347561" cy="929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CuadroTexto 11"/>
          <p:cNvSpPr txBox="1"/>
          <p:nvPr/>
        </p:nvSpPr>
        <p:spPr>
          <a:xfrm>
            <a:off x="1085873" y="2484763"/>
            <a:ext cx="12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GC-MS</a:t>
            </a:r>
            <a:endParaRPr lang="es-MX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89929" y="3849340"/>
            <a:ext cx="2258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Perfiles  de aminoácidos</a:t>
            </a:r>
            <a:endParaRPr lang="es-MX" sz="12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3375211" y="1023163"/>
            <a:ext cx="576878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 smtClean="0"/>
              <a:t>Desarrollo de estudios en  cultivos de importancia económica como:</a:t>
            </a:r>
          </a:p>
          <a:p>
            <a:r>
              <a:rPr lang="es-PE" sz="1200" dirty="0"/>
              <a:t>	</a:t>
            </a:r>
            <a:r>
              <a:rPr lang="es-PE" sz="1200" dirty="0" smtClean="0"/>
              <a:t>Quinoa, Papa, Maíz, café y banano.</a:t>
            </a:r>
          </a:p>
          <a:p>
            <a:endParaRPr lang="es-PE" sz="1200" dirty="0"/>
          </a:p>
          <a:p>
            <a:r>
              <a:rPr lang="es-PE" sz="1200" dirty="0" smtClean="0"/>
              <a:t>Ensayos para identificación de materiales tolerantes a sequía bajo condiciones de simulación y en campo.</a:t>
            </a:r>
          </a:p>
          <a:p>
            <a:endParaRPr lang="es-PE" sz="1200" dirty="0"/>
          </a:p>
          <a:p>
            <a:r>
              <a:rPr lang="es-PE" sz="1200" dirty="0" smtClean="0"/>
              <a:t>Desarrollo evaluación en campo experimental con equipos de vuelo no </a:t>
            </a:r>
            <a:r>
              <a:rPr lang="es-PE" sz="1200" dirty="0" err="1" smtClean="0"/>
              <a:t>trípulados</a:t>
            </a:r>
            <a:r>
              <a:rPr lang="es-PE" sz="1200" dirty="0" smtClean="0"/>
              <a:t>.</a:t>
            </a:r>
          </a:p>
          <a:p>
            <a:endParaRPr lang="es-PE" sz="1200" dirty="0"/>
          </a:p>
          <a:p>
            <a:r>
              <a:rPr lang="es-PE" sz="1200" dirty="0" smtClean="0"/>
              <a:t>Análisis bioquímico del contenido de aminoácidos  de los granos obtenidos bajo simulación.</a:t>
            </a:r>
          </a:p>
          <a:p>
            <a:endParaRPr lang="es-PE" dirty="0"/>
          </a:p>
        </p:txBody>
      </p:sp>
      <p:sp>
        <p:nvSpPr>
          <p:cNvPr id="20" name="CuadroTexto 19"/>
          <p:cNvSpPr txBox="1"/>
          <p:nvPr/>
        </p:nvSpPr>
        <p:spPr>
          <a:xfrm>
            <a:off x="3438144" y="623053"/>
            <a:ext cx="2376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b="1" dirty="0"/>
              <a:t>Plan de trabajo 2019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144" y="3103046"/>
            <a:ext cx="1640998" cy="1023293"/>
          </a:xfrm>
          <a:prstGeom prst="rect">
            <a:avLst/>
          </a:prstGeom>
        </p:spPr>
      </p:pic>
      <p:pic>
        <p:nvPicPr>
          <p:cNvPr id="22" name="Imagen 21" descr="http://www.inia.gob.pe/wp-content/uploads/2018/12/214-2018-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580" y="3108492"/>
            <a:ext cx="1640998" cy="10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22" descr="C:\Users\mramosl\Downloads\DSC_040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4" t="11298" r="15596" b="13686"/>
          <a:stretch/>
        </p:blipFill>
        <p:spPr bwMode="auto">
          <a:xfrm>
            <a:off x="7067016" y="3081516"/>
            <a:ext cx="1640998" cy="10393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8493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3744509" y="2651437"/>
            <a:ext cx="1297460" cy="1282334"/>
            <a:chOff x="4732164" y="3904865"/>
            <a:chExt cx="1729946" cy="1709778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2"/>
            <a:srcRect l="20045" t="-1088" r="22842" b="1088"/>
            <a:stretch/>
          </p:blipFill>
          <p:spPr>
            <a:xfrm>
              <a:off x="4732164" y="4100168"/>
              <a:ext cx="1729946" cy="1514475"/>
            </a:xfrm>
            <a:prstGeom prst="rect">
              <a:avLst/>
            </a:prstGeom>
          </p:spPr>
        </p:pic>
        <p:sp>
          <p:nvSpPr>
            <p:cNvPr id="15" name="CuadroTexto 14"/>
            <p:cNvSpPr txBox="1"/>
            <p:nvPr/>
          </p:nvSpPr>
          <p:spPr>
            <a:xfrm>
              <a:off x="4866829" y="3904865"/>
              <a:ext cx="14606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750" dirty="0"/>
                <a:t>Cromatógrafo de gases</a:t>
              </a: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50771" y="700404"/>
            <a:ext cx="2242458" cy="315214"/>
          </a:xfrm>
        </p:spPr>
        <p:txBody>
          <a:bodyPr/>
          <a:lstStyle/>
          <a:p>
            <a:r>
              <a:rPr lang="es-PE" dirty="0" smtClean="0"/>
              <a:t>Ganadería   :                      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8211" y="1119123"/>
            <a:ext cx="3780000" cy="3725707"/>
          </a:xfrm>
        </p:spPr>
        <p:txBody>
          <a:bodyPr/>
          <a:lstStyle/>
          <a:p>
            <a:pPr marL="0" indent="0">
              <a:buNone/>
            </a:pPr>
            <a:r>
              <a:rPr lang="es-PE" dirty="0" smtClean="0"/>
              <a:t>Cuantificación de la emisión de metano entérico en bovinos lecheros  alimentados con pastos cultivados  (Rey </a:t>
            </a:r>
            <a:r>
              <a:rPr lang="es-PE" dirty="0" err="1" smtClean="0"/>
              <a:t>grass</a:t>
            </a:r>
            <a:r>
              <a:rPr lang="es-PE" dirty="0" smtClean="0"/>
              <a:t>/trébol).</a:t>
            </a:r>
          </a:p>
          <a:p>
            <a:pPr marL="0" indent="0">
              <a:buNone/>
            </a:pPr>
            <a:endParaRPr lang="es-PE" dirty="0"/>
          </a:p>
          <a:p>
            <a:pPr marL="0" indent="0">
              <a:buNone/>
            </a:pPr>
            <a:r>
              <a:rPr lang="es-PE" b="1" dirty="0" smtClean="0">
                <a:solidFill>
                  <a:schemeClr val="tx1"/>
                </a:solidFill>
              </a:rPr>
              <a:t>Objetivo:</a:t>
            </a:r>
          </a:p>
          <a:p>
            <a:pPr marL="0" indent="0">
              <a:buNone/>
            </a:pPr>
            <a:r>
              <a:rPr lang="es-P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Determinar </a:t>
            </a:r>
            <a:r>
              <a:rPr lang="es-PE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las emisiones de metano entérico producidas por vacas </a:t>
            </a:r>
            <a:r>
              <a:rPr lang="es-P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lecheras (Brown </a:t>
            </a:r>
            <a:r>
              <a:rPr lang="es-P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Swiss</a:t>
            </a:r>
            <a:r>
              <a:rPr lang="es-P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es-P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s-PE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s-P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s-PE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s-P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s-PE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s-PE" sz="75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s-P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Resultados a la fecha:</a:t>
            </a:r>
          </a:p>
          <a:p>
            <a:r>
              <a:rPr lang="es-PE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Implementación de una Unidad de medición de Gases de efecto Invernadero</a:t>
            </a:r>
          </a:p>
          <a:p>
            <a:r>
              <a:rPr lang="es-PE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Implementación de una metodología para la medición de metano entérico en bovinos en la EEA Santa Ana-Huancayo a 3260 msnm (Junín)</a:t>
            </a:r>
          </a:p>
          <a:p>
            <a:pPr marL="0" indent="0">
              <a:buNone/>
            </a:pPr>
            <a:endParaRPr lang="es-P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 b="1"/>
          <a:stretch/>
        </p:blipFill>
        <p:spPr>
          <a:xfrm>
            <a:off x="484346" y="2535946"/>
            <a:ext cx="919805" cy="9586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863" y="2535947"/>
            <a:ext cx="1708469" cy="959371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4957758" y="1088857"/>
            <a:ext cx="3780000" cy="390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28594" indent="-228594" algn="just" defTabSz="609585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_tradnl" sz="1600" kern="1200" dirty="0" smtClean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228594" indent="-228594" algn="just" defTabSz="609585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" altLang="es-ES_tradnl" sz="16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228594" indent="-228594" algn="just" defTabSz="609585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_tradnl" sz="16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228594" indent="-228594" algn="just" defTabSz="609585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_tradnl" sz="1600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28594" indent="-228594" algn="just" defTabSz="609585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" sz="1600" kern="1200" dirty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PE" sz="1200" dirty="0"/>
              <a:t>Cuantificación de la emisión de metano entérico en alpacas y ovinos alimentados con pastos naturales alto andinos.</a:t>
            </a:r>
          </a:p>
          <a:p>
            <a:pPr marL="0" indent="0">
              <a:buNone/>
            </a:pPr>
            <a:endParaRPr lang="es-PE" sz="1200" dirty="0"/>
          </a:p>
          <a:p>
            <a:pPr marL="0" indent="0">
              <a:buNone/>
            </a:pPr>
            <a:r>
              <a:rPr lang="es-PE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Objetivo:</a:t>
            </a:r>
          </a:p>
          <a:p>
            <a:pPr marL="0" indent="0">
              <a:buNone/>
            </a:pPr>
            <a:r>
              <a:rPr lang="es-P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Generar información de las emisiones de metano entérico de alpacas (Huacaya) y ovinos(Criollos).</a:t>
            </a:r>
          </a:p>
          <a:p>
            <a:pPr marL="0" indent="0">
              <a:buNone/>
            </a:pPr>
            <a:endParaRPr lang="es-PE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s-PE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s-PE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s-PE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s-PE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s-PE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s-PE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s-P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Resultados a la fecha:</a:t>
            </a:r>
          </a:p>
          <a:p>
            <a:r>
              <a:rPr lang="es-PE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Implementación de una Unidad de medición de Gases de efecto Invernadero</a:t>
            </a:r>
          </a:p>
          <a:p>
            <a:r>
              <a:rPr lang="es-PE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Implementación de una metodología para la medición de metano entérico en alpacas y ovinos del CIP Quinsachata a 4300 msnm (Puno)</a:t>
            </a:r>
          </a:p>
          <a:p>
            <a:r>
              <a:rPr lang="es-PE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Desarrollo de protocolos para la evaluación de metano utilizando el cromatógrafo de gases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93159" y="3270236"/>
            <a:ext cx="513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750" b="1" dirty="0">
                <a:solidFill>
                  <a:schemeClr val="bg1"/>
                </a:solidFill>
              </a:rPr>
              <a:t>Cánister</a:t>
            </a:r>
            <a:r>
              <a:rPr lang="es-PE" b="1" dirty="0" smtClean="0">
                <a:solidFill>
                  <a:schemeClr val="bg1"/>
                </a:solidFill>
              </a:rPr>
              <a:t> </a:t>
            </a:r>
            <a:endParaRPr lang="es-PE" b="1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164049" y="3310652"/>
            <a:ext cx="54481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750" dirty="0"/>
              <a:t>Prueba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80176" y="3458541"/>
            <a:ext cx="306533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750" dirty="0"/>
              <a:t>Control                                                    Evaluación en bovinos</a:t>
            </a:r>
          </a:p>
        </p:txBody>
      </p:sp>
      <p:pic>
        <p:nvPicPr>
          <p:cNvPr id="12" name="Imagen 11" descr="C:\Users\LENOVO\AppData\Local\Microsoft\Windows\INetCache\Content.Word\IMG_20181129_06143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8" t="14655" r="9122" b="34132"/>
          <a:stretch/>
        </p:blipFill>
        <p:spPr bwMode="auto">
          <a:xfrm>
            <a:off x="5444679" y="2458791"/>
            <a:ext cx="1187729" cy="1115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94" t="30057" r="1" b="2706"/>
          <a:stretch/>
        </p:blipFill>
        <p:spPr bwMode="auto">
          <a:xfrm>
            <a:off x="7092607" y="2458791"/>
            <a:ext cx="1356517" cy="1115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5835973" y="3528885"/>
            <a:ext cx="227521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750" dirty="0"/>
              <a:t>Alpacas                                                                   ovinos</a:t>
            </a:r>
          </a:p>
        </p:txBody>
      </p:sp>
    </p:spTree>
    <p:extLst>
      <p:ext uri="{BB962C8B-B14F-4D97-AF65-F5344CB8AC3E}">
        <p14:creationId xmlns:p14="http://schemas.microsoft.com/office/powerpoint/2010/main" val="176805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1571244" y="4315968"/>
            <a:ext cx="6085332" cy="682752"/>
          </a:xfrm>
        </p:spPr>
        <p:txBody>
          <a:bodyPr/>
          <a:lstStyle/>
          <a:p>
            <a:pPr algn="r"/>
            <a:r>
              <a:rPr lang="es-MX" dirty="0" smtClean="0"/>
              <a:t>Muchas gracias</a:t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>wcruz@inia.gob.pe</a:t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2102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7797"/>
          <a:stretch/>
        </p:blipFill>
        <p:spPr>
          <a:xfrm>
            <a:off x="453795" y="1637731"/>
            <a:ext cx="8030329" cy="325984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53795" y="1065368"/>
            <a:ext cx="834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dirty="0" smtClean="0">
                <a:latin typeface="Bodoni MT Black" panose="02070A03080606020203" pitchFamily="18" charset="0"/>
              </a:rPr>
              <a:t>1. </a:t>
            </a:r>
            <a:r>
              <a:rPr lang="es-PE" sz="2400" dirty="0" smtClean="0">
                <a:latin typeface="Impact" panose="020B0806030902050204" pitchFamily="34" charset="0"/>
              </a:rPr>
              <a:t>Influencia de la actividad humana sobre el cambio climático</a:t>
            </a:r>
            <a:r>
              <a:rPr lang="es-PE" sz="2400" dirty="0" smtClean="0"/>
              <a:t> 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313456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37" y="1224686"/>
            <a:ext cx="8311487" cy="373107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 flipH="1">
            <a:off x="3102817" y="806845"/>
            <a:ext cx="2697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 smtClean="0"/>
              <a:t>Actividades humanas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92684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901" y="1675154"/>
            <a:ext cx="7598151" cy="3468346"/>
          </a:xfrm>
          <a:prstGeom prst="rect">
            <a:avLst/>
          </a:prstGeom>
        </p:spPr>
      </p:pic>
      <p:sp>
        <p:nvSpPr>
          <p:cNvPr id="16" name="object 5"/>
          <p:cNvSpPr txBox="1">
            <a:spLocks noGrp="1"/>
          </p:cNvSpPr>
          <p:nvPr>
            <p:ph type="title"/>
          </p:nvPr>
        </p:nvSpPr>
        <p:spPr>
          <a:xfrm>
            <a:off x="1" y="918047"/>
            <a:ext cx="91440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0059">
              <a:lnSpc>
                <a:spcPct val="100000"/>
              </a:lnSpc>
            </a:pPr>
            <a:r>
              <a:rPr sz="2400" b="0" spc="-15" dirty="0">
                <a:latin typeface="Impact"/>
                <a:cs typeface="Impact"/>
              </a:rPr>
              <a:t>2</a:t>
            </a:r>
            <a:r>
              <a:rPr sz="2400" b="0" spc="-15" dirty="0" smtClean="0">
                <a:latin typeface="Impact"/>
                <a:cs typeface="Impact"/>
              </a:rPr>
              <a:t>.  Cambio</a:t>
            </a:r>
            <a:r>
              <a:rPr sz="2400" b="0" spc="-185" dirty="0" smtClean="0">
                <a:latin typeface="Times New Roman"/>
                <a:cs typeface="Times New Roman"/>
              </a:rPr>
              <a:t> </a:t>
            </a:r>
            <a:r>
              <a:rPr sz="2400" b="0" spc="-15" dirty="0">
                <a:latin typeface="Impact"/>
                <a:cs typeface="Impact"/>
              </a:rPr>
              <a:t>Climát</a:t>
            </a:r>
            <a:r>
              <a:rPr sz="2400" b="0" spc="-5" dirty="0">
                <a:latin typeface="Impact"/>
                <a:cs typeface="Impact"/>
              </a:rPr>
              <a:t>i</a:t>
            </a:r>
            <a:r>
              <a:rPr sz="2400" b="0" dirty="0">
                <a:latin typeface="Impact"/>
                <a:cs typeface="Impact"/>
              </a:rPr>
              <a:t>co:</a:t>
            </a:r>
          </a:p>
          <a:p>
            <a:pPr marL="480059">
              <a:lnSpc>
                <a:spcPct val="100000"/>
              </a:lnSpc>
            </a:pPr>
            <a:r>
              <a:rPr sz="2400" b="0" spc="-105" dirty="0" smtClean="0">
                <a:latin typeface="Impact"/>
                <a:cs typeface="Impact"/>
              </a:rPr>
              <a:t>                                  Y</a:t>
            </a:r>
            <a:r>
              <a:rPr sz="2400" b="0" spc="-15" dirty="0" smtClean="0">
                <a:latin typeface="Impact"/>
                <a:cs typeface="Impact"/>
              </a:rPr>
              <a:t>a</a:t>
            </a:r>
            <a:r>
              <a:rPr sz="2400" b="0" spc="-180" dirty="0" smtClean="0">
                <a:latin typeface="Times New Roman"/>
                <a:cs typeface="Times New Roman"/>
              </a:rPr>
              <a:t> </a:t>
            </a:r>
            <a:r>
              <a:rPr sz="2400" b="0" dirty="0" err="1" smtClean="0">
                <a:latin typeface="Impact"/>
                <a:cs typeface="Impact"/>
              </a:rPr>
              <a:t>s</a:t>
            </a:r>
            <a:r>
              <a:rPr sz="2400" b="0" spc="-10" dirty="0" err="1" smtClean="0">
                <a:latin typeface="Impact"/>
                <a:cs typeface="Impact"/>
              </a:rPr>
              <a:t>u</a:t>
            </a:r>
            <a:r>
              <a:rPr sz="2400" b="0" spc="-15" dirty="0" err="1" smtClean="0">
                <a:latin typeface="Impact"/>
                <a:cs typeface="Impact"/>
              </a:rPr>
              <a:t>cedi</a:t>
            </a:r>
            <a:r>
              <a:rPr lang="es-PE" sz="2400" b="0" spc="-15" dirty="0" err="1" smtClean="0">
                <a:latin typeface="Impact"/>
                <a:cs typeface="Impact"/>
              </a:rPr>
              <a:t>ó</a:t>
            </a:r>
            <a:r>
              <a:rPr lang="es-PE" sz="2400" b="0" spc="-15" dirty="0" smtClean="0">
                <a:latin typeface="Impact"/>
                <a:cs typeface="Impact"/>
              </a:rPr>
              <a:t> en el pasado </a:t>
            </a:r>
            <a:r>
              <a:rPr sz="2400" b="0" spc="-5" dirty="0" smtClean="0">
                <a:latin typeface="Impact"/>
                <a:cs typeface="Impact"/>
              </a:rPr>
              <a:t>u</a:t>
            </a:r>
            <a:r>
              <a:rPr sz="2400" b="0" dirty="0" smtClean="0">
                <a:latin typeface="Impact"/>
                <a:cs typeface="Impact"/>
              </a:rPr>
              <a:t>n</a:t>
            </a:r>
            <a:r>
              <a:rPr sz="2400" b="0" spc="-180" dirty="0" smtClean="0">
                <a:latin typeface="Times New Roman"/>
                <a:cs typeface="Times New Roman"/>
              </a:rPr>
              <a:t> </a:t>
            </a:r>
            <a:r>
              <a:rPr sz="2400" b="0" spc="-25" dirty="0">
                <a:latin typeface="Impact"/>
                <a:cs typeface="Impact"/>
              </a:rPr>
              <a:t>P</a:t>
            </a:r>
            <a:r>
              <a:rPr sz="2400" b="0" spc="-15" dirty="0">
                <a:latin typeface="Impact"/>
                <a:cs typeface="Impact"/>
              </a:rPr>
              <a:t>roceso</a:t>
            </a:r>
            <a:r>
              <a:rPr sz="2400" b="0" spc="-190" dirty="0">
                <a:latin typeface="Times New Roman"/>
                <a:cs typeface="Times New Roman"/>
              </a:rPr>
              <a:t> </a:t>
            </a:r>
            <a:r>
              <a:rPr sz="2400" b="0" spc="-15" dirty="0">
                <a:latin typeface="Impact"/>
                <a:cs typeface="Impact"/>
              </a:rPr>
              <a:t>a</a:t>
            </a:r>
            <a:r>
              <a:rPr sz="2400" b="0" spc="-170" dirty="0">
                <a:latin typeface="Times New Roman"/>
                <a:cs typeface="Times New Roman"/>
              </a:rPr>
              <a:t> </a:t>
            </a:r>
            <a:r>
              <a:rPr sz="2400" b="0" spc="-10" dirty="0">
                <a:latin typeface="Impact"/>
                <a:cs typeface="Impact"/>
              </a:rPr>
              <a:t>la</a:t>
            </a:r>
            <a:r>
              <a:rPr sz="2400" b="0" spc="-180" dirty="0">
                <a:latin typeface="Times New Roman"/>
                <a:cs typeface="Times New Roman"/>
              </a:rPr>
              <a:t> </a:t>
            </a:r>
            <a:r>
              <a:rPr sz="2400" b="0" spc="-10" dirty="0">
                <a:latin typeface="Impact"/>
                <a:cs typeface="Impact"/>
              </a:rPr>
              <a:t>in</a:t>
            </a:r>
            <a:r>
              <a:rPr sz="2400" b="0" dirty="0">
                <a:latin typeface="Impact"/>
                <a:cs typeface="Impact"/>
              </a:rPr>
              <a:t>v</a:t>
            </a:r>
            <a:r>
              <a:rPr sz="2400" b="0" spc="-10" dirty="0">
                <a:latin typeface="Impact"/>
                <a:cs typeface="Impact"/>
              </a:rPr>
              <a:t>e</a:t>
            </a:r>
            <a:r>
              <a:rPr sz="2400" b="0" spc="-15" dirty="0">
                <a:latin typeface="Impact"/>
                <a:cs typeface="Impact"/>
              </a:rPr>
              <a:t>rsa</a:t>
            </a:r>
            <a:r>
              <a:rPr sz="2400" b="0" spc="-180" dirty="0">
                <a:latin typeface="Times New Roman"/>
                <a:cs typeface="Times New Roman"/>
              </a:rPr>
              <a:t> </a:t>
            </a:r>
            <a:r>
              <a:rPr sz="2400" b="0" spc="-15" dirty="0">
                <a:latin typeface="Impact"/>
                <a:cs typeface="Impact"/>
              </a:rPr>
              <a:t>del</a:t>
            </a:r>
            <a:r>
              <a:rPr sz="2400" b="0" spc="-175" dirty="0">
                <a:latin typeface="Times New Roman"/>
                <a:cs typeface="Times New Roman"/>
              </a:rPr>
              <a:t> </a:t>
            </a:r>
            <a:r>
              <a:rPr sz="2400" b="0" spc="-15" dirty="0">
                <a:latin typeface="Impact"/>
                <a:cs typeface="Impact"/>
              </a:rPr>
              <a:t>actual</a:t>
            </a:r>
            <a:endParaRPr sz="2400" b="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24021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43" y="1228291"/>
            <a:ext cx="7815749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8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n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74" y="1378424"/>
            <a:ext cx="7765576" cy="3765076"/>
          </a:xfrm>
          <a:prstGeom prst="rect">
            <a:avLst/>
          </a:prstGeom>
        </p:spPr>
      </p:pic>
      <p:sp>
        <p:nvSpPr>
          <p:cNvPr id="79" name="CuadroTexto 78"/>
          <p:cNvSpPr txBox="1"/>
          <p:nvPr/>
        </p:nvSpPr>
        <p:spPr>
          <a:xfrm>
            <a:off x="7929350" y="2022179"/>
            <a:ext cx="13511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 smtClean="0">
                <a:solidFill>
                  <a:srgbClr val="FF0000"/>
                </a:solidFill>
              </a:rPr>
              <a:t>De 13 campañas </a:t>
            </a:r>
          </a:p>
          <a:p>
            <a:r>
              <a:rPr lang="es-PE" b="1" dirty="0" smtClean="0">
                <a:solidFill>
                  <a:srgbClr val="FF0000"/>
                </a:solidFill>
              </a:rPr>
              <a:t>Evaluadas</a:t>
            </a:r>
          </a:p>
          <a:p>
            <a:r>
              <a:rPr lang="es-PE" b="1" dirty="0" smtClean="0">
                <a:solidFill>
                  <a:srgbClr val="FF0000"/>
                </a:solidFill>
              </a:rPr>
              <a:t>Solo 2 fueron buenas</a:t>
            </a:r>
            <a:r>
              <a:rPr lang="es-PE" dirty="0" smtClean="0"/>
              <a:t> </a:t>
            </a:r>
            <a:endParaRPr lang="es-PE" dirty="0"/>
          </a:p>
        </p:txBody>
      </p:sp>
      <p:sp>
        <p:nvSpPr>
          <p:cNvPr id="80" name="CuadroTexto 79"/>
          <p:cNvSpPr txBox="1"/>
          <p:nvPr/>
        </p:nvSpPr>
        <p:spPr>
          <a:xfrm>
            <a:off x="369877" y="859808"/>
            <a:ext cx="3493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800" dirty="0" smtClean="0">
                <a:latin typeface="Impact" panose="020B0806030902050204" pitchFamily="34" charset="0"/>
              </a:rPr>
              <a:t>3. Evidencias actuales </a:t>
            </a:r>
            <a:endParaRPr lang="es-PE" sz="28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14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6258" t="31449" r="16960" b="17992"/>
          <a:stretch/>
        </p:blipFill>
        <p:spPr>
          <a:xfrm>
            <a:off x="368490" y="1446663"/>
            <a:ext cx="8038531" cy="346653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86780" y="1076057"/>
            <a:ext cx="6119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pc="-15" dirty="0" smtClean="0">
                <a:latin typeface="Impact"/>
                <a:cs typeface="Impact"/>
              </a:rPr>
              <a:t>Todos los cultivos de seguridad alimentaria son los afectados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78441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763220"/>
              </p:ext>
            </p:extLst>
          </p:nvPr>
        </p:nvGraphicFramePr>
        <p:xfrm>
          <a:off x="313900" y="1048308"/>
          <a:ext cx="8584441" cy="3991152"/>
        </p:xfrm>
        <a:graphic>
          <a:graphicData uri="http://schemas.openxmlformats.org/drawingml/2006/table">
            <a:tbl>
              <a:tblPr/>
              <a:tblGrid>
                <a:gridCol w="1552307">
                  <a:extLst>
                    <a:ext uri="{9D8B030D-6E8A-4147-A177-3AD203B41FA5}">
                      <a16:colId xmlns="" xmlns:a16="http://schemas.microsoft.com/office/drawing/2014/main" val="4049938899"/>
                    </a:ext>
                  </a:extLst>
                </a:gridCol>
                <a:gridCol w="1571009">
                  <a:extLst>
                    <a:ext uri="{9D8B030D-6E8A-4147-A177-3AD203B41FA5}">
                      <a16:colId xmlns="" xmlns:a16="http://schemas.microsoft.com/office/drawing/2014/main" val="1991290209"/>
                    </a:ext>
                  </a:extLst>
                </a:gridCol>
                <a:gridCol w="1870248">
                  <a:extLst>
                    <a:ext uri="{9D8B030D-6E8A-4147-A177-3AD203B41FA5}">
                      <a16:colId xmlns="" xmlns:a16="http://schemas.microsoft.com/office/drawing/2014/main" val="457154759"/>
                    </a:ext>
                  </a:extLst>
                </a:gridCol>
                <a:gridCol w="3590877">
                  <a:extLst>
                    <a:ext uri="{9D8B030D-6E8A-4147-A177-3AD203B41FA5}">
                      <a16:colId xmlns="" xmlns:a16="http://schemas.microsoft.com/office/drawing/2014/main" val="2948731957"/>
                    </a:ext>
                  </a:extLst>
                </a:gridCol>
              </a:tblGrid>
              <a:tr h="129218">
                <a:tc gridSpan="4">
                  <a:txBody>
                    <a:bodyPr/>
                    <a:lstStyle/>
                    <a:p>
                      <a:pPr algn="ctr" fontAlgn="b"/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6" marR="5866" marT="58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00542866"/>
                  </a:ext>
                </a:extLst>
              </a:tr>
              <a:tr h="123959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6" marR="5866" marT="58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6" marR="5866" marT="58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6" marR="5866" marT="58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66" marR="5866" marT="58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578059"/>
                  </a:ext>
                </a:extLst>
              </a:tr>
              <a:tr h="12921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Cultivo o crianza</a:t>
                      </a:r>
                    </a:p>
                  </a:txBody>
                  <a:tcPr marL="5866" marR="5866" marT="5866" marB="0" anchor="ctr">
                    <a:lnL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Lugar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Condición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Efecto en el cultivo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87559869"/>
                  </a:ext>
                </a:extLst>
              </a:tr>
              <a:tr h="25843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Avena forrajera</a:t>
                      </a:r>
                    </a:p>
                  </a:txBody>
                  <a:tcPr marL="5866" marR="5866" marT="5866" marB="0" anchor="ctr">
                    <a:lnL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Menos lluvia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Mayor presencia de plagas y menor rendimiento en verde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4917888"/>
                  </a:ext>
                </a:extLst>
              </a:tr>
              <a:tr h="38765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Camélidos</a:t>
                      </a:r>
                    </a:p>
                  </a:txBody>
                  <a:tcPr marL="5866" marR="5866" marT="5866" marB="0" anchor="ctr">
                    <a:lnL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Más temperatura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Ganancia de una cría en vida reproductiva de hembra por llegar antes al peso para empadre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9939049"/>
                  </a:ext>
                </a:extLst>
              </a:tr>
              <a:tr h="38765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Camélidos</a:t>
                      </a:r>
                    </a:p>
                  </a:txBody>
                  <a:tcPr marL="5866" marR="5866" marT="5866" marB="0" anchor="ctr">
                    <a:lnL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 alta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Más lluvia y Temperatura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Mayor crecimiento de pastos, mejor alimentación, aumento de enfermedades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709763"/>
                  </a:ext>
                </a:extLst>
              </a:tr>
              <a:tr h="25843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Haba, maíz</a:t>
                      </a:r>
                    </a:p>
                  </a:txBody>
                  <a:tcPr marL="5866" marR="5866" marT="5866" marB="0" anchor="ctr">
                    <a:lnL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 intermedia alta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Menos lluvia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reducen los controladores biológicos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21284075"/>
                  </a:ext>
                </a:extLst>
              </a:tr>
              <a:tr h="25843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Papa</a:t>
                      </a:r>
                    </a:p>
                  </a:txBody>
                  <a:tcPr marL="5866" marR="5866" marT="5866" marB="0" anchor="ctr">
                    <a:lnL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 intermedia alta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Mayor temperatura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Gorgojo de los Andes tiene hasta dos generaciones por año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2625235"/>
                  </a:ext>
                </a:extLst>
              </a:tr>
              <a:tr h="25843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Papa</a:t>
                      </a:r>
                    </a:p>
                  </a:txBody>
                  <a:tcPr marL="5866" marR="5866" marT="5866" marB="0" anchor="ctr">
                    <a:lnL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 alta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Mayor temperatura y menos lluvia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Hay daño de polilla de papa en follaje, en lugares donde hace 10 años no había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3382018"/>
                  </a:ext>
                </a:extLst>
              </a:tr>
              <a:tr h="25843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Brócoli, zapallo</a:t>
                      </a:r>
                    </a:p>
                  </a:txBody>
                  <a:tcPr marL="5866" marR="5866" marT="5866" marB="0" anchor="ctr">
                    <a:lnL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Mayor temperatura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están adaptando a una zona donde antes no se cultivaban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16633714"/>
                  </a:ext>
                </a:extLst>
              </a:tr>
              <a:tr h="38765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Pepinillo, zapallito</a:t>
                      </a:r>
                    </a:p>
                  </a:txBody>
                  <a:tcPr marL="5866" marR="5866" marT="5866" marB="0" anchor="ctr">
                    <a:lnL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Mayor temperatura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Están logrando frutos cercanos al tamaño comercial en una zona donde antes no desarrollaban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68446530"/>
                  </a:ext>
                </a:extLst>
              </a:tr>
              <a:tr h="25843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Duraznero</a:t>
                      </a:r>
                    </a:p>
                  </a:txBody>
                  <a:tcPr marL="5866" marR="5866" marT="5866" marB="0" anchor="ctr">
                    <a:lnL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Mayor temperatura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Floración se inicia tarde en variedades que requieren 550-600 horas frío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802217"/>
                  </a:ext>
                </a:extLst>
              </a:tr>
              <a:tr h="38765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Manzano</a:t>
                      </a:r>
                    </a:p>
                  </a:txBody>
                  <a:tcPr marL="5866" marR="5866" marT="5866" marB="0" anchor="ctr">
                    <a:lnL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Mayor temperatura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Tolerancia a oidium, que tenían algunas variedades, ha cambiado a susceptibilidad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8032562"/>
                  </a:ext>
                </a:extLst>
              </a:tr>
              <a:tr h="25843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Papa</a:t>
                      </a:r>
                    </a:p>
                  </a:txBody>
                  <a:tcPr marL="5866" marR="5866" marT="5866" marB="0" anchor="ctr">
                    <a:lnL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 alta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Mayor temperatura y menos lluvia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Hay daño de polilla de papa en follaje, en lugares donde hace 10 años no había</a:t>
                      </a:r>
                    </a:p>
                  </a:txBody>
                  <a:tcPr marL="5866" marR="5866" marT="5866" marB="0" anchor="ctr">
                    <a:lnL>
                      <a:noFill/>
                    </a:lnL>
                    <a:lnR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27005284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1702944" y="940586"/>
            <a:ext cx="5028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s-ES" sz="1600" b="1" dirty="0" smtClean="0">
                <a:solidFill>
                  <a:srgbClr val="000000"/>
                </a:solidFill>
              </a:rPr>
              <a:t>Impactos </a:t>
            </a:r>
            <a:r>
              <a:rPr lang="es-ES" sz="1600" b="1" dirty="0">
                <a:solidFill>
                  <a:srgbClr val="000000"/>
                </a:solidFill>
              </a:rPr>
              <a:t>a la producción agrícola en el valle del Mantaro</a:t>
            </a:r>
          </a:p>
        </p:txBody>
      </p:sp>
    </p:spTree>
    <p:extLst>
      <p:ext uri="{BB962C8B-B14F-4D97-AF65-F5344CB8AC3E}">
        <p14:creationId xmlns:p14="http://schemas.microsoft.com/office/powerpoint/2010/main" val="328257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5968</TotalTime>
  <Words>1181</Words>
  <Application>Microsoft Office PowerPoint</Application>
  <PresentationFormat>Presentación en pantalla (16:9)</PresentationFormat>
  <Paragraphs>230</Paragraphs>
  <Slides>29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1" baseType="lpstr">
      <vt:lpstr>Tema de Office</vt:lpstr>
      <vt:lpstr>Hoja de cálculo</vt:lpstr>
      <vt:lpstr>Efectos del cambio climático  en la Agricultura y la Ganadería </vt:lpstr>
      <vt:lpstr>Contenido</vt:lpstr>
      <vt:lpstr>Presentación de PowerPoint</vt:lpstr>
      <vt:lpstr>Presentación de PowerPoint</vt:lpstr>
      <vt:lpstr>2.  Cambio Climático:                                   Ya sucedió en el pasado un Proceso a la inversa del actual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 nivel Agricola…..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Ganadería   :                      </vt:lpstr>
      <vt:lpstr>Muchas gracias  wcruz@inia.gob.pe     </vt:lpstr>
      <vt:lpstr>Presentación de PowerPoint</vt:lpstr>
    </vt:vector>
  </TitlesOfParts>
  <Company>Ministerio de Agricultura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Ministerio  de Agricultura</dc:creator>
  <cp:lastModifiedBy>cdcsenamhi</cp:lastModifiedBy>
  <cp:revision>233</cp:revision>
  <cp:lastPrinted>2018-11-22T11:12:32Z</cp:lastPrinted>
  <dcterms:created xsi:type="dcterms:W3CDTF">2017-02-07T16:59:32Z</dcterms:created>
  <dcterms:modified xsi:type="dcterms:W3CDTF">2019-03-20T20:59:59Z</dcterms:modified>
</cp:coreProperties>
</file>