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328" r:id="rId2"/>
    <p:sldId id="268" r:id="rId3"/>
    <p:sldId id="329" r:id="rId4"/>
    <p:sldId id="286" r:id="rId5"/>
    <p:sldId id="284" r:id="rId6"/>
    <p:sldId id="280" r:id="rId7"/>
    <p:sldId id="276" r:id="rId8"/>
    <p:sldId id="277" r:id="rId9"/>
    <p:sldId id="278" r:id="rId10"/>
    <p:sldId id="281" r:id="rId11"/>
    <p:sldId id="279" r:id="rId12"/>
    <p:sldId id="282" r:id="rId13"/>
    <p:sldId id="285" r:id="rId14"/>
    <p:sldId id="330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366" autoAdjust="0"/>
  </p:normalViewPr>
  <p:slideViewPr>
    <p:cSldViewPr snapToGrid="0">
      <p:cViewPr varScale="1">
        <p:scale>
          <a:sx n="60" d="100"/>
          <a:sy n="60" d="100"/>
        </p:scale>
        <p:origin x="96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8A85D-588D-486E-A689-D3F78A76A6FD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01326-0509-40A3-9217-0F0FF7CC6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685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A76A0-21E2-4C86-A95C-7AB27F697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9621D0-289D-49AC-813D-5E0D9BD8A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03B205-333D-46BB-B700-0A22D8FB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4175-B7B7-4E25-9B25-F9461983A14B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64726F-8E15-4B37-96B4-ED010F81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F10E7-8B50-49A1-BEBA-C45B3397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974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D247A-0A6C-4855-A1CA-F9D70D1F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AAC63B-B12C-44E4-9DDE-0AAA2D462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4677D6-628E-4C68-AA00-DA8D31F9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561B-DF37-4819-A514-C3EB69316157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30659-3355-48E6-9734-2FEA6ED7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077CB8-87AE-4331-846F-A1D83594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42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90DD9A-40AA-424F-86D0-EB82749BE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F95AEA-B1CF-458A-A9A0-D01FFD790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6B1475-0311-43C4-9A71-CAC0A99F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7284-F574-4B17-A7F7-699CBCA25EF4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652B87-62C1-492B-8BD2-486B6220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38ECAC-B0FE-4D95-B1CE-75545C97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8934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Diapositiva de título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8AB969-B009-48AD-9D53-12CECA7B8B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164637"/>
            <a:ext cx="11289815" cy="1219203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4114523-C969-4F76-A5E9-6BC8AAF2E0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2" y="5349213"/>
            <a:ext cx="4356617" cy="13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5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94C8866-808C-48F6-A01E-4A34A898D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51" y="6020280"/>
            <a:ext cx="1192421" cy="577073"/>
          </a:xfrm>
          <a:prstGeom prst="rect">
            <a:avLst/>
          </a:prstGeom>
        </p:spPr>
      </p:pic>
      <p:sp>
        <p:nvSpPr>
          <p:cNvPr id="3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1014866" y="3563485"/>
            <a:ext cx="3832996" cy="120966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rgbClr val="00499A"/>
                </a:solidFill>
                <a:latin typeface="Verdana Pro" panose="020B0604020202020204" pitchFamily="34" charset="0"/>
              </a:defRPr>
            </a:lvl1pPr>
            <a:lvl2pPr marL="457189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377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566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754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5135893" y="740701"/>
            <a:ext cx="6048668" cy="5088567"/>
          </a:xfrm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377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566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754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999344" y="1148747"/>
            <a:ext cx="3944528" cy="22802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733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457189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377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566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754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9E7FE5E-85F7-48C7-B38F-84488B92C62A}"/>
              </a:ext>
            </a:extLst>
          </p:cNvPr>
          <p:cNvSpPr/>
          <p:nvPr userDrawn="1"/>
        </p:nvSpPr>
        <p:spPr>
          <a:xfrm>
            <a:off x="1" y="-27385"/>
            <a:ext cx="12206863" cy="192021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823D3B-8077-4828-BD58-43CF74BF2E2D}"/>
              </a:ext>
            </a:extLst>
          </p:cNvPr>
          <p:cNvSpPr/>
          <p:nvPr userDrawn="1"/>
        </p:nvSpPr>
        <p:spPr>
          <a:xfrm>
            <a:off x="1" y="6665979"/>
            <a:ext cx="12206863" cy="192021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16A77A-9CB9-4534-A52B-B832406AE367}"/>
              </a:ext>
            </a:extLst>
          </p:cNvPr>
          <p:cNvSpPr/>
          <p:nvPr userDrawn="1"/>
        </p:nvSpPr>
        <p:spPr>
          <a:xfrm>
            <a:off x="11915197" y="6212804"/>
            <a:ext cx="276803" cy="192021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E43701B-7E25-4FBB-B6C5-A53B948E52BB}"/>
              </a:ext>
            </a:extLst>
          </p:cNvPr>
          <p:cNvSpPr/>
          <p:nvPr userDrawn="1"/>
        </p:nvSpPr>
        <p:spPr>
          <a:xfrm>
            <a:off x="1103445" y="5177813"/>
            <a:ext cx="288032" cy="288032"/>
          </a:xfrm>
          <a:prstGeom prst="ellipse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7441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0A357-CBA9-4BAD-9A4D-95EA16AC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4A83F5-4CE3-4336-978C-68055DF7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567089-50B8-4AEE-A1EE-705D636D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C1BA-0751-4F30-A3AE-D8495BFA4256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E71B6A-A317-4066-A1D4-10197902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A61DCE-152F-48E6-B9A8-32B9CD8F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20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398E8-FC16-4188-ADA9-6BAE4A99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CBFB22-94EC-4F6A-B71D-902A185C0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0F8CEE-1359-42DD-9BBE-5A05AC05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CA0D-279F-4C4C-8017-D2E88557D4CE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7209FE-FD62-4008-9791-27F0FC3C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2139D7-FCE2-4400-A30E-551D3C65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444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96B28-448A-4156-9BD4-EEEFD29E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440E9-9902-4F0C-B0BB-A7AB7A09A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3C9E1-337F-4416-91B0-6DF113C8A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C2342C-A961-4C43-8FC3-C8312C0B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4811-3AC6-4A54-9BA0-A4C255FA1682}" type="datetime1">
              <a:rPr lang="es-PE" smtClean="0"/>
              <a:t>7/07/2021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77BDEB-2FA5-417A-BEA3-92A2B7A5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ADE4C6-4CA7-416A-8E06-331C378A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193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97215-624C-42E4-BA51-17329A9A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FE8128-D4D2-446E-A386-22EBEBFF9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2EA353-6467-4051-B1A0-CD27F232C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411295-6A86-4108-9197-96AE395CD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11CB02-D7E1-4837-ACA0-CA45644E6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6BB31D-088F-45F6-8D58-019F7906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6FF0-1D10-4257-B9D4-C80D87F6F670}" type="datetime1">
              <a:rPr lang="es-PE" smtClean="0"/>
              <a:t>7/07/2021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FDA39A-1A4E-4DC1-B480-A8612290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37DBE8-CC4D-4285-A2AA-43A7673E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505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485F1-F112-405F-8A5B-CFC1AE24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86116C-94CE-4542-A5F4-8389726B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43CD-558D-4155-B237-1F128A23B53F}" type="datetime1">
              <a:rPr lang="es-PE" smtClean="0"/>
              <a:t>7/07/2021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1B55D3-2A01-4F25-987A-C18FC54A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E07CF2-E589-4F6E-9435-8BF1B1A6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46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90D796-32B5-4FFA-AC21-82EF4EB4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381-9BC4-4943-B167-8EA7BA142ED6}" type="datetime1">
              <a:rPr lang="es-PE" smtClean="0"/>
              <a:t>7/07/2021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BE7E91-43AE-4B6E-804A-ED91A7F9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B94344-B724-47CF-A655-931C3A0C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104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69F31-60CC-460B-A62B-5061EEB9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1B47DB-8DB3-4330-AA80-BBAA6296D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D2207E-825B-4A05-9080-B158B80C4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B4939D-B2C8-4017-BB45-27F43909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C142-EEBD-464E-BEEC-5FBCB8957D17}" type="datetime1">
              <a:rPr lang="es-PE" smtClean="0"/>
              <a:t>7/07/2021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6DB80E-FA3C-4E01-B63E-AD110BF4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39931C-8D36-4682-8625-1A88902C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7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24527-D71A-4FDD-AC58-2284C31D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397CE7-DBD3-414F-B3EE-6D5AAF517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750B91-5CFC-4295-AE5A-27BA86445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863C18-0A8E-4CF5-ACA7-0C7E5F2E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D235-E28B-4828-89ED-1B1F9A7F0A6C}" type="datetime1">
              <a:rPr lang="es-PE" smtClean="0"/>
              <a:t>7/07/2021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AEAEC8-6D57-4DD4-B55A-639E785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6D2890-D018-499A-93C0-958C128D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708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BB64CD-E2CF-42CE-B1E3-75CD4AC2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733C93-85C9-4B92-89F7-FEFE6EBA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7C764-1880-40E8-9BAC-E69795F1F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5CE4-617C-412F-BC39-622D93E4EE3F}" type="datetime1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4402B-C9B0-4FC5-92E4-4AB3D779C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190720-9BF9-4EFD-B7AD-EA3B09DF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5868F-DCBE-4BB0-8407-592C7B1DB0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281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170EDB97-E827-449B-9DFB-7B84ACD43AF9}"/>
              </a:ext>
            </a:extLst>
          </p:cNvPr>
          <p:cNvSpPr txBox="1">
            <a:spLocks/>
          </p:cNvSpPr>
          <p:nvPr/>
        </p:nvSpPr>
        <p:spPr>
          <a:xfrm>
            <a:off x="3119669" y="3957059"/>
            <a:ext cx="7488832" cy="1776197"/>
          </a:xfrm>
          <a:prstGeom prst="rect">
            <a:avLst/>
          </a:prstGeom>
        </p:spPr>
        <p:txBody>
          <a:bodyPr/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20"/>
              </a:spcBef>
              <a:buNone/>
            </a:pPr>
            <a:r>
              <a:rPr lang="es-ES" sz="3200" b="1" dirty="0">
                <a:solidFill>
                  <a:srgbClr val="00499A"/>
                </a:solidFill>
                <a:latin typeface="adineue PRO Black" panose="020B0A03040702080504" pitchFamily="34" charset="0"/>
              </a:rPr>
              <a:t>Introducción al lenguaje de programación R Taller de programación en R: Parte 3</a:t>
            </a:r>
          </a:p>
          <a:p>
            <a:pPr marL="0" indent="0" algn="r">
              <a:spcBef>
                <a:spcPts val="1420"/>
              </a:spcBef>
              <a:buNone/>
            </a:pPr>
            <a:endParaRPr lang="es-PE" sz="4800" b="1" spc="-1" dirty="0">
              <a:solidFill>
                <a:srgbClr val="00499A"/>
              </a:solidFill>
              <a:latin typeface="adineue PRO Black" panose="020B0A03040702080504" pitchFamily="34" charset="0"/>
            </a:endParaRP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EC3B4A7C-5077-47F1-8DAA-BA696D9772E8}"/>
              </a:ext>
            </a:extLst>
          </p:cNvPr>
          <p:cNvSpPr txBox="1">
            <a:spLocks/>
          </p:cNvSpPr>
          <p:nvPr/>
        </p:nvSpPr>
        <p:spPr>
          <a:xfrm>
            <a:off x="3503712" y="3332989"/>
            <a:ext cx="7104789" cy="576064"/>
          </a:xfrm>
          <a:prstGeom prst="rect">
            <a:avLst/>
          </a:prstGeom>
        </p:spPr>
        <p:txBody>
          <a:bodyPr/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20"/>
              </a:spcBef>
              <a:buNone/>
            </a:pPr>
            <a:r>
              <a:rPr lang="es-ES" sz="2400" b="1" dirty="0">
                <a:solidFill>
                  <a:srgbClr val="00499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Curso Taller básico de Clima y Salud Modulo I</a:t>
            </a:r>
            <a:endParaRPr lang="es-PE" sz="2400" b="1" spc="-1" dirty="0">
              <a:solidFill>
                <a:srgbClr val="00499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3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939FF7-B282-414B-A6FE-7829D9887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54" y="2524978"/>
            <a:ext cx="5300833" cy="35627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44E4AE6-02B5-4043-B6FF-C8D7975C8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31"/>
          <a:stretch/>
        </p:blipFill>
        <p:spPr>
          <a:xfrm>
            <a:off x="6497726" y="2524978"/>
            <a:ext cx="5300833" cy="35627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EECF1E-78DA-483A-9C8B-31D518ED6EDF}"/>
              </a:ext>
            </a:extLst>
          </p:cNvPr>
          <p:cNvSpPr txBox="1"/>
          <p:nvPr/>
        </p:nvSpPr>
        <p:spPr>
          <a:xfrm>
            <a:off x="414247" y="2182328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modificar la escala de relleno de datos (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761A1D-1A8F-4C3A-9439-7149C04593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5" t="14540" r="2676" b="4275"/>
          <a:stretch/>
        </p:blipFill>
        <p:spPr>
          <a:xfrm>
            <a:off x="6442915" y="2164352"/>
            <a:ext cx="5332322" cy="16097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69A227-2EE9-4B3B-920F-D071FCE8DC31}"/>
              </a:ext>
            </a:extLst>
          </p:cNvPr>
          <p:cNvSpPr txBox="1"/>
          <p:nvPr/>
        </p:nvSpPr>
        <p:spPr>
          <a:xfrm>
            <a:off x="6497726" y="1756341"/>
            <a:ext cx="449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Modificando la escala de relleno de datos (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70F1C17-08C4-4FF1-B557-68E9F9869E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Función de escala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07DC31-8E93-4642-923A-0C640005439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F22CD5-882C-44DC-A2BB-59ABB741CC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659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55A0350-2234-4B4A-A72C-FC0E6D118FF6}"/>
              </a:ext>
            </a:extLst>
          </p:cNvPr>
          <p:cNvSpPr txBox="1"/>
          <p:nvPr/>
        </p:nvSpPr>
        <p:spPr>
          <a:xfrm>
            <a:off x="5779460" y="1144492"/>
            <a:ext cx="3804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FUNCIÓN_TEMA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8479204-10D9-4514-B82D-40052B0231A4}"/>
              </a:ext>
            </a:extLst>
          </p:cNvPr>
          <p:cNvSpPr/>
          <p:nvPr/>
        </p:nvSpPr>
        <p:spPr>
          <a:xfrm>
            <a:off x="5704127" y="1144492"/>
            <a:ext cx="3879542" cy="6168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ADB54E-600B-430F-8E1D-D165B2459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7576" y="2338861"/>
            <a:ext cx="10639370" cy="255381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Todas las modificaciones que aporten un cambio estético a la grafica se hacen mediante la función </a:t>
            </a:r>
            <a:r>
              <a:rPr lang="es-ES" dirty="0" err="1"/>
              <a:t>theme</a:t>
            </a:r>
            <a:r>
              <a:rPr lang="es-ES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Existen temas ya creados para R pero estos pueden ser modificados.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En la función tema podemos modificar tamaño de letras, leyenda, grosor de líneas, tipos de líneas, etc. 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43C873-9C98-44BD-A61F-E79C0DF10F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Función Tema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456CCC-1806-482E-8D25-826E6FF108D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0EB896-272F-47ED-953B-ED6A25D73B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11</a:t>
            </a:fld>
            <a:endParaRPr lang="es-PE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4803032-EFB7-42E7-B853-C29463200A3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9">
            <a:extLst>
              <a:ext uri="{FF2B5EF4-FFF2-40B4-BE49-F238E27FC236}">
                <a16:creationId xmlns:a16="http://schemas.microsoft.com/office/drawing/2014/main" id="{8B8AEF2A-9F8E-4097-A768-D00898696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26689"/>
              </p:ext>
            </p:extLst>
          </p:nvPr>
        </p:nvGraphicFramePr>
        <p:xfrm>
          <a:off x="595086" y="1632290"/>
          <a:ext cx="10334172" cy="4782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7086">
                  <a:extLst>
                    <a:ext uri="{9D8B030D-6E8A-4147-A177-3AD203B41FA5}">
                      <a16:colId xmlns:a16="http://schemas.microsoft.com/office/drawing/2014/main" val="421713302"/>
                    </a:ext>
                  </a:extLst>
                </a:gridCol>
                <a:gridCol w="5167086">
                  <a:extLst>
                    <a:ext uri="{9D8B030D-6E8A-4147-A177-3AD203B41FA5}">
                      <a16:colId xmlns:a16="http://schemas.microsoft.com/office/drawing/2014/main" val="2902722350"/>
                    </a:ext>
                  </a:extLst>
                </a:gridCol>
              </a:tblGrid>
              <a:tr h="2391229">
                <a:tc>
                  <a:txBody>
                    <a:bodyPr/>
                    <a:lstStyle/>
                    <a:p>
                      <a:pPr algn="ctr"/>
                      <a:r>
                        <a:rPr lang="es-E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 Tema seleccionado</a:t>
                      </a:r>
                      <a:endParaRPr lang="es-PE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24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Theme_bw</a:t>
                      </a:r>
                      <a:r>
                        <a:rPr lang="es-ES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()</a:t>
                      </a:r>
                      <a:endParaRPr lang="es-PE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658627"/>
                  </a:ext>
                </a:extLst>
              </a:tr>
              <a:tr h="239122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24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Theme_classic</a:t>
                      </a:r>
                      <a:endParaRPr lang="es-PE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24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Theme_grey</a:t>
                      </a:r>
                      <a:endParaRPr lang="es-PE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975970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0BFFA28-AC62-49F1-8320-F2DD52B1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45" y="2175149"/>
            <a:ext cx="3600000" cy="180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8D0D440-FEA0-432D-B620-A6D1C7E4B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555" y="2057853"/>
            <a:ext cx="3600000" cy="180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C0F3A92-523A-46E4-8BB3-7C2B8E80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97" y="4491717"/>
            <a:ext cx="3600000" cy="180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A5C3281-2CE0-4B30-A730-B88AF8B9B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02" y="4508844"/>
            <a:ext cx="3600000" cy="1800000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FFFC818-5C38-497D-823E-AFD14A7BDC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Función Tema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ACA23A-84A9-43EE-8369-630A1F29FD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AB7D39-A94E-40CC-9390-3533A8E835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12</a:t>
            </a:fld>
            <a:endParaRPr lang="es-PE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BBA986F-4D0F-42CC-A9C5-F2C549391C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5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0DD645A-62C4-4343-A6E5-CE6DF3F30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988" y="1148747"/>
            <a:ext cx="6048668" cy="508856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800" dirty="0"/>
              <a:t>R in a </a:t>
            </a:r>
            <a:r>
              <a:rPr lang="es-PE" sz="2800" dirty="0" err="1"/>
              <a:t>Nutshell</a:t>
            </a:r>
            <a:r>
              <a:rPr lang="es-PE" sz="2800" dirty="0"/>
              <a:t> a desktop </a:t>
            </a:r>
            <a:r>
              <a:rPr lang="es-PE" sz="2800" dirty="0" err="1"/>
              <a:t>quick</a:t>
            </a:r>
            <a:r>
              <a:rPr lang="es-PE" sz="2800" dirty="0"/>
              <a:t> </a:t>
            </a:r>
            <a:r>
              <a:rPr lang="es-PE" sz="2800" dirty="0" err="1"/>
              <a:t>reference</a:t>
            </a:r>
            <a:r>
              <a:rPr lang="es-PE" sz="2800" dirty="0"/>
              <a:t>. Joseph Adler,  2012.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800" dirty="0"/>
              <a:t>Data </a:t>
            </a:r>
            <a:r>
              <a:rPr lang="es-PE" sz="2800" dirty="0" err="1"/>
              <a:t>Transformation</a:t>
            </a:r>
            <a:r>
              <a:rPr lang="es-PE" sz="2800" dirty="0"/>
              <a:t> and Data </a:t>
            </a:r>
            <a:r>
              <a:rPr lang="es-PE" sz="2800" dirty="0" err="1"/>
              <a:t>Visualization</a:t>
            </a:r>
            <a:r>
              <a:rPr lang="es-PE" sz="2800" dirty="0"/>
              <a:t> </a:t>
            </a:r>
            <a:r>
              <a:rPr lang="es-PE" sz="2800" dirty="0" err="1"/>
              <a:t>Cheatsheet</a:t>
            </a:r>
            <a:r>
              <a:rPr lang="es-PE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800" dirty="0" err="1"/>
              <a:t>Elegant</a:t>
            </a:r>
            <a:r>
              <a:rPr lang="es-PE" sz="2800" dirty="0"/>
              <a:t> </a:t>
            </a:r>
            <a:r>
              <a:rPr lang="es-PE" sz="2800" dirty="0" err="1"/>
              <a:t>Graphics</a:t>
            </a:r>
            <a:r>
              <a:rPr lang="es-PE" sz="2800" dirty="0"/>
              <a:t> </a:t>
            </a:r>
            <a:r>
              <a:rPr lang="es-PE" sz="2800" dirty="0" err="1"/>
              <a:t>for</a:t>
            </a:r>
            <a:r>
              <a:rPr lang="es-PE" sz="2800" dirty="0"/>
              <a:t> Data </a:t>
            </a:r>
            <a:r>
              <a:rPr lang="es-PE" sz="2800" dirty="0" err="1"/>
              <a:t>Analysis</a:t>
            </a:r>
            <a:r>
              <a:rPr lang="es-PE" sz="2800" dirty="0"/>
              <a:t>. Hadley </a:t>
            </a:r>
            <a:r>
              <a:rPr lang="es-PE" sz="2800" dirty="0" err="1"/>
              <a:t>wickham</a:t>
            </a:r>
            <a:r>
              <a:rPr lang="es-PE" sz="2800" dirty="0"/>
              <a:t>, 2015.</a:t>
            </a:r>
          </a:p>
          <a:p>
            <a:endParaRPr lang="es-PE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228A3A5-79D1-487F-9618-344F6C7D6B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Bibliografía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77BA64-77C2-4F43-B3C5-9AA19D9EB9A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12E797-6E25-430F-B023-FBD08BAFB1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6502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170EDB97-E827-449B-9DFB-7B84ACD43AF9}"/>
              </a:ext>
            </a:extLst>
          </p:cNvPr>
          <p:cNvSpPr txBox="1">
            <a:spLocks/>
          </p:cNvSpPr>
          <p:nvPr/>
        </p:nvSpPr>
        <p:spPr>
          <a:xfrm>
            <a:off x="3119669" y="3957059"/>
            <a:ext cx="7488832" cy="1776197"/>
          </a:xfrm>
          <a:prstGeom prst="rect">
            <a:avLst/>
          </a:prstGeom>
        </p:spPr>
        <p:txBody>
          <a:bodyPr/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20"/>
              </a:spcBef>
              <a:buNone/>
            </a:pPr>
            <a:r>
              <a:rPr lang="es-ES" sz="3200" b="1" dirty="0">
                <a:solidFill>
                  <a:srgbClr val="00499A"/>
                </a:solidFill>
                <a:latin typeface="adineue PRO Black" panose="020B0A03040702080504" pitchFamily="34" charset="0"/>
              </a:rPr>
              <a:t>¡Muchas Gracias!</a:t>
            </a:r>
          </a:p>
          <a:p>
            <a:pPr marL="0" indent="0" algn="r">
              <a:spcBef>
                <a:spcPts val="1420"/>
              </a:spcBef>
              <a:buNone/>
            </a:pPr>
            <a:endParaRPr lang="es-PE" sz="4800" b="1" spc="-1" dirty="0">
              <a:solidFill>
                <a:srgbClr val="00499A"/>
              </a:solidFill>
              <a:latin typeface="adineue PRO Black" panose="020B0A0304070208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7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50CF513-7E49-4C79-BE9D-2D138B9EF7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Explorar y aprender las funciones del paquete ggplot2.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/>
              <a:t>Encontrar relaciones entre los datos de salud y clima mediante gráficos creados con el paquete ggplot2.</a:t>
            </a:r>
          </a:p>
          <a:p>
            <a:endParaRPr lang="es-PE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5147323-A8DB-431D-8632-A7961C4BB1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OBJETIVOS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5A2018-267E-4125-89CF-E2BB4C35A1D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139D68-A4E1-4AA7-84D4-DCBB4D749D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15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47DC59A-68DC-4656-80B7-368CF92E57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Librería ggplot2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B4922-E843-4271-8D0F-03FC0D9C863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315010-22F8-4221-840F-57CB2D8A63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3</a:t>
            </a:fld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0BCA87-B2B6-49CF-A774-88C24B37EDF1}"/>
              </a:ext>
            </a:extLst>
          </p:cNvPr>
          <p:cNvSpPr txBox="1"/>
          <p:nvPr/>
        </p:nvSpPr>
        <p:spPr>
          <a:xfrm>
            <a:off x="1315454" y="2567792"/>
            <a:ext cx="9208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ggplot(data=&lt;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DATOS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&gt;) +</a:t>
            </a: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&lt;</a:t>
            </a:r>
            <a:r>
              <a:rPr lang="es-ES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FUNCIÓN_GEOM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&gt;(mapping = aes(&lt;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ESTÉTICAS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&gt;)) +</a:t>
            </a: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&lt;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FUNCIÓN_COORDENADAS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 +</a:t>
            </a: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&lt;</a:t>
            </a:r>
            <a:r>
              <a:rPr lang="es-ES" sz="2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FUNCIÓN_FACETA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 +</a:t>
            </a: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&lt;</a:t>
            </a:r>
            <a:r>
              <a:rPr lang="es-ES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FUNCIÓN_ESCALA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 +</a:t>
            </a: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&lt;</a:t>
            </a:r>
            <a:r>
              <a:rPr 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FUNCIÓN_TEMA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</a:t>
            </a:r>
          </a:p>
          <a:p>
            <a:endParaRPr lang="es-P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nstalando paquetes en RStudio | Instituto CIO">
            <a:extLst>
              <a:ext uri="{FF2B5EF4-FFF2-40B4-BE49-F238E27FC236}">
                <a16:creationId xmlns:a16="http://schemas.microsoft.com/office/drawing/2014/main" id="{6449838E-77A0-48A1-AB1C-A5DC8FAA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45" y="0"/>
            <a:ext cx="19907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errar llave 46">
            <a:extLst>
              <a:ext uri="{FF2B5EF4-FFF2-40B4-BE49-F238E27FC236}">
                <a16:creationId xmlns:a16="http://schemas.microsoft.com/office/drawing/2014/main" id="{79E21E12-143A-4F38-91BF-C52D54DE4AF9}"/>
              </a:ext>
            </a:extLst>
          </p:cNvPr>
          <p:cNvSpPr/>
          <p:nvPr/>
        </p:nvSpPr>
        <p:spPr>
          <a:xfrm>
            <a:off x="9980613" y="2567792"/>
            <a:ext cx="895934" cy="9714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Cerrar llave 47">
            <a:extLst>
              <a:ext uri="{FF2B5EF4-FFF2-40B4-BE49-F238E27FC236}">
                <a16:creationId xmlns:a16="http://schemas.microsoft.com/office/drawing/2014/main" id="{7866295C-7654-49F3-ADF5-14482D96EB73}"/>
              </a:ext>
            </a:extLst>
          </p:cNvPr>
          <p:cNvSpPr/>
          <p:nvPr/>
        </p:nvSpPr>
        <p:spPr>
          <a:xfrm>
            <a:off x="9980613" y="3539238"/>
            <a:ext cx="895934" cy="1582926"/>
          </a:xfrm>
          <a:prstGeom prst="rightBrace">
            <a:avLst>
              <a:gd name="adj1" fmla="val 8333"/>
              <a:gd name="adj2" fmla="val 517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44F4451-B7BA-41CB-B9D4-B5E4C361F541}"/>
              </a:ext>
            </a:extLst>
          </p:cNvPr>
          <p:cNvSpPr txBox="1"/>
          <p:nvPr/>
        </p:nvSpPr>
        <p:spPr>
          <a:xfrm>
            <a:off x="10813130" y="3000219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Obligatorio</a:t>
            </a:r>
            <a:endParaRPr lang="es-PE" b="1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F721820-1A79-4894-8C5E-BB4043B0D48E}"/>
              </a:ext>
            </a:extLst>
          </p:cNvPr>
          <p:cNvSpPr txBox="1"/>
          <p:nvPr/>
        </p:nvSpPr>
        <p:spPr>
          <a:xfrm>
            <a:off x="10748976" y="3707932"/>
            <a:ext cx="1443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No es obligatorio </a:t>
            </a:r>
            <a:r>
              <a:rPr lang="es-ES" dirty="0"/>
              <a:t>pero ayudan a generar mejores gráficas.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2531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D42D28-114D-4636-84CB-0FD061727C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Datacheat</a:t>
            </a:r>
            <a:r>
              <a:rPr lang="es-ES" dirty="0"/>
              <a:t> de ggplot2</a:t>
            </a:r>
            <a:endParaRPr lang="es-PE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7EBB198-E684-42D8-83F4-A7F5E4CF7C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Librería ggplot2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25DE75-8677-429E-B484-00EF798C86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225B04-7F53-4D57-9300-712F250487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4</a:t>
            </a:fld>
            <a:endParaRPr lang="es-PE"/>
          </a:p>
        </p:txBody>
      </p:sp>
      <p:pic>
        <p:nvPicPr>
          <p:cNvPr id="1026" name="Picture 2" descr="Instalando paquetes en RStudio | Instituto CIO">
            <a:extLst>
              <a:ext uri="{FF2B5EF4-FFF2-40B4-BE49-F238E27FC236}">
                <a16:creationId xmlns:a16="http://schemas.microsoft.com/office/drawing/2014/main" id="{6449838E-77A0-48A1-AB1C-A5DC8FAA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45" y="0"/>
            <a:ext cx="19907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A747B4-A2FE-4E03-8AFE-D3A619C82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75" y="1914235"/>
            <a:ext cx="5856632" cy="45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C2A3A4A-7C94-465E-A189-B892452C2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Función </a:t>
            </a:r>
            <a:r>
              <a:rPr lang="es-PE" dirty="0" err="1"/>
              <a:t>Geom</a:t>
            </a:r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25DE75-8677-429E-B484-00EF798C86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225B04-7F53-4D57-9300-712F250487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5</a:t>
            </a:fld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0BCA87-B2B6-49CF-A774-88C24B37EDF1}"/>
              </a:ext>
            </a:extLst>
          </p:cNvPr>
          <p:cNvSpPr txBox="1"/>
          <p:nvPr/>
        </p:nvSpPr>
        <p:spPr>
          <a:xfrm>
            <a:off x="1912860" y="2168234"/>
            <a:ext cx="99943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ggplot(data=&lt;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&gt;) +</a:t>
            </a:r>
          </a:p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FUNCIÓN_GEOM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&gt;(mapping = aes(&lt;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ESTÉTICAS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&gt;),</a:t>
            </a:r>
          </a:p>
          <a:p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=&lt;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ESTADÍSTICA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&gt;,</a:t>
            </a:r>
          </a:p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position=&lt;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POSICIÓN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&gt;) +</a:t>
            </a:r>
          </a:p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FUNCIÓN_COORDENADAS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+</a:t>
            </a:r>
          </a:p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FUNCIÓN_FACETA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+</a:t>
            </a:r>
          </a:p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FUNCIÓN_ESCALA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+</a:t>
            </a:r>
          </a:p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FUNCIÓN_TEMA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s-P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nstalando paquetes en RStudio | Instituto CIO">
            <a:extLst>
              <a:ext uri="{FF2B5EF4-FFF2-40B4-BE49-F238E27FC236}">
                <a16:creationId xmlns:a16="http://schemas.microsoft.com/office/drawing/2014/main" id="{6449838E-77A0-48A1-AB1C-A5DC8FAA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45" y="0"/>
            <a:ext cx="19907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022E8C7-F869-427F-B4E9-3819AF6B41FE}"/>
              </a:ext>
            </a:extLst>
          </p:cNvPr>
          <p:cNvSpPr/>
          <p:nvPr/>
        </p:nvSpPr>
        <p:spPr>
          <a:xfrm>
            <a:off x="1826022" y="2679032"/>
            <a:ext cx="8841978" cy="12725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567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55A0350-2234-4B4A-A72C-FC0E6D118FF6}"/>
              </a:ext>
            </a:extLst>
          </p:cNvPr>
          <p:cNvSpPr txBox="1"/>
          <p:nvPr/>
        </p:nvSpPr>
        <p:spPr>
          <a:xfrm>
            <a:off x="806760" y="1967922"/>
            <a:ext cx="9994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FUNCIÓN_GEOM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&gt;(mapping = aes(&lt;</a:t>
            </a:r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ESTÉTICAS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&gt;),</a:t>
            </a:r>
          </a:p>
          <a:p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=&lt;</a:t>
            </a:r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ESTADÍSTICA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&gt;, position=&lt;</a:t>
            </a:r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POSICIÓN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&gt;) +</a:t>
            </a:r>
          </a:p>
          <a:p>
            <a:endParaRPr lang="es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8479204-10D9-4514-B82D-40052B0231A4}"/>
              </a:ext>
            </a:extLst>
          </p:cNvPr>
          <p:cNvSpPr/>
          <p:nvPr/>
        </p:nvSpPr>
        <p:spPr>
          <a:xfrm>
            <a:off x="694465" y="1936271"/>
            <a:ext cx="9569143" cy="1092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ACDFB9-93C8-40CA-9E2D-E7CE37A324AC}"/>
              </a:ext>
            </a:extLst>
          </p:cNvPr>
          <p:cNvSpPr txBox="1"/>
          <p:nvPr/>
        </p:nvSpPr>
        <p:spPr>
          <a:xfrm>
            <a:off x="970189" y="3466587"/>
            <a:ext cx="5171315" cy="27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499A"/>
                </a:solidFill>
                <a:latin typeface="Verdana Pro" panose="020B0604020202020204" pitchFamily="34" charset="0"/>
              </a:rPr>
              <a:t>La estética puede llamarse con la función </a:t>
            </a:r>
            <a:r>
              <a:rPr lang="es-ES" sz="2400" dirty="0" err="1">
                <a:solidFill>
                  <a:srgbClr val="00499A"/>
                </a:solidFill>
                <a:latin typeface="Verdana Pro" panose="020B0604020202020204" pitchFamily="34" charset="0"/>
              </a:rPr>
              <a:t>ggplot</a:t>
            </a:r>
            <a:r>
              <a:rPr lang="es-ES" sz="2400" dirty="0">
                <a:solidFill>
                  <a:srgbClr val="00499A"/>
                </a:solidFill>
                <a:latin typeface="Verdana Pro" panose="020B0604020202020204" pitchFamily="34" charset="0"/>
              </a:rPr>
              <a:t> o en cada </a:t>
            </a:r>
            <a:r>
              <a:rPr lang="es-ES" sz="2400" dirty="0" err="1">
                <a:solidFill>
                  <a:srgbClr val="00499A"/>
                </a:solidFill>
                <a:latin typeface="Verdana Pro" panose="020B0604020202020204" pitchFamily="34" charset="0"/>
              </a:rPr>
              <a:t>geom</a:t>
            </a:r>
            <a:r>
              <a:rPr lang="es-ES" sz="2400" dirty="0">
                <a:solidFill>
                  <a:srgbClr val="00499A"/>
                </a:solidFill>
                <a:latin typeface="Verdana Pro" panose="020B0604020202020204" pitchFamily="34" charset="0"/>
              </a:rPr>
              <a:t> que se agregue.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499A"/>
                </a:solidFill>
                <a:latin typeface="Verdana Pro" panose="020B0604020202020204" pitchFamily="34" charset="0"/>
              </a:rPr>
              <a:t> Cada </a:t>
            </a:r>
            <a:r>
              <a:rPr lang="es-ES" sz="2400" dirty="0" err="1">
                <a:solidFill>
                  <a:srgbClr val="00499A"/>
                </a:solidFill>
                <a:latin typeface="Verdana Pro" panose="020B0604020202020204" pitchFamily="34" charset="0"/>
              </a:rPr>
              <a:t>geom</a:t>
            </a:r>
            <a:r>
              <a:rPr lang="es-ES" sz="2400" dirty="0">
                <a:solidFill>
                  <a:srgbClr val="00499A"/>
                </a:solidFill>
                <a:latin typeface="Verdana Pro" panose="020B0604020202020204" pitchFamily="34" charset="0"/>
              </a:rPr>
              <a:t> tiene características diferentes.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C3FFD5-ADCF-471C-A6B5-F5C3A193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054" y="3231703"/>
            <a:ext cx="4924425" cy="7810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0BE325-3E76-4462-A673-F207D8AB7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054" y="4138900"/>
            <a:ext cx="5153025" cy="7048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0338B05-9CC3-4DA2-BC9D-FF595D06C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8910"/>
          <a:stretch/>
        </p:blipFill>
        <p:spPr>
          <a:xfrm>
            <a:off x="6351054" y="4823466"/>
            <a:ext cx="4943475" cy="6333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6942943-BC32-4A04-A062-88BFCC293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054" y="5511260"/>
            <a:ext cx="4343400" cy="742950"/>
          </a:xfrm>
          <a:prstGeom prst="rect">
            <a:avLst/>
          </a:prstGeom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70AEACC-28B0-47ED-A48F-1CDA6E0D57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Función </a:t>
            </a:r>
            <a:r>
              <a:rPr lang="es-PE" dirty="0" err="1"/>
              <a:t>Geom</a:t>
            </a:r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2F2C00-1562-4D54-B644-A405E03A3B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BEC0B2-7E30-47FA-9916-FA97D5E6B6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08631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6</a:t>
            </a:fld>
            <a:endParaRPr lang="es-PE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F196176-B211-4C22-BA34-6362693BDDE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55A0350-2234-4B4A-A72C-FC0E6D118FF6}"/>
              </a:ext>
            </a:extLst>
          </p:cNvPr>
          <p:cNvSpPr txBox="1"/>
          <p:nvPr/>
        </p:nvSpPr>
        <p:spPr>
          <a:xfrm>
            <a:off x="4317794" y="1376509"/>
            <a:ext cx="999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FUNCIÓN_COORDENADAS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8479204-10D9-4514-B82D-40052B0231A4}"/>
              </a:ext>
            </a:extLst>
          </p:cNvPr>
          <p:cNvSpPr/>
          <p:nvPr/>
        </p:nvSpPr>
        <p:spPr>
          <a:xfrm>
            <a:off x="4268319" y="1412304"/>
            <a:ext cx="6230857" cy="5131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CCF623-16C4-4B4F-8798-5C1E76927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46" t="-2025" r="546" b="22780"/>
          <a:stretch/>
        </p:blipFill>
        <p:spPr>
          <a:xfrm>
            <a:off x="6657474" y="2656850"/>
            <a:ext cx="5314950" cy="3230604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5EB4D4E-C0EA-4E85-86B6-5FA45EBF9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9344" y="3429000"/>
            <a:ext cx="5314950" cy="2109575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Verdana Pro" panose="020B0604030504040204" pitchFamily="34" charset="0"/>
                <a:cs typeface="Times New Roman" panose="02020603050405020304" pitchFamily="18" charset="0"/>
              </a:rPr>
              <a:t>Sirve para modificar los ejes de coordenadas, en esta practica no las usaremos</a:t>
            </a:r>
            <a:endParaRPr lang="es-PE" dirty="0">
              <a:latin typeface="Verdana Pro" panose="020B0604030504040204" pitchFamily="34" charset="0"/>
              <a:cs typeface="Times New Roman" panose="02020603050405020304" pitchFamily="18" charset="0"/>
            </a:endParaRPr>
          </a:p>
          <a:p>
            <a:endParaRPr lang="es-PE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EAB6BBA5-E380-41A7-8EAC-6664A7CE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9344" y="1148748"/>
            <a:ext cx="3944528" cy="1184938"/>
          </a:xfrm>
        </p:spPr>
        <p:txBody>
          <a:bodyPr/>
          <a:lstStyle/>
          <a:p>
            <a:r>
              <a:rPr lang="es-PE" dirty="0"/>
              <a:t>Función de coordenadas</a:t>
            </a:r>
          </a:p>
          <a:p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A74FDD-129E-46BE-8E30-83A0E26C6A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6BB45-251C-4590-9E65-5B5CD1DEBF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167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55A0350-2234-4B4A-A72C-FC0E6D118FF6}"/>
              </a:ext>
            </a:extLst>
          </p:cNvPr>
          <p:cNvSpPr txBox="1"/>
          <p:nvPr/>
        </p:nvSpPr>
        <p:spPr>
          <a:xfrm>
            <a:off x="838200" y="2127706"/>
            <a:ext cx="999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FUNCIÓN_FACETA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8479204-10D9-4514-B82D-40052B0231A4}"/>
              </a:ext>
            </a:extLst>
          </p:cNvPr>
          <p:cNvSpPr/>
          <p:nvPr/>
        </p:nvSpPr>
        <p:spPr>
          <a:xfrm>
            <a:off x="706972" y="2113161"/>
            <a:ext cx="4460114" cy="54065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F440C9-EAE4-4C2C-AF98-4DB9B35E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10" y="2524166"/>
            <a:ext cx="6305430" cy="31527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1B1F5F-036F-47D9-B6AA-A018ECA74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09" t="59715" r="4560" b="-1"/>
          <a:stretch/>
        </p:blipFill>
        <p:spPr>
          <a:xfrm>
            <a:off x="5694654" y="1791598"/>
            <a:ext cx="6037943" cy="456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1F7CECF-C7B8-49D3-B86A-61FDF0C3E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3050563"/>
            <a:ext cx="4460114" cy="1429089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Se usa para dividir el área del grafico en diferentes facetas según una variable.</a:t>
            </a:r>
          </a:p>
          <a:p>
            <a:endParaRPr lang="es-PE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01A2F95-7894-4A63-A4FA-F4B55578EC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Función de faceta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5C19B5-84E1-4111-A015-EF899174223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F8655E-7274-4E16-A76F-7B51F6775B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8</a:t>
            </a:fld>
            <a:endParaRPr lang="es-PE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961CC14-BF4B-41B7-9A71-D4A691A80A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8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55A0350-2234-4B4A-A72C-FC0E6D118FF6}"/>
              </a:ext>
            </a:extLst>
          </p:cNvPr>
          <p:cNvSpPr txBox="1"/>
          <p:nvPr/>
        </p:nvSpPr>
        <p:spPr>
          <a:xfrm>
            <a:off x="706972" y="2385136"/>
            <a:ext cx="999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FUNCIÓN_ESCALA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8479204-10D9-4514-B82D-40052B0231A4}"/>
              </a:ext>
            </a:extLst>
          </p:cNvPr>
          <p:cNvSpPr/>
          <p:nvPr/>
        </p:nvSpPr>
        <p:spPr>
          <a:xfrm>
            <a:off x="706972" y="2359306"/>
            <a:ext cx="4431085" cy="5950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9ABFA3-AE03-4EFE-AB1D-A0C39D0B32FA}"/>
              </a:ext>
            </a:extLst>
          </p:cNvPr>
          <p:cNvSpPr txBox="1"/>
          <p:nvPr/>
        </p:nvSpPr>
        <p:spPr>
          <a:xfrm>
            <a:off x="6065047" y="1106888"/>
            <a:ext cx="54138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formula para el comando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scale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es la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siguente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scale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_”estética a </a:t>
            </a:r>
            <a:r>
              <a:rPr lang="es-ES" sz="2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modificar”_”escala</a:t>
            </a:r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de la estética”</a:t>
            </a:r>
          </a:p>
          <a:p>
            <a:pPr algn="just"/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Por ejemplo:</a:t>
            </a:r>
          </a:p>
          <a:p>
            <a:pPr algn="just"/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scale_x_date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scale_y_continous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Scale_fill_gradient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Etc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…</a:t>
            </a:r>
            <a:endParaRPr lang="es-PE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90C534B-91AD-4FAD-96D7-ABF8463BF5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294" y="3174406"/>
            <a:ext cx="4431085" cy="2680691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Sirve para modificar la escala de los valores de estéticas, por ejemplo, se usa para modificar: ejes, rellenos  y formas.</a:t>
            </a:r>
            <a:endParaRPr lang="es-PE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91994EF-CFE8-43DC-86E1-23BE73AC9A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Función de escala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49AF5A-37CB-4948-967C-FD79147F899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ES"/>
              <a:t>Curso Taller básico de Clima y Salud - Modulo I</a:t>
            </a:r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5298F0-3605-4792-AFF9-69A6401E5F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65868F-DCBE-4BB0-8407-592C7B1DB029}" type="slidenum">
              <a:rPr lang="es-PE" smtClean="0"/>
              <a:t>9</a:t>
            </a:fld>
            <a:endParaRPr lang="es-PE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165C8D9-50BD-45E6-8300-84EBE3FA44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E579862-C7CF-4445-B8DE-93D98D30B8D7}"/>
              </a:ext>
            </a:extLst>
          </p:cNvPr>
          <p:cNvCxnSpPr>
            <a:cxnSpLocks/>
          </p:cNvCxnSpPr>
          <p:nvPr/>
        </p:nvCxnSpPr>
        <p:spPr>
          <a:xfrm>
            <a:off x="5704127" y="1106888"/>
            <a:ext cx="0" cy="543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051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6960</TotalTime>
  <Words>596</Words>
  <Application>Microsoft Office PowerPoint</Application>
  <PresentationFormat>Panorámica</PresentationFormat>
  <Paragraphs>91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adineue PRO Black</vt:lpstr>
      <vt:lpstr>Arial</vt:lpstr>
      <vt:lpstr>Calibri</vt:lpstr>
      <vt:lpstr>Calibri Light</vt:lpstr>
      <vt:lpstr>Franklin Gothic Book</vt:lpstr>
      <vt:lpstr>Myriad Pro</vt:lpstr>
      <vt:lpstr>Times New Roman</vt:lpstr>
      <vt:lpstr>Verdana</vt:lpstr>
      <vt:lpstr>Verdana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taller básico de clima y salud</dc:title>
  <dc:creator>Usuario</dc:creator>
  <cp:lastModifiedBy>Usuario</cp:lastModifiedBy>
  <cp:revision>80</cp:revision>
  <dcterms:created xsi:type="dcterms:W3CDTF">2021-05-24T18:51:48Z</dcterms:created>
  <dcterms:modified xsi:type="dcterms:W3CDTF">2021-07-07T14:06:03Z</dcterms:modified>
</cp:coreProperties>
</file>