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9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11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3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4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5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8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2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2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22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23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4471" r:id="rId3"/>
    <p:sldMasterId id="2147483670" r:id="rId4"/>
    <p:sldMasterId id="2147483680" r:id="rId5"/>
    <p:sldMasterId id="2147483696" r:id="rId6"/>
    <p:sldMasterId id="2147483712" r:id="rId7"/>
    <p:sldMasterId id="2147483722" r:id="rId8"/>
    <p:sldMasterId id="2147483732" r:id="rId9"/>
    <p:sldMasterId id="2147483742" r:id="rId10"/>
    <p:sldMasterId id="2147483752" r:id="rId11"/>
    <p:sldMasterId id="2147483762" r:id="rId12"/>
    <p:sldMasterId id="2147483770" r:id="rId13"/>
    <p:sldMasterId id="2147483804" r:id="rId14"/>
    <p:sldMasterId id="2147483814" r:id="rId15"/>
    <p:sldMasterId id="2147483824" r:id="rId16"/>
    <p:sldMasterId id="2147483834" r:id="rId17"/>
    <p:sldMasterId id="2147483844" r:id="rId18"/>
    <p:sldMasterId id="2147483852" r:id="rId19"/>
    <p:sldMasterId id="2147483862" r:id="rId20"/>
    <p:sldMasterId id="2147483872" r:id="rId21"/>
    <p:sldMasterId id="2147484116" r:id="rId22"/>
    <p:sldMasterId id="2147484236" r:id="rId23"/>
    <p:sldMasterId id="2147484458" r:id="rId24"/>
  </p:sldMasterIdLst>
  <p:notesMasterIdLst>
    <p:notesMasterId r:id="rId58"/>
  </p:notesMasterIdLst>
  <p:sldIdLst>
    <p:sldId id="256" r:id="rId25"/>
    <p:sldId id="258" r:id="rId26"/>
    <p:sldId id="279" r:id="rId27"/>
    <p:sldId id="301" r:id="rId28"/>
    <p:sldId id="288" r:id="rId29"/>
    <p:sldId id="291" r:id="rId30"/>
    <p:sldId id="302" r:id="rId31"/>
    <p:sldId id="292" r:id="rId32"/>
    <p:sldId id="293" r:id="rId33"/>
    <p:sldId id="266" r:id="rId34"/>
    <p:sldId id="270" r:id="rId35"/>
    <p:sldId id="280" r:id="rId36"/>
    <p:sldId id="267" r:id="rId37"/>
    <p:sldId id="299" r:id="rId38"/>
    <p:sldId id="278" r:id="rId39"/>
    <p:sldId id="271" r:id="rId40"/>
    <p:sldId id="296" r:id="rId41"/>
    <p:sldId id="277" r:id="rId42"/>
    <p:sldId id="269" r:id="rId43"/>
    <p:sldId id="297" r:id="rId44"/>
    <p:sldId id="275" r:id="rId45"/>
    <p:sldId id="259" r:id="rId46"/>
    <p:sldId id="260" r:id="rId47"/>
    <p:sldId id="276" r:id="rId48"/>
    <p:sldId id="262" r:id="rId49"/>
    <p:sldId id="285" r:id="rId50"/>
    <p:sldId id="274" r:id="rId51"/>
    <p:sldId id="283" r:id="rId52"/>
    <p:sldId id="300" r:id="rId53"/>
    <p:sldId id="284" r:id="rId54"/>
    <p:sldId id="294" r:id="rId55"/>
    <p:sldId id="273" r:id="rId56"/>
    <p:sldId id="295" r:id="rId5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353"/>
    <a:srgbClr val="616161"/>
    <a:srgbClr val="BC1826"/>
    <a:srgbClr val="CC4D5A"/>
    <a:srgbClr val="F9F9F9"/>
    <a:srgbClr val="C02433"/>
    <a:srgbClr val="3197BB"/>
    <a:srgbClr val="D12032"/>
    <a:srgbClr val="FDC62D"/>
    <a:srgbClr val="E73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22" autoAdjust="0"/>
    <p:restoredTop sz="85996" autoAdjust="0"/>
  </p:normalViewPr>
  <p:slideViewPr>
    <p:cSldViewPr snapToGrid="0">
      <p:cViewPr varScale="1">
        <p:scale>
          <a:sx n="58" d="100"/>
          <a:sy n="58" d="100"/>
        </p:scale>
        <p:origin x="13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slide" Target="slides/slide26.xml"/><Relationship Id="rId55" Type="http://schemas.openxmlformats.org/officeDocument/2006/relationships/slide" Target="slides/slide3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41" Type="http://schemas.openxmlformats.org/officeDocument/2006/relationships/slide" Target="slides/slide17.xml"/><Relationship Id="rId54" Type="http://schemas.openxmlformats.org/officeDocument/2006/relationships/slide" Target="slides/slide30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slide" Target="slides/slide29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57" Type="http://schemas.openxmlformats.org/officeDocument/2006/relationships/slide" Target="slides/slide33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slide" Target="slides/slide2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56" Type="http://schemas.openxmlformats.org/officeDocument/2006/relationships/slide" Target="slides/slide3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987689833438945E-2"/>
          <c:y val="0.12661988271261823"/>
          <c:w val="0.88736649114794042"/>
          <c:h val="0.74728070430109494"/>
        </c:manualLayout>
      </c:layout>
      <c:lineChart>
        <c:grouping val="stacked"/>
        <c:varyColors val="0"/>
        <c:ser>
          <c:idx val="0"/>
          <c:order val="0"/>
          <c:tx>
            <c:strRef>
              <c:f>Hoja1!$I$5</c:f>
              <c:strCache>
                <c:ptCount val="1"/>
                <c:pt idx="0">
                  <c:v>Cantidad de Servidores</c:v>
                </c:pt>
              </c:strCache>
            </c:strRef>
          </c:tx>
          <c:spPr>
            <a:ln w="28575" cap="rnd">
              <a:solidFill>
                <a:srgbClr val="75DB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5DBFF"/>
              </a:solidFill>
              <a:ln w="25400">
                <a:solidFill>
                  <a:srgbClr val="75DBFF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1574071964480905E-2"/>
                  <c:y val="1.525988821230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70-41D5-AEAA-7C182E9B3DB0}"/>
                </c:ext>
              </c:extLst>
            </c:dLbl>
            <c:dLbl>
              <c:idx val="1"/>
              <c:layout>
                <c:manualLayout>
                  <c:x val="2.3148143928961385E-3"/>
                  <c:y val="3.43347484776909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70-41D5-AEAA-7C182E9B3DB0}"/>
                </c:ext>
              </c:extLst>
            </c:dLbl>
            <c:dLbl>
              <c:idx val="2"/>
              <c:layout>
                <c:manualLayout>
                  <c:x val="-7.9590058368704808E-3"/>
                  <c:y val="3.875874795787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70-41D5-AEAA-7C182E9B3DB0}"/>
                </c:ext>
              </c:extLst>
            </c:dLbl>
            <c:dLbl>
              <c:idx val="3"/>
              <c:layout>
                <c:manualLayout>
                  <c:x val="2.6005807895505663E-3"/>
                  <c:y val="2.19762429699575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70-41D5-AEAA-7C182E9B3DB0}"/>
                </c:ext>
              </c:extLst>
            </c:dLbl>
            <c:dLbl>
              <c:idx val="4"/>
              <c:layout>
                <c:manualLayout>
                  <c:x val="3.0436009894081761E-3"/>
                  <c:y val="-3.969951573435537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15 229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370-41D5-AEAA-7C182E9B3DB0}"/>
                </c:ext>
              </c:extLst>
            </c:dLbl>
            <c:spPr>
              <a:solidFill>
                <a:srgbClr val="75DB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Hoja1!$J$4:$N$4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Hoja1!$J$5:$N$5</c:f>
              <c:numCache>
                <c:formatCode>#\ ##0</c:formatCode>
                <c:ptCount val="5"/>
                <c:pt idx="0">
                  <c:v>620</c:v>
                </c:pt>
                <c:pt idx="1">
                  <c:v>1886</c:v>
                </c:pt>
                <c:pt idx="2">
                  <c:v>5550</c:v>
                </c:pt>
                <c:pt idx="3">
                  <c:v>4673</c:v>
                </c:pt>
                <c:pt idx="4">
                  <c:v>18638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370-41D5-AEAA-7C182E9B3D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54333488"/>
        <c:axId val="-1654337296"/>
      </c:lineChart>
      <c:lineChart>
        <c:grouping val="standard"/>
        <c:varyColors val="0"/>
        <c:ser>
          <c:idx val="1"/>
          <c:order val="1"/>
          <c:tx>
            <c:strRef>
              <c:f>Hoja1!$I$6</c:f>
              <c:strCache>
                <c:ptCount val="1"/>
                <c:pt idx="0">
                  <c:v>Cantidad de Entidades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5400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4954007090575667E-2"/>
                  <c:y val="-3.46392118084910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415284289041654E-2"/>
                      <c:h val="4.011885244404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370-41D5-AEAA-7C182E9B3DB0}"/>
                </c:ext>
              </c:extLst>
            </c:dLbl>
            <c:dLbl>
              <c:idx val="1"/>
              <c:layout>
                <c:manualLayout>
                  <c:x val="-3.47429402678332E-2"/>
                  <c:y val="-2.94510496011301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370-41D5-AEAA-7C182E9B3DB0}"/>
                </c:ext>
              </c:extLst>
            </c:dLbl>
            <c:dLbl>
              <c:idx val="2"/>
              <c:layout>
                <c:manualLayout>
                  <c:x val="-3.7915034520662277E-2"/>
                  <c:y val="-2.83824235431510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370-41D5-AEAA-7C182E9B3DB0}"/>
                </c:ext>
              </c:extLst>
            </c:dLbl>
            <c:dLbl>
              <c:idx val="3"/>
              <c:layout>
                <c:manualLayout>
                  <c:x val="-3.6614744125887042E-2"/>
                  <c:y val="-3.11287809760720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370-41D5-AEAA-7C182E9B3DB0}"/>
                </c:ext>
              </c:extLst>
            </c:dLbl>
            <c:dLbl>
              <c:idx val="4"/>
              <c:layout>
                <c:manualLayout>
                  <c:x val="6.506571227399391E-4"/>
                  <c:y val="4.059702319003143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97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9370-41D5-AEAA-7C182E9B3DB0}"/>
                </c:ext>
              </c:extLst>
            </c:dLbl>
            <c:spPr>
              <a:solidFill>
                <a:schemeClr val="accent1"/>
              </a:solidFill>
              <a:ln>
                <a:solidFill>
                  <a:schemeClr val="accent5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Hoja1!$J$4:$N$4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Hoja1!$J$6:$N$6</c:f>
              <c:numCache>
                <c:formatCode>General</c:formatCode>
                <c:ptCount val="5"/>
                <c:pt idx="0">
                  <c:v>4</c:v>
                </c:pt>
                <c:pt idx="1">
                  <c:v>19</c:v>
                </c:pt>
                <c:pt idx="2">
                  <c:v>34</c:v>
                </c:pt>
                <c:pt idx="3">
                  <c:v>39</c:v>
                </c:pt>
                <c:pt idx="4">
                  <c:v>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370-41D5-AEAA-7C182E9B3D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54330224"/>
        <c:axId val="-1654332944"/>
      </c:lineChart>
      <c:catAx>
        <c:axId val="-165433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-1654337296"/>
        <c:crosses val="autoZero"/>
        <c:auto val="1"/>
        <c:lblAlgn val="ctr"/>
        <c:lblOffset val="100"/>
        <c:noMultiLvlLbl val="0"/>
      </c:catAx>
      <c:valAx>
        <c:axId val="-1654337296"/>
        <c:scaling>
          <c:orientation val="minMax"/>
          <c:max val="187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-1654333488"/>
        <c:crosses val="autoZero"/>
        <c:crossBetween val="between"/>
        <c:majorUnit val="4000"/>
      </c:valAx>
      <c:valAx>
        <c:axId val="-1654332944"/>
        <c:scaling>
          <c:orientation val="minMax"/>
          <c:max val="10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-1654330224"/>
        <c:crosses val="max"/>
        <c:crossBetween val="between"/>
        <c:majorUnit val="20"/>
      </c:valAx>
      <c:catAx>
        <c:axId val="-1654330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6543329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3B2B9C-7E57-4A12-AA5B-E9242914B644}" type="doc">
      <dgm:prSet loTypeId="urn:microsoft.com/office/officeart/2005/8/layout/chart3" loCatId="relationship" qsTypeId="urn:microsoft.com/office/officeart/2005/8/quickstyle/simple2" qsCatId="simple" csTypeId="urn:microsoft.com/office/officeart/2005/8/colors/accent1_4" csCatId="accent1" phldr="1"/>
      <dgm:spPr/>
    </dgm:pt>
    <dgm:pt modelId="{6C699109-7F54-463D-8CF8-8E6BFF6E1985}">
      <dgm:prSet phldrT="[Texto]"/>
      <dgm:spPr/>
      <dgm:t>
        <a:bodyPr/>
        <a:lstStyle/>
        <a:p>
          <a:endParaRPr lang="es-PE" dirty="0"/>
        </a:p>
      </dgm:t>
    </dgm:pt>
    <dgm:pt modelId="{AE071EC2-1706-40EC-9673-98929D09BB73}" type="parTrans" cxnId="{70A0B77D-DAC3-439B-883B-F5746F25162B}">
      <dgm:prSet/>
      <dgm:spPr/>
      <dgm:t>
        <a:bodyPr/>
        <a:lstStyle/>
        <a:p>
          <a:endParaRPr lang="es-PE"/>
        </a:p>
      </dgm:t>
    </dgm:pt>
    <dgm:pt modelId="{FE004345-8F93-479F-AB96-7CCD96318C9F}" type="sibTrans" cxnId="{70A0B77D-DAC3-439B-883B-F5746F25162B}">
      <dgm:prSet/>
      <dgm:spPr/>
      <dgm:t>
        <a:bodyPr/>
        <a:lstStyle/>
        <a:p>
          <a:endParaRPr lang="es-PE"/>
        </a:p>
      </dgm:t>
    </dgm:pt>
    <dgm:pt modelId="{3303B42B-3880-42F2-93BC-10F1986F489D}">
      <dgm:prSet phldrT="[Texto]"/>
      <dgm:spPr/>
      <dgm:t>
        <a:bodyPr/>
        <a:lstStyle/>
        <a:p>
          <a:endParaRPr lang="es-PE" dirty="0"/>
        </a:p>
      </dgm:t>
    </dgm:pt>
    <dgm:pt modelId="{B6A83F3B-D859-4A74-91B1-9914B0DB5C85}" type="parTrans" cxnId="{7F00D196-A62E-4A65-9637-60B03B5EF7D7}">
      <dgm:prSet/>
      <dgm:spPr/>
      <dgm:t>
        <a:bodyPr/>
        <a:lstStyle/>
        <a:p>
          <a:endParaRPr lang="es-PE"/>
        </a:p>
      </dgm:t>
    </dgm:pt>
    <dgm:pt modelId="{AECC4DBF-8B4B-45CC-BEED-C6DC502472BC}" type="sibTrans" cxnId="{7F00D196-A62E-4A65-9637-60B03B5EF7D7}">
      <dgm:prSet/>
      <dgm:spPr/>
      <dgm:t>
        <a:bodyPr/>
        <a:lstStyle/>
        <a:p>
          <a:endParaRPr lang="es-PE"/>
        </a:p>
      </dgm:t>
    </dgm:pt>
    <dgm:pt modelId="{D148FA37-861A-4D7E-B539-DA667EE0D3B9}">
      <dgm:prSet phldrT="[Texto]"/>
      <dgm:spPr/>
      <dgm:t>
        <a:bodyPr/>
        <a:lstStyle/>
        <a:p>
          <a:endParaRPr lang="es-PE" dirty="0"/>
        </a:p>
      </dgm:t>
    </dgm:pt>
    <dgm:pt modelId="{23C8D7A7-A63C-43ED-A620-6A63F3BD34D5}" type="parTrans" cxnId="{D363BCFE-CAE2-43E0-8B00-5382E476B3B7}">
      <dgm:prSet/>
      <dgm:spPr/>
      <dgm:t>
        <a:bodyPr/>
        <a:lstStyle/>
        <a:p>
          <a:endParaRPr lang="es-PE"/>
        </a:p>
      </dgm:t>
    </dgm:pt>
    <dgm:pt modelId="{1E51E2C2-FB9A-4036-97D9-8328CB2AF871}" type="sibTrans" cxnId="{D363BCFE-CAE2-43E0-8B00-5382E476B3B7}">
      <dgm:prSet/>
      <dgm:spPr/>
      <dgm:t>
        <a:bodyPr/>
        <a:lstStyle/>
        <a:p>
          <a:endParaRPr lang="es-PE"/>
        </a:p>
      </dgm:t>
    </dgm:pt>
    <dgm:pt modelId="{68BCB7C2-0CD8-4FB3-893B-B9D5D54D4113}">
      <dgm:prSet/>
      <dgm:spPr/>
      <dgm:t>
        <a:bodyPr/>
        <a:lstStyle/>
        <a:p>
          <a:endParaRPr lang="es-PE"/>
        </a:p>
      </dgm:t>
    </dgm:pt>
    <dgm:pt modelId="{22D828B4-9E04-4559-B944-9DB532330BED}" type="parTrans" cxnId="{6EA4A376-1367-44C1-8810-A7783D965960}">
      <dgm:prSet/>
      <dgm:spPr/>
      <dgm:t>
        <a:bodyPr/>
        <a:lstStyle/>
        <a:p>
          <a:endParaRPr lang="es-PE"/>
        </a:p>
      </dgm:t>
    </dgm:pt>
    <dgm:pt modelId="{98345B98-FACF-4515-AAEB-42269271EC5A}" type="sibTrans" cxnId="{6EA4A376-1367-44C1-8810-A7783D965960}">
      <dgm:prSet/>
      <dgm:spPr/>
      <dgm:t>
        <a:bodyPr/>
        <a:lstStyle/>
        <a:p>
          <a:endParaRPr lang="es-PE"/>
        </a:p>
      </dgm:t>
    </dgm:pt>
    <dgm:pt modelId="{373AD9A6-A242-4944-9D8C-FBC2BAFB1633}" type="pres">
      <dgm:prSet presAssocID="{2F3B2B9C-7E57-4A12-AA5B-E9242914B644}" presName="compositeShape" presStyleCnt="0">
        <dgm:presLayoutVars>
          <dgm:chMax val="7"/>
          <dgm:dir/>
          <dgm:resizeHandles val="exact"/>
        </dgm:presLayoutVars>
      </dgm:prSet>
      <dgm:spPr/>
    </dgm:pt>
    <dgm:pt modelId="{0365F5BD-9D8A-4E23-A802-569B046F3AEA}" type="pres">
      <dgm:prSet presAssocID="{2F3B2B9C-7E57-4A12-AA5B-E9242914B644}" presName="wedge1" presStyleLbl="node1" presStyleIdx="0" presStyleCnt="4" custScaleX="118638" custScaleY="118638" custLinFactNeighborX="-4136" custLinFactNeighborY="3969"/>
      <dgm:spPr/>
    </dgm:pt>
    <dgm:pt modelId="{F1AD3484-9821-4C5F-9AE3-DB9D95C661CA}" type="pres">
      <dgm:prSet presAssocID="{2F3B2B9C-7E57-4A12-AA5B-E9242914B644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21EBC9E-CBFB-4948-9B48-FAAFBFC4F76E}" type="pres">
      <dgm:prSet presAssocID="{2F3B2B9C-7E57-4A12-AA5B-E9242914B644}" presName="wedge2" presStyleLbl="node1" presStyleIdx="1" presStyleCnt="4" custScaleX="118638" custScaleY="118638" custLinFactNeighborY="-295"/>
      <dgm:spPr/>
    </dgm:pt>
    <dgm:pt modelId="{98001240-81BC-4FA3-8FBD-AC2441FBD599}" type="pres">
      <dgm:prSet presAssocID="{2F3B2B9C-7E57-4A12-AA5B-E9242914B644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F6C4BA2-1866-4ECE-9AB3-9C3FC8CD52E4}" type="pres">
      <dgm:prSet presAssocID="{2F3B2B9C-7E57-4A12-AA5B-E9242914B644}" presName="wedge3" presStyleLbl="node1" presStyleIdx="2" presStyleCnt="4" custScaleX="118638" custScaleY="118638" custLinFactNeighborX="295" custLinFactNeighborY="-245"/>
      <dgm:spPr/>
    </dgm:pt>
    <dgm:pt modelId="{75487720-AB48-4C21-9093-99A91A42D2F6}" type="pres">
      <dgm:prSet presAssocID="{2F3B2B9C-7E57-4A12-AA5B-E9242914B644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065D43-5919-46E8-8C28-3A22919A90FE}" type="pres">
      <dgm:prSet presAssocID="{2F3B2B9C-7E57-4A12-AA5B-E9242914B644}" presName="wedge4" presStyleLbl="node1" presStyleIdx="3" presStyleCnt="4" custScaleX="118638" custScaleY="118638"/>
      <dgm:spPr/>
    </dgm:pt>
    <dgm:pt modelId="{084529CE-875A-400D-A9D3-45DCBEF1A38D}" type="pres">
      <dgm:prSet presAssocID="{2F3B2B9C-7E57-4A12-AA5B-E9242914B644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F4B1624-CE93-4631-ABFC-02D7D8929D43}" type="presOf" srcId="{3303B42B-3880-42F2-93BC-10F1986F489D}" destId="{3F6C4BA2-1866-4ECE-9AB3-9C3FC8CD52E4}" srcOrd="0" destOrd="0" presId="urn:microsoft.com/office/officeart/2005/8/layout/chart3"/>
    <dgm:cxn modelId="{3B3AA03D-3222-4B6B-A326-85770329D5B3}" type="presOf" srcId="{2F3B2B9C-7E57-4A12-AA5B-E9242914B644}" destId="{373AD9A6-A242-4944-9D8C-FBC2BAFB1633}" srcOrd="0" destOrd="0" presId="urn:microsoft.com/office/officeart/2005/8/layout/chart3"/>
    <dgm:cxn modelId="{42BB3863-9AC0-48E6-A2DD-6931EABD731A}" type="presOf" srcId="{D148FA37-861A-4D7E-B539-DA667EE0D3B9}" destId="{084529CE-875A-400D-A9D3-45DCBEF1A38D}" srcOrd="1" destOrd="0" presId="urn:microsoft.com/office/officeart/2005/8/layout/chart3"/>
    <dgm:cxn modelId="{FFF4DE6D-D030-4BD3-8C67-412253A617C0}" type="presOf" srcId="{3303B42B-3880-42F2-93BC-10F1986F489D}" destId="{75487720-AB48-4C21-9093-99A91A42D2F6}" srcOrd="1" destOrd="0" presId="urn:microsoft.com/office/officeart/2005/8/layout/chart3"/>
    <dgm:cxn modelId="{6EA4A376-1367-44C1-8810-A7783D965960}" srcId="{2F3B2B9C-7E57-4A12-AA5B-E9242914B644}" destId="{68BCB7C2-0CD8-4FB3-893B-B9D5D54D4113}" srcOrd="1" destOrd="0" parTransId="{22D828B4-9E04-4559-B944-9DB532330BED}" sibTransId="{98345B98-FACF-4515-AAEB-42269271EC5A}"/>
    <dgm:cxn modelId="{70A0B77D-DAC3-439B-883B-F5746F25162B}" srcId="{2F3B2B9C-7E57-4A12-AA5B-E9242914B644}" destId="{6C699109-7F54-463D-8CF8-8E6BFF6E1985}" srcOrd="0" destOrd="0" parTransId="{AE071EC2-1706-40EC-9673-98929D09BB73}" sibTransId="{FE004345-8F93-479F-AB96-7CCD96318C9F}"/>
    <dgm:cxn modelId="{AA286A96-A443-4A76-989B-EAD5A8E6E0EC}" type="presOf" srcId="{6C699109-7F54-463D-8CF8-8E6BFF6E1985}" destId="{0365F5BD-9D8A-4E23-A802-569B046F3AEA}" srcOrd="0" destOrd="0" presId="urn:microsoft.com/office/officeart/2005/8/layout/chart3"/>
    <dgm:cxn modelId="{7F00D196-A62E-4A65-9637-60B03B5EF7D7}" srcId="{2F3B2B9C-7E57-4A12-AA5B-E9242914B644}" destId="{3303B42B-3880-42F2-93BC-10F1986F489D}" srcOrd="2" destOrd="0" parTransId="{B6A83F3B-D859-4A74-91B1-9914B0DB5C85}" sibTransId="{AECC4DBF-8B4B-45CC-BEED-C6DC502472BC}"/>
    <dgm:cxn modelId="{CB5CCDDB-750D-40CE-951C-277AE9CE7B28}" type="presOf" srcId="{68BCB7C2-0CD8-4FB3-893B-B9D5D54D4113}" destId="{821EBC9E-CBFB-4948-9B48-FAAFBFC4F76E}" srcOrd="0" destOrd="0" presId="urn:microsoft.com/office/officeart/2005/8/layout/chart3"/>
    <dgm:cxn modelId="{988BB2EB-330F-42EB-B077-275CB14AE7AF}" type="presOf" srcId="{6C699109-7F54-463D-8CF8-8E6BFF6E1985}" destId="{F1AD3484-9821-4C5F-9AE3-DB9D95C661CA}" srcOrd="1" destOrd="0" presId="urn:microsoft.com/office/officeart/2005/8/layout/chart3"/>
    <dgm:cxn modelId="{0A50A2F2-30F4-444F-92B8-B15ABC83F197}" type="presOf" srcId="{D148FA37-861A-4D7E-B539-DA667EE0D3B9}" destId="{5E065D43-5919-46E8-8C28-3A22919A90FE}" srcOrd="0" destOrd="0" presId="urn:microsoft.com/office/officeart/2005/8/layout/chart3"/>
    <dgm:cxn modelId="{D363BCFE-CAE2-43E0-8B00-5382E476B3B7}" srcId="{2F3B2B9C-7E57-4A12-AA5B-E9242914B644}" destId="{D148FA37-861A-4D7E-B539-DA667EE0D3B9}" srcOrd="3" destOrd="0" parTransId="{23C8D7A7-A63C-43ED-A620-6A63F3BD34D5}" sibTransId="{1E51E2C2-FB9A-4036-97D9-8328CB2AF871}"/>
    <dgm:cxn modelId="{562DFEFF-6A4F-4299-A6A1-72527499A247}" type="presOf" srcId="{68BCB7C2-0CD8-4FB3-893B-B9D5D54D4113}" destId="{98001240-81BC-4FA3-8FBD-AC2441FBD599}" srcOrd="1" destOrd="0" presId="urn:microsoft.com/office/officeart/2005/8/layout/chart3"/>
    <dgm:cxn modelId="{CC02A5C2-8139-4174-8FE1-7351498A0C96}" type="presParOf" srcId="{373AD9A6-A242-4944-9D8C-FBC2BAFB1633}" destId="{0365F5BD-9D8A-4E23-A802-569B046F3AEA}" srcOrd="0" destOrd="0" presId="urn:microsoft.com/office/officeart/2005/8/layout/chart3"/>
    <dgm:cxn modelId="{5DDA9DB4-9C91-4EE8-8028-1C7B6F5431AB}" type="presParOf" srcId="{373AD9A6-A242-4944-9D8C-FBC2BAFB1633}" destId="{F1AD3484-9821-4C5F-9AE3-DB9D95C661CA}" srcOrd="1" destOrd="0" presId="urn:microsoft.com/office/officeart/2005/8/layout/chart3"/>
    <dgm:cxn modelId="{FCE50EC1-7FAA-40E9-B68D-EB8F8FF0EEEB}" type="presParOf" srcId="{373AD9A6-A242-4944-9D8C-FBC2BAFB1633}" destId="{821EBC9E-CBFB-4948-9B48-FAAFBFC4F76E}" srcOrd="2" destOrd="0" presId="urn:microsoft.com/office/officeart/2005/8/layout/chart3"/>
    <dgm:cxn modelId="{000C0AF5-D3D6-4128-A837-676F5354FFCA}" type="presParOf" srcId="{373AD9A6-A242-4944-9D8C-FBC2BAFB1633}" destId="{98001240-81BC-4FA3-8FBD-AC2441FBD599}" srcOrd="3" destOrd="0" presId="urn:microsoft.com/office/officeart/2005/8/layout/chart3"/>
    <dgm:cxn modelId="{4ECB8D7A-4988-4A0B-A7D5-610C0D694FF5}" type="presParOf" srcId="{373AD9A6-A242-4944-9D8C-FBC2BAFB1633}" destId="{3F6C4BA2-1866-4ECE-9AB3-9C3FC8CD52E4}" srcOrd="4" destOrd="0" presId="urn:microsoft.com/office/officeart/2005/8/layout/chart3"/>
    <dgm:cxn modelId="{9D829B18-26B6-4CF0-909E-03868D3844A1}" type="presParOf" srcId="{373AD9A6-A242-4944-9D8C-FBC2BAFB1633}" destId="{75487720-AB48-4C21-9093-99A91A42D2F6}" srcOrd="5" destOrd="0" presId="urn:microsoft.com/office/officeart/2005/8/layout/chart3"/>
    <dgm:cxn modelId="{589886AB-5590-4F3A-9CE7-0B6D048319C0}" type="presParOf" srcId="{373AD9A6-A242-4944-9D8C-FBC2BAFB1633}" destId="{5E065D43-5919-46E8-8C28-3A22919A90FE}" srcOrd="6" destOrd="0" presId="urn:microsoft.com/office/officeart/2005/8/layout/chart3"/>
    <dgm:cxn modelId="{3ED0391B-8F98-4DEC-96E6-EB3C6618FC61}" type="presParOf" srcId="{373AD9A6-A242-4944-9D8C-FBC2BAFB1633}" destId="{084529CE-875A-400D-A9D3-45DCBEF1A38D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F28F92-D3AF-314A-8FF6-A928B6328911}" type="doc">
      <dgm:prSet loTypeId="urn:microsoft.com/office/officeart/2005/8/layout/chevron1" loCatId="" qsTypeId="urn:microsoft.com/office/officeart/2005/8/quickstyle/simple3" qsCatId="simple" csTypeId="urn:microsoft.com/office/officeart/2005/8/colors/accent0_1" csCatId="mainScheme" phldr="1"/>
      <dgm:spPr/>
    </dgm:pt>
    <dgm:pt modelId="{4D4FA3AD-0844-FF4F-8C2E-769B7551CCE4}">
      <dgm:prSet phldrT="[Texto]" custT="1"/>
      <dgm:spPr>
        <a:xfrm>
          <a:off x="508" y="0"/>
          <a:ext cx="3217062" cy="756400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S" sz="2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Planificación</a:t>
          </a:r>
        </a:p>
      </dgm:t>
    </dgm:pt>
    <dgm:pt modelId="{35777B37-40C3-6940-8CA0-40BAAF4ECCB2}" type="parTrans" cxnId="{176E0938-148D-DB40-904A-AB5E2D1F4207}">
      <dgm:prSet/>
      <dgm:spPr/>
      <dgm:t>
        <a:bodyPr/>
        <a:lstStyle/>
        <a:p>
          <a:endParaRPr lang="es-ES" sz="2800" b="1"/>
        </a:p>
      </dgm:t>
    </dgm:pt>
    <dgm:pt modelId="{6125DAAB-4037-7649-979C-75E64AD147CC}" type="sibTrans" cxnId="{176E0938-148D-DB40-904A-AB5E2D1F4207}">
      <dgm:prSet/>
      <dgm:spPr/>
      <dgm:t>
        <a:bodyPr/>
        <a:lstStyle/>
        <a:p>
          <a:endParaRPr lang="es-ES" sz="2800" b="1"/>
        </a:p>
      </dgm:t>
    </dgm:pt>
    <dgm:pt modelId="{F0C97E2D-BE5E-304D-BC3C-5DCCC2ED5A39}">
      <dgm:prSet phldrT="[Texto]" custT="1"/>
      <dgm:spPr>
        <a:xfrm>
          <a:off x="5791221" y="0"/>
          <a:ext cx="3854748" cy="756400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S" sz="2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Evaluación</a:t>
          </a:r>
        </a:p>
      </dgm:t>
    </dgm:pt>
    <dgm:pt modelId="{F5E16854-59EA-CB40-81BD-65F428E7913B}" type="parTrans" cxnId="{E6F00077-0BE6-3F49-8D8B-08C2E267013E}">
      <dgm:prSet/>
      <dgm:spPr/>
      <dgm:t>
        <a:bodyPr/>
        <a:lstStyle/>
        <a:p>
          <a:endParaRPr lang="es-ES" sz="2800" b="1"/>
        </a:p>
      </dgm:t>
    </dgm:pt>
    <dgm:pt modelId="{D4E44C95-CF5F-DD4A-B85C-DCB0598A9F4E}" type="sibTrans" cxnId="{E6F00077-0BE6-3F49-8D8B-08C2E267013E}">
      <dgm:prSet/>
      <dgm:spPr/>
      <dgm:t>
        <a:bodyPr/>
        <a:lstStyle/>
        <a:p>
          <a:endParaRPr lang="es-ES" sz="2800" b="1"/>
        </a:p>
      </dgm:t>
    </dgm:pt>
    <dgm:pt modelId="{EEC0862F-9B20-0C40-8738-5F759FEAD22A}">
      <dgm:prSet phldrT="[Texto]" custT="1"/>
      <dgm:spPr>
        <a:xfrm>
          <a:off x="2895864" y="0"/>
          <a:ext cx="3217062" cy="756400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es-ES" sz="2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Seguimiento</a:t>
          </a:r>
        </a:p>
      </dgm:t>
    </dgm:pt>
    <dgm:pt modelId="{0C7853C2-AA32-7C4C-BD9D-03D626EE0845}" type="parTrans" cxnId="{EEA590C6-ED41-2C49-900E-A8BD0407DC2C}">
      <dgm:prSet/>
      <dgm:spPr/>
      <dgm:t>
        <a:bodyPr/>
        <a:lstStyle/>
        <a:p>
          <a:endParaRPr lang="es-ES" sz="2800" b="1"/>
        </a:p>
      </dgm:t>
    </dgm:pt>
    <dgm:pt modelId="{623F7154-CB22-CE44-BCCF-AF88B7A1D1CB}" type="sibTrans" cxnId="{EEA590C6-ED41-2C49-900E-A8BD0407DC2C}">
      <dgm:prSet/>
      <dgm:spPr/>
      <dgm:t>
        <a:bodyPr/>
        <a:lstStyle/>
        <a:p>
          <a:endParaRPr lang="es-ES" sz="2800" b="1"/>
        </a:p>
      </dgm:t>
    </dgm:pt>
    <dgm:pt modelId="{4E082991-5DC7-314F-AB62-86AE5C0A69FC}" type="pres">
      <dgm:prSet presAssocID="{86F28F92-D3AF-314A-8FF6-A928B6328911}" presName="Name0" presStyleCnt="0">
        <dgm:presLayoutVars>
          <dgm:dir/>
          <dgm:animLvl val="lvl"/>
          <dgm:resizeHandles val="exact"/>
        </dgm:presLayoutVars>
      </dgm:prSet>
      <dgm:spPr/>
    </dgm:pt>
    <dgm:pt modelId="{E893E2A3-5D81-AC48-A0DB-12D855D81209}" type="pres">
      <dgm:prSet presAssocID="{4D4FA3AD-0844-FF4F-8C2E-769B7551CCE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AFB9101-F6D6-6240-9787-61C84323712B}" type="pres">
      <dgm:prSet presAssocID="{6125DAAB-4037-7649-979C-75E64AD147CC}" presName="parTxOnlySpace" presStyleCnt="0"/>
      <dgm:spPr/>
    </dgm:pt>
    <dgm:pt modelId="{B6E0045E-1534-134D-A02B-DED640B2389C}" type="pres">
      <dgm:prSet presAssocID="{EEC0862F-9B20-0C40-8738-5F759FEAD22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76E9290-0E45-7D48-877F-798F294F8BBB}" type="pres">
      <dgm:prSet presAssocID="{623F7154-CB22-CE44-BCCF-AF88B7A1D1CB}" presName="parTxOnlySpace" presStyleCnt="0"/>
      <dgm:spPr/>
    </dgm:pt>
    <dgm:pt modelId="{06E0B213-E307-2C47-BC3C-FD813AE1CF77}" type="pres">
      <dgm:prSet presAssocID="{F0C97E2D-BE5E-304D-BC3C-5DCCC2ED5A39}" presName="parTxOnly" presStyleLbl="node1" presStyleIdx="2" presStyleCnt="3" custScaleX="119822">
        <dgm:presLayoutVars>
          <dgm:chMax val="0"/>
          <dgm:chPref val="0"/>
          <dgm:bulletEnabled val="1"/>
        </dgm:presLayoutVars>
      </dgm:prSet>
      <dgm:spPr/>
    </dgm:pt>
  </dgm:ptLst>
  <dgm:cxnLst>
    <dgm:cxn modelId="{4A36F90B-5F7F-4E67-9DB1-EE6B76A9A998}" type="presOf" srcId="{4D4FA3AD-0844-FF4F-8C2E-769B7551CCE4}" destId="{E893E2A3-5D81-AC48-A0DB-12D855D81209}" srcOrd="0" destOrd="0" presId="urn:microsoft.com/office/officeart/2005/8/layout/chevron1"/>
    <dgm:cxn modelId="{176E0938-148D-DB40-904A-AB5E2D1F4207}" srcId="{86F28F92-D3AF-314A-8FF6-A928B6328911}" destId="{4D4FA3AD-0844-FF4F-8C2E-769B7551CCE4}" srcOrd="0" destOrd="0" parTransId="{35777B37-40C3-6940-8CA0-40BAAF4ECCB2}" sibTransId="{6125DAAB-4037-7649-979C-75E64AD147CC}"/>
    <dgm:cxn modelId="{84DB4970-EFFC-4962-B5B9-866858095ECF}" type="presOf" srcId="{EEC0862F-9B20-0C40-8738-5F759FEAD22A}" destId="{B6E0045E-1534-134D-A02B-DED640B2389C}" srcOrd="0" destOrd="0" presId="urn:microsoft.com/office/officeart/2005/8/layout/chevron1"/>
    <dgm:cxn modelId="{E6F00077-0BE6-3F49-8D8B-08C2E267013E}" srcId="{86F28F92-D3AF-314A-8FF6-A928B6328911}" destId="{F0C97E2D-BE5E-304D-BC3C-5DCCC2ED5A39}" srcOrd="2" destOrd="0" parTransId="{F5E16854-59EA-CB40-81BD-65F428E7913B}" sibTransId="{D4E44C95-CF5F-DD4A-B85C-DCB0598A9F4E}"/>
    <dgm:cxn modelId="{302CC2BA-C98C-4F55-BDC0-C127E8E66FED}" type="presOf" srcId="{86F28F92-D3AF-314A-8FF6-A928B6328911}" destId="{4E082991-5DC7-314F-AB62-86AE5C0A69FC}" srcOrd="0" destOrd="0" presId="urn:microsoft.com/office/officeart/2005/8/layout/chevron1"/>
    <dgm:cxn modelId="{EEA590C6-ED41-2C49-900E-A8BD0407DC2C}" srcId="{86F28F92-D3AF-314A-8FF6-A928B6328911}" destId="{EEC0862F-9B20-0C40-8738-5F759FEAD22A}" srcOrd="1" destOrd="0" parTransId="{0C7853C2-AA32-7C4C-BD9D-03D626EE0845}" sibTransId="{623F7154-CB22-CE44-BCCF-AF88B7A1D1CB}"/>
    <dgm:cxn modelId="{CCA3ACF9-600A-42F5-9C34-967BC3B6C9B6}" type="presOf" srcId="{F0C97E2D-BE5E-304D-BC3C-5DCCC2ED5A39}" destId="{06E0B213-E307-2C47-BC3C-FD813AE1CF77}" srcOrd="0" destOrd="0" presId="urn:microsoft.com/office/officeart/2005/8/layout/chevron1"/>
    <dgm:cxn modelId="{E9F7878C-71BB-4934-91E2-E57B8B80F515}" type="presParOf" srcId="{4E082991-5DC7-314F-AB62-86AE5C0A69FC}" destId="{E893E2A3-5D81-AC48-A0DB-12D855D81209}" srcOrd="0" destOrd="0" presId="urn:microsoft.com/office/officeart/2005/8/layout/chevron1"/>
    <dgm:cxn modelId="{4A54AC05-F123-4EE0-B05C-EB3FEBEB1DB4}" type="presParOf" srcId="{4E082991-5DC7-314F-AB62-86AE5C0A69FC}" destId="{FAFB9101-F6D6-6240-9787-61C84323712B}" srcOrd="1" destOrd="0" presId="urn:microsoft.com/office/officeart/2005/8/layout/chevron1"/>
    <dgm:cxn modelId="{9EF2C085-FD51-4AA1-8FE7-5DE084899B53}" type="presParOf" srcId="{4E082991-5DC7-314F-AB62-86AE5C0A69FC}" destId="{B6E0045E-1534-134D-A02B-DED640B2389C}" srcOrd="2" destOrd="0" presId="urn:microsoft.com/office/officeart/2005/8/layout/chevron1"/>
    <dgm:cxn modelId="{5A2A3E93-8DC2-4D78-884C-97FFA160C5FE}" type="presParOf" srcId="{4E082991-5DC7-314F-AB62-86AE5C0A69FC}" destId="{776E9290-0E45-7D48-877F-798F294F8BBB}" srcOrd="3" destOrd="0" presId="urn:microsoft.com/office/officeart/2005/8/layout/chevron1"/>
    <dgm:cxn modelId="{A5E2F955-9633-4F38-BD7D-D241704A0FBC}" type="presParOf" srcId="{4E082991-5DC7-314F-AB62-86AE5C0A69FC}" destId="{06E0B213-E307-2C47-BC3C-FD813AE1CF7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7A1575-D60D-49BD-BADE-7B23B286F720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1C17F3C3-6E11-4E61-B795-E230687D2DD8}">
      <dgm:prSet phldrT="[Texto]" custT="1"/>
      <dgm:spPr/>
      <dgm:t>
        <a:bodyPr/>
        <a:lstStyle/>
        <a:p>
          <a:r>
            <a:rPr lang="es-PE" sz="1700" b="0" dirty="0">
              <a:solidFill>
                <a:schemeClr val="bg1"/>
              </a:solidFill>
            </a:rPr>
            <a:t>Conociendo la metodología </a:t>
          </a:r>
        </a:p>
      </dgm:t>
    </dgm:pt>
    <dgm:pt modelId="{9C28B2DC-DA35-40A3-BE92-3280E95E48E8}" type="parTrans" cxnId="{66CCC708-B239-4FD1-813C-495076019804}">
      <dgm:prSet/>
      <dgm:spPr/>
      <dgm:t>
        <a:bodyPr/>
        <a:lstStyle/>
        <a:p>
          <a:endParaRPr lang="es-PE" sz="1700" b="0"/>
        </a:p>
      </dgm:t>
    </dgm:pt>
    <dgm:pt modelId="{0688D77F-B1D1-4A73-9117-0B900403C1F2}" type="sibTrans" cxnId="{66CCC708-B239-4FD1-813C-495076019804}">
      <dgm:prSet/>
      <dgm:spPr/>
      <dgm:t>
        <a:bodyPr/>
        <a:lstStyle/>
        <a:p>
          <a:endParaRPr lang="es-PE" sz="1700" b="0"/>
        </a:p>
      </dgm:t>
    </dgm:pt>
    <dgm:pt modelId="{9C2D25CA-0DC0-47E1-B857-2FD2D714394B}">
      <dgm:prSet phldrT="[Texto]" custT="1"/>
      <dgm:spPr/>
      <dgm:t>
        <a:bodyPr/>
        <a:lstStyle/>
        <a:p>
          <a:r>
            <a:rPr lang="es-PE" sz="1700" b="0" dirty="0">
              <a:solidFill>
                <a:schemeClr val="bg1"/>
              </a:solidFill>
            </a:rPr>
            <a:t>Revisando documentos de gestión</a:t>
          </a:r>
        </a:p>
      </dgm:t>
    </dgm:pt>
    <dgm:pt modelId="{1F85806E-C9C3-43AF-933E-D59195C23201}" type="parTrans" cxnId="{F81987E4-923F-4991-B622-D4C43B2F8B3C}">
      <dgm:prSet/>
      <dgm:spPr/>
      <dgm:t>
        <a:bodyPr/>
        <a:lstStyle/>
        <a:p>
          <a:endParaRPr lang="es-PE" sz="1700" b="0"/>
        </a:p>
      </dgm:t>
    </dgm:pt>
    <dgm:pt modelId="{C03EE440-BAEB-4E1A-9DAB-2DC29797412D}" type="sibTrans" cxnId="{F81987E4-923F-4991-B622-D4C43B2F8B3C}">
      <dgm:prSet/>
      <dgm:spPr/>
      <dgm:t>
        <a:bodyPr/>
        <a:lstStyle/>
        <a:p>
          <a:endParaRPr lang="es-PE" sz="1700" b="0"/>
        </a:p>
      </dgm:t>
    </dgm:pt>
    <dgm:pt modelId="{14E5C909-103B-40EC-BC87-472D4DAC1B9C}">
      <dgm:prSet phldrT="[Texto]" custT="1"/>
      <dgm:spPr/>
      <dgm:t>
        <a:bodyPr/>
        <a:lstStyle/>
        <a:p>
          <a:r>
            <a:rPr lang="es-PE" sz="1700" b="0" dirty="0">
              <a:solidFill>
                <a:schemeClr val="bg1"/>
              </a:solidFill>
            </a:rPr>
            <a:t>Identificando prioridades y objetivos</a:t>
          </a:r>
        </a:p>
      </dgm:t>
    </dgm:pt>
    <dgm:pt modelId="{B7F1BDB6-512B-4E8D-9269-238A38C9DB04}" type="parTrans" cxnId="{274BE6E3-F35D-4CBF-A13D-BD35EEE3D2DA}">
      <dgm:prSet/>
      <dgm:spPr/>
      <dgm:t>
        <a:bodyPr/>
        <a:lstStyle/>
        <a:p>
          <a:endParaRPr lang="es-PE" sz="1700" b="0"/>
        </a:p>
      </dgm:t>
    </dgm:pt>
    <dgm:pt modelId="{27BE0A3E-D0C1-449F-A1A7-AF56A1301296}" type="sibTrans" cxnId="{274BE6E3-F35D-4CBF-A13D-BD35EEE3D2DA}">
      <dgm:prSet/>
      <dgm:spPr/>
      <dgm:t>
        <a:bodyPr/>
        <a:lstStyle/>
        <a:p>
          <a:endParaRPr lang="es-PE" sz="1700" b="0"/>
        </a:p>
      </dgm:t>
    </dgm:pt>
    <dgm:pt modelId="{88785622-480C-4897-BFEA-7D515B944C5B}">
      <dgm:prSet custT="1"/>
      <dgm:spPr/>
      <dgm:t>
        <a:bodyPr/>
        <a:lstStyle/>
        <a:p>
          <a:r>
            <a:rPr lang="es-PE" sz="1700" b="0" dirty="0">
              <a:solidFill>
                <a:schemeClr val="bg1"/>
              </a:solidFill>
            </a:rPr>
            <a:t>Analizando el desempeño del ciclo anterior</a:t>
          </a:r>
        </a:p>
      </dgm:t>
    </dgm:pt>
    <dgm:pt modelId="{C8FF70DA-02F9-4F7F-A98A-683C7E937872}" type="parTrans" cxnId="{CBE62DDA-3DB6-4439-A93C-1F9F1E3CFEC3}">
      <dgm:prSet/>
      <dgm:spPr/>
      <dgm:t>
        <a:bodyPr/>
        <a:lstStyle/>
        <a:p>
          <a:endParaRPr lang="es-PE" sz="1700" b="0"/>
        </a:p>
      </dgm:t>
    </dgm:pt>
    <dgm:pt modelId="{47615202-577F-4EA4-A281-064E0070A450}" type="sibTrans" cxnId="{CBE62DDA-3DB6-4439-A93C-1F9F1E3CFEC3}">
      <dgm:prSet/>
      <dgm:spPr/>
      <dgm:t>
        <a:bodyPr/>
        <a:lstStyle/>
        <a:p>
          <a:endParaRPr lang="es-PE" sz="1700" b="0"/>
        </a:p>
      </dgm:t>
    </dgm:pt>
    <dgm:pt modelId="{EBB165A1-5F7B-421A-8544-EE7744C42C3E}" type="pres">
      <dgm:prSet presAssocID="{A77A1575-D60D-49BD-BADE-7B23B286F720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1354B9D-FF7E-44AD-B239-50BE36242D4C}" type="pres">
      <dgm:prSet presAssocID="{1C17F3C3-6E11-4E61-B795-E230687D2DD8}" presName="Accent1" presStyleCnt="0"/>
      <dgm:spPr/>
    </dgm:pt>
    <dgm:pt modelId="{791959F1-7DD1-4C34-9507-183EF11E21D7}" type="pres">
      <dgm:prSet presAssocID="{1C17F3C3-6E11-4E61-B795-E230687D2DD8}" presName="Accent" presStyleLbl="node1" presStyleIdx="0" presStyleCnt="4"/>
      <dgm:spPr/>
    </dgm:pt>
    <dgm:pt modelId="{959B38C6-4B4D-466C-B064-F6B7B20A92E6}" type="pres">
      <dgm:prSet presAssocID="{1C17F3C3-6E11-4E61-B795-E230687D2DD8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9B41CDA2-3855-4D4C-B6BD-8AD323E98361}" type="pres">
      <dgm:prSet presAssocID="{9C2D25CA-0DC0-47E1-B857-2FD2D714394B}" presName="Accent2" presStyleCnt="0"/>
      <dgm:spPr/>
    </dgm:pt>
    <dgm:pt modelId="{CC751814-87CC-422D-9E45-C061D91B3045}" type="pres">
      <dgm:prSet presAssocID="{9C2D25CA-0DC0-47E1-B857-2FD2D714394B}" presName="Accent" presStyleLbl="node1" presStyleIdx="1" presStyleCnt="4"/>
      <dgm:spPr/>
    </dgm:pt>
    <dgm:pt modelId="{F9415FAB-D2E1-4A98-AE21-29826CAF4ECC}" type="pres">
      <dgm:prSet presAssocID="{9C2D25CA-0DC0-47E1-B857-2FD2D714394B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F624FCD6-11DD-42C7-8CE2-8424CF4E61DC}" type="pres">
      <dgm:prSet presAssocID="{88785622-480C-4897-BFEA-7D515B944C5B}" presName="Accent3" presStyleCnt="0"/>
      <dgm:spPr/>
    </dgm:pt>
    <dgm:pt modelId="{3D38BEEB-A8F0-4D75-BCD0-D1706A9DFD34}" type="pres">
      <dgm:prSet presAssocID="{88785622-480C-4897-BFEA-7D515B944C5B}" presName="Accent" presStyleLbl="node1" presStyleIdx="2" presStyleCnt="4"/>
      <dgm:spPr/>
    </dgm:pt>
    <dgm:pt modelId="{0E2DE0D4-0E36-4D53-8327-AF429EEE55A0}" type="pres">
      <dgm:prSet presAssocID="{88785622-480C-4897-BFEA-7D515B944C5B}" presName="Parent3" presStyleLbl="revTx" presStyleIdx="2" presStyleCnt="4" custLinFactNeighborY="-6384">
        <dgm:presLayoutVars>
          <dgm:chMax val="1"/>
          <dgm:chPref val="1"/>
          <dgm:bulletEnabled val="1"/>
        </dgm:presLayoutVars>
      </dgm:prSet>
      <dgm:spPr/>
    </dgm:pt>
    <dgm:pt modelId="{16CCE99F-DAC8-411C-9E1B-EC173FD461E0}" type="pres">
      <dgm:prSet presAssocID="{14E5C909-103B-40EC-BC87-472D4DAC1B9C}" presName="Accent4" presStyleCnt="0"/>
      <dgm:spPr/>
    </dgm:pt>
    <dgm:pt modelId="{1DAA5D09-3D23-424C-9EBC-064CDF315F27}" type="pres">
      <dgm:prSet presAssocID="{14E5C909-103B-40EC-BC87-472D4DAC1B9C}" presName="Accent" presStyleLbl="node1" presStyleIdx="3" presStyleCnt="4"/>
      <dgm:spPr/>
    </dgm:pt>
    <dgm:pt modelId="{6C9AC5BA-0DF8-4D87-AF96-FB9947EEC456}" type="pres">
      <dgm:prSet presAssocID="{14E5C909-103B-40EC-BC87-472D4DAC1B9C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66CCC708-B239-4FD1-813C-495076019804}" srcId="{A77A1575-D60D-49BD-BADE-7B23B286F720}" destId="{1C17F3C3-6E11-4E61-B795-E230687D2DD8}" srcOrd="0" destOrd="0" parTransId="{9C28B2DC-DA35-40A3-BE92-3280E95E48E8}" sibTransId="{0688D77F-B1D1-4A73-9117-0B900403C1F2}"/>
    <dgm:cxn modelId="{2939AA3D-C324-43DC-B78C-093E8E26F1B2}" type="presOf" srcId="{88785622-480C-4897-BFEA-7D515B944C5B}" destId="{0E2DE0D4-0E36-4D53-8327-AF429EEE55A0}" srcOrd="0" destOrd="0" presId="urn:microsoft.com/office/officeart/2009/layout/CircleArrowProcess"/>
    <dgm:cxn modelId="{2DFC493E-3E37-4EF4-8372-360626448DAC}" type="presOf" srcId="{14E5C909-103B-40EC-BC87-472D4DAC1B9C}" destId="{6C9AC5BA-0DF8-4D87-AF96-FB9947EEC456}" srcOrd="0" destOrd="0" presId="urn:microsoft.com/office/officeart/2009/layout/CircleArrowProcess"/>
    <dgm:cxn modelId="{D6BBD793-1C4F-4E25-BCDC-A77FE7E2144C}" type="presOf" srcId="{A77A1575-D60D-49BD-BADE-7B23B286F720}" destId="{EBB165A1-5F7B-421A-8544-EE7744C42C3E}" srcOrd="0" destOrd="0" presId="urn:microsoft.com/office/officeart/2009/layout/CircleArrowProcess"/>
    <dgm:cxn modelId="{16B5C09A-F7F2-432D-B26B-2573BD355A8E}" type="presOf" srcId="{1C17F3C3-6E11-4E61-B795-E230687D2DD8}" destId="{959B38C6-4B4D-466C-B064-F6B7B20A92E6}" srcOrd="0" destOrd="0" presId="urn:microsoft.com/office/officeart/2009/layout/CircleArrowProcess"/>
    <dgm:cxn modelId="{1033DEB8-49D6-485C-8658-03EE6F5D97FE}" type="presOf" srcId="{9C2D25CA-0DC0-47E1-B857-2FD2D714394B}" destId="{F9415FAB-D2E1-4A98-AE21-29826CAF4ECC}" srcOrd="0" destOrd="0" presId="urn:microsoft.com/office/officeart/2009/layout/CircleArrowProcess"/>
    <dgm:cxn modelId="{CBE62DDA-3DB6-4439-A93C-1F9F1E3CFEC3}" srcId="{A77A1575-D60D-49BD-BADE-7B23B286F720}" destId="{88785622-480C-4897-BFEA-7D515B944C5B}" srcOrd="2" destOrd="0" parTransId="{C8FF70DA-02F9-4F7F-A98A-683C7E937872}" sibTransId="{47615202-577F-4EA4-A281-064E0070A450}"/>
    <dgm:cxn modelId="{274BE6E3-F35D-4CBF-A13D-BD35EEE3D2DA}" srcId="{A77A1575-D60D-49BD-BADE-7B23B286F720}" destId="{14E5C909-103B-40EC-BC87-472D4DAC1B9C}" srcOrd="3" destOrd="0" parTransId="{B7F1BDB6-512B-4E8D-9269-238A38C9DB04}" sibTransId="{27BE0A3E-D0C1-449F-A1A7-AF56A1301296}"/>
    <dgm:cxn modelId="{F81987E4-923F-4991-B622-D4C43B2F8B3C}" srcId="{A77A1575-D60D-49BD-BADE-7B23B286F720}" destId="{9C2D25CA-0DC0-47E1-B857-2FD2D714394B}" srcOrd="1" destOrd="0" parTransId="{1F85806E-C9C3-43AF-933E-D59195C23201}" sibTransId="{C03EE440-BAEB-4E1A-9DAB-2DC29797412D}"/>
    <dgm:cxn modelId="{8BAAF43A-2BCF-49B7-B818-4AAA151EEFFE}" type="presParOf" srcId="{EBB165A1-5F7B-421A-8544-EE7744C42C3E}" destId="{81354B9D-FF7E-44AD-B239-50BE36242D4C}" srcOrd="0" destOrd="0" presId="urn:microsoft.com/office/officeart/2009/layout/CircleArrowProcess"/>
    <dgm:cxn modelId="{9E112880-A659-44AC-B760-DE7BD9DF9EE5}" type="presParOf" srcId="{81354B9D-FF7E-44AD-B239-50BE36242D4C}" destId="{791959F1-7DD1-4C34-9507-183EF11E21D7}" srcOrd="0" destOrd="0" presId="urn:microsoft.com/office/officeart/2009/layout/CircleArrowProcess"/>
    <dgm:cxn modelId="{E740B5D3-1B92-4F94-9FB7-E939BDD23BA2}" type="presParOf" srcId="{EBB165A1-5F7B-421A-8544-EE7744C42C3E}" destId="{959B38C6-4B4D-466C-B064-F6B7B20A92E6}" srcOrd="1" destOrd="0" presId="urn:microsoft.com/office/officeart/2009/layout/CircleArrowProcess"/>
    <dgm:cxn modelId="{A673A1DB-15BC-42FD-8F4A-8693DCA513B8}" type="presParOf" srcId="{EBB165A1-5F7B-421A-8544-EE7744C42C3E}" destId="{9B41CDA2-3855-4D4C-B6BD-8AD323E98361}" srcOrd="2" destOrd="0" presId="urn:microsoft.com/office/officeart/2009/layout/CircleArrowProcess"/>
    <dgm:cxn modelId="{37974A47-5067-491F-8A90-FA38138CA1A1}" type="presParOf" srcId="{9B41CDA2-3855-4D4C-B6BD-8AD323E98361}" destId="{CC751814-87CC-422D-9E45-C061D91B3045}" srcOrd="0" destOrd="0" presId="urn:microsoft.com/office/officeart/2009/layout/CircleArrowProcess"/>
    <dgm:cxn modelId="{71656C57-4DE9-4F07-B4F6-EEA528DC9240}" type="presParOf" srcId="{EBB165A1-5F7B-421A-8544-EE7744C42C3E}" destId="{F9415FAB-D2E1-4A98-AE21-29826CAF4ECC}" srcOrd="3" destOrd="0" presId="urn:microsoft.com/office/officeart/2009/layout/CircleArrowProcess"/>
    <dgm:cxn modelId="{F8C631C6-5C6E-4547-925C-C1BA7C8B81E6}" type="presParOf" srcId="{EBB165A1-5F7B-421A-8544-EE7744C42C3E}" destId="{F624FCD6-11DD-42C7-8CE2-8424CF4E61DC}" srcOrd="4" destOrd="0" presId="urn:microsoft.com/office/officeart/2009/layout/CircleArrowProcess"/>
    <dgm:cxn modelId="{EDA6B8DE-78C8-4D8A-A9E7-8065639F0C4A}" type="presParOf" srcId="{F624FCD6-11DD-42C7-8CE2-8424CF4E61DC}" destId="{3D38BEEB-A8F0-4D75-BCD0-D1706A9DFD34}" srcOrd="0" destOrd="0" presId="urn:microsoft.com/office/officeart/2009/layout/CircleArrowProcess"/>
    <dgm:cxn modelId="{B93A074D-C8B0-4DE4-AA9E-5164EB6B6445}" type="presParOf" srcId="{EBB165A1-5F7B-421A-8544-EE7744C42C3E}" destId="{0E2DE0D4-0E36-4D53-8327-AF429EEE55A0}" srcOrd="5" destOrd="0" presId="urn:microsoft.com/office/officeart/2009/layout/CircleArrowProcess"/>
    <dgm:cxn modelId="{6C9FB7DE-45E1-49FF-A7D9-79EE35C809DC}" type="presParOf" srcId="{EBB165A1-5F7B-421A-8544-EE7744C42C3E}" destId="{16CCE99F-DAC8-411C-9E1B-EC173FD461E0}" srcOrd="6" destOrd="0" presId="urn:microsoft.com/office/officeart/2009/layout/CircleArrowProcess"/>
    <dgm:cxn modelId="{81C7BC78-A296-40B7-8659-8771612DB414}" type="presParOf" srcId="{16CCE99F-DAC8-411C-9E1B-EC173FD461E0}" destId="{1DAA5D09-3D23-424C-9EBC-064CDF315F27}" srcOrd="0" destOrd="0" presId="urn:microsoft.com/office/officeart/2009/layout/CircleArrowProcess"/>
    <dgm:cxn modelId="{6FB8FBBE-26B8-4317-9AA5-FD2A8FCA6108}" type="presParOf" srcId="{EBB165A1-5F7B-421A-8544-EE7744C42C3E}" destId="{6C9AC5BA-0DF8-4D87-AF96-FB9947EEC456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5F5BD-9D8A-4E23-A802-569B046F3AEA}">
      <dsp:nvSpPr>
        <dsp:cNvPr id="0" name=""/>
        <dsp:cNvSpPr/>
      </dsp:nvSpPr>
      <dsp:spPr>
        <a:xfrm>
          <a:off x="1271641" y="94068"/>
          <a:ext cx="5400022" cy="5400022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6500" kern="1200" dirty="0"/>
        </a:p>
      </dsp:txBody>
      <dsp:txXfrm>
        <a:off x="4033367" y="1093072"/>
        <a:ext cx="1992865" cy="1607149"/>
      </dsp:txXfrm>
    </dsp:sp>
    <dsp:sp modelId="{821EBC9E-CBFB-4948-9B48-FAAFBFC4F76E}">
      <dsp:nvSpPr>
        <dsp:cNvPr id="0" name=""/>
        <dsp:cNvSpPr/>
      </dsp:nvSpPr>
      <dsp:spPr>
        <a:xfrm>
          <a:off x="1268078" y="91805"/>
          <a:ext cx="5400022" cy="5400022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shade val="50000"/>
            <a:hueOff val="89604"/>
            <a:satOff val="-15074"/>
            <a:lumOff val="2343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6500" kern="1200"/>
        </a:p>
      </dsp:txBody>
      <dsp:txXfrm>
        <a:off x="4064518" y="2888245"/>
        <a:ext cx="1992865" cy="1607149"/>
      </dsp:txXfrm>
    </dsp:sp>
    <dsp:sp modelId="{3F6C4BA2-1866-4ECE-9AB3-9C3FC8CD52E4}">
      <dsp:nvSpPr>
        <dsp:cNvPr id="0" name=""/>
        <dsp:cNvSpPr/>
      </dsp:nvSpPr>
      <dsp:spPr>
        <a:xfrm>
          <a:off x="1281505" y="94081"/>
          <a:ext cx="5400022" cy="5400022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shade val="50000"/>
            <a:hueOff val="179207"/>
            <a:satOff val="-30147"/>
            <a:lumOff val="4687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6500" kern="1200" dirty="0"/>
        </a:p>
      </dsp:txBody>
      <dsp:txXfrm>
        <a:off x="1892222" y="2890521"/>
        <a:ext cx="1992865" cy="1607149"/>
      </dsp:txXfrm>
    </dsp:sp>
    <dsp:sp modelId="{5E065D43-5919-46E8-8C28-3A22919A90FE}">
      <dsp:nvSpPr>
        <dsp:cNvPr id="0" name=""/>
        <dsp:cNvSpPr/>
      </dsp:nvSpPr>
      <dsp:spPr>
        <a:xfrm>
          <a:off x="1268078" y="105232"/>
          <a:ext cx="5400022" cy="5400022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shade val="50000"/>
            <a:hueOff val="89604"/>
            <a:satOff val="-15074"/>
            <a:lumOff val="2343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6500" kern="1200" dirty="0"/>
        </a:p>
      </dsp:txBody>
      <dsp:txXfrm>
        <a:off x="1878795" y="1101665"/>
        <a:ext cx="1992865" cy="16071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3E2A3-5D81-AC48-A0DB-12D855D81209}">
      <dsp:nvSpPr>
        <dsp:cNvPr id="0" name=""/>
        <dsp:cNvSpPr/>
      </dsp:nvSpPr>
      <dsp:spPr>
        <a:xfrm>
          <a:off x="508" y="0"/>
          <a:ext cx="3217062" cy="756400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Planificación</a:t>
          </a:r>
        </a:p>
      </dsp:txBody>
      <dsp:txXfrm>
        <a:off x="378708" y="0"/>
        <a:ext cx="2460662" cy="756400"/>
      </dsp:txXfrm>
    </dsp:sp>
    <dsp:sp modelId="{B6E0045E-1534-134D-A02B-DED640B2389C}">
      <dsp:nvSpPr>
        <dsp:cNvPr id="0" name=""/>
        <dsp:cNvSpPr/>
      </dsp:nvSpPr>
      <dsp:spPr>
        <a:xfrm>
          <a:off x="2895864" y="0"/>
          <a:ext cx="3217062" cy="756400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Seguimiento</a:t>
          </a:r>
        </a:p>
      </dsp:txBody>
      <dsp:txXfrm>
        <a:off x="3274064" y="0"/>
        <a:ext cx="2460662" cy="756400"/>
      </dsp:txXfrm>
    </dsp:sp>
    <dsp:sp modelId="{06E0B213-E307-2C47-BC3C-FD813AE1CF77}">
      <dsp:nvSpPr>
        <dsp:cNvPr id="0" name=""/>
        <dsp:cNvSpPr/>
      </dsp:nvSpPr>
      <dsp:spPr>
        <a:xfrm>
          <a:off x="5791221" y="0"/>
          <a:ext cx="3854748" cy="756400"/>
        </a:xfrm>
        <a:prstGeom prst="chevron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Evaluación</a:t>
          </a:r>
        </a:p>
      </dsp:txBody>
      <dsp:txXfrm>
        <a:off x="6169421" y="0"/>
        <a:ext cx="3098348" cy="756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959F1-7DD1-4C34-9507-183EF11E21D7}">
      <dsp:nvSpPr>
        <dsp:cNvPr id="0" name=""/>
        <dsp:cNvSpPr/>
      </dsp:nvSpPr>
      <dsp:spPr>
        <a:xfrm>
          <a:off x="1325946" y="49696"/>
          <a:ext cx="2298738" cy="229897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B38C6-4B4D-466C-B064-F6B7B20A92E6}">
      <dsp:nvSpPr>
        <dsp:cNvPr id="0" name=""/>
        <dsp:cNvSpPr/>
      </dsp:nvSpPr>
      <dsp:spPr>
        <a:xfrm>
          <a:off x="1833471" y="881862"/>
          <a:ext cx="1282826" cy="641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700" b="0" kern="1200" dirty="0">
              <a:solidFill>
                <a:schemeClr val="bg1"/>
              </a:solidFill>
            </a:rPr>
            <a:t>Conociendo la metodología </a:t>
          </a:r>
        </a:p>
      </dsp:txBody>
      <dsp:txXfrm>
        <a:off x="1833471" y="881862"/>
        <a:ext cx="1282826" cy="641346"/>
      </dsp:txXfrm>
    </dsp:sp>
    <dsp:sp modelId="{CC751814-87CC-422D-9E45-C061D91B3045}">
      <dsp:nvSpPr>
        <dsp:cNvPr id="0" name=""/>
        <dsp:cNvSpPr/>
      </dsp:nvSpPr>
      <dsp:spPr>
        <a:xfrm>
          <a:off x="687336" y="1370798"/>
          <a:ext cx="2298738" cy="229897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15FAB-D2E1-4A98-AE21-29826CAF4ECC}">
      <dsp:nvSpPr>
        <dsp:cNvPr id="0" name=""/>
        <dsp:cNvSpPr/>
      </dsp:nvSpPr>
      <dsp:spPr>
        <a:xfrm>
          <a:off x="1192274" y="2205403"/>
          <a:ext cx="1282826" cy="641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700" b="0" kern="1200" dirty="0">
              <a:solidFill>
                <a:schemeClr val="bg1"/>
              </a:solidFill>
            </a:rPr>
            <a:t>Revisando documentos de gestión</a:t>
          </a:r>
        </a:p>
      </dsp:txBody>
      <dsp:txXfrm>
        <a:off x="1192274" y="2205403"/>
        <a:ext cx="1282826" cy="641346"/>
      </dsp:txXfrm>
    </dsp:sp>
    <dsp:sp modelId="{3D38BEEB-A8F0-4D75-BCD0-D1706A9DFD34}">
      <dsp:nvSpPr>
        <dsp:cNvPr id="0" name=""/>
        <dsp:cNvSpPr/>
      </dsp:nvSpPr>
      <dsp:spPr>
        <a:xfrm>
          <a:off x="1325946" y="2696777"/>
          <a:ext cx="2298738" cy="2298972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2DE0D4-0E36-4D53-8327-AF429EEE55A0}">
      <dsp:nvSpPr>
        <dsp:cNvPr id="0" name=""/>
        <dsp:cNvSpPr/>
      </dsp:nvSpPr>
      <dsp:spPr>
        <a:xfrm>
          <a:off x="1833471" y="3487999"/>
          <a:ext cx="1282826" cy="641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700" b="0" kern="1200" dirty="0">
              <a:solidFill>
                <a:schemeClr val="bg1"/>
              </a:solidFill>
            </a:rPr>
            <a:t>Analizando el desempeño del ciclo anterior</a:t>
          </a:r>
        </a:p>
      </dsp:txBody>
      <dsp:txXfrm>
        <a:off x="1833471" y="3487999"/>
        <a:ext cx="1282826" cy="641346"/>
      </dsp:txXfrm>
    </dsp:sp>
    <dsp:sp modelId="{1DAA5D09-3D23-424C-9EBC-064CDF315F27}">
      <dsp:nvSpPr>
        <dsp:cNvPr id="0" name=""/>
        <dsp:cNvSpPr/>
      </dsp:nvSpPr>
      <dsp:spPr>
        <a:xfrm>
          <a:off x="851193" y="4170290"/>
          <a:ext cx="1974906" cy="1975860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9AC5BA-0DF8-4D87-AF96-FB9947EEC456}">
      <dsp:nvSpPr>
        <dsp:cNvPr id="0" name=""/>
        <dsp:cNvSpPr/>
      </dsp:nvSpPr>
      <dsp:spPr>
        <a:xfrm>
          <a:off x="1192274" y="4852483"/>
          <a:ext cx="1282826" cy="641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700" b="0" kern="1200" dirty="0">
              <a:solidFill>
                <a:schemeClr val="bg1"/>
              </a:solidFill>
            </a:rPr>
            <a:t>Identificando prioridades y objetivos</a:t>
          </a:r>
        </a:p>
      </dsp:txBody>
      <dsp:txXfrm>
        <a:off x="1192274" y="4852483"/>
        <a:ext cx="1282826" cy="641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A598E-D002-435C-B1DD-C2C662EA25F3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A72B6-4279-44F2-8A3A-10B32C048FA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313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A72B6-4279-44F2-8A3A-10B32C048FAF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0007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b="1" dirty="0"/>
              <a:t>¿Qué caracteriza al ciudadano de hoy en día?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dirty="0"/>
              <a:t>- Ciudadanos mayor informados y con accesos que les permite hacer reclamos en tiempo real.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b="0" dirty="0"/>
              <a:t>- Ciudadanos que son mas conscientes de la presencia del Estado en sus vidas.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b="0" dirty="0"/>
              <a:t>- Ciudadanos con mayor conciencia de la necesidad de proteger nuestro medio ambiente.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b="0" dirty="0"/>
              <a:t>- Ciudadanos que exigen una mejor regulación y fiscalización de los servicios públicos.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b="1" dirty="0"/>
              <a:t>Es decir…</a:t>
            </a:r>
          </a:p>
          <a:p>
            <a:r>
              <a:rPr lang="es-PE" dirty="0"/>
              <a:t>Estamos frente a una ciudadanía que no solo demanda mayor cantidad de servicios del Estado, sino servicios de calidad.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A72B6-4279-44F2-8A3A-10B32C048FA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94862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b="1" dirty="0"/>
              <a:t>¿Estará el Estado respondiendo a esta demanda de manera adecuada?</a:t>
            </a:r>
          </a:p>
          <a:p>
            <a:r>
              <a:rPr lang="es-PE" dirty="0"/>
              <a:t>- Si bien es cierto, existen mejoras, aún existe demanda insatisfecha.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A72B6-4279-44F2-8A3A-10B32C048FAF}" type="slidenum">
              <a:rPr lang="es-PE" smtClean="0">
                <a:solidFill>
                  <a:prstClr val="black"/>
                </a:solidFill>
              </a:rPr>
              <a:pPr/>
              <a:t>4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565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/>
              <a:t>¿</a:t>
            </a:r>
            <a:r>
              <a:rPr lang="es-PE" b="1" dirty="0"/>
              <a:t>Ahora, bastara solo con hacer todo lo que esta en sus propuestas?</a:t>
            </a:r>
          </a:p>
          <a:p>
            <a:r>
              <a:rPr lang="es-PE" dirty="0"/>
              <a:t>A pesar que el país tiene muchos indicadores de crecimiento económico, este crecimiento solo es percibido por menos de ¼ de la población.</a:t>
            </a:r>
          </a:p>
          <a:p>
            <a:endParaRPr lang="es-PE" dirty="0"/>
          </a:p>
          <a:p>
            <a:r>
              <a:rPr lang="es-PE" b="1" dirty="0"/>
              <a:t>Entonces, bastará solo con hacer un buen trabajo?</a:t>
            </a:r>
          </a:p>
          <a:p>
            <a:r>
              <a:rPr lang="es-PE" dirty="0"/>
              <a:t>No, hay que evidenciarlo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A72B6-4279-44F2-8A3A-10B32C048FAF}" type="slidenum">
              <a:rPr lang="es-PE" smtClean="0">
                <a:solidFill>
                  <a:prstClr val="black"/>
                </a:solidFill>
              </a:rPr>
              <a:pPr/>
              <a:t>7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838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A72B6-4279-44F2-8A3A-10B32C048FAF}" type="slidenum">
              <a:rPr lang="es-PE" smtClean="0">
                <a:solidFill>
                  <a:prstClr val="black"/>
                </a:solidFill>
              </a:rPr>
              <a:pPr/>
              <a:t>20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9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82800" y="2387600"/>
            <a:ext cx="8585200" cy="1122362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82800" y="3602038"/>
            <a:ext cx="85852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4EE2-956B-4517-B2F7-3F9A8D0C72AA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3EB1-147B-4CF0-AD1C-14D08F08CF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762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99546" y="1802336"/>
            <a:ext cx="7062084" cy="121865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99546" y="3188484"/>
            <a:ext cx="7062084" cy="5848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3C95-0780-4495-8B7B-BBC12A95EEDC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E170-F1F0-42D1-98A1-0074B2D87A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256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1149" y="944562"/>
            <a:ext cx="356457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21040" y="987425"/>
            <a:ext cx="361188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91149" y="2544762"/>
            <a:ext cx="3564572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289560" y="6356349"/>
            <a:ext cx="2743200" cy="365125"/>
          </a:xfrm>
        </p:spPr>
        <p:txBody>
          <a:bodyPr/>
          <a:lstStyle/>
          <a:p>
            <a:fld id="{B7B5F2BE-D6DA-4174-933F-AEF185949576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3418-AAFE-495F-A207-6BB7DD4003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0333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0189" y="640080"/>
            <a:ext cx="356457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8138160" y="0"/>
            <a:ext cx="405384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0189" y="2240280"/>
            <a:ext cx="356457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F2BE-D6DA-4174-933F-AEF185949576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3418-AAFE-495F-A207-6BB7DD4003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2101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E8F5-F40F-47CD-9B4E-3A36C8462AD4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67C8-D2CA-4BEF-B480-E36FDF9BBE4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993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0" y="2926078"/>
            <a:ext cx="5181600" cy="299180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39840" y="2926078"/>
            <a:ext cx="5181600" cy="299180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E8F5-F40F-47CD-9B4E-3A36C8462AD4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67C8-D2CA-4BEF-B480-E36FDF9BBE4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723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895599"/>
            <a:ext cx="5157787" cy="329406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895599"/>
            <a:ext cx="5183188" cy="32940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E8F5-F40F-47CD-9B4E-3A36C8462AD4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67C8-D2CA-4BEF-B480-E36FDF9BBE4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788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E8F5-F40F-47CD-9B4E-3A36C8462AD4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67C8-D2CA-4BEF-B480-E36FDF9BBE4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77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E8F5-F40F-47CD-9B4E-3A36C8462AD4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867C8-D2CA-4BEF-B480-E36FDF9BBE4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760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B32C-DA71-489D-8A10-9FBF0FE9DBA6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61DE-A33E-46D9-A8F1-3AB58536A9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2144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B32C-DA71-489D-8A10-9FBF0FE9DBA6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61DE-A33E-46D9-A8F1-3AB58536A9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0119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93080" y="365125"/>
            <a:ext cx="5762308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B32C-DA71-489D-8A10-9FBF0FE9DBA6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61DE-A33E-46D9-A8F1-3AB58536A9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60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DBCC-BEE3-4C31-97AF-3F760C3D6168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56D5-6540-429B-A834-CDF86F70D65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0708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B32C-DA71-489D-8A10-9FBF0FE9DBA6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61DE-A33E-46D9-A8F1-3AB58536A9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0415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B32C-DA71-489D-8A10-9FBF0FE9DBA6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61DE-A33E-46D9-A8F1-3AB58536A9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050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60628" y="457200"/>
            <a:ext cx="3932237" cy="16002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560628" y="2057400"/>
            <a:ext cx="3932237" cy="3811588"/>
          </a:xfr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755904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7671B32C-DA71-489D-8A10-9FBF0FE9DBA6}" type="datetimeFigureOut">
              <a:rPr lang="es-PE" smtClean="0"/>
              <a:pPr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61DE-A33E-46D9-A8F1-3AB58536A9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6926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1588" y="411480"/>
            <a:ext cx="3932237" cy="16002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621588" y="2011680"/>
            <a:ext cx="3932237" cy="3811588"/>
          </a:xfr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B32C-DA71-489D-8A10-9FBF0FE9DBA6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61DE-A33E-46D9-A8F1-3AB58536A9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654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39C2-96B4-4AC6-82D4-0C31CD7BFBB5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0889-412B-4829-B468-C818655D3C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852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91845"/>
            <a:ext cx="573024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2117408"/>
            <a:ext cx="5181600" cy="375380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39C2-96B4-4AC6-82D4-0C31CD7BFBB5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0889-412B-4829-B468-C818655D3C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017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5454332" cy="175323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02506" y="229616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002506" y="3120072"/>
            <a:ext cx="5157787" cy="263080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39C2-96B4-4AC6-82D4-0C31CD7BFBB5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0572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39C2-96B4-4AC6-82D4-0C31CD7BFBB5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0889-412B-4829-B468-C818655D3C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61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39C2-96B4-4AC6-82D4-0C31CD7BFBB5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0889-412B-4829-B468-C818655D3C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7375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3751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93751" y="2587625"/>
            <a:ext cx="3932237" cy="32734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27775"/>
            <a:ext cx="2743200" cy="393700"/>
          </a:xfrm>
        </p:spPr>
        <p:txBody>
          <a:bodyPr/>
          <a:lstStyle/>
          <a:p>
            <a:fld id="{67CF39C2-96B4-4AC6-82D4-0C31CD7BFBB5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0889-412B-4829-B468-C818655D3C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77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559407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559407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DBCC-BEE3-4C31-97AF-3F760C3D6168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56D5-6540-429B-A834-CDF86F70D65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022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445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8200" y="2544762"/>
            <a:ext cx="3932237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39C2-96B4-4AC6-82D4-0C31CD7BFBB5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0889-412B-4829-B468-C818655D3C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5900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02280" y="2285999"/>
            <a:ext cx="6842760" cy="1223963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02280" y="3602038"/>
            <a:ext cx="6842760" cy="9852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4378-BBC3-4674-B25A-6D2E470EE58D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9087-5D62-4032-B28B-DA25C185F2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408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4378-BBC3-4674-B25A-6D2E470EE58D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9087-5D62-4032-B28B-DA25C185F2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6717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4378-BBC3-4674-B25A-6D2E470EE58D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9087-5D62-4032-B28B-DA25C185F2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0465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089F-04CF-4D88-AEA9-75D32C7EDD50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C47E-6EAA-4383-A697-9EFFFA6ADF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839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089F-04CF-4D88-AEA9-75D32C7EDD50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C47E-6EAA-4383-A697-9EFFFA6ADF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588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089F-04CF-4D88-AEA9-75D32C7EDD50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C47E-6EAA-4383-A697-9EFFFA6ADF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8991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089F-04CF-4D88-AEA9-75D32C7EDD50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C47E-6EAA-4383-A697-9EFFFA6ADF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24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089F-04CF-4D88-AEA9-75D32C7EDD50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C47E-6EAA-4383-A697-9EFFFA6ADF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551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587625"/>
            <a:ext cx="3932237" cy="32734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089F-04CF-4D88-AEA9-75D32C7EDD50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C47E-6EAA-4383-A697-9EFFFA6ADF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8363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9354" y="104775"/>
            <a:ext cx="6913291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5494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5494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DBCC-BEE3-4C31-97AF-3F760C3D6168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56D5-6540-429B-A834-CDF86F70D65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32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587625"/>
            <a:ext cx="3932237" cy="32734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089F-04CF-4D88-AEA9-75D32C7EDD50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EC47E-6EAA-4383-A697-9EFFFA6ADF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4065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8998-9D3F-422A-8751-71C79A3F58B4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35F9-1AAD-44FA-A166-2197A1282F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593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8998-9D3F-422A-8751-71C79A3F58B4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35F9-1AAD-44FA-A166-2197A1282F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352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8998-9D3F-422A-8751-71C79A3F58B4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35F9-1AAD-44FA-A166-2197A1282F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3595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8998-9D3F-422A-8751-71C79A3F58B4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35F9-1AAD-44FA-A166-2197A1282F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8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8998-9D3F-422A-8751-71C79A3F58B4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35F9-1AAD-44FA-A166-2197A1282F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3768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9445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544762"/>
            <a:ext cx="3932237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8998-9D3F-422A-8751-71C79A3F58B4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35F9-1AAD-44FA-A166-2197A1282F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465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587625"/>
            <a:ext cx="3932237" cy="32734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78998-9D3F-422A-8751-71C79A3F58B4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435F9-1AAD-44FA-A166-2197A1282F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807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7BF8-D9C1-45BA-A99E-0599860A7450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E39E-35CD-4523-ABFF-E1A7DC1101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419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7BF8-D9C1-45BA-A99E-0599860A7450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E39E-35CD-4523-ABFF-E1A7DC1101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986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DBCC-BEE3-4C31-97AF-3F760C3D6168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56D5-6540-429B-A834-CDF86F70D65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418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7BF8-D9C1-45BA-A99E-0599860A7450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E39E-35CD-4523-ABFF-E1A7DC1101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867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7BF8-D9C1-45BA-A99E-0599860A7450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E39E-35CD-4523-ABFF-E1A7DC1101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697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7BF8-D9C1-45BA-A99E-0599860A7450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E39E-35CD-4523-ABFF-E1A7DC1101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964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7BF8-D9C1-45BA-A99E-0599860A7450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E39E-35CD-4523-ABFF-E1A7DC1101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613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7BF8-D9C1-45BA-A99E-0599860A7450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E39E-35CD-4523-ABFF-E1A7DC1101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675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7BF8-D9C1-45BA-A99E-0599860A7450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E39E-35CD-4523-ABFF-E1A7DC1101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52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7BF8-D9C1-45BA-A99E-0599860A7450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E39E-35CD-4523-ABFF-E1A7DC1101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875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7BF8-D9C1-45BA-A99E-0599860A7450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E39E-35CD-4523-ABFF-E1A7DC1101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313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7BF8-D9C1-45BA-A99E-0599860A7450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E39E-35CD-4523-ABFF-E1A7DC1101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3008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DBCC-BEE3-4C31-97AF-3F760C3D6168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56D5-6540-429B-A834-CDF86F70D65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3275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-92597"/>
            <a:ext cx="12192000" cy="902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DBCC-BEE3-4C31-97AF-3F760C3D6168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56D5-6540-429B-A834-CDF86F70D65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317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-92597"/>
            <a:ext cx="12192000" cy="902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5DBCC-BEE3-4C31-97AF-3F760C3D6168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156D5-6540-429B-A834-CDF86F70D65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4728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28394" y="1743925"/>
            <a:ext cx="6764246" cy="1766037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28394" y="3602038"/>
            <a:ext cx="6764246" cy="98827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ACFF-4907-4141-B885-85B6CA949251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9561-A630-4282-B0D3-647CDDF540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1826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ACFF-4907-4141-B885-85B6CA949251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9561-A630-4282-B0D3-647CDDF540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895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14EE2-956B-4517-B2F7-3F9A8D0C72AA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63EB1-147B-4CF0-AD1C-14D08F08CF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481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ACFF-4907-4141-B885-85B6CA949251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9561-A630-4282-B0D3-647CDDF540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94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90800" y="1920239"/>
            <a:ext cx="6949440" cy="1173481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90800" y="3251518"/>
            <a:ext cx="6949440" cy="100044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A4A7-6555-4C42-8B54-1E5CC2AE292A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B000-6B65-43E4-B685-2B4F224935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3680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A4A7-6555-4C42-8B54-1E5CC2AE292A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B000-6B65-43E4-B685-2B4F224935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4540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A4A7-6555-4C42-8B54-1E5CC2AE292A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B000-6B65-43E4-B685-2B4F224935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464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885F-678C-485D-9764-FB652765CD54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DEEF-E6FE-477D-A4EA-E79AE65C458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8470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885F-678C-485D-9764-FB652765CD54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DEEF-E6FE-477D-A4EA-E79AE65C458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9750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885F-678C-485D-9764-FB652765CD54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DEEF-E6FE-477D-A4EA-E79AE65C458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3297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885F-678C-485D-9764-FB652765CD54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DEEF-E6FE-477D-A4EA-E79AE65C458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0474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885F-678C-485D-9764-FB652765CD54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DEEF-E6FE-477D-A4EA-E79AE65C458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047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885F-678C-485D-9764-FB652765CD54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DEEF-E6FE-477D-A4EA-E79AE65C458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719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49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587625"/>
            <a:ext cx="3932237" cy="30632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885F-678C-485D-9764-FB652765CD54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DEEF-E6FE-477D-A4EA-E79AE65C458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478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587625"/>
            <a:ext cx="3932237" cy="28803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885F-678C-485D-9764-FB652765CD54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DEEF-E6FE-477D-A4EA-E79AE65C458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637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0416-DE91-4B68-8E3A-153F6EEF34F3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357F-1386-4595-8335-2CEFC9FA9FF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091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0416-DE91-4B68-8E3A-153F6EEF34F3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357F-1386-4595-8335-2CEFC9FA9FF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4522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0416-DE91-4B68-8E3A-153F6EEF34F3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357F-1386-4595-8335-2CEFC9FA9FF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853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0416-DE91-4B68-8E3A-153F6EEF34F3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357F-1386-4595-8335-2CEFC9FA9FF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944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0416-DE91-4B68-8E3A-153F6EEF34F3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357F-1386-4595-8335-2CEFC9FA9FF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7228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A0416-DE91-4B68-8E3A-153F6EEF34F3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2357F-1386-4595-8335-2CEFC9FA9FF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5391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59485"/>
            <a:ext cx="588264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419985"/>
            <a:ext cx="5882640" cy="273113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8E8-4202-40A9-A1DD-EFBD4F3942BE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4AA-D2DF-4345-A013-6DF7D2922C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847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8E8-4202-40A9-A1DD-EFBD4F3942BE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4AA-D2DF-4345-A013-6DF7D2922C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652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2516-865F-43A1-B6BD-A2E23B693C63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32A1C-9DCE-4210-A576-DAAC542A16D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1504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8E8-4202-40A9-A1DD-EFBD4F3942BE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4AA-D2DF-4345-A013-6DF7D2922C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274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8E8-4202-40A9-A1DD-EFBD4F3942BE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4AA-D2DF-4345-A013-6DF7D2922C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363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8E8-4202-40A9-A1DD-EFBD4F3942BE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4AA-D2DF-4345-A013-6DF7D2922C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3525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8E8-4202-40A9-A1DD-EFBD4F3942BE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4AA-D2DF-4345-A013-6DF7D2922C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904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D8E8-4202-40A9-A1DD-EFBD4F3942BE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64AA-D2DF-4345-A013-6DF7D2922C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5154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CEA-CD76-487A-AD71-4FDA8C7EE366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5691-A416-42DE-9DA2-A6D6E65EE3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22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CEA-CD76-487A-AD71-4FDA8C7EE366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5691-A416-42DE-9DA2-A6D6E65EE3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915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CEA-CD76-487A-AD71-4FDA8C7EE366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5691-A416-42DE-9DA2-A6D6E65EE3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272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CEA-CD76-487A-AD71-4FDA8C7EE366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5691-A416-42DE-9DA2-A6D6E65EE3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022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CEA-CD76-487A-AD71-4FDA8C7EE366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5691-A416-42DE-9DA2-A6D6E65EE3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346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3C95-0780-4495-8B7B-BBC12A95EEDC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E170-F1F0-42D1-98A1-0074B2D87A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067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CEA-CD76-487A-AD71-4FDA8C7EE366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5691-A416-42DE-9DA2-A6D6E65EE3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7253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42156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BCEA-CD76-487A-AD71-4FDA8C7EE366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5691-A416-42DE-9DA2-A6D6E65EE3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512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2C84-513E-4A5C-B324-47EC13DE4DCA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C3A3-0AE0-4907-87A1-411CE9C05A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050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13760" y="348297"/>
            <a:ext cx="77724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819399" y="1902460"/>
            <a:ext cx="3992881" cy="435133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025640" y="1902460"/>
            <a:ext cx="4160520" cy="435133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2C84-513E-4A5C-B324-47EC13DE4DCA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C3A3-0AE0-4907-87A1-411CE9C05A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665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8787" y="319405"/>
            <a:ext cx="7538696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575560" y="1769269"/>
            <a:ext cx="419925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575560" y="2593181"/>
            <a:ext cx="4199255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7135452" y="1787843"/>
            <a:ext cx="421993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7135452" y="2611755"/>
            <a:ext cx="4219935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1348000" y="6356350"/>
            <a:ext cx="2233399" cy="365125"/>
          </a:xfrm>
        </p:spPr>
        <p:txBody>
          <a:bodyPr/>
          <a:lstStyle/>
          <a:p>
            <a:fld id="{29742C84-513E-4A5C-B324-47EC13DE4DCA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803302" y="6356350"/>
            <a:ext cx="3350098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9121988" y="6356349"/>
            <a:ext cx="2233399" cy="365125"/>
          </a:xfrm>
        </p:spPr>
        <p:txBody>
          <a:bodyPr/>
          <a:lstStyle/>
          <a:p>
            <a:fld id="{F902C3A3-0AE0-4907-87A1-411CE9C05A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1542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2C84-513E-4A5C-B324-47EC13DE4DCA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C3A3-0AE0-4907-87A1-411CE9C05A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070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2C84-513E-4A5C-B324-47EC13DE4DCA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C3A3-0AE0-4907-87A1-411CE9C05A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6338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9508" y="9445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52908" y="987425"/>
            <a:ext cx="460089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09508" y="2544762"/>
            <a:ext cx="3932237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2C84-513E-4A5C-B324-47EC13DE4DCA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C3A3-0AE0-4907-87A1-411CE9C05A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216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0468" y="79248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6615748" y="792480"/>
            <a:ext cx="51038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70468" y="2392680"/>
            <a:ext cx="3932237" cy="32734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2C84-513E-4A5C-B324-47EC13DE4DCA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2C3A3-0AE0-4907-87A1-411CE9C05A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0958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AACA-11C5-40E7-8AC4-1EF9D8BBFEE2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2EF8-5A6E-4750-BFAF-647E5D03556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3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3C95-0780-4495-8B7B-BBC12A95EEDC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E170-F1F0-42D1-98A1-0074B2D87A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5866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AACA-11C5-40E7-8AC4-1EF9D8BBFEE2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2EF8-5A6E-4750-BFAF-647E5D03556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797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4250" y="627699"/>
            <a:ext cx="10515600" cy="78962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AACA-11C5-40E7-8AC4-1EF9D8BBFEE2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2EF8-5A6E-4750-BFAF-647E5D03556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30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62000" y="2849879"/>
            <a:ext cx="5257800" cy="332708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0" y="2849879"/>
            <a:ext cx="5257800" cy="332708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AACA-11C5-40E7-8AC4-1EF9D8BBFEE2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2EF8-5A6E-4750-BFAF-647E5D03556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949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849879"/>
            <a:ext cx="5157787" cy="333978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849879"/>
            <a:ext cx="5183188" cy="333978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AACA-11C5-40E7-8AC4-1EF9D8BBFEE2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2EF8-5A6E-4750-BFAF-647E5D03556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152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AACA-11C5-40E7-8AC4-1EF9D8BBFEE2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2EF8-5A6E-4750-BFAF-647E5D03556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5200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AACA-11C5-40E7-8AC4-1EF9D8BBFEE2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D2EF8-5A6E-4750-BFAF-647E5D03556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2650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9F97-8A78-47E1-9167-25C69017AE75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D4B7-542A-4F36-A304-C5A0D5B019E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2499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65760" y="1002506"/>
            <a:ext cx="3489960" cy="466677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51520" y="1002506"/>
            <a:ext cx="3703320" cy="466677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9F97-8A78-47E1-9167-25C69017AE75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D4B7-542A-4F36-A304-C5A0D5B019E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913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6908" y="1096169"/>
            <a:ext cx="3122612" cy="393303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21629" y="599123"/>
            <a:ext cx="351885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21629" y="1423034"/>
            <a:ext cx="3518852" cy="426148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8336280" y="599123"/>
            <a:ext cx="34747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8336280" y="1423034"/>
            <a:ext cx="3474720" cy="426148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9F97-8A78-47E1-9167-25C69017AE75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D4B7-542A-4F36-A304-C5A0D5B019E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3350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9F97-8A78-47E1-9167-25C69017AE75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D4B7-542A-4F36-A304-C5A0D5B019E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948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99546" y="1802336"/>
            <a:ext cx="7062084" cy="121865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99546" y="3188484"/>
            <a:ext cx="7062084" cy="5848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3C95-0780-4495-8B7B-BBC12A95EEDC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E170-F1F0-42D1-98A1-0074B2D87A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2219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9F97-8A78-47E1-9167-25C69017AE75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D4B7-542A-4F36-A304-C5A0D5B019E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0693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5429" y="449262"/>
            <a:ext cx="3534092" cy="1600200"/>
          </a:xfrm>
        </p:spPr>
        <p:txBody>
          <a:bodyPr anchor="b"/>
          <a:lstStyle>
            <a:lvl1pPr>
              <a:defRPr sz="3200">
                <a:solidFill>
                  <a:srgbClr val="C00000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67700" y="449262"/>
            <a:ext cx="3710940" cy="54117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5429" y="2049462"/>
            <a:ext cx="353409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9F97-8A78-47E1-9167-25C69017AE75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D4B7-542A-4F36-A304-C5A0D5B019E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2585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59763" y="381000"/>
            <a:ext cx="3688397" cy="1600200"/>
          </a:xfrm>
        </p:spPr>
        <p:txBody>
          <a:bodyPr anchor="b"/>
          <a:lstStyle>
            <a:lvl1pPr algn="r">
              <a:defRPr sz="3200">
                <a:solidFill>
                  <a:srgbClr val="C00000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0" y="0"/>
            <a:ext cx="40386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259763" y="1981200"/>
            <a:ext cx="3688397" cy="3811588"/>
          </a:xfr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9F97-8A78-47E1-9167-25C69017AE75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D4B7-542A-4F36-A304-C5A0D5B019E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282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26080" y="1930083"/>
            <a:ext cx="6949440" cy="1381125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26080" y="3178017"/>
            <a:ext cx="694944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20BA-5A29-4D81-8C55-E2FEBF6E489A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106-020D-4108-8008-3B4E6DD3F4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6929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20BA-5A29-4D81-8C55-E2FEBF6E489A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106-020D-4108-8008-3B4E6DD3F4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46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56560" y="515173"/>
            <a:ext cx="6880194" cy="106661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20BA-5A29-4D81-8C55-E2FEBF6E489A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106-020D-4108-8008-3B4E6DD3F4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300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24320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20BA-5A29-4D81-8C55-E2FEBF6E489A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106-020D-4108-8008-3B4E6DD3F4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09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20BA-5A29-4D81-8C55-E2FEBF6E489A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106-020D-4108-8008-3B4E6DD3F4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1710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20BA-5A29-4D81-8C55-E2FEBF6E489A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106-020D-4108-8008-3B4E6DD3F4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3157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9445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544762"/>
            <a:ext cx="3932237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41110"/>
            <a:ext cx="2743200" cy="365125"/>
          </a:xfrm>
        </p:spPr>
        <p:txBody>
          <a:bodyPr/>
          <a:lstStyle/>
          <a:p>
            <a:fld id="{ABAF20BA-5A29-4D81-8C55-E2FEBF6E489A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106-020D-4108-8008-3B4E6DD3F4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126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3C95-0780-4495-8B7B-BBC12A95EEDC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E170-F1F0-42D1-98A1-0074B2D87A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813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9445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544762"/>
            <a:ext cx="3932237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F20BA-5A29-4D81-8C55-E2FEBF6E489A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106-020D-4108-8008-3B4E6DD3F4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856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6E99-776C-40DB-B4AE-6CD86044B061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230F-45A3-45EC-9B00-3D4B4DDEA8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792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6E99-776C-40DB-B4AE-6CD86044B061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230F-45A3-45EC-9B00-3D4B4DDEA8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339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6908" y="898525"/>
            <a:ext cx="571341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6908" y="22145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6908" y="3038475"/>
            <a:ext cx="5157787" cy="303688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6E99-776C-40DB-B4AE-6CD86044B061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230F-45A3-45EC-9B00-3D4B4DDEA8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879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6E99-776C-40DB-B4AE-6CD86044B061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230F-45A3-45EC-9B00-3D4B4DDEA8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7291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6E99-776C-40DB-B4AE-6CD86044B061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230F-45A3-45EC-9B00-3D4B4DDEA8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5567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6E99-776C-40DB-B4AE-6CD86044B061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230F-45A3-45EC-9B00-3D4B4DDEA8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861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B6E99-776C-40DB-B4AE-6CD86044B061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230F-45A3-45EC-9B00-3D4B4DDEA8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889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55BA-C14A-4A99-B263-4061B0C0C49B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35CC-C212-4645-9AA1-7F6316329E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40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545080" y="1825625"/>
            <a:ext cx="41910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056120" y="1825625"/>
            <a:ext cx="4297680" cy="435133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55BA-C14A-4A99-B263-4061B0C0C49B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35CC-C212-4645-9AA1-7F6316329E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956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3C95-0780-4495-8B7B-BBC12A95EEDC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E170-F1F0-42D1-98A1-0074B2D87A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680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2280" y="365125"/>
            <a:ext cx="684276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455229" y="1817688"/>
            <a:ext cx="43827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455229" y="2641600"/>
            <a:ext cx="4382776" cy="333248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7117080" y="1817688"/>
            <a:ext cx="440436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7117080" y="2641600"/>
            <a:ext cx="4404360" cy="333248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1418034" y="6326188"/>
            <a:ext cx="2331006" cy="365125"/>
          </a:xfrm>
        </p:spPr>
        <p:txBody>
          <a:bodyPr/>
          <a:lstStyle/>
          <a:p>
            <a:fld id="{BF9B55BA-C14A-4A99-B263-4061B0C0C49B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618434" y="6326188"/>
            <a:ext cx="3496508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9190434" y="6326188"/>
            <a:ext cx="2331006" cy="365125"/>
          </a:xfrm>
        </p:spPr>
        <p:txBody>
          <a:bodyPr/>
          <a:lstStyle/>
          <a:p>
            <a:fld id="{44EF35CC-C212-4645-9AA1-7F6316329E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366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55BA-C14A-4A99-B263-4061B0C0C49B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35CC-C212-4645-9AA1-7F6316329E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59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55BA-C14A-4A99-B263-4061B0C0C49B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35CC-C212-4645-9AA1-7F6316329E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8044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2851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12280" y="987425"/>
            <a:ext cx="454310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82851" y="2587625"/>
            <a:ext cx="3932237" cy="32734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1111251" y="6354445"/>
            <a:ext cx="2743200" cy="365125"/>
          </a:xfrm>
        </p:spPr>
        <p:txBody>
          <a:bodyPr/>
          <a:lstStyle/>
          <a:p>
            <a:fld id="{BF9B55BA-C14A-4A99-B263-4061B0C0C49B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35CC-C212-4645-9AA1-7F6316329E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587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2851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6690360" y="987425"/>
            <a:ext cx="466502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82851" y="2587625"/>
            <a:ext cx="3932237" cy="32734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1111251" y="6325870"/>
            <a:ext cx="2743200" cy="365125"/>
          </a:xfrm>
        </p:spPr>
        <p:txBody>
          <a:bodyPr/>
          <a:lstStyle/>
          <a:p>
            <a:fld id="{BF9B55BA-C14A-4A99-B263-4061B0C0C49B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F35CC-C212-4645-9AA1-7F6316329E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8063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F2BE-D6DA-4174-933F-AEF185949576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3418-AAFE-495F-A207-6BB7DD4003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7250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04800" y="682624"/>
            <a:ext cx="3535680" cy="48799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51518" y="682623"/>
            <a:ext cx="3535682" cy="487997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F2BE-D6DA-4174-933F-AEF185949576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3418-AAFE-495F-A207-6BB7DD4003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707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1188" y="355600"/>
            <a:ext cx="333597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02421" y="595472"/>
            <a:ext cx="358378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02422" y="1681163"/>
            <a:ext cx="358378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8292147" y="595472"/>
            <a:ext cx="360142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8292146" y="1681163"/>
            <a:ext cx="3601430" cy="368458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F2BE-D6DA-4174-933F-AEF185949576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3418-AAFE-495F-A207-6BB7DD4003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7841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F2BE-D6DA-4174-933F-AEF185949576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3418-AAFE-495F-A207-6BB7DD4003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9849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5F2BE-D6DA-4174-933F-AEF185949576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3418-AAFE-495F-A207-6BB7DD4003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8457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8.xml"/><Relationship Id="rId9" Type="http://schemas.openxmlformats.org/officeDocument/2006/relationships/image" Target="../media/image10.jp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5.xml"/><Relationship Id="rId9" Type="http://schemas.openxmlformats.org/officeDocument/2006/relationships/image" Target="../media/image11.jp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2.xml"/><Relationship Id="rId9" Type="http://schemas.openxmlformats.org/officeDocument/2006/relationships/image" Target="../media/image12.jp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9.xml"/><Relationship Id="rId9" Type="http://schemas.openxmlformats.org/officeDocument/2006/relationships/image" Target="../media/image13.jp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77.xml"/><Relationship Id="rId10" Type="http://schemas.openxmlformats.org/officeDocument/2006/relationships/image" Target="../media/image7.jpg"/><Relationship Id="rId4" Type="http://schemas.openxmlformats.org/officeDocument/2006/relationships/slideLayout" Target="../slideLayouts/slideLayout76.xml"/><Relationship Id="rId9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84.xml"/><Relationship Id="rId9" Type="http://schemas.openxmlformats.org/officeDocument/2006/relationships/image" Target="../media/image14.jp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1.xml"/><Relationship Id="rId9" Type="http://schemas.openxmlformats.org/officeDocument/2006/relationships/image" Target="../media/image15.jp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8.xml"/><Relationship Id="rId9" Type="http://schemas.openxmlformats.org/officeDocument/2006/relationships/image" Target="../media/image16.jp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04.xml"/><Relationship Id="rId7" Type="http://schemas.openxmlformats.org/officeDocument/2006/relationships/image" Target="../media/image17.jpg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theme" Target="../theme/theme18.xml"/><Relationship Id="rId5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5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9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1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0.xml"/><Relationship Id="rId9" Type="http://schemas.openxmlformats.org/officeDocument/2006/relationships/image" Target="../media/image18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theme" Target="../theme/theme20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7.xml"/><Relationship Id="rId9" Type="http://schemas.openxmlformats.org/officeDocument/2006/relationships/image" Target="../media/image19.jp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image" Target="../media/image6.png"/><Relationship Id="rId5" Type="http://schemas.openxmlformats.org/officeDocument/2006/relationships/image" Target="../media/image20.jpg"/><Relationship Id="rId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2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8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27.xml"/><Relationship Id="rId9" Type="http://schemas.openxmlformats.org/officeDocument/2006/relationships/image" Target="../media/image21.jp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theme" Target="../theme/theme23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5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34.xml"/><Relationship Id="rId9" Type="http://schemas.openxmlformats.org/officeDocument/2006/relationships/image" Target="../media/image22.jp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image" Target="../media/image23.jpg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5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1.xml"/><Relationship Id="rId9" Type="http://schemas.openxmlformats.org/officeDocument/2006/relationships/image" Target="../media/image9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" y="0"/>
            <a:ext cx="12185607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953108" y="1841818"/>
            <a:ext cx="68801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53108" y="3345180"/>
            <a:ext cx="6880194" cy="1169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14EE2-956B-4517-B2F7-3F9A8D0C72AA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63EB1-147B-4CF0-AD1C-14D08F08CF2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5878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4470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PE" sz="3600" b="1" kern="1200" dirty="0" smtClean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7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" y="0"/>
            <a:ext cx="12185607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532120" y="365125"/>
            <a:ext cx="58216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532120" y="1825625"/>
            <a:ext cx="5821680" cy="3858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BBCEA-CD76-487A-AD71-4FDA8C7EE366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B5691-A416-42DE-9DA2-A6D6E65EE3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542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" y="0"/>
            <a:ext cx="12185607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819400" y="576897"/>
            <a:ext cx="7772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819400" y="2038985"/>
            <a:ext cx="7772400" cy="3538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42C84-513E-4A5C-B324-47EC13DE4DCA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2C3A3-0AE0-4907-87A1-411CE9C05A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5201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" y="0"/>
            <a:ext cx="12185607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2941319"/>
            <a:ext cx="10515600" cy="2026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1AACA-11C5-40E7-8AC4-1EF9D8BBFEE2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D2EF8-5A6E-4750-BFAF-647E5D03556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144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" y="0"/>
            <a:ext cx="12185607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365108" y="1959531"/>
            <a:ext cx="3657600" cy="2437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98120" y="1253331"/>
            <a:ext cx="35356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49F97-8A78-47E1-9167-25C69017AE75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2D4B7-542A-4F36-A304-C5A0D5B019E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8492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" y="0"/>
            <a:ext cx="12185607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956560" y="1499473"/>
            <a:ext cx="6880194" cy="1066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56560" y="2683986"/>
            <a:ext cx="6880194" cy="2737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F20BA-5A29-4D81-8C55-E2FEBF6E489A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4E106-020D-4108-8008-3B4E6DD3F40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76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1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" y="0"/>
            <a:ext cx="12185607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1168082"/>
            <a:ext cx="48615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2628582"/>
            <a:ext cx="5379720" cy="3223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B6E99-776C-40DB-B4AE-6CD86044B061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B230F-45A3-45EC-9B00-3D4B4DDEA8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625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" y="0"/>
            <a:ext cx="12185607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956560" y="365125"/>
            <a:ext cx="68427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56560" y="1847850"/>
            <a:ext cx="68427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B55BA-C14A-4A99-B263-4061B0C0C49B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F35CC-C212-4645-9AA1-7F6316329E2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7195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" y="0"/>
            <a:ext cx="12185607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351019" y="1555909"/>
            <a:ext cx="3489960" cy="3307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26720" y="710406"/>
            <a:ext cx="33985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5F2BE-D6DA-4174-933F-AEF185949576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93418-AAFE-495F-A207-6BB7DD4003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1456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" y="0"/>
            <a:ext cx="12185607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2914649"/>
            <a:ext cx="5806440" cy="3028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3E8F5-F40F-47CD-9B4E-3A36C8462AD4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867C8-D2CA-4BEF-B480-E36FDF9BBE4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849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8" r:id="rId2"/>
    <p:sldLayoutId id="2147483849" r:id="rId3"/>
    <p:sldLayoutId id="2147483850" r:id="rId4"/>
    <p:sldLayoutId id="2147483851" r:id="rId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" y="0"/>
            <a:ext cx="12185607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425440" y="365125"/>
            <a:ext cx="59283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425440" y="1825625"/>
            <a:ext cx="59283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1B32C-DA71-489D-8A10-9FBF0FE9DBA6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D61DE-A33E-46D9-A8F1-3AB58536A97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9904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457200" indent="-457200" algn="r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" y="0"/>
            <a:ext cx="12185607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953108" y="1930899"/>
            <a:ext cx="68801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53108" y="3256462"/>
            <a:ext cx="6880194" cy="1191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53C95-0780-4495-8B7B-BBC12A95EEDC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0E170-F1F0-42D1-98A1-0074B2D87A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514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2433"/>
          </a:solidFill>
          <a:latin typeface="+mn-lt"/>
          <a:ea typeface="+mj-ea"/>
          <a:cs typeface="+mj-cs"/>
        </a:defRPr>
      </a:lvl1pPr>
    </p:titleStyle>
    <p:bodyStyle>
      <a:lvl1pPr marL="450850" indent="-45085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" y="0"/>
            <a:ext cx="12185607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791845"/>
            <a:ext cx="63093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2252345"/>
            <a:ext cx="6309360" cy="3615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F39C2-96B4-4AC6-82D4-0C31CD7BFBB5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90889-412B-4829-B468-C818655D3C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8885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" y="0"/>
            <a:ext cx="12185607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956560" y="1877138"/>
            <a:ext cx="68801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56560" y="3343591"/>
            <a:ext cx="6880194" cy="127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B4378-BBC3-4674-B25A-6D2E470EE58D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19087-5D62-4032-B28B-DA25C185F2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9896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9" r:id="rId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6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" y="0"/>
            <a:ext cx="12185607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895600" y="363537"/>
            <a:ext cx="68122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895600" y="1825625"/>
            <a:ext cx="68122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3089F-04CF-4D88-AEA9-75D32C7EDD50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EC47E-6EAA-4383-A697-9EFFFA6ADF3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36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" y="0"/>
            <a:ext cx="12185607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78998-9D3F-422A-8751-71C79A3F58B4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435F9-1AAD-44FA-A166-2197A1282F9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7076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" y="0"/>
            <a:ext cx="12185607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E7BF8-D9C1-45BA-A99E-0599860A7450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3E39E-35CD-4523-ABFF-E1A7DC11015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55087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9" r:id="rId1"/>
    <p:sldLayoutId id="2147484460" r:id="rId2"/>
    <p:sldLayoutId id="2147484461" r:id="rId3"/>
    <p:sldLayoutId id="2147484462" r:id="rId4"/>
    <p:sldLayoutId id="2147484463" r:id="rId5"/>
    <p:sldLayoutId id="2147484464" r:id="rId6"/>
    <p:sldLayoutId id="2147484465" r:id="rId7"/>
    <p:sldLayoutId id="2147484466" r:id="rId8"/>
    <p:sldLayoutId id="2147484467" r:id="rId9"/>
    <p:sldLayoutId id="2147484468" r:id="rId10"/>
    <p:sldLayoutId id="214748446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4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" y="0"/>
            <a:ext cx="12165196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953108" y="1930899"/>
            <a:ext cx="68801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53108" y="3256462"/>
            <a:ext cx="6880194" cy="1191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53C95-0780-4495-8B7B-BBC12A95EEDC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0E170-F1F0-42D1-98A1-0074B2D87A5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945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2" r:id="rId1"/>
    <p:sldLayoutId id="2147484473" r:id="rId2"/>
    <p:sldLayoutId id="2147484474" r:id="rId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2433"/>
          </a:solidFill>
          <a:latin typeface="+mn-lt"/>
          <a:ea typeface="+mj-ea"/>
          <a:cs typeface="+mj-cs"/>
        </a:defRPr>
      </a:lvl1pPr>
    </p:titleStyle>
    <p:bodyStyle>
      <a:lvl1pPr marL="450850" indent="-45085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" y="0"/>
            <a:ext cx="12185607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658319" y="250031"/>
            <a:ext cx="6875362" cy="1069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35284" y="1886513"/>
            <a:ext cx="4960716" cy="3359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5DBCC-BEE3-4C31-97AF-3F760C3D6168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156D5-6540-429B-A834-CDF86F70D65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680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C02433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" y="0"/>
            <a:ext cx="12185607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928395" y="1988518"/>
            <a:ext cx="68801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28395" y="3487852"/>
            <a:ext cx="6880194" cy="1701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9ACFF-4907-4141-B885-85B6CA949251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89561-A630-4282-B0D3-647CDDF540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696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7" r:id="rId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6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" y="0"/>
            <a:ext cx="12185607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655902" y="1762919"/>
            <a:ext cx="6880194" cy="11620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55902" y="3105785"/>
            <a:ext cx="6880194" cy="1115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7A4A7-6555-4C42-8B54-1E5CC2AE292A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AB000-6B65-43E4-B685-2B4F224935C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6930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3" r:id="rId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" y="0"/>
            <a:ext cx="12185607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865120" y="363537"/>
            <a:ext cx="6751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4511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F885F-678C-485D-9764-FB652765CD54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8DEEF-E6FE-477D-A4EA-E79AE65C458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253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1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" y="0"/>
            <a:ext cx="12185607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90600" y="1302544"/>
            <a:ext cx="46329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90600" y="2849880"/>
            <a:ext cx="4739640" cy="2834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A0416-DE91-4B68-8E3A-153F6EEF34F3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2357F-1386-4595-8335-2CEFC9FA9FF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278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6" r:id="rId2"/>
    <p:sldLayoutId id="2147483728" r:id="rId3"/>
    <p:sldLayoutId id="2147483729" r:id="rId4"/>
    <p:sldLayoutId id="2147483730" r:id="rId5"/>
    <p:sldLayoutId id="2147483731" r:id="rId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9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" y="0"/>
            <a:ext cx="12185607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8826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882640" cy="2731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8D8E8-4202-40A9-A1DD-EFBD4F3942BE}" type="datetimeFigureOut">
              <a:rPr lang="es-PE" smtClean="0"/>
              <a:t>21/05/2020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E64AA-D2DF-4345-A013-6DF7D2922CB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730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4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consultasgdr@servir.gob.pe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8041344" y="-413060"/>
            <a:ext cx="213391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5000" b="1" dirty="0">
                <a:solidFill>
                  <a:schemeClr val="bg1">
                    <a:lumMod val="95000"/>
                  </a:schemeClr>
                </a:solidFill>
              </a:rPr>
              <a:t>20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041344" y="988282"/>
            <a:ext cx="213391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5000" b="1" dirty="0">
                <a:solidFill>
                  <a:schemeClr val="bg1">
                    <a:lumMod val="95000"/>
                  </a:schemeClr>
                </a:solidFill>
              </a:rPr>
              <a:t>20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7447" y="2716305"/>
            <a:ext cx="9144000" cy="995363"/>
          </a:xfrm>
        </p:spPr>
        <p:txBody>
          <a:bodyPr/>
          <a:lstStyle/>
          <a:p>
            <a:r>
              <a:rPr lang="es-PE" dirty="0"/>
              <a:t>Gestión del Rendimiento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37447" y="3803744"/>
            <a:ext cx="9144000" cy="539656"/>
          </a:xfrm>
        </p:spPr>
        <p:txBody>
          <a:bodyPr/>
          <a:lstStyle/>
          <a:p>
            <a:r>
              <a:rPr lang="es-PE" b="1" dirty="0"/>
              <a:t>ROL DE LA SERVIDORA O SERVIDOR EVALUADOR</a:t>
            </a:r>
          </a:p>
          <a:p>
            <a:endParaRPr lang="es-PE" b="1" dirty="0"/>
          </a:p>
          <a:p>
            <a:endParaRPr lang="es-PE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363071" y="490351"/>
            <a:ext cx="3415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rgbClr val="C02433"/>
                </a:solidFill>
              </a:rPr>
              <a:t>GERENCIA DE DESARROLLO DE CAPACIDADES Y RENDIMIENTO DEL SERVICIO CIVIL</a:t>
            </a:r>
          </a:p>
        </p:txBody>
      </p:sp>
    </p:spTree>
    <p:extLst>
      <p:ext uri="{BB962C8B-B14F-4D97-AF65-F5344CB8AC3E}">
        <p14:creationId xmlns:p14="http://schemas.microsoft.com/office/powerpoint/2010/main" val="99442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755052" y="284519"/>
            <a:ext cx="6875362" cy="621506"/>
          </a:xfrm>
        </p:spPr>
        <p:txBody>
          <a:bodyPr/>
          <a:lstStyle/>
          <a:p>
            <a:r>
              <a:rPr lang="es-PE" dirty="0"/>
              <a:t>Gestión del Rendimiento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704227" y="1448277"/>
            <a:ext cx="44262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/>
              <a:t>Es una herramienta que: </a:t>
            </a:r>
          </a:p>
          <a:p>
            <a:endParaRPr lang="es-PE" sz="2000" dirty="0"/>
          </a:p>
          <a:p>
            <a:pPr marL="285750" indent="-285750">
              <a:buBlip>
                <a:blip r:embed="rId2"/>
              </a:buBlip>
            </a:pPr>
            <a:r>
              <a:rPr lang="es-PE" sz="2000" dirty="0"/>
              <a:t>Reconoce y </a:t>
            </a:r>
            <a:r>
              <a:rPr lang="es-PE" sz="2000" b="1" dirty="0">
                <a:solidFill>
                  <a:srgbClr val="BC1826"/>
                </a:solidFill>
              </a:rPr>
              <a:t>promueve el aporte de las y los servidores civiles </a:t>
            </a:r>
            <a:r>
              <a:rPr lang="es-PE" sz="2000" dirty="0"/>
              <a:t>a los objetivos de la entidad (sector, país…).</a:t>
            </a:r>
          </a:p>
          <a:p>
            <a:endParaRPr lang="es-PE" sz="2000" dirty="0"/>
          </a:p>
          <a:p>
            <a:pPr marL="285750" indent="-285750">
              <a:buBlip>
                <a:blip r:embed="rId2"/>
              </a:buBlip>
            </a:pPr>
            <a:r>
              <a:rPr lang="es-PE" sz="2000" dirty="0"/>
              <a:t>Evidencia cómo mejorar el desempeño en los puestos (Ej. Capacitación).</a:t>
            </a:r>
          </a:p>
          <a:p>
            <a:pPr marL="285750" indent="-285750">
              <a:buBlip>
                <a:blip r:embed="rId2"/>
              </a:buBlip>
            </a:pPr>
            <a:endParaRPr lang="es-PE" sz="2000" dirty="0"/>
          </a:p>
          <a:p>
            <a:pPr marL="285750" indent="-285750">
              <a:buBlip>
                <a:blip r:embed="rId2"/>
              </a:buBlip>
            </a:pPr>
            <a:r>
              <a:rPr lang="es-PE" sz="2000" dirty="0"/>
              <a:t>Se soporta en instrumentos técnicos y metodologías verificables del cumplimiento metas y compromisos.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1706" t="28447" r="23938" b="15559"/>
          <a:stretch/>
        </p:blipFill>
        <p:spPr>
          <a:xfrm>
            <a:off x="803483" y="1868410"/>
            <a:ext cx="5616865" cy="325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8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58319" y="250031"/>
            <a:ext cx="6875362" cy="743197"/>
          </a:xfrm>
        </p:spPr>
        <p:txBody>
          <a:bodyPr/>
          <a:lstStyle/>
          <a:p>
            <a:r>
              <a:rPr lang="es-PE" dirty="0"/>
              <a:t>Marco Normativo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087454" y="1685872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2000" dirty="0"/>
              <a:t>Ley Nº 30057, Ley del Servicio Civil.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087454" y="2577565"/>
            <a:ext cx="358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2000" dirty="0"/>
              <a:t>Decreto Supremo Nº 040-2014-PCM, Reglamento General de la Ley Nº 30057, Ley del Servicio Civil.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087454" y="4069018"/>
            <a:ext cx="3581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2000" dirty="0"/>
              <a:t>Decreto Supremo N° 127-2019-PCM, Decreto Supremo que modifica el Reglamento General de la Ley N° 30057, Ley del Servicio Civil.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839919" y="1985910"/>
            <a:ext cx="3581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2000" dirty="0"/>
              <a:t>RPE N° 306-2017-SERVIR-PE, Directiva que desarrolla el Subsistema de Gestión del Rendimiento. </a:t>
            </a:r>
          </a:p>
          <a:p>
            <a:pPr marL="285750" indent="-285750">
              <a:buBlip>
                <a:blip r:embed="rId2"/>
              </a:buBlip>
            </a:pPr>
            <a:endParaRPr lang="es-PE" sz="2000" dirty="0"/>
          </a:p>
          <a:p>
            <a:pPr marL="285750" indent="-285750">
              <a:buBlip>
                <a:blip r:embed="rId2"/>
              </a:buBlip>
            </a:pPr>
            <a:r>
              <a:rPr lang="es-PE" sz="2000" dirty="0"/>
              <a:t>RPE N° 238-2014-SERVIR-PE, Directiva 002-2014 “Normas para la gestión del SAGRH en las entidades públicas”.</a:t>
            </a:r>
          </a:p>
          <a:p>
            <a:pPr marL="285750" indent="-285750">
              <a:buBlip>
                <a:blip r:embed="rId2"/>
              </a:buBlip>
            </a:pPr>
            <a:endParaRPr lang="es-PE" sz="2000" dirty="0"/>
          </a:p>
          <a:p>
            <a:pPr marL="285750" indent="-285750">
              <a:buBlip>
                <a:blip r:embed="rId2"/>
              </a:buBlip>
            </a:pPr>
            <a:endParaRPr lang="es-PE" sz="2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91" y="1685872"/>
            <a:ext cx="1328663" cy="134716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391" y="1985910"/>
            <a:ext cx="1565528" cy="163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1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58319" y="250031"/>
            <a:ext cx="6875362" cy="743197"/>
          </a:xfrm>
        </p:spPr>
        <p:txBody>
          <a:bodyPr/>
          <a:lstStyle/>
          <a:p>
            <a:r>
              <a:rPr lang="es-PE" dirty="0"/>
              <a:t>Instrumentos de Gestión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144327" y="1959014"/>
            <a:ext cx="32728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2000" dirty="0"/>
              <a:t>RPE N° 257-2018-SERVIR/PE, Manual de Gestión del Rendimiento.</a:t>
            </a:r>
          </a:p>
          <a:p>
            <a:endParaRPr lang="es-PE" sz="2000" dirty="0"/>
          </a:p>
          <a:p>
            <a:pPr marL="285750" indent="-285750">
              <a:buBlip>
                <a:blip r:embed="rId2"/>
              </a:buBlip>
            </a:pPr>
            <a:r>
              <a:rPr lang="es-PE" sz="2000" dirty="0"/>
              <a:t>RPE N° 255-2018-SERVIR/PE, Guía para la Elaboración de Metas de Desempeño en la Gestión del Rendimiento.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457693" y="2030233"/>
            <a:ext cx="3581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2000" dirty="0"/>
              <a:t>RPE N° 256-2018-SERVIR/PE, Guía para el Evaluador de Gestión del Rendimiento.</a:t>
            </a:r>
          </a:p>
          <a:p>
            <a:endParaRPr lang="es-PE" sz="2000" dirty="0"/>
          </a:p>
          <a:p>
            <a:pPr marL="285750" indent="-285750">
              <a:buBlip>
                <a:blip r:embed="rId2"/>
              </a:buBlip>
            </a:pPr>
            <a:r>
              <a:rPr lang="es-PE" sz="2000" dirty="0"/>
              <a:t>RPE N° 279-2017-SERVIR/PE, Guía de Evaluadores para desarrollar la Etapa de Retroalimentación y elaborar el Plan de Mejora de los servidores evaluados.</a:t>
            </a:r>
          </a:p>
          <a:p>
            <a:pPr marL="285750" indent="-285750">
              <a:buBlip>
                <a:blip r:embed="rId2"/>
              </a:buBlip>
            </a:pPr>
            <a:endParaRPr lang="es-PE" sz="2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47" y="1553731"/>
            <a:ext cx="1328663" cy="134716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165" y="1553731"/>
            <a:ext cx="1565528" cy="163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8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 idx="4294967295"/>
          </p:nvPr>
        </p:nvSpPr>
        <p:spPr>
          <a:xfrm>
            <a:off x="4192730" y="240021"/>
            <a:ext cx="3932237" cy="630238"/>
          </a:xfrm>
        </p:spPr>
        <p:txBody>
          <a:bodyPr anchor="t" anchorCtr="0"/>
          <a:lstStyle/>
          <a:p>
            <a:r>
              <a:rPr lang="es-PE" dirty="0"/>
              <a:t>GDR en Cifras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8530" t="47408" r="39297" b="16702"/>
          <a:stretch/>
        </p:blipFill>
        <p:spPr>
          <a:xfrm>
            <a:off x="8889522" y="2939059"/>
            <a:ext cx="2661387" cy="242182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8889522" y="2143409"/>
            <a:ext cx="26613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b="1" dirty="0"/>
              <a:t>Servidores por </a:t>
            </a:r>
          </a:p>
          <a:p>
            <a:r>
              <a:rPr lang="es-PE" sz="1600" b="1" dirty="0"/>
              <a:t>Régimen Laboral - Ciclo 2019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1053826" y="1000293"/>
            <a:ext cx="7071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b="1" dirty="0"/>
              <a:t>Progresividad y gradualidad en la </a:t>
            </a:r>
          </a:p>
          <a:p>
            <a:r>
              <a:rPr lang="es-PE" b="1" dirty="0"/>
              <a:t>implementación de Gestión del Rendimiento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02280" y="6143911"/>
            <a:ext cx="5216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Fuente y elaboración: SERVIR – GDCRSC</a:t>
            </a:r>
            <a:r>
              <a:rPr lang="es-PE" sz="1100" kern="0" dirty="0">
                <a:solidFill>
                  <a:prstClr val="black"/>
                </a:solidFill>
              </a:rPr>
              <a:t> | </a:t>
            </a:r>
            <a:r>
              <a:rPr kumimoji="0" lang="es-PE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Diciembre 2019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106007"/>
              </p:ext>
            </p:extLst>
          </p:nvPr>
        </p:nvGraphicFramePr>
        <p:xfrm>
          <a:off x="1077769" y="1284818"/>
          <a:ext cx="6878876" cy="4510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199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138687392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617977" y="247402"/>
            <a:ext cx="6875362" cy="529004"/>
          </a:xfrm>
        </p:spPr>
        <p:txBody>
          <a:bodyPr>
            <a:normAutofit fontScale="90000"/>
          </a:bodyPr>
          <a:lstStyle/>
          <a:p>
            <a:r>
              <a:rPr lang="es-PE" dirty="0"/>
              <a:t>Componentes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13047" y="3596682"/>
            <a:ext cx="19455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s-PE" sz="2000" dirty="0"/>
              <a:t>Titular.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s-PE" sz="2000" dirty="0"/>
              <a:t>ORH.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s-PE" sz="2000" dirty="0"/>
              <a:t>SERVIR.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s-PE" sz="2000" dirty="0"/>
              <a:t>Evaluadores.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s-PE" sz="2000" dirty="0"/>
              <a:t>Evaluados.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s-PE" sz="2000" dirty="0"/>
              <a:t>CIE.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008091" y="2200551"/>
            <a:ext cx="2306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>
                <a:solidFill>
                  <a:schemeClr val="bg1"/>
                </a:solidFill>
              </a:rPr>
              <a:t>Metas.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>
                <a:solidFill>
                  <a:schemeClr val="bg1"/>
                </a:solidFill>
              </a:rPr>
              <a:t>Compromisos.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88222" y="3978780"/>
            <a:ext cx="22220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000" dirty="0"/>
              <a:t>Directivos.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000" dirty="0"/>
              <a:t>Mandos medios.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000" dirty="0"/>
              <a:t>P. Ejecutor.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000" dirty="0"/>
              <a:t>P. Operador</a:t>
            </a:r>
            <a:r>
              <a:rPr lang="es-PE" dirty="0"/>
              <a:t> </a:t>
            </a:r>
          </a:p>
          <a:p>
            <a:r>
              <a:rPr lang="es-PE" dirty="0"/>
              <a:t>y de asistencia.  </a:t>
            </a:r>
          </a:p>
        </p:txBody>
      </p:sp>
      <p:sp>
        <p:nvSpPr>
          <p:cNvPr id="12" name="Elipse 11"/>
          <p:cNvSpPr/>
          <p:nvPr/>
        </p:nvSpPr>
        <p:spPr>
          <a:xfrm>
            <a:off x="5378091" y="2885435"/>
            <a:ext cx="1260000" cy="1260000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222301" y="3289516"/>
            <a:ext cx="1603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GESTIÓN DEL RENDIMIENTO</a:t>
            </a:r>
          </a:p>
        </p:txBody>
      </p:sp>
      <p:sp>
        <p:nvSpPr>
          <p:cNvPr id="14" name="CuadroTexto 13"/>
          <p:cNvSpPr txBox="1"/>
          <p:nvPr/>
        </p:nvSpPr>
        <p:spPr>
          <a:xfrm rot="20290186">
            <a:off x="4333992" y="1335195"/>
            <a:ext cx="1603717" cy="61892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C</a:t>
            </a:r>
            <a:r>
              <a:rPr kumimoji="0" lang="es-PE" sz="28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I </a:t>
            </a:r>
            <a:r>
              <a:rPr kumimoji="0" lang="es-PE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C L O</a:t>
            </a:r>
          </a:p>
        </p:txBody>
      </p:sp>
      <p:sp>
        <p:nvSpPr>
          <p:cNvPr id="15" name="CuadroTexto 14"/>
          <p:cNvSpPr txBox="1"/>
          <p:nvPr/>
        </p:nvSpPr>
        <p:spPr>
          <a:xfrm rot="1784269">
            <a:off x="6253494" y="1397998"/>
            <a:ext cx="1603717" cy="61892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F A C T O R E  S</a:t>
            </a:r>
          </a:p>
        </p:txBody>
      </p:sp>
      <p:sp>
        <p:nvSpPr>
          <p:cNvPr id="16" name="CuadroTexto 15"/>
          <p:cNvSpPr txBox="1"/>
          <p:nvPr/>
        </p:nvSpPr>
        <p:spPr>
          <a:xfrm rot="4069678">
            <a:off x="3053499" y="4165866"/>
            <a:ext cx="1603717" cy="405807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A C T O R E S</a:t>
            </a:r>
          </a:p>
        </p:txBody>
      </p:sp>
      <p:sp>
        <p:nvSpPr>
          <p:cNvPr id="17" name="CuadroTexto 16"/>
          <p:cNvSpPr txBox="1"/>
          <p:nvPr/>
        </p:nvSpPr>
        <p:spPr>
          <a:xfrm rot="17751733">
            <a:off x="7167514" y="4279900"/>
            <a:ext cx="1899350" cy="41800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SEGMENTACIÓN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855357" y="1831336"/>
            <a:ext cx="2419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>
                <a:solidFill>
                  <a:schemeClr val="bg1"/>
                </a:solidFill>
              </a:rPr>
              <a:t>Planificación.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>
                <a:solidFill>
                  <a:schemeClr val="bg1"/>
                </a:solidFill>
              </a:rPr>
              <a:t>Seguimiento.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>
                <a:solidFill>
                  <a:schemeClr val="bg1"/>
                </a:solidFill>
              </a:rPr>
              <a:t>Evaluación.  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861" t="49687" r="69408" b="27385"/>
          <a:stretch/>
        </p:blipFill>
        <p:spPr>
          <a:xfrm>
            <a:off x="175145" y="2088129"/>
            <a:ext cx="3051278" cy="285461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0622" t="49908" r="22130" b="26503"/>
          <a:stretch/>
        </p:blipFill>
        <p:spPr>
          <a:xfrm>
            <a:off x="8821896" y="2193342"/>
            <a:ext cx="3144132" cy="271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6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4"/>
          <p:cNvSpPr>
            <a:spLocks noGrp="1"/>
          </p:cNvSpPr>
          <p:nvPr>
            <p:ph type="ctrTitle"/>
          </p:nvPr>
        </p:nvSpPr>
        <p:spPr>
          <a:xfrm>
            <a:off x="3032567" y="2332298"/>
            <a:ext cx="7171289" cy="1223963"/>
          </a:xfrm>
        </p:spPr>
        <p:txBody>
          <a:bodyPr>
            <a:noAutofit/>
          </a:bodyPr>
          <a:lstStyle/>
          <a:p>
            <a:pPr algn="l"/>
            <a:r>
              <a:rPr lang="es-PE" sz="3600" dirty="0"/>
              <a:t>CICLO DE TRES ETAPAS</a:t>
            </a:r>
          </a:p>
        </p:txBody>
      </p:sp>
      <p:sp>
        <p:nvSpPr>
          <p:cNvPr id="8" name="Subtítulo 5"/>
          <p:cNvSpPr>
            <a:spLocks noGrp="1"/>
          </p:cNvSpPr>
          <p:nvPr>
            <p:ph type="subTitle" idx="1"/>
          </p:nvPr>
        </p:nvSpPr>
        <p:spPr>
          <a:xfrm>
            <a:off x="3032567" y="3556261"/>
            <a:ext cx="6409954" cy="985202"/>
          </a:xfrm>
        </p:spPr>
        <p:txBody>
          <a:bodyPr>
            <a:normAutofit lnSpcReduction="10000"/>
          </a:bodyPr>
          <a:lstStyle/>
          <a:p>
            <a:pPr algn="l"/>
            <a:r>
              <a:rPr lang="es-PE" sz="2800" b="1" dirty="0"/>
              <a:t>Artículo 37, 38, 42, 43, 45</a:t>
            </a:r>
          </a:p>
          <a:p>
            <a:pPr algn="l"/>
            <a:r>
              <a:rPr lang="es-PE" sz="2800" b="1" dirty="0"/>
              <a:t>DS N° 127-2019-PCM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317919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58319" y="250032"/>
            <a:ext cx="6875362" cy="791176"/>
          </a:xfrm>
        </p:spPr>
        <p:txBody>
          <a:bodyPr/>
          <a:lstStyle/>
          <a:p>
            <a:r>
              <a:rPr lang="es-PE" dirty="0"/>
              <a:t>Etapas de Gestión del Rendimiento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580915" y="1263013"/>
            <a:ext cx="5214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En la </a:t>
            </a:r>
            <a:r>
              <a:rPr lang="es-PE" sz="2000" b="1" dirty="0"/>
              <a:t>ETAPA DE PLANIFICACIÓN</a:t>
            </a:r>
            <a:endParaRPr lang="es-PE" sz="20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5611110" y="2875388"/>
            <a:ext cx="4463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En la </a:t>
            </a:r>
            <a:r>
              <a:rPr lang="es-PE" sz="2000" b="1" dirty="0"/>
              <a:t>ETAPA DE SEGUIMIENTO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5611110" y="4463791"/>
            <a:ext cx="4699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En la </a:t>
            </a:r>
            <a:r>
              <a:rPr lang="es-PE" sz="2000" b="1" dirty="0"/>
              <a:t>ETAPA DE EVALUACIÓN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099" t="25539" r="15184" b="24892"/>
          <a:stretch/>
        </p:blipFill>
        <p:spPr>
          <a:xfrm>
            <a:off x="973398" y="1632345"/>
            <a:ext cx="3904938" cy="3789602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5580915" y="1577340"/>
            <a:ext cx="5418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Se prepara a la entidad, asegurando la información y participación de todos los actores involucrados.</a:t>
            </a:r>
          </a:p>
          <a:p>
            <a:r>
              <a:rPr lang="es-PE" b="1" dirty="0"/>
              <a:t>Se establecen las metas y/o compromisos.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641305" y="3193038"/>
            <a:ext cx="53878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En un </a:t>
            </a:r>
            <a:r>
              <a:rPr lang="es-PE" b="1" dirty="0"/>
              <a:t>periodo mínimo de seis meses</a:t>
            </a:r>
            <a:r>
              <a:rPr lang="es-PE" dirty="0"/>
              <a:t>,</a:t>
            </a:r>
            <a:r>
              <a:rPr lang="es-PE" dirty="0">
                <a:solidFill>
                  <a:srgbClr val="FF0000"/>
                </a:solidFill>
              </a:rPr>
              <a:t> </a:t>
            </a:r>
            <a:r>
              <a:rPr lang="es-PE" dirty="0"/>
              <a:t>el evaluador realiza seguimiento y </a:t>
            </a:r>
            <a:r>
              <a:rPr lang="es-PE" b="1" dirty="0"/>
              <a:t>registro de las evidencias </a:t>
            </a:r>
            <a:r>
              <a:rPr lang="es-PE" dirty="0"/>
              <a:t>del desempeño de la servidora y servidor evaluado.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619746" y="4752171"/>
            <a:ext cx="53878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Se realiza la valoración y </a:t>
            </a:r>
            <a:r>
              <a:rPr lang="es-PE" b="1" dirty="0"/>
              <a:t>calificación</a:t>
            </a:r>
            <a:r>
              <a:rPr lang="es-PE" dirty="0"/>
              <a:t> del desempeño, a partir de las evidencias registradas y los logros alcanzados. </a:t>
            </a:r>
          </a:p>
        </p:txBody>
      </p:sp>
    </p:spTree>
    <p:extLst>
      <p:ext uri="{BB962C8B-B14F-4D97-AF65-F5344CB8AC3E}">
        <p14:creationId xmlns:p14="http://schemas.microsoft.com/office/powerpoint/2010/main" val="85258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58319" y="250032"/>
            <a:ext cx="6875362" cy="674876"/>
          </a:xfrm>
        </p:spPr>
        <p:txBody>
          <a:bodyPr/>
          <a:lstStyle/>
          <a:p>
            <a:r>
              <a:rPr lang="es-PE" dirty="0"/>
              <a:t>Retroalimentación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25ADDC8-90C0-FB4A-B1CD-C16DA2FF5E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1403325"/>
              </p:ext>
            </p:extLst>
          </p:nvPr>
        </p:nvGraphicFramePr>
        <p:xfrm>
          <a:off x="1333659" y="1456228"/>
          <a:ext cx="9646478" cy="75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370987" y="2365188"/>
            <a:ext cx="2813718" cy="73866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(El evaluador establece los factores de evaluación y los formaliza en reunión con el evaluado).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06" t="37451" r="23057" b="28039"/>
          <a:stretch/>
        </p:blipFill>
        <p:spPr>
          <a:xfrm>
            <a:off x="7896387" y="2253710"/>
            <a:ext cx="2596674" cy="125209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370987" y="3644192"/>
            <a:ext cx="2809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solidFill>
                  <a:prstClr val="black"/>
                </a:solidFill>
                <a:cs typeface="Arial" panose="020B0604020202020204" pitchFamily="34" charset="0"/>
              </a:rPr>
              <a:t>Permite comunicarle al servidor o servidora que se espera de su trabajo y como podemos contribuir a la mejora del mismo.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490393" y="2510426"/>
            <a:ext cx="2813718" cy="73866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(El evaluador revisa junto al evaluado las evidencias documentadas y registradas).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494871" y="3644192"/>
            <a:ext cx="28092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solidFill>
                  <a:prstClr val="black"/>
                </a:solidFill>
                <a:cs typeface="Arial" panose="020B0604020202020204" pitchFamily="34" charset="0"/>
              </a:rPr>
              <a:t>Oportunidad para conocer el avance del servidor o servidora, identificar dificultades e iniciar acciones correctivas de ser necesario.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790104" y="3644192"/>
            <a:ext cx="2809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>
                <a:solidFill>
                  <a:prstClr val="black"/>
                </a:solidFill>
                <a:cs typeface="Arial" panose="020B0604020202020204" pitchFamily="34" charset="0"/>
              </a:rPr>
              <a:t>Considerando los resultados de la evaluación, permitirá generar el </a:t>
            </a:r>
            <a:r>
              <a:rPr lang="es-PE" sz="2000" b="1" dirty="0">
                <a:solidFill>
                  <a:prstClr val="black"/>
                </a:solidFill>
                <a:cs typeface="Arial" panose="020B0604020202020204" pitchFamily="34" charset="0"/>
              </a:rPr>
              <a:t>plan de mejora</a:t>
            </a:r>
            <a:r>
              <a:rPr lang="es-PE" sz="2000" dirty="0">
                <a:solidFill>
                  <a:prstClr val="black"/>
                </a:solidFill>
                <a:cs typeface="Arial" panose="020B0604020202020204" pitchFamily="34" charset="0"/>
              </a:rPr>
              <a:t> del servidor o servidora.</a:t>
            </a:r>
          </a:p>
        </p:txBody>
      </p:sp>
    </p:spTree>
    <p:extLst>
      <p:ext uri="{BB962C8B-B14F-4D97-AF65-F5344CB8AC3E}">
        <p14:creationId xmlns:p14="http://schemas.microsoft.com/office/powerpoint/2010/main" val="181522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7" grpId="0" animBg="1"/>
      <p:bldP spid="9" grpId="0"/>
      <p:bldP spid="10" grpId="0" animBg="1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/>
          <p:cNvSpPr txBox="1">
            <a:spLocks/>
          </p:cNvSpPr>
          <p:nvPr/>
        </p:nvSpPr>
        <p:spPr>
          <a:xfrm>
            <a:off x="2841232" y="2965031"/>
            <a:ext cx="6842760" cy="56755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PE" dirty="0"/>
              <a:t>ACTORES </a:t>
            </a:r>
          </a:p>
        </p:txBody>
      </p:sp>
      <p:sp>
        <p:nvSpPr>
          <p:cNvPr id="3" name="Subtítulo 5"/>
          <p:cNvSpPr txBox="1">
            <a:spLocks/>
          </p:cNvSpPr>
          <p:nvPr/>
        </p:nvSpPr>
        <p:spPr>
          <a:xfrm>
            <a:off x="2841231" y="3532590"/>
            <a:ext cx="5904213" cy="985202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E" b="1" dirty="0"/>
              <a:t>Artículos 26, 27, 28, 29, 30, 31 y 34</a:t>
            </a:r>
          </a:p>
          <a:p>
            <a:pPr marL="0" indent="0">
              <a:buNone/>
            </a:pPr>
            <a:r>
              <a:rPr lang="es-PE" b="1" dirty="0"/>
              <a:t>DS Nº 040-2014-PCM</a:t>
            </a:r>
          </a:p>
        </p:txBody>
      </p:sp>
    </p:spTree>
    <p:extLst>
      <p:ext uri="{BB962C8B-B14F-4D97-AF65-F5344CB8AC3E}">
        <p14:creationId xmlns:p14="http://schemas.microsoft.com/office/powerpoint/2010/main" val="116558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75488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CuadroTexto 3"/>
          <p:cNvSpPr txBox="1"/>
          <p:nvPr/>
        </p:nvSpPr>
        <p:spPr>
          <a:xfrm>
            <a:off x="630621" y="3289591"/>
            <a:ext cx="61958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/>
              <a:t>Titular, ORH, SERVIR,</a:t>
            </a:r>
          </a:p>
          <a:p>
            <a:pPr algn="ctr"/>
            <a:r>
              <a:rPr lang="es-PE" sz="3200" b="1" dirty="0">
                <a:solidFill>
                  <a:srgbClr val="C00000"/>
                </a:solidFill>
              </a:rPr>
              <a:t>Evaluadores</a:t>
            </a:r>
            <a:r>
              <a:rPr lang="es-PE" sz="3200" b="1" dirty="0"/>
              <a:t>, Evaluados,</a:t>
            </a:r>
          </a:p>
          <a:p>
            <a:pPr algn="ctr"/>
            <a:r>
              <a:rPr lang="es-PE" sz="3200" b="1" dirty="0"/>
              <a:t>Comité Institucional de Evaluación</a:t>
            </a:r>
          </a:p>
          <a:p>
            <a:pPr algn="ctr"/>
            <a:r>
              <a:rPr lang="es-PE" sz="3200" b="1" dirty="0"/>
              <a:t> </a:t>
            </a:r>
          </a:p>
        </p:txBody>
      </p:sp>
      <p:cxnSp>
        <p:nvCxnSpPr>
          <p:cNvPr id="6" name="Conector recto 5"/>
          <p:cNvCxnSpPr/>
          <p:nvPr/>
        </p:nvCxnSpPr>
        <p:spPr>
          <a:xfrm>
            <a:off x="4815840" y="5821680"/>
            <a:ext cx="429768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73" t="44289" r="39490" b="33092"/>
          <a:stretch/>
        </p:blipFill>
        <p:spPr>
          <a:xfrm>
            <a:off x="2179980" y="1072458"/>
            <a:ext cx="2932386" cy="1654575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7893291" y="251113"/>
            <a:ext cx="392914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285750" indent="-285750"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s-PE" dirty="0"/>
              <a:t>Las y los </a:t>
            </a:r>
            <a:r>
              <a:rPr lang="es-PE" b="1" dirty="0"/>
              <a:t>EVALUADORES</a:t>
            </a:r>
            <a:r>
              <a:rPr lang="es-PE" dirty="0"/>
              <a:t> son funcionarios, directivos, jefes o quien tenga asignado servidores bajo supervisión, y deberán:</a:t>
            </a:r>
          </a:p>
          <a:p>
            <a:pPr marL="0" indent="0">
              <a:buNone/>
            </a:pPr>
            <a:endParaRPr lang="es-PE" dirty="0"/>
          </a:p>
          <a:p>
            <a:r>
              <a:rPr lang="es-PE" dirty="0"/>
              <a:t>Establecer </a:t>
            </a:r>
            <a:r>
              <a:rPr lang="es-PE" b="1" dirty="0"/>
              <a:t>metas</a:t>
            </a:r>
            <a:r>
              <a:rPr lang="es-PE" dirty="0"/>
              <a:t> conjuntamente con las y los servidores a evaluar.</a:t>
            </a:r>
          </a:p>
          <a:p>
            <a:endParaRPr lang="es-PE" dirty="0"/>
          </a:p>
          <a:p>
            <a:r>
              <a:rPr lang="es-PE" dirty="0"/>
              <a:t>Realizar </a:t>
            </a:r>
            <a:r>
              <a:rPr lang="es-PE" b="1" dirty="0"/>
              <a:t>seguimiento</a:t>
            </a:r>
            <a:r>
              <a:rPr lang="es-PE" dirty="0"/>
              <a:t> permanente al rendimiento de las y los servidores a su cargo.</a:t>
            </a:r>
          </a:p>
          <a:p>
            <a:endParaRPr lang="es-PE" dirty="0"/>
          </a:p>
          <a:p>
            <a:r>
              <a:rPr lang="es-PE" dirty="0"/>
              <a:t>Documentar las </a:t>
            </a:r>
            <a:r>
              <a:rPr lang="es-PE" b="1" dirty="0"/>
              <a:t>evidencias</a:t>
            </a:r>
            <a:r>
              <a:rPr lang="es-PE" dirty="0"/>
              <a:t>.</a:t>
            </a:r>
          </a:p>
          <a:p>
            <a:endParaRPr lang="es-PE" dirty="0"/>
          </a:p>
          <a:p>
            <a:r>
              <a:rPr lang="es-PE" b="1" dirty="0"/>
              <a:t>Evaluar</a:t>
            </a:r>
            <a:r>
              <a:rPr lang="es-PE" dirty="0"/>
              <a:t> el rendimiento de las y los servidores a su cargo y notificar las </a:t>
            </a:r>
            <a:r>
              <a:rPr lang="es-PE" b="1" dirty="0"/>
              <a:t>calificaciones</a:t>
            </a:r>
            <a:r>
              <a:rPr lang="es-PE" dirty="0"/>
              <a:t> obtenidas.</a:t>
            </a:r>
          </a:p>
          <a:p>
            <a:endParaRPr lang="es-PE" dirty="0"/>
          </a:p>
          <a:p>
            <a:r>
              <a:rPr lang="es-PE" dirty="0"/>
              <a:t>Brindar </a:t>
            </a:r>
            <a:r>
              <a:rPr lang="es-PE" b="1" dirty="0"/>
              <a:t>retroalimentación</a:t>
            </a:r>
            <a:r>
              <a:rPr lang="es-P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935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4"/>
          <p:cNvSpPr txBox="1">
            <a:spLocks/>
          </p:cNvSpPr>
          <p:nvPr/>
        </p:nvSpPr>
        <p:spPr>
          <a:xfrm>
            <a:off x="2585580" y="2386086"/>
            <a:ext cx="7171289" cy="12239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rPr>
              <a:t>¿Qué</a:t>
            </a:r>
            <a:r>
              <a:rPr kumimoji="0" lang="es-PE" sz="3600" b="1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</a:rPr>
              <a:t> es la Gestión del Rendimiento?</a:t>
            </a:r>
            <a:endParaRPr kumimoji="0" lang="es-PE" sz="3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1" name="Subtítulo 5"/>
          <p:cNvSpPr txBox="1">
            <a:spLocks/>
          </p:cNvSpPr>
          <p:nvPr/>
        </p:nvSpPr>
        <p:spPr>
          <a:xfrm>
            <a:off x="2898096" y="3610049"/>
            <a:ext cx="6546256" cy="985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PE" sz="2800" dirty="0">
                <a:solidFill>
                  <a:sysClr val="window" lastClr="FFFFFF"/>
                </a:solidFill>
              </a:rPr>
              <a:t>Contexto y </a:t>
            </a:r>
            <a:r>
              <a:rPr lang="es-PE" sz="2800" dirty="0">
                <a:solidFill>
                  <a:sysClr val="window" lastClr="FFFFFF"/>
                </a:solidFill>
                <a:latin typeface="Calibri" panose="020F0502020204030204"/>
              </a:rPr>
              <a:t>alcances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6761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2377" y="1001983"/>
            <a:ext cx="2817812" cy="4204036"/>
          </a:xfrm>
        </p:spPr>
        <p:txBody>
          <a:bodyPr>
            <a:normAutofit/>
          </a:bodyPr>
          <a:lstStyle/>
          <a:p>
            <a:r>
              <a:rPr lang="es-PE" dirty="0"/>
              <a:t>¿Cómo prepararnos para evaluar el rendimiento de los integrantes de nuestro equipo?</a:t>
            </a: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794272"/>
              </p:ext>
            </p:extLst>
          </p:nvPr>
        </p:nvGraphicFramePr>
        <p:xfrm>
          <a:off x="3499046" y="129369"/>
          <a:ext cx="4312022" cy="6195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8373034" y="0"/>
            <a:ext cx="3818966" cy="6858000"/>
            <a:chOff x="4061012" y="0"/>
            <a:chExt cx="3818966" cy="6858000"/>
          </a:xfrm>
        </p:grpSpPr>
        <p:sp>
          <p:nvSpPr>
            <p:cNvPr id="5" name="Rectángulo 4"/>
            <p:cNvSpPr/>
            <p:nvPr/>
          </p:nvSpPr>
          <p:spPr>
            <a:xfrm>
              <a:off x="4061012" y="0"/>
              <a:ext cx="3818966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2292" t="19670" r="38356" b="13051"/>
            <a:stretch/>
          </p:blipFill>
          <p:spPr>
            <a:xfrm>
              <a:off x="4061012" y="766481"/>
              <a:ext cx="3818966" cy="4921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603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/>
          <p:cNvSpPr txBox="1">
            <a:spLocks/>
          </p:cNvSpPr>
          <p:nvPr/>
        </p:nvSpPr>
        <p:spPr>
          <a:xfrm>
            <a:off x="3002280" y="2702859"/>
            <a:ext cx="6842760" cy="807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PE" dirty="0">
                <a:solidFill>
                  <a:schemeClr val="tx1"/>
                </a:solidFill>
              </a:rPr>
              <a:t>SEGMENTACIÓN</a:t>
            </a:r>
          </a:p>
        </p:txBody>
      </p:sp>
      <p:sp>
        <p:nvSpPr>
          <p:cNvPr id="7" name="Subtítulo 5"/>
          <p:cNvSpPr txBox="1">
            <a:spLocks/>
          </p:cNvSpPr>
          <p:nvPr/>
        </p:nvSpPr>
        <p:spPr>
          <a:xfrm>
            <a:off x="3002280" y="3279308"/>
            <a:ext cx="5968100" cy="750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PE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defRPr>
            </a:lvl1pPr>
          </a:lstStyle>
          <a:p>
            <a:r>
              <a:rPr lang="es-PE" sz="2400" dirty="0">
                <a:solidFill>
                  <a:schemeClr val="tx1"/>
                </a:solidFill>
              </a:rPr>
              <a:t>Numerales 5.1.10, 6.2.3.1. </a:t>
            </a:r>
          </a:p>
          <a:p>
            <a:r>
              <a:rPr lang="es-PE" sz="2400" dirty="0">
                <a:solidFill>
                  <a:schemeClr val="tx1"/>
                </a:solidFill>
              </a:rPr>
              <a:t>RPE N° 306-2017-SERVIR-PE  </a:t>
            </a:r>
          </a:p>
        </p:txBody>
      </p:sp>
    </p:spTree>
    <p:extLst>
      <p:ext uri="{BB962C8B-B14F-4D97-AF65-F5344CB8AC3E}">
        <p14:creationId xmlns:p14="http://schemas.microsoft.com/office/powerpoint/2010/main" val="182733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31946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46" y="2317892"/>
            <a:ext cx="2680319" cy="1865875"/>
          </a:xfrm>
        </p:spPr>
        <p:txBody>
          <a:bodyPr anchor="t" anchorCtr="0">
            <a:normAutofit fontScale="90000"/>
          </a:bodyPr>
          <a:lstStyle/>
          <a:p>
            <a:r>
              <a:rPr lang="es-PE" dirty="0">
                <a:solidFill>
                  <a:srgbClr val="C02433"/>
                </a:solidFill>
              </a:rPr>
              <a:t>SEGMENTACIÓN de servidores y servidoras civiles</a:t>
            </a:r>
          </a:p>
        </p:txBody>
      </p:sp>
      <p:sp>
        <p:nvSpPr>
          <p:cNvPr id="12" name="Marcador de contenido 17"/>
          <p:cNvSpPr>
            <a:spLocks noGrp="1"/>
          </p:cNvSpPr>
          <p:nvPr>
            <p:ph sz="quarter" idx="4294967295"/>
          </p:nvPr>
        </p:nvSpPr>
        <p:spPr>
          <a:xfrm>
            <a:off x="3530361" y="1052194"/>
            <a:ext cx="2591594" cy="191608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PE" sz="2400" dirty="0"/>
              <a:t>Se identifican de acuerdo a las funciones y responsabilidades. </a:t>
            </a:r>
          </a:p>
        </p:txBody>
      </p:sp>
      <p:sp>
        <p:nvSpPr>
          <p:cNvPr id="13" name="Marcador de contenido 17"/>
          <p:cNvSpPr>
            <a:spLocks noGrp="1"/>
          </p:cNvSpPr>
          <p:nvPr>
            <p:ph sz="quarter" idx="4294967295"/>
          </p:nvPr>
        </p:nvSpPr>
        <p:spPr>
          <a:xfrm>
            <a:off x="3528909" y="3630135"/>
            <a:ext cx="2591594" cy="252861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PE" sz="2400" dirty="0"/>
              <a:t>A fin de asignar de manera objetiva los factores de evaluación y sus respectivos pesos. 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6377651" y="0"/>
            <a:ext cx="5814349" cy="6858000"/>
            <a:chOff x="6377651" y="0"/>
            <a:chExt cx="5814349" cy="6858000"/>
          </a:xfrm>
        </p:grpSpPr>
        <p:sp>
          <p:nvSpPr>
            <p:cNvPr id="6" name="Rectángulo 5"/>
            <p:cNvSpPr/>
            <p:nvPr/>
          </p:nvSpPr>
          <p:spPr>
            <a:xfrm>
              <a:off x="6377651" y="0"/>
              <a:ext cx="5814349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9" name="Triángulo isósceles 8"/>
            <p:cNvSpPr/>
            <p:nvPr/>
          </p:nvSpPr>
          <p:spPr>
            <a:xfrm rot="5400000">
              <a:off x="5870970" y="656924"/>
              <a:ext cx="1620454" cy="607092"/>
            </a:xfrm>
            <a:prstGeom prst="triangle">
              <a:avLst>
                <a:gd name="adj" fmla="val 5691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2"/>
            <a:srcRect l="56178" t="73696" r="38264" b="13286"/>
            <a:stretch/>
          </p:blipFill>
          <p:spPr>
            <a:xfrm>
              <a:off x="9886862" y="4095524"/>
              <a:ext cx="1106717" cy="1457160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2"/>
            <a:srcRect l="49352" t="16757" r="39693" b="59945"/>
            <a:stretch/>
          </p:blipFill>
          <p:spPr>
            <a:xfrm>
              <a:off x="8588459" y="444971"/>
              <a:ext cx="1108812" cy="1325726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2"/>
            <a:srcRect l="50241" t="50075" r="40353" b="31271"/>
            <a:stretch/>
          </p:blipFill>
          <p:spPr>
            <a:xfrm>
              <a:off x="8501664" y="2285999"/>
              <a:ext cx="1223890" cy="1364567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49352" t="16757" r="39693" b="59945"/>
            <a:stretch/>
          </p:blipFill>
          <p:spPr>
            <a:xfrm>
              <a:off x="7579629" y="4183768"/>
              <a:ext cx="1108812" cy="1325726"/>
            </a:xfrm>
            <a:prstGeom prst="rect">
              <a:avLst/>
            </a:prstGeom>
          </p:spPr>
        </p:pic>
        <p:sp>
          <p:nvSpPr>
            <p:cNvPr id="15" name="CuadroTexto 14"/>
            <p:cNvSpPr txBox="1"/>
            <p:nvPr/>
          </p:nvSpPr>
          <p:spPr>
            <a:xfrm>
              <a:off x="8489666" y="1781479"/>
              <a:ext cx="1334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PE" sz="2000" b="1" dirty="0"/>
                <a:t>DIRECTIVO</a:t>
              </a: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8203346" y="3580312"/>
              <a:ext cx="18790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PE" sz="2000" b="1" dirty="0"/>
                <a:t>MANDO MEDIO</a:t>
              </a: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7545602" y="5522115"/>
              <a:ext cx="13154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PE" sz="2000" b="1" dirty="0"/>
                <a:t>PERSONAL</a:t>
              </a:r>
            </a:p>
            <a:p>
              <a:pPr algn="ctr"/>
              <a:r>
                <a:rPr lang="es-PE" sz="2000" b="1" dirty="0"/>
                <a:t>EJECUTOR</a:t>
              </a: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9457069" y="5509494"/>
              <a:ext cx="196630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PE" sz="2000" b="1" dirty="0"/>
                <a:t>PERSONAL</a:t>
              </a:r>
            </a:p>
            <a:p>
              <a:pPr algn="ctr"/>
              <a:r>
                <a:rPr lang="es-PE" sz="2000" b="1" dirty="0"/>
                <a:t>OPERADOR</a:t>
              </a:r>
            </a:p>
            <a:p>
              <a:pPr algn="ctr"/>
              <a:r>
                <a:rPr lang="es-PE" sz="2000" b="1" dirty="0"/>
                <a:t>Y DE ASISTENCIA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984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ángulo isósceles 4"/>
          <p:cNvSpPr/>
          <p:nvPr/>
        </p:nvSpPr>
        <p:spPr>
          <a:xfrm rot="16200000">
            <a:off x="2948941" y="1194038"/>
            <a:ext cx="1620454" cy="607092"/>
          </a:xfrm>
          <a:prstGeom prst="triangle">
            <a:avLst>
              <a:gd name="adj" fmla="val 569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CuadroTexto 5"/>
          <p:cNvSpPr txBox="1"/>
          <p:nvPr/>
        </p:nvSpPr>
        <p:spPr>
          <a:xfrm>
            <a:off x="8375762" y="519976"/>
            <a:ext cx="3376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2000" b="1" dirty="0"/>
              <a:t>Directivo: </a:t>
            </a:r>
            <a:r>
              <a:rPr lang="es-PE" sz="2000" dirty="0"/>
              <a:t>Con funciones relacionadas a organización, dirección o toma de decisiones.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375762" y="1921813"/>
            <a:ext cx="3376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2000" b="1" dirty="0"/>
              <a:t>Mando medio: </a:t>
            </a:r>
            <a:r>
              <a:rPr lang="es-PE" sz="2000" dirty="0"/>
              <a:t>Con responsabilidades sobre personal o conducción de equipos. 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375762" y="3233247"/>
            <a:ext cx="3376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2000" b="1" dirty="0"/>
              <a:t>Personal ejecutor: </a:t>
            </a:r>
            <a:r>
              <a:rPr lang="es-PE" sz="2000" dirty="0"/>
              <a:t>Con funciones de especialistas, analistas o expertos. Incluye asesores. 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375762" y="4602705"/>
            <a:ext cx="3376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2000" b="1" dirty="0"/>
              <a:t>Personal operador y de asistencia: </a:t>
            </a:r>
            <a:r>
              <a:rPr lang="es-PE" sz="2000" dirty="0"/>
              <a:t>Con funciones de asistencia, operativos o apoyo. 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47145" t="18057" r="31565" b="41272"/>
          <a:stretch/>
        </p:blipFill>
        <p:spPr>
          <a:xfrm>
            <a:off x="685528" y="1708659"/>
            <a:ext cx="2770094" cy="2975194"/>
          </a:xfrm>
          <a:prstGeom prst="rect">
            <a:avLst/>
          </a:prstGeom>
        </p:spPr>
      </p:pic>
      <p:sp>
        <p:nvSpPr>
          <p:cNvPr id="10" name="Marcador de texto 3"/>
          <p:cNvSpPr txBox="1">
            <a:spLocks/>
          </p:cNvSpPr>
          <p:nvPr/>
        </p:nvSpPr>
        <p:spPr>
          <a:xfrm>
            <a:off x="4711608" y="1626771"/>
            <a:ext cx="2821956" cy="3601198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E" dirty="0">
                <a:solidFill>
                  <a:schemeClr val="bg1"/>
                </a:solidFill>
              </a:rPr>
              <a:t>La </a:t>
            </a:r>
            <a:r>
              <a:rPr lang="es-PE" b="1" dirty="0">
                <a:solidFill>
                  <a:schemeClr val="bg1"/>
                </a:solidFill>
              </a:rPr>
              <a:t>SEGMENTACIÓN</a:t>
            </a:r>
            <a:r>
              <a:rPr lang="es-PE" dirty="0">
                <a:solidFill>
                  <a:schemeClr val="bg1"/>
                </a:solidFill>
              </a:rPr>
              <a:t> se desarrolla únicamente para fines de la implementación del subsistema de Gestión del Rendimiento. </a:t>
            </a:r>
          </a:p>
        </p:txBody>
      </p:sp>
    </p:spTree>
    <p:extLst>
      <p:ext uri="{BB962C8B-B14F-4D97-AF65-F5344CB8AC3E}">
        <p14:creationId xmlns:p14="http://schemas.microsoft.com/office/powerpoint/2010/main" val="75357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/>
          <p:cNvSpPr txBox="1">
            <a:spLocks/>
          </p:cNvSpPr>
          <p:nvPr/>
        </p:nvSpPr>
        <p:spPr>
          <a:xfrm>
            <a:off x="3002280" y="2877671"/>
            <a:ext cx="6842760" cy="632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PE" dirty="0"/>
              <a:t>FACTORES DE EVALUACIÓN</a:t>
            </a:r>
          </a:p>
        </p:txBody>
      </p:sp>
      <p:sp>
        <p:nvSpPr>
          <p:cNvPr id="7" name="Subtítulo 5"/>
          <p:cNvSpPr txBox="1">
            <a:spLocks/>
          </p:cNvSpPr>
          <p:nvPr/>
        </p:nvSpPr>
        <p:spPr>
          <a:xfrm>
            <a:off x="3002280" y="3509961"/>
            <a:ext cx="6535259" cy="967909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E" b="1" dirty="0"/>
              <a:t>Artículo 35, DS N° 127-2019-PCM</a:t>
            </a:r>
          </a:p>
          <a:p>
            <a:pPr marL="0" indent="0">
              <a:buNone/>
            </a:pPr>
            <a:r>
              <a:rPr lang="es-PE" b="1" dirty="0"/>
              <a:t>Numeral 5.1.6, RPE N° 306-2017-SERVIR-PE </a:t>
            </a:r>
          </a:p>
          <a:p>
            <a:pPr marL="0" indent="0">
              <a:buNone/>
            </a:pP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317667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Factores de evaluación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926990" y="1733426"/>
            <a:ext cx="3581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2000" dirty="0"/>
              <a:t>Aspectos observables y verificables sobre los cuales el evaluador deberá sustentar la valoración de la actuación del servidor civil.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926990" y="3715156"/>
            <a:ext cx="358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2000" dirty="0"/>
              <a:t>SERVIR determina los factores mínimos a considerar en la gestión del rendimiento, así como las metodologías, instrumentos y procedimientos básicos para su evaluación.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101" y="2056233"/>
            <a:ext cx="2554015" cy="261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5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45602" y="225618"/>
            <a:ext cx="8977132" cy="813207"/>
          </a:xfrm>
        </p:spPr>
        <p:txBody>
          <a:bodyPr/>
          <a:lstStyle/>
          <a:p>
            <a:r>
              <a:rPr lang="es-PE" dirty="0"/>
              <a:t>Factores de evaluación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76342" y="2818165"/>
            <a:ext cx="31460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>
                <a:solidFill>
                  <a:prstClr val="black"/>
                </a:solidFill>
              </a:rPr>
              <a:t>Evalúan el cumplimiento de logros y objetivos. </a:t>
            </a:r>
          </a:p>
          <a:p>
            <a:r>
              <a:rPr lang="es-PE" sz="2000" dirty="0">
                <a:solidFill>
                  <a:prstClr val="black"/>
                </a:solidFill>
              </a:rPr>
              <a:t> </a:t>
            </a:r>
          </a:p>
          <a:p>
            <a:r>
              <a:rPr lang="es-PE" sz="2000" dirty="0">
                <a:solidFill>
                  <a:prstClr val="black"/>
                </a:solidFill>
              </a:rPr>
              <a:t>Son </a:t>
            </a:r>
            <a:r>
              <a:rPr lang="es-PE" sz="2000" b="1" u="sng" dirty="0">
                <a:solidFill>
                  <a:prstClr val="black"/>
                </a:solidFill>
              </a:rPr>
              <a:t>individuales</a:t>
            </a:r>
            <a:r>
              <a:rPr lang="es-PE" sz="2000" dirty="0">
                <a:solidFill>
                  <a:prstClr val="black"/>
                </a:solidFill>
              </a:rPr>
              <a:t> cuando se relacionan a las funciones del puesto. </a:t>
            </a:r>
          </a:p>
          <a:p>
            <a:endParaRPr lang="es-PE" sz="2000" dirty="0">
              <a:solidFill>
                <a:prstClr val="black"/>
              </a:solidFill>
            </a:endParaRPr>
          </a:p>
          <a:p>
            <a:r>
              <a:rPr lang="es-PE" sz="2000" dirty="0">
                <a:solidFill>
                  <a:prstClr val="black"/>
                </a:solidFill>
              </a:rPr>
              <a:t>Son </a:t>
            </a:r>
            <a:r>
              <a:rPr lang="es-PE" sz="2000" b="1" u="sng" dirty="0">
                <a:solidFill>
                  <a:prstClr val="black"/>
                </a:solidFill>
              </a:rPr>
              <a:t>grupales</a:t>
            </a:r>
            <a:r>
              <a:rPr lang="es-PE" sz="2000" dirty="0">
                <a:solidFill>
                  <a:prstClr val="black"/>
                </a:solidFill>
              </a:rPr>
              <a:t> cuando son trazadas para un órgano o unidad orgánica. 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7971991" y="2810027"/>
            <a:ext cx="32294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>
                <a:solidFill>
                  <a:prstClr val="black"/>
                </a:solidFill>
              </a:rPr>
              <a:t>Son características personales que se traducen en comportamientos visibles. Involucra de forma integrada conocimiento, habilidades y actitudes. 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749163" y="988811"/>
            <a:ext cx="10761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/>
              <a:t>La gestión del rendimiento podrá utilizar, según se establezca, factores asociados a:</a:t>
            </a:r>
            <a:endParaRPr lang="es-PE" sz="2000" dirty="0">
              <a:solidFill>
                <a:prstClr val="black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8390" t="17647" r="36703" b="6434"/>
          <a:stretch/>
        </p:blipFill>
        <p:spPr>
          <a:xfrm>
            <a:off x="4419600" y="1802018"/>
            <a:ext cx="2856181" cy="4894617"/>
          </a:xfrm>
          <a:prstGeom prst="round2DiagRect">
            <a:avLst>
              <a:gd name="adj1" fmla="val 34455"/>
              <a:gd name="adj2" fmla="val 0"/>
            </a:avLst>
          </a:prstGeom>
        </p:spPr>
      </p:pic>
      <p:sp>
        <p:nvSpPr>
          <p:cNvPr id="5" name="CuadroTexto 4"/>
          <p:cNvSpPr txBox="1"/>
          <p:nvPr/>
        </p:nvSpPr>
        <p:spPr>
          <a:xfrm>
            <a:off x="1076342" y="2272077"/>
            <a:ext cx="182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285750" indent="-285750">
              <a:buFontTx/>
              <a:buBlip>
                <a:blip r:embed="rId3"/>
              </a:buBlip>
              <a:defRPr>
                <a:solidFill>
                  <a:prstClr val="black"/>
                </a:solidFill>
              </a:defRPr>
            </a:lvl1pPr>
          </a:lstStyle>
          <a:p>
            <a:r>
              <a:rPr lang="es-PE" sz="2400" b="1" dirty="0"/>
              <a:t>Metas: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971991" y="2298495"/>
            <a:ext cx="2373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285750" indent="-285750">
              <a:buFontTx/>
              <a:buBlip>
                <a:blip r:embed="rId3"/>
              </a:buBlip>
              <a:defRPr b="1">
                <a:solidFill>
                  <a:prstClr val="black"/>
                </a:solidFill>
              </a:defRPr>
            </a:lvl1pPr>
          </a:lstStyle>
          <a:p>
            <a:r>
              <a:rPr lang="es-PE" sz="2400" dirty="0"/>
              <a:t>Compromisos: </a:t>
            </a:r>
          </a:p>
        </p:txBody>
      </p:sp>
    </p:spTree>
    <p:extLst>
      <p:ext uri="{BB962C8B-B14F-4D97-AF65-F5344CB8AC3E}">
        <p14:creationId xmlns:p14="http://schemas.microsoft.com/office/powerpoint/2010/main" val="43966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3002280" y="2932386"/>
            <a:ext cx="6842760" cy="577576"/>
          </a:xfrm>
        </p:spPr>
        <p:txBody>
          <a:bodyPr>
            <a:normAutofit fontScale="90000"/>
          </a:bodyPr>
          <a:lstStyle/>
          <a:p>
            <a:pPr algn="l"/>
            <a:r>
              <a:rPr lang="es-PE" dirty="0"/>
              <a:t>CALIFICACIÓN</a:t>
            </a: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3002279" y="3390501"/>
            <a:ext cx="6204783" cy="985202"/>
          </a:xfrm>
        </p:spPr>
        <p:txBody>
          <a:bodyPr/>
          <a:lstStyle/>
          <a:p>
            <a:pPr algn="l"/>
            <a:r>
              <a:rPr lang="es-PE" b="1" dirty="0"/>
              <a:t>Artículos 44, 46, 47 DS Nº 040-2014-PCM</a:t>
            </a:r>
          </a:p>
          <a:p>
            <a:pPr algn="l"/>
            <a:r>
              <a:rPr lang="es-PE" b="1" dirty="0"/>
              <a:t>Numeral 6.4.2, RPE N° 306-2017-SERVIR-PE </a:t>
            </a:r>
          </a:p>
        </p:txBody>
      </p:sp>
    </p:spTree>
    <p:extLst>
      <p:ext uri="{BB962C8B-B14F-4D97-AF65-F5344CB8AC3E}">
        <p14:creationId xmlns:p14="http://schemas.microsoft.com/office/powerpoint/2010/main" val="199920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58319" y="236383"/>
            <a:ext cx="6875362" cy="878065"/>
          </a:xfrm>
        </p:spPr>
        <p:txBody>
          <a:bodyPr/>
          <a:lstStyle/>
          <a:p>
            <a:r>
              <a:rPr lang="es-PE" dirty="0"/>
              <a:t>Calificación</a:t>
            </a:r>
          </a:p>
        </p:txBody>
      </p:sp>
      <p:sp>
        <p:nvSpPr>
          <p:cNvPr id="17" name="Elipse 16"/>
          <p:cNvSpPr/>
          <p:nvPr/>
        </p:nvSpPr>
        <p:spPr>
          <a:xfrm>
            <a:off x="4636688" y="3752639"/>
            <a:ext cx="1142322" cy="11277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145278" y="2550557"/>
            <a:ext cx="3063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/>
              <a:t>Según los puntajes recibidos en la evaluación, la calificación podrá ser: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6034222" y="3753589"/>
            <a:ext cx="4822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2400" b="1" dirty="0">
                <a:solidFill>
                  <a:prstClr val="black"/>
                </a:solidFill>
              </a:rPr>
              <a:t>Rendimiento sujeto a observación</a:t>
            </a:r>
          </a:p>
        </p:txBody>
      </p:sp>
      <p:sp>
        <p:nvSpPr>
          <p:cNvPr id="28" name="Elipse 27"/>
          <p:cNvSpPr/>
          <p:nvPr/>
        </p:nvSpPr>
        <p:spPr>
          <a:xfrm>
            <a:off x="4556258" y="1422797"/>
            <a:ext cx="1142322" cy="1127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83160">
            <a:off x="4654842" y="3836603"/>
            <a:ext cx="1210743" cy="11559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74" y="1491511"/>
            <a:ext cx="993090" cy="990331"/>
          </a:xfrm>
          <a:prstGeom prst="rect">
            <a:avLst/>
          </a:prstGeom>
        </p:spPr>
      </p:pic>
      <p:sp>
        <p:nvSpPr>
          <p:cNvPr id="13" name="Cheurón 12"/>
          <p:cNvSpPr/>
          <p:nvPr/>
        </p:nvSpPr>
        <p:spPr>
          <a:xfrm>
            <a:off x="6418425" y="1910807"/>
            <a:ext cx="2281517" cy="604369"/>
          </a:xfrm>
          <a:prstGeom prst="chevron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DIRECTIVOS</a:t>
            </a:r>
            <a:endParaRPr kumimoji="0" lang="es-PE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Cheurón 13"/>
          <p:cNvSpPr/>
          <p:nvPr/>
        </p:nvSpPr>
        <p:spPr>
          <a:xfrm>
            <a:off x="6418425" y="2602567"/>
            <a:ext cx="2281518" cy="604199"/>
          </a:xfrm>
          <a:prstGeom prst="chevron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OTROS SEGMENTOS</a:t>
            </a:r>
            <a:endParaRPr kumimoji="0" lang="es-PE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Cheurón 14"/>
          <p:cNvSpPr/>
          <p:nvPr/>
        </p:nvSpPr>
        <p:spPr>
          <a:xfrm>
            <a:off x="6418425" y="4283867"/>
            <a:ext cx="2281518" cy="670733"/>
          </a:xfrm>
          <a:prstGeom prst="chevron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DIRECTIVOS</a:t>
            </a:r>
            <a:endParaRPr kumimoji="0" lang="es-PE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Cheurón 15"/>
          <p:cNvSpPr/>
          <p:nvPr/>
        </p:nvSpPr>
        <p:spPr>
          <a:xfrm>
            <a:off x="6418425" y="5031011"/>
            <a:ext cx="2281518" cy="670545"/>
          </a:xfrm>
          <a:prstGeom prst="chevron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OTROS SEGMENTOS</a:t>
            </a:r>
            <a:endParaRPr kumimoji="0" lang="es-PE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8910748" y="1910807"/>
            <a:ext cx="1470078" cy="604369"/>
          </a:xfrm>
          <a:prstGeom prst="roundRect">
            <a:avLst/>
          </a:prstGeom>
          <a:noFill/>
          <a:ln w="12700" cap="flat" cmpd="sng" algn="ctr">
            <a:solidFill>
              <a:srgbClr val="FF3300"/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</a:rPr>
              <a:t>≥ 70 puntos</a:t>
            </a:r>
            <a:endParaRPr kumimoji="0" lang="es-PE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8910748" y="2602567"/>
            <a:ext cx="1470078" cy="604369"/>
          </a:xfrm>
          <a:prstGeom prst="roundRect">
            <a:avLst/>
          </a:prstGeom>
          <a:noFill/>
          <a:ln w="12700" cap="flat" cmpd="sng" algn="ctr">
            <a:solidFill>
              <a:srgbClr val="FF3300"/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</a:rPr>
              <a:t>≥ 60 puntos</a:t>
            </a:r>
            <a:endParaRPr kumimoji="0" lang="es-PE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8916564" y="4283867"/>
            <a:ext cx="1470080" cy="670733"/>
          </a:xfrm>
          <a:prstGeom prst="roundRect">
            <a:avLst/>
          </a:prstGeom>
          <a:noFill/>
          <a:ln w="12700" cap="flat" cmpd="sng" algn="ctr">
            <a:solidFill>
              <a:srgbClr val="FF3300"/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</a:rPr>
              <a:t>&lt; 70 puntos</a:t>
            </a:r>
            <a:endParaRPr kumimoji="0" lang="es-PE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8916564" y="5030982"/>
            <a:ext cx="1470080" cy="670733"/>
          </a:xfrm>
          <a:prstGeom prst="roundRect">
            <a:avLst/>
          </a:prstGeom>
          <a:noFill/>
          <a:ln w="12700" cap="flat" cmpd="sng" algn="ctr">
            <a:solidFill>
              <a:srgbClr val="FF3300"/>
            </a:solidFill>
            <a:prstDash val="lg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</a:rPr>
              <a:t>&lt; 60 puntos</a:t>
            </a:r>
            <a:endParaRPr kumimoji="0" lang="es-PE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6034222" y="1291934"/>
            <a:ext cx="4822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2400" b="1" dirty="0">
                <a:solidFill>
                  <a:prstClr val="black"/>
                </a:solidFill>
              </a:rPr>
              <a:t>Buen rendimiento</a:t>
            </a:r>
          </a:p>
        </p:txBody>
      </p:sp>
    </p:spTree>
    <p:extLst>
      <p:ext uri="{BB962C8B-B14F-4D97-AF65-F5344CB8AC3E}">
        <p14:creationId xmlns:p14="http://schemas.microsoft.com/office/powerpoint/2010/main" val="64662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58319" y="250031"/>
            <a:ext cx="6875362" cy="878065"/>
          </a:xfrm>
        </p:spPr>
        <p:txBody>
          <a:bodyPr/>
          <a:lstStyle/>
          <a:p>
            <a:r>
              <a:rPr lang="es-PE" dirty="0"/>
              <a:t>Calificación</a:t>
            </a:r>
          </a:p>
        </p:txBody>
      </p:sp>
      <p:sp>
        <p:nvSpPr>
          <p:cNvPr id="24" name="Elipse 23"/>
          <p:cNvSpPr/>
          <p:nvPr/>
        </p:nvSpPr>
        <p:spPr>
          <a:xfrm>
            <a:off x="2258409" y="2838705"/>
            <a:ext cx="1127760" cy="1127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>
              <a:solidFill>
                <a:prstClr val="white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1304558" y="1740508"/>
            <a:ext cx="8799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>
                <a:solidFill>
                  <a:prstClr val="black"/>
                </a:solidFill>
              </a:rPr>
              <a:t>Es la máxima calificación del proceso y la establece la Junta de Directivos, a partir de la lista de candidatos que elabora la ORH.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451" y="2935681"/>
            <a:ext cx="1122968" cy="1030784"/>
          </a:xfrm>
          <a:prstGeom prst="rect">
            <a:avLst/>
          </a:prstGeom>
        </p:spPr>
      </p:pic>
      <p:sp>
        <p:nvSpPr>
          <p:cNvPr id="35" name="CuadroTexto 34"/>
          <p:cNvSpPr txBox="1"/>
          <p:nvPr/>
        </p:nvSpPr>
        <p:spPr>
          <a:xfrm>
            <a:off x="1304558" y="1256604"/>
            <a:ext cx="487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s-PE" sz="2400" b="1" dirty="0">
                <a:solidFill>
                  <a:prstClr val="black"/>
                </a:solidFill>
              </a:rPr>
              <a:t>Rendimiento distinguido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744034" y="2935681"/>
            <a:ext cx="71814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dirty="0"/>
              <a:t>En caso la lista de candidatos supere el 10% de los servidores de la evaluación, la Junta de Directivos deberá considerar los siguientes criterios: </a:t>
            </a:r>
          </a:p>
          <a:p>
            <a:endParaRPr lang="es-P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000" dirty="0"/>
              <a:t>Orden de prelación por puntaje obtenido.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000" dirty="0"/>
              <a:t>Mejoras propuestas por el servidor o servidora que contribuyan con la gestión de la entidad y que hayan sido implementadas.  </a:t>
            </a:r>
          </a:p>
          <a:p>
            <a:endParaRPr lang="es-PE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16259" t="38746" r="66853" b="32086"/>
          <a:stretch/>
        </p:blipFill>
        <p:spPr>
          <a:xfrm>
            <a:off x="2258409" y="4237573"/>
            <a:ext cx="1259797" cy="12233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3460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5D2224F5-4348-457A-8DBB-BB3EF89BEEE0}"/>
              </a:ext>
            </a:extLst>
          </p:cNvPr>
          <p:cNvSpPr txBox="1">
            <a:spLocks/>
          </p:cNvSpPr>
          <p:nvPr/>
        </p:nvSpPr>
        <p:spPr>
          <a:xfrm>
            <a:off x="4762960" y="1307630"/>
            <a:ext cx="1880152" cy="2452020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b="1" dirty="0">
                <a:solidFill>
                  <a:srgbClr val="BC1826"/>
                </a:solidFill>
                <a:latin typeface="+mn-lt"/>
                <a:cs typeface="Arial" panose="020B0604020202020204" pitchFamily="34" charset="0"/>
              </a:rPr>
              <a:t>¿Qué busca el ciudadano y la ciudadana hoy en día</a:t>
            </a:r>
            <a:r>
              <a:rPr lang="es-PE" sz="2000" b="1" dirty="0">
                <a:solidFill>
                  <a:srgbClr val="BC1826"/>
                </a:solidFill>
                <a:latin typeface="+mn-lt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66E0428-C5C5-4E10-83F7-D90CF8345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7" y="3930483"/>
            <a:ext cx="1802805" cy="1448732"/>
          </a:xfrm>
          <a:prstGeom prst="rect">
            <a:avLst/>
          </a:prstGeom>
        </p:spPr>
      </p:pic>
      <p:pic>
        <p:nvPicPr>
          <p:cNvPr id="9" name="Picture 2" descr="Resultado de imagen para servicio educativo">
            <a:extLst>
              <a:ext uri="{FF2B5EF4-FFF2-40B4-BE49-F238E27FC236}">
                <a16:creationId xmlns:a16="http://schemas.microsoft.com/office/drawing/2014/main" id="{96AECC23-D8FF-456A-A13F-010EBA44F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432" y="1125300"/>
            <a:ext cx="2814999" cy="184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6">
            <a:extLst>
              <a:ext uri="{FF2B5EF4-FFF2-40B4-BE49-F238E27FC236}">
                <a16:creationId xmlns:a16="http://schemas.microsoft.com/office/drawing/2014/main" id="{C0DEC679-3BDC-4817-8C63-DBF5862A5D53}"/>
              </a:ext>
            </a:extLst>
          </p:cNvPr>
          <p:cNvSpPr txBox="1">
            <a:spLocks/>
          </p:cNvSpPr>
          <p:nvPr/>
        </p:nvSpPr>
        <p:spPr>
          <a:xfrm>
            <a:off x="1624084" y="671519"/>
            <a:ext cx="2801347" cy="428903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000" b="1" dirty="0">
                <a:latin typeface="+mn-lt"/>
                <a:cs typeface="Arial" panose="020B0604020202020204" pitchFamily="34" charset="0"/>
              </a:rPr>
              <a:t>Educación de calidad</a:t>
            </a:r>
          </a:p>
        </p:txBody>
      </p:sp>
      <p:pic>
        <p:nvPicPr>
          <p:cNvPr id="12" name="Picture 4" descr="Resultado de imagen para servicio hospitalario">
            <a:extLst>
              <a:ext uri="{FF2B5EF4-FFF2-40B4-BE49-F238E27FC236}">
                <a16:creationId xmlns:a16="http://schemas.microsoft.com/office/drawing/2014/main" id="{B2C00C88-B1ED-4EA9-8D8C-AD49CA6778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" r="3870"/>
          <a:stretch/>
        </p:blipFill>
        <p:spPr bwMode="auto">
          <a:xfrm>
            <a:off x="1542192" y="3769378"/>
            <a:ext cx="2852383" cy="211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6">
            <a:extLst>
              <a:ext uri="{FF2B5EF4-FFF2-40B4-BE49-F238E27FC236}">
                <a16:creationId xmlns:a16="http://schemas.microsoft.com/office/drawing/2014/main" id="{6324EB28-1684-448F-9AEA-4121E40512FB}"/>
              </a:ext>
            </a:extLst>
          </p:cNvPr>
          <p:cNvSpPr txBox="1">
            <a:spLocks/>
          </p:cNvSpPr>
          <p:nvPr/>
        </p:nvSpPr>
        <p:spPr>
          <a:xfrm>
            <a:off x="1542191" y="3291954"/>
            <a:ext cx="2852383" cy="428903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000" b="1" dirty="0">
                <a:latin typeface="+mn-lt"/>
                <a:cs typeface="Arial" panose="020B0604020202020204" pitchFamily="34" charset="0"/>
              </a:rPr>
              <a:t>Servicio hospitalario</a:t>
            </a:r>
          </a:p>
        </p:txBody>
      </p:sp>
      <p:sp>
        <p:nvSpPr>
          <p:cNvPr id="14" name="Título 6">
            <a:extLst>
              <a:ext uri="{FF2B5EF4-FFF2-40B4-BE49-F238E27FC236}">
                <a16:creationId xmlns:a16="http://schemas.microsoft.com/office/drawing/2014/main" id="{31057D08-2322-4611-8EE0-5B7FB5E460DD}"/>
              </a:ext>
            </a:extLst>
          </p:cNvPr>
          <p:cNvSpPr txBox="1">
            <a:spLocks/>
          </p:cNvSpPr>
          <p:nvPr/>
        </p:nvSpPr>
        <p:spPr>
          <a:xfrm>
            <a:off x="7169326" y="734750"/>
            <a:ext cx="3181903" cy="363254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000" b="1" dirty="0">
                <a:latin typeface="+mn-lt"/>
                <a:cs typeface="Arial" panose="020B0604020202020204" pitchFamily="34" charset="0"/>
              </a:rPr>
              <a:t>Servicio de agua potable</a:t>
            </a:r>
          </a:p>
        </p:txBody>
      </p:sp>
      <p:pic>
        <p:nvPicPr>
          <p:cNvPr id="16" name="Picture 8" descr="Imagen relacionada">
            <a:extLst>
              <a:ext uri="{FF2B5EF4-FFF2-40B4-BE49-F238E27FC236}">
                <a16:creationId xmlns:a16="http://schemas.microsoft.com/office/drawing/2014/main" id="{3E884663-0BF6-423C-8959-03F7E2445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327" y="1125300"/>
            <a:ext cx="3181903" cy="189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ítulo 6">
            <a:extLst>
              <a:ext uri="{FF2B5EF4-FFF2-40B4-BE49-F238E27FC236}">
                <a16:creationId xmlns:a16="http://schemas.microsoft.com/office/drawing/2014/main" id="{284C92EA-9943-44AC-92A6-86EB47AFED71}"/>
              </a:ext>
            </a:extLst>
          </p:cNvPr>
          <p:cNvSpPr txBox="1">
            <a:spLocks/>
          </p:cNvSpPr>
          <p:nvPr/>
        </p:nvSpPr>
        <p:spPr>
          <a:xfrm>
            <a:off x="7169326" y="3316674"/>
            <a:ext cx="3181903" cy="428903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000" b="1" dirty="0">
                <a:latin typeface="+mn-lt"/>
                <a:cs typeface="Arial" panose="020B0604020202020204" pitchFamily="34" charset="0"/>
              </a:rPr>
              <a:t>Carreteras transitables</a:t>
            </a:r>
          </a:p>
        </p:txBody>
      </p:sp>
      <p:pic>
        <p:nvPicPr>
          <p:cNvPr id="18" name="Picture 10" descr="Resultado de imagen para carreteras transitables">
            <a:extLst>
              <a:ext uri="{FF2B5EF4-FFF2-40B4-BE49-F238E27FC236}">
                <a16:creationId xmlns:a16="http://schemas.microsoft.com/office/drawing/2014/main" id="{0B6667C8-26D8-4B2F-98D3-7139F41E0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327" y="3772873"/>
            <a:ext cx="3181903" cy="210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54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58319" y="250031"/>
            <a:ext cx="6875362" cy="878065"/>
          </a:xfrm>
        </p:spPr>
        <p:txBody>
          <a:bodyPr/>
          <a:lstStyle/>
          <a:p>
            <a:r>
              <a:rPr lang="es-PE" dirty="0"/>
              <a:t>Calificación</a:t>
            </a:r>
          </a:p>
        </p:txBody>
      </p:sp>
      <p:sp>
        <p:nvSpPr>
          <p:cNvPr id="16" name="Elipse 15"/>
          <p:cNvSpPr/>
          <p:nvPr/>
        </p:nvSpPr>
        <p:spPr>
          <a:xfrm>
            <a:off x="2049908" y="4333450"/>
            <a:ext cx="1127760" cy="11277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>
              <a:solidFill>
                <a:prstClr val="white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1992575" y="2192876"/>
            <a:ext cx="1142322" cy="11277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000">
              <a:solidFill>
                <a:prstClr val="white"/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1475443" y="1588302"/>
            <a:ext cx="4214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>
                <a:solidFill>
                  <a:prstClr val="black"/>
                </a:solidFill>
              </a:rPr>
              <a:t>Se produce en los siguientes casos. 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66" y="4388950"/>
            <a:ext cx="1133370" cy="1186957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83160">
            <a:off x="2010729" y="2276840"/>
            <a:ext cx="1210743" cy="1155971"/>
          </a:xfrm>
          <a:prstGeom prst="rect">
            <a:avLst/>
          </a:prstGeom>
        </p:spPr>
      </p:pic>
      <p:sp>
        <p:nvSpPr>
          <p:cNvPr id="36" name="CuadroTexto 35"/>
          <p:cNvSpPr txBox="1"/>
          <p:nvPr/>
        </p:nvSpPr>
        <p:spPr>
          <a:xfrm>
            <a:off x="1473889" y="1146185"/>
            <a:ext cx="302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es-PE" sz="2400" b="1" dirty="0">
                <a:solidFill>
                  <a:prstClr val="black"/>
                </a:solidFill>
              </a:rPr>
              <a:t>Desaprobado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451092" y="2284656"/>
            <a:ext cx="764783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s-PE" sz="2000" dirty="0"/>
              <a:t>Obtener una calificación de </a:t>
            </a:r>
            <a:r>
              <a:rPr lang="es-PE" sz="2000" u="sng" dirty="0"/>
              <a:t>rendimiento sujeto a observación </a:t>
            </a:r>
            <a:r>
              <a:rPr lang="es-PE" sz="2000" dirty="0"/>
              <a:t>por segunda vez consecutiva; </a:t>
            </a:r>
          </a:p>
          <a:p>
            <a:pPr marL="342900" indent="-342900">
              <a:buFont typeface="+mj-lt"/>
              <a:buAutoNum type="alphaLcPeriod"/>
            </a:pPr>
            <a:endParaRPr lang="es-PE" sz="2000" dirty="0"/>
          </a:p>
          <a:p>
            <a:pPr marL="342900" indent="-342900">
              <a:buFont typeface="+mj-lt"/>
              <a:buAutoNum type="alphaLcPeriod"/>
            </a:pPr>
            <a:r>
              <a:rPr lang="es-PE" sz="2000" dirty="0"/>
              <a:t>Obtener una calificación de rendimiento sujeto a observación en dos (2) oportunidades dentro de un periodo de cinco (5) años calendario en el mismo puesto. </a:t>
            </a:r>
          </a:p>
          <a:p>
            <a:pPr marL="342900" indent="-342900">
              <a:buFont typeface="+mj-lt"/>
              <a:buAutoNum type="alphaLcPeriod"/>
            </a:pPr>
            <a:endParaRPr lang="es-PE" sz="2000" dirty="0"/>
          </a:p>
          <a:p>
            <a:pPr marL="342900" indent="-342900">
              <a:buFont typeface="+mj-lt"/>
              <a:buAutoNum type="alphaLcPeriod"/>
            </a:pPr>
            <a:r>
              <a:rPr lang="es-PE" sz="2000" dirty="0"/>
              <a:t>Cuando el servidor civil </a:t>
            </a:r>
            <a:r>
              <a:rPr lang="es-PE" sz="2000" b="1" u="sng" dirty="0"/>
              <a:t>no participe en un proceso de evaluación por motivos atribuibles a su exclusiva responsabilidad</a:t>
            </a:r>
            <a:r>
              <a:rPr lang="es-PE" sz="2000" dirty="0"/>
              <a:t>; dicha renuencia a la participación debe estar debidamente comprobada.</a:t>
            </a:r>
          </a:p>
        </p:txBody>
      </p:sp>
    </p:spTree>
    <p:extLst>
      <p:ext uri="{BB962C8B-B14F-4D97-AF65-F5344CB8AC3E}">
        <p14:creationId xmlns:p14="http://schemas.microsoft.com/office/powerpoint/2010/main" val="393642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C65A6FA-B30F-4AD5-AEA7-13595509B9C1}"/>
              </a:ext>
            </a:extLst>
          </p:cNvPr>
          <p:cNvSpPr/>
          <p:nvPr/>
        </p:nvSpPr>
        <p:spPr>
          <a:xfrm>
            <a:off x="1880054" y="2280780"/>
            <a:ext cx="80493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3200" b="1" dirty="0">
                <a:solidFill>
                  <a:srgbClr val="BC1826"/>
                </a:solidFill>
                <a:cs typeface="Arial" panose="020B0604020202020204" pitchFamily="34" charset="0"/>
              </a:rPr>
              <a:t>Desde mi puesto en la entidad </a:t>
            </a:r>
          </a:p>
          <a:p>
            <a:pPr algn="ctr"/>
            <a:r>
              <a:rPr lang="es-PE" sz="3200" b="1" dirty="0">
                <a:solidFill>
                  <a:srgbClr val="BC1826"/>
                </a:solidFill>
                <a:cs typeface="Arial" panose="020B0604020202020204" pitchFamily="34" charset="0"/>
              </a:rPr>
              <a:t>¿A qué me comprometo para dar respuesta a las necesidades de la ciudadanía?</a:t>
            </a:r>
            <a:endParaRPr lang="es-PE" sz="3200" dirty="0">
              <a:solidFill>
                <a:srgbClr val="BC182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88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152" y="4515854"/>
            <a:ext cx="3806449" cy="1478078"/>
          </a:xfrm>
          <a:prstGeom prst="rect">
            <a:avLst/>
          </a:prstGeom>
        </p:spPr>
      </p:pic>
      <p:sp>
        <p:nvSpPr>
          <p:cNvPr id="4" name="Marcador de contenido 2"/>
          <p:cNvSpPr txBox="1">
            <a:spLocks/>
          </p:cNvSpPr>
          <p:nvPr/>
        </p:nvSpPr>
        <p:spPr>
          <a:xfrm>
            <a:off x="2164219" y="2355599"/>
            <a:ext cx="8095129" cy="1331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450850" algn="ctr" eaLnBrk="0" hangingPunc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ES" altLang="en-US" sz="4600" b="1" dirty="0">
                <a:solidFill>
                  <a:srgbClr val="616161"/>
                </a:solidFill>
                <a:cs typeface="Arial" panose="020B0604020202020204" pitchFamily="34" charset="0"/>
              </a:rPr>
              <a:t>GRACIAS</a:t>
            </a:r>
            <a:endParaRPr lang="es-ES" altLang="en-US" sz="1800" dirty="0">
              <a:solidFill>
                <a:srgbClr val="616161"/>
              </a:solidFill>
              <a:cs typeface="Arial" panose="020B0604020202020204" pitchFamily="34" charset="0"/>
            </a:endParaRPr>
          </a:p>
          <a:p>
            <a:pPr marL="450850" indent="-450850" algn="ctr" eaLnBrk="0" hangingPunc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ES" altLang="en-US" sz="1800" dirty="0">
                <a:solidFill>
                  <a:srgbClr val="616161"/>
                </a:solidFill>
                <a:cs typeface="Arial" panose="020B0604020202020204" pitchFamily="34" charset="0"/>
              </a:rPr>
              <a:t>Gerencia de Desarrollo de Capacidades y </a:t>
            </a:r>
          </a:p>
          <a:p>
            <a:pPr marL="450850" indent="-450850" algn="ctr" eaLnBrk="0" hangingPunc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ES" altLang="en-US" sz="1800" dirty="0">
                <a:solidFill>
                  <a:srgbClr val="616161"/>
                </a:solidFill>
                <a:cs typeface="Arial" panose="020B0604020202020204" pitchFamily="34" charset="0"/>
              </a:rPr>
              <a:t>Rendimiento del Servicio Civil</a:t>
            </a:r>
            <a:endParaRPr lang="es-PE" altLang="en-US" sz="1800" dirty="0">
              <a:solidFill>
                <a:srgbClr val="616161"/>
              </a:solidFill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597709" y="3686857"/>
            <a:ext cx="5228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dirty="0">
                <a:solidFill>
                  <a:srgbClr val="616161"/>
                </a:solidFill>
                <a:cs typeface="Arial" panose="020B0604020202020204" pitchFamily="34" charset="0"/>
                <a:hlinkClick r:id="rId3"/>
              </a:rPr>
              <a:t>consultasgdr@servir.gob.pe</a:t>
            </a:r>
            <a:endParaRPr lang="es-PE" dirty="0">
              <a:solidFill>
                <a:srgbClr val="61616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60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152" y="4515854"/>
            <a:ext cx="3806449" cy="147807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8931" y="3091992"/>
            <a:ext cx="6664751" cy="31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7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6">
            <a:extLst>
              <a:ext uri="{FF2B5EF4-FFF2-40B4-BE49-F238E27FC236}">
                <a16:creationId xmlns:a16="http://schemas.microsoft.com/office/drawing/2014/main" id="{5D2224F5-4348-457A-8DBB-BB3EF89BEEE0}"/>
              </a:ext>
            </a:extLst>
          </p:cNvPr>
          <p:cNvSpPr txBox="1">
            <a:spLocks/>
          </p:cNvSpPr>
          <p:nvPr/>
        </p:nvSpPr>
        <p:spPr>
          <a:xfrm>
            <a:off x="4748166" y="2483463"/>
            <a:ext cx="2440790" cy="1694399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b="1" dirty="0">
                <a:solidFill>
                  <a:srgbClr val="BC1826"/>
                </a:solidFill>
                <a:latin typeface="Calibri" panose="020F0502020204030204"/>
                <a:cs typeface="Arial" panose="020B0604020202020204" pitchFamily="34" charset="0"/>
              </a:rPr>
              <a:t>¿Cómo está respondiendo el Estado a esa demanda?</a:t>
            </a:r>
            <a:endParaRPr lang="es-PE" sz="2000" b="1" dirty="0">
              <a:solidFill>
                <a:srgbClr val="BC1826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4192AA7-E4F8-4D29-A848-041B5B98A9CC}"/>
              </a:ext>
            </a:extLst>
          </p:cNvPr>
          <p:cNvSpPr/>
          <p:nvPr/>
        </p:nvSpPr>
        <p:spPr>
          <a:xfrm>
            <a:off x="364793" y="1330333"/>
            <a:ext cx="400249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000" b="1" dirty="0">
                <a:solidFill>
                  <a:srgbClr val="BC1826"/>
                </a:solidFill>
                <a:cs typeface="Arial" panose="020B0604020202020204" pitchFamily="34" charset="0"/>
              </a:rPr>
              <a:t>10,6% </a:t>
            </a:r>
            <a:r>
              <a:rPr lang="es-PE" sz="2000" b="1" dirty="0">
                <a:solidFill>
                  <a:prstClr val="black"/>
                </a:solidFill>
                <a:cs typeface="Arial" panose="020B0604020202020204" pitchFamily="34" charset="0"/>
              </a:rPr>
              <a:t>de la población </a:t>
            </a:r>
          </a:p>
          <a:p>
            <a:pPr algn="ctr"/>
            <a:r>
              <a:rPr lang="es-PE" sz="2000" b="1" dirty="0">
                <a:solidFill>
                  <a:srgbClr val="BC1826"/>
                </a:solidFill>
                <a:cs typeface="Arial" panose="020B0604020202020204" pitchFamily="34" charset="0"/>
              </a:rPr>
              <a:t>sin agua </a:t>
            </a:r>
            <a:r>
              <a:rPr lang="es-PE" sz="2000" b="1" dirty="0">
                <a:solidFill>
                  <a:prstClr val="black"/>
                </a:solidFill>
                <a:cs typeface="Arial" panose="020B0604020202020204" pitchFamily="34" charset="0"/>
              </a:rPr>
              <a:t>por red pública</a:t>
            </a:r>
          </a:p>
          <a:p>
            <a:pPr algn="ctr"/>
            <a:r>
              <a:rPr lang="es-PE" dirty="0">
                <a:solidFill>
                  <a:prstClr val="black"/>
                </a:solidFill>
                <a:cs typeface="Arial" panose="020B0604020202020204" pitchFamily="34" charset="0"/>
              </a:rPr>
              <a:t>se abastecen de camión-cisterna (1,2%), pozo (2,0%), río, acequia, manantial (4,0%) y otros (3,3%)</a:t>
            </a:r>
          </a:p>
          <a:p>
            <a:pPr algn="just"/>
            <a:endParaRPr lang="es-PE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/>
            <a:endParaRPr lang="es-PE" sz="24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r>
              <a:rPr lang="es-PE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Fuente: Instituto Nacional de Estadística e Informática</a:t>
            </a:r>
          </a:p>
          <a:p>
            <a:r>
              <a:rPr lang="es-PE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Entre febrero 2017 y enero 2018</a:t>
            </a:r>
          </a:p>
        </p:txBody>
      </p:sp>
      <p:pic>
        <p:nvPicPr>
          <p:cNvPr id="5" name="Picture 2" descr="Resultado de imagen para Cerca de 4 millones no tienen servicio de agua peru">
            <a:extLst>
              <a:ext uri="{FF2B5EF4-FFF2-40B4-BE49-F238E27FC236}">
                <a16:creationId xmlns:a16="http://schemas.microsoft.com/office/drawing/2014/main" id="{88AAA282-EE59-4615-9CF7-25EB0729E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91" y="3125337"/>
            <a:ext cx="3198126" cy="191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4192AA7-E4F8-4D29-A848-041B5B98A9CC}"/>
              </a:ext>
            </a:extLst>
          </p:cNvPr>
          <p:cNvSpPr/>
          <p:nvPr/>
        </p:nvSpPr>
        <p:spPr>
          <a:xfrm>
            <a:off x="7446913" y="1213583"/>
            <a:ext cx="422736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prstClr val="black"/>
                </a:solidFill>
                <a:cs typeface="Arial" panose="020B0604020202020204" pitchFamily="34" charset="0"/>
              </a:rPr>
              <a:t>Más de </a:t>
            </a:r>
            <a:r>
              <a:rPr lang="es-PE" sz="2000" b="1" dirty="0">
                <a:solidFill>
                  <a:srgbClr val="BC1826"/>
                </a:solidFill>
                <a:cs typeface="Arial" panose="020B0604020202020204" pitchFamily="34" charset="0"/>
              </a:rPr>
              <a:t>12 mil </a:t>
            </a:r>
            <a:r>
              <a:rPr lang="es-PE" b="1" dirty="0">
                <a:solidFill>
                  <a:prstClr val="black"/>
                </a:solidFill>
                <a:cs typeface="Arial" panose="020B0604020202020204" pitchFamily="34" charset="0"/>
              </a:rPr>
              <a:t>establecimientos de salud</a:t>
            </a:r>
          </a:p>
          <a:p>
            <a:pPr algn="ctr"/>
            <a:r>
              <a:rPr lang="es-PE" sz="2000" b="1" dirty="0">
                <a:solidFill>
                  <a:srgbClr val="BC1826"/>
                </a:solidFill>
                <a:cs typeface="Arial" panose="020B0604020202020204" pitchFamily="34" charset="0"/>
              </a:rPr>
              <a:t>no cuenta </a:t>
            </a:r>
            <a:r>
              <a:rPr lang="es-PE" sz="2000" b="1" dirty="0">
                <a:solidFill>
                  <a:prstClr val="black"/>
                </a:solidFill>
                <a:cs typeface="Arial" panose="020B0604020202020204" pitchFamily="34" charset="0"/>
              </a:rPr>
              <a:t>con un adecuado equipamiento </a:t>
            </a:r>
          </a:p>
          <a:p>
            <a:pPr algn="ctr"/>
            <a:r>
              <a:rPr lang="es-PE" dirty="0">
                <a:solidFill>
                  <a:prstClr val="black"/>
                </a:solidFill>
                <a:cs typeface="Arial" panose="020B0604020202020204" pitchFamily="34" charset="0"/>
              </a:rPr>
              <a:t>y cerca de mil de estos tienen una </a:t>
            </a:r>
            <a:r>
              <a:rPr lang="es-PE" b="1" dirty="0">
                <a:solidFill>
                  <a:prstClr val="black"/>
                </a:solidFill>
                <a:cs typeface="Arial" panose="020B0604020202020204" pitchFamily="34" charset="0"/>
              </a:rPr>
              <a:t>infraestructura obsoleta</a:t>
            </a:r>
            <a:endParaRPr lang="es-PE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/>
            <a:endParaRPr lang="es-PE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/>
            <a:endParaRPr lang="es-PE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/>
            <a:endParaRPr lang="es-PE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/>
            <a:endParaRPr lang="es-PE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/>
            <a:endParaRPr lang="es-PE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/>
            <a:endParaRPr lang="es-PE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/>
            <a:endParaRPr lang="es-PE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/>
            <a:endParaRPr lang="es-PE" sz="2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/>
            <a:endParaRPr lang="es-PE" sz="20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r>
              <a:rPr lang="es-PE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Fuente: INEI</a:t>
            </a:r>
          </a:p>
        </p:txBody>
      </p:sp>
      <p:pic>
        <p:nvPicPr>
          <p:cNvPr id="7" name="Picture 4" descr="Resultado de imagen para FALTA DE  equipamiento de los establecimientos de salud">
            <a:extLst>
              <a:ext uri="{FF2B5EF4-FFF2-40B4-BE49-F238E27FC236}">
                <a16:creationId xmlns:a16="http://schemas.microsoft.com/office/drawing/2014/main" id="{5A36C608-97EC-43E1-AF79-773B9B5FC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362" y="3125337"/>
            <a:ext cx="3050916" cy="210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74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4192AA7-E4F8-4D29-A848-041B5B98A9CC}"/>
              </a:ext>
            </a:extLst>
          </p:cNvPr>
          <p:cNvSpPr/>
          <p:nvPr/>
        </p:nvSpPr>
        <p:spPr>
          <a:xfrm>
            <a:off x="692340" y="1482486"/>
            <a:ext cx="334931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000" b="1" dirty="0">
                <a:solidFill>
                  <a:srgbClr val="BC1826"/>
                </a:solidFill>
                <a:cs typeface="Arial" panose="020B0604020202020204" pitchFamily="34" charset="0"/>
              </a:rPr>
              <a:t>Solo</a:t>
            </a:r>
            <a:r>
              <a:rPr lang="es-PE" sz="2000" dirty="0">
                <a:cs typeface="Arial" panose="020B0604020202020204" pitchFamily="34" charset="0"/>
              </a:rPr>
              <a:t> </a:t>
            </a:r>
            <a:r>
              <a:rPr lang="es-PE" sz="2000" b="1" dirty="0">
                <a:solidFill>
                  <a:srgbClr val="BC1826"/>
                </a:solidFill>
                <a:cs typeface="Arial" panose="020B0604020202020204" pitchFamily="34" charset="0"/>
              </a:rPr>
              <a:t>13% </a:t>
            </a:r>
            <a:r>
              <a:rPr lang="es-PE" sz="2000" dirty="0">
                <a:solidFill>
                  <a:prstClr val="black"/>
                </a:solidFill>
                <a:cs typeface="Arial" panose="020B0604020202020204" pitchFamily="34" charset="0"/>
              </a:rPr>
              <a:t>de la </a:t>
            </a:r>
            <a:r>
              <a:rPr lang="es-PE" sz="2000" b="1" dirty="0">
                <a:solidFill>
                  <a:srgbClr val="BC1826"/>
                </a:solidFill>
                <a:cs typeface="Arial" panose="020B0604020202020204" pitchFamily="34" charset="0"/>
              </a:rPr>
              <a:t>Red Vial </a:t>
            </a:r>
            <a:r>
              <a:rPr lang="es-PE" sz="2000" dirty="0">
                <a:solidFill>
                  <a:prstClr val="black"/>
                </a:solidFill>
                <a:cs typeface="Arial" panose="020B0604020202020204" pitchFamily="34" charset="0"/>
              </a:rPr>
              <a:t>Departamental y el 72% </a:t>
            </a:r>
          </a:p>
          <a:p>
            <a:pPr algn="ctr"/>
            <a:r>
              <a:rPr lang="es-PE" sz="2000" dirty="0">
                <a:solidFill>
                  <a:prstClr val="black"/>
                </a:solidFill>
                <a:cs typeface="Arial" panose="020B0604020202020204" pitchFamily="34" charset="0"/>
              </a:rPr>
              <a:t>de la Red Vial Nacional </a:t>
            </a:r>
            <a:r>
              <a:rPr lang="es-PE" sz="2000" b="1" dirty="0">
                <a:solidFill>
                  <a:prstClr val="black"/>
                </a:solidFill>
                <a:cs typeface="Arial" panose="020B0604020202020204" pitchFamily="34" charset="0"/>
              </a:rPr>
              <a:t>se encuentran pavimentadas.</a:t>
            </a:r>
          </a:p>
          <a:p>
            <a:pPr algn="ctr"/>
            <a:endParaRPr lang="es-PE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r>
              <a:rPr lang="es-PE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Fuente:  El Peruano</a:t>
            </a:r>
          </a:p>
        </p:txBody>
      </p:sp>
      <p:pic>
        <p:nvPicPr>
          <p:cNvPr id="3" name="Picture 2" descr="Resultado de imagen para falta de pavimento">
            <a:extLst>
              <a:ext uri="{FF2B5EF4-FFF2-40B4-BE49-F238E27FC236}">
                <a16:creationId xmlns:a16="http://schemas.microsoft.com/office/drawing/2014/main" id="{64DCF862-AD49-450C-BD5A-0958A2137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12" y="3008867"/>
            <a:ext cx="3177373" cy="177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4192AA7-E4F8-4D29-A848-041B5B98A9CC}"/>
              </a:ext>
            </a:extLst>
          </p:cNvPr>
          <p:cNvSpPr/>
          <p:nvPr/>
        </p:nvSpPr>
        <p:spPr>
          <a:xfrm>
            <a:off x="7738281" y="1431512"/>
            <a:ext cx="357571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000" b="1" dirty="0">
                <a:solidFill>
                  <a:srgbClr val="BC1826"/>
                </a:solidFill>
                <a:cs typeface="Arial" panose="020B0604020202020204" pitchFamily="34" charset="0"/>
              </a:rPr>
              <a:t>1 millón 369 mil 295 personas </a:t>
            </a:r>
            <a:r>
              <a:rPr lang="es-PE" sz="2000" b="1" dirty="0">
                <a:solidFill>
                  <a:prstClr val="black"/>
                </a:solidFill>
                <a:cs typeface="Arial" panose="020B0604020202020204" pitchFamily="34" charset="0"/>
              </a:rPr>
              <a:t>que no saben leer ni escribir.</a:t>
            </a:r>
          </a:p>
          <a:p>
            <a:pPr algn="ctr"/>
            <a:endParaRPr lang="es-PE" sz="20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endParaRPr lang="es-PE" sz="1200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  <a:p>
            <a:r>
              <a:rPr lang="es-PE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Fuente: Minedu</a:t>
            </a:r>
          </a:p>
        </p:txBody>
      </p:sp>
      <p:pic>
        <p:nvPicPr>
          <p:cNvPr id="6" name="Picture 2" descr="Resultado de imagen para ANALFABETISMO EN EL PERU">
            <a:extLst>
              <a:ext uri="{FF2B5EF4-FFF2-40B4-BE49-F238E27FC236}">
                <a16:creationId xmlns:a16="http://schemas.microsoft.com/office/drawing/2014/main" id="{C58E48B4-9A12-4100-B33C-209658F21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218" y="2483463"/>
            <a:ext cx="3047838" cy="202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6AA32584-78D8-4399-97C8-26EE0ADAB5A2}"/>
              </a:ext>
            </a:extLst>
          </p:cNvPr>
          <p:cNvSpPr txBox="1">
            <a:spLocks/>
          </p:cNvSpPr>
          <p:nvPr/>
        </p:nvSpPr>
        <p:spPr>
          <a:xfrm>
            <a:off x="4748166" y="2483463"/>
            <a:ext cx="2440790" cy="1694399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b="1" dirty="0">
                <a:solidFill>
                  <a:srgbClr val="BC1826"/>
                </a:solidFill>
                <a:latin typeface="+mn-lt"/>
                <a:cs typeface="Arial" panose="020B0604020202020204" pitchFamily="34" charset="0"/>
              </a:rPr>
              <a:t>¿Cómo está respondiendo el Estado a esa demanda?</a:t>
            </a:r>
            <a:endParaRPr lang="es-PE" sz="2000" b="1" dirty="0">
              <a:solidFill>
                <a:srgbClr val="BC1826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03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98FC69B-0507-4373-B7FF-DED07ED891BD}"/>
              </a:ext>
            </a:extLst>
          </p:cNvPr>
          <p:cNvSpPr txBox="1"/>
          <p:nvPr/>
        </p:nvSpPr>
        <p:spPr>
          <a:xfrm>
            <a:off x="1708150" y="2783684"/>
            <a:ext cx="89213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just">
              <a:buBlip>
                <a:blip r:embed="rId2"/>
              </a:buBlip>
            </a:pPr>
            <a:r>
              <a:rPr lang="es-ES_tradnl" sz="2800" dirty="0"/>
              <a:t>¿Qué opinan los</a:t>
            </a:r>
            <a:r>
              <a:rPr lang="es-ES_tradnl" sz="2800" b="1" dirty="0"/>
              <a:t> ciudadanos y ciudadanas </a:t>
            </a:r>
            <a:r>
              <a:rPr lang="es-ES_tradnl" sz="2800" dirty="0"/>
              <a:t>de los servicios que brinda el Estado?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039412" y="418576"/>
            <a:ext cx="1775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3200" b="1" dirty="0">
                <a:solidFill>
                  <a:srgbClr val="C00000"/>
                </a:solidFill>
                <a:ea typeface="+mj-ea"/>
                <a:cs typeface="Arial" panose="020B0604020202020204" pitchFamily="34" charset="0"/>
              </a:rPr>
              <a:t>Reflexión</a:t>
            </a:r>
          </a:p>
        </p:txBody>
      </p:sp>
    </p:spTree>
    <p:extLst>
      <p:ext uri="{BB962C8B-B14F-4D97-AF65-F5344CB8AC3E}">
        <p14:creationId xmlns:p14="http://schemas.microsoft.com/office/powerpoint/2010/main" val="367130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AB4E4B69-48E3-460D-9215-78940F238E8F}"/>
              </a:ext>
            </a:extLst>
          </p:cNvPr>
          <p:cNvSpPr txBox="1"/>
          <p:nvPr/>
        </p:nvSpPr>
        <p:spPr>
          <a:xfrm>
            <a:off x="-2567809" y="6046118"/>
            <a:ext cx="85725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prstClr val="black">
                    <a:lumMod val="50000"/>
                    <a:lumOff val="50000"/>
                  </a:prstClr>
                </a:solidFill>
                <a:ea typeface="+mj-ea"/>
                <a:cs typeface="Arial" panose="020B0604020202020204" pitchFamily="34" charset="0"/>
              </a:rPr>
              <a:t>Fuente: Informe 2018 Latinobarómetro</a:t>
            </a:r>
            <a:endParaRPr lang="es-PE" sz="1200" b="1" dirty="0">
              <a:solidFill>
                <a:prstClr val="black">
                  <a:lumMod val="50000"/>
                  <a:lumOff val="50000"/>
                </a:prstClr>
              </a:solidFill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2FD8418-9D6E-477C-A3AB-E1CEF97D6D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82"/>
          <a:stretch/>
        </p:blipFill>
        <p:spPr>
          <a:xfrm>
            <a:off x="2043347" y="646387"/>
            <a:ext cx="7642849" cy="5115953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3293022" y="3263462"/>
            <a:ext cx="4037944" cy="18918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650EB55-2737-4234-A52C-6827643ED3C1}"/>
              </a:ext>
            </a:extLst>
          </p:cNvPr>
          <p:cNvSpPr txBox="1"/>
          <p:nvPr/>
        </p:nvSpPr>
        <p:spPr>
          <a:xfrm>
            <a:off x="3154938" y="848425"/>
            <a:ext cx="591206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>
                <a:solidFill>
                  <a:srgbClr val="BC1826"/>
                </a:solidFill>
                <a:ea typeface="+mj-ea"/>
                <a:cs typeface="Arial" panose="020B0604020202020204" pitchFamily="34" charset="0"/>
              </a:rPr>
              <a:t>¿Qué podemos hacer?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6E6A25B-54CB-4440-966E-E35B168DF9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686" y="1807349"/>
            <a:ext cx="2100575" cy="2100575"/>
          </a:xfrm>
          <a:prstGeom prst="ellipse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C65A6FA-B30F-4AD5-AEA7-13595509B9C1}"/>
              </a:ext>
            </a:extLst>
          </p:cNvPr>
          <p:cNvSpPr/>
          <p:nvPr/>
        </p:nvSpPr>
        <p:spPr>
          <a:xfrm>
            <a:off x="1740678" y="4401893"/>
            <a:ext cx="87405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3200" b="1" dirty="0">
                <a:solidFill>
                  <a:srgbClr val="BC1826"/>
                </a:solidFill>
                <a:cs typeface="Arial" panose="020B0604020202020204" pitchFamily="34" charset="0"/>
              </a:rPr>
              <a:t>¿Nuestros equipos de trabajo pueden dar respuesta a las necesidades de la ciudadanía?</a:t>
            </a:r>
            <a:endParaRPr lang="es-PE" sz="3200" dirty="0">
              <a:solidFill>
                <a:srgbClr val="BC182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72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 Rectángulo">
            <a:extLst>
              <a:ext uri="{FF2B5EF4-FFF2-40B4-BE49-F238E27FC236}">
                <a16:creationId xmlns:a16="http://schemas.microsoft.com/office/drawing/2014/main" id="{18DD1218-531E-49DB-95E0-CC8F32376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2510" y="685880"/>
            <a:ext cx="25616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marL="450850" indent="-4508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s-MX" altLang="es-MX" sz="3200" b="1" dirty="0">
                <a:solidFill>
                  <a:srgbClr val="BC1826"/>
                </a:solidFill>
                <a:latin typeface="+mn-lt"/>
                <a:cs typeface="Arial"/>
              </a:rPr>
              <a:t>¡Sí!</a:t>
            </a:r>
          </a:p>
        </p:txBody>
      </p:sp>
      <p:sp>
        <p:nvSpPr>
          <p:cNvPr id="9" name="6 Rectángulo">
            <a:extLst>
              <a:ext uri="{FF2B5EF4-FFF2-40B4-BE49-F238E27FC236}">
                <a16:creationId xmlns:a16="http://schemas.microsoft.com/office/drawing/2014/main" id="{393E80F4-27EE-4741-9AB7-8E19447A4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8001" y="3357039"/>
            <a:ext cx="456793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s-ES" altLang="es-PE" sz="2000" b="1" dirty="0">
                <a:solidFill>
                  <a:srgbClr val="BC1826"/>
                </a:solidFill>
              </a:rPr>
              <a:t>VS</a:t>
            </a:r>
          </a:p>
        </p:txBody>
      </p:sp>
      <p:sp>
        <p:nvSpPr>
          <p:cNvPr id="12" name="6 Rectángulo">
            <a:extLst>
              <a:ext uri="{FF2B5EF4-FFF2-40B4-BE49-F238E27FC236}">
                <a16:creationId xmlns:a16="http://schemas.microsoft.com/office/drawing/2014/main" id="{BCE36850-0A27-4B11-A65F-47E38FBE0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7941" y="3440580"/>
            <a:ext cx="2561635" cy="14642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marL="450850" indent="-4508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s-MX" altLang="es-MX" sz="2000" dirty="0">
                <a:latin typeface="+mn-lt"/>
              </a:rPr>
              <a:t>Gestión de insumos a partir de requerimientos institucionales.</a:t>
            </a:r>
          </a:p>
        </p:txBody>
      </p:sp>
      <p:sp>
        <p:nvSpPr>
          <p:cNvPr id="13" name="6 Rectángulo">
            <a:extLst>
              <a:ext uri="{FF2B5EF4-FFF2-40B4-BE49-F238E27FC236}">
                <a16:creationId xmlns:a16="http://schemas.microsoft.com/office/drawing/2014/main" id="{1D4058CD-A1CB-4881-AA9A-1CF571815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7940" y="5125460"/>
            <a:ext cx="2561635" cy="78319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marL="450850" indent="-4508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s-MX" altLang="es-MX" sz="2000" dirty="0">
                <a:latin typeface="+mn-lt"/>
              </a:rPr>
              <a:t>Ejecución de actividades.</a:t>
            </a:r>
          </a:p>
        </p:txBody>
      </p:sp>
      <p:sp>
        <p:nvSpPr>
          <p:cNvPr id="14" name="6 Rectángulo">
            <a:extLst>
              <a:ext uri="{FF2B5EF4-FFF2-40B4-BE49-F238E27FC236}">
                <a16:creationId xmlns:a16="http://schemas.microsoft.com/office/drawing/2014/main" id="{0E9118A8-96AD-405C-94EC-3F011E5FB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2510" y="3882299"/>
            <a:ext cx="2561635" cy="14642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marL="450850" indent="-4508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s-MX" altLang="es-MX" sz="2000" dirty="0">
                <a:latin typeface="+mn-lt"/>
              </a:rPr>
              <a:t>Genera valor público, centrado en los ciudadanos y ciudadanas.</a:t>
            </a:r>
          </a:p>
        </p:txBody>
      </p:sp>
      <p:sp>
        <p:nvSpPr>
          <p:cNvPr id="15" name="6 Rectángulo">
            <a:extLst>
              <a:ext uri="{FF2B5EF4-FFF2-40B4-BE49-F238E27FC236}">
                <a16:creationId xmlns:a16="http://schemas.microsoft.com/office/drawing/2014/main" id="{5B5D201C-B052-44C6-B9D6-9DEA6B3C3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2510" y="5597337"/>
            <a:ext cx="2561636" cy="4426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marL="450850" indent="-4508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s-MX" altLang="es-MX" sz="2000" b="1" dirty="0">
                <a:solidFill>
                  <a:srgbClr val="BC1826"/>
                </a:solidFill>
                <a:latin typeface="+mn-lt"/>
              </a:rPr>
              <a:t>Orientada a resultados</a:t>
            </a:r>
          </a:p>
        </p:txBody>
      </p:sp>
      <p:sp>
        <p:nvSpPr>
          <p:cNvPr id="19" name="6 Rectángulo">
            <a:extLst>
              <a:ext uri="{FF2B5EF4-FFF2-40B4-BE49-F238E27FC236}">
                <a16:creationId xmlns:a16="http://schemas.microsoft.com/office/drawing/2014/main" id="{2CC08858-4CDD-416A-8C86-086A5F657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7941" y="2436738"/>
            <a:ext cx="2561635" cy="78319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marL="450850" indent="-4508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s-MX" altLang="es-MX" sz="2000" dirty="0">
                <a:latin typeface="+mn-lt"/>
              </a:rPr>
              <a:t>Definida por políticos y expertos.</a:t>
            </a:r>
          </a:p>
        </p:txBody>
      </p:sp>
      <p:sp>
        <p:nvSpPr>
          <p:cNvPr id="20" name="6 Rectángulo">
            <a:extLst>
              <a:ext uri="{FF2B5EF4-FFF2-40B4-BE49-F238E27FC236}">
                <a16:creationId xmlns:a16="http://schemas.microsoft.com/office/drawing/2014/main" id="{11567DB8-086B-4BA5-B4B8-FD7BD27E3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2510" y="2475895"/>
            <a:ext cx="2561635" cy="11237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marL="450850" indent="-4508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s-MX" altLang="es-MX" sz="2000" dirty="0">
                <a:latin typeface="+mn-lt"/>
              </a:rPr>
              <a:t>Definida por la demanda, para satisfacerla.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2"/>
          <a:srcRect l="62885" t="32651" r="18334" b="19073"/>
          <a:stretch/>
        </p:blipFill>
        <p:spPr>
          <a:xfrm>
            <a:off x="8358350" y="1437512"/>
            <a:ext cx="2772104" cy="4006136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1497941" y="1401589"/>
            <a:ext cx="2561635" cy="78319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Administración</a:t>
            </a:r>
          </a:p>
          <a:p>
            <a:pPr algn="ctr"/>
            <a:r>
              <a:rPr lang="es-PE" sz="2000" b="1" dirty="0"/>
              <a:t>Publica 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5512511" y="1412001"/>
            <a:ext cx="2561634" cy="7831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b="1">
                <a:solidFill>
                  <a:srgbClr val="BC1826"/>
                </a:solidFill>
              </a:defRPr>
            </a:lvl1pPr>
          </a:lstStyle>
          <a:p>
            <a:r>
              <a:rPr lang="es-PE" sz="2000" dirty="0"/>
              <a:t>NUEVA </a:t>
            </a:r>
          </a:p>
          <a:p>
            <a:r>
              <a:rPr lang="es-PE" sz="2000" dirty="0"/>
              <a:t>GESTIÓN PUBLICA </a:t>
            </a:r>
          </a:p>
        </p:txBody>
      </p:sp>
    </p:spTree>
    <p:extLst>
      <p:ext uri="{BB962C8B-B14F-4D97-AF65-F5344CB8AC3E}">
        <p14:creationId xmlns:p14="http://schemas.microsoft.com/office/powerpoint/2010/main" val="39280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2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3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7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8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9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0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1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2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23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4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52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65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Diseño personalizado">
  <a:themeElements>
    <a:clrScheme name="U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2632"/>
      </a:accent1>
      <a:accent2>
        <a:srgbClr val="16ADBD"/>
      </a:accent2>
      <a:accent3>
        <a:srgbClr val="0E4584"/>
      </a:accent3>
      <a:accent4>
        <a:srgbClr val="2AAB65"/>
      </a:accent4>
      <a:accent5>
        <a:srgbClr val="FDC72D"/>
      </a:accent5>
      <a:accent6>
        <a:srgbClr val="E73E1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3186</TotalTime>
  <Words>1644</Words>
  <Application>Microsoft Office PowerPoint</Application>
  <PresentationFormat>Panorámica</PresentationFormat>
  <Paragraphs>294</Paragraphs>
  <Slides>33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24</vt:i4>
      </vt:variant>
      <vt:variant>
        <vt:lpstr>Títulos de diapositiva</vt:lpstr>
      </vt:variant>
      <vt:variant>
        <vt:i4>33</vt:i4>
      </vt:variant>
    </vt:vector>
  </HeadingPairs>
  <TitlesOfParts>
    <vt:vector size="59" baseType="lpstr">
      <vt:lpstr>Arial</vt:lpstr>
      <vt:lpstr>Calibri</vt:lpstr>
      <vt:lpstr>Diseño personalizado</vt:lpstr>
      <vt:lpstr>1_Diseño personalizado</vt:lpstr>
      <vt:lpstr>6_Diseño personalizado</vt:lpstr>
      <vt:lpstr>2_Diseño personalizado</vt:lpstr>
      <vt:lpstr>3_Diseño personalizado</vt:lpstr>
      <vt:lpstr>5_Diseño personalizado</vt:lpstr>
      <vt:lpstr>7_Diseño personalizado</vt:lpstr>
      <vt:lpstr>8_Diseño personalizado</vt:lpstr>
      <vt:lpstr>9_Diseño personalizado</vt:lpstr>
      <vt:lpstr>10_Diseño personalizado</vt:lpstr>
      <vt:lpstr>11_Diseño personalizado</vt:lpstr>
      <vt:lpstr>12_Diseño personalizado</vt:lpstr>
      <vt:lpstr>13_Diseño personalizado</vt:lpstr>
      <vt:lpstr>17_Diseño personalizado</vt:lpstr>
      <vt:lpstr>18_Diseño personalizado</vt:lpstr>
      <vt:lpstr>19_Diseño personalizado</vt:lpstr>
      <vt:lpstr>20_Diseño personalizado</vt:lpstr>
      <vt:lpstr>21_Diseño personalizado</vt:lpstr>
      <vt:lpstr>22_Diseño personalizado</vt:lpstr>
      <vt:lpstr>23_Diseño personalizado</vt:lpstr>
      <vt:lpstr>24_Diseño personalizado</vt:lpstr>
      <vt:lpstr>52_Diseño personalizado</vt:lpstr>
      <vt:lpstr>65_Diseño personalizado</vt:lpstr>
      <vt:lpstr>4_Diseño personalizado</vt:lpstr>
      <vt:lpstr>Gestión del Rendimiento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Gestión del Rendimiento</vt:lpstr>
      <vt:lpstr>Marco Normativo</vt:lpstr>
      <vt:lpstr>Instrumentos de Gestión</vt:lpstr>
      <vt:lpstr>GDR en Cifras</vt:lpstr>
      <vt:lpstr>Componentes</vt:lpstr>
      <vt:lpstr>CICLO DE TRES ETAPAS</vt:lpstr>
      <vt:lpstr>Etapas de Gestión del Rendimiento</vt:lpstr>
      <vt:lpstr>Retroalimentación</vt:lpstr>
      <vt:lpstr>Presentación de PowerPoint</vt:lpstr>
      <vt:lpstr>Presentación de PowerPoint</vt:lpstr>
      <vt:lpstr>¿Cómo prepararnos para evaluar el rendimiento de los integrantes de nuestro equipo?</vt:lpstr>
      <vt:lpstr>Presentación de PowerPoint</vt:lpstr>
      <vt:lpstr>SEGMENTACIÓN de servidores y servidoras civiles</vt:lpstr>
      <vt:lpstr>Presentación de PowerPoint</vt:lpstr>
      <vt:lpstr>Presentación de PowerPoint</vt:lpstr>
      <vt:lpstr>Factores de evaluación</vt:lpstr>
      <vt:lpstr>Factores de evaluación</vt:lpstr>
      <vt:lpstr>CALIFICACIÓN</vt:lpstr>
      <vt:lpstr>Calificación</vt:lpstr>
      <vt:lpstr>Calificación</vt:lpstr>
      <vt:lpstr>Calificación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Wualo</dc:creator>
  <cp:lastModifiedBy>Rocio Fernndez Ego Aguirre B</cp:lastModifiedBy>
  <cp:revision>289</cp:revision>
  <dcterms:created xsi:type="dcterms:W3CDTF">2019-07-26T07:52:04Z</dcterms:created>
  <dcterms:modified xsi:type="dcterms:W3CDTF">2020-05-21T23:31:25Z</dcterms:modified>
</cp:coreProperties>
</file>