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73" r:id="rId2"/>
    <p:sldId id="264" r:id="rId3"/>
    <p:sldId id="265" r:id="rId4"/>
    <p:sldId id="274" r:id="rId5"/>
    <p:sldId id="275" r:id="rId6"/>
    <p:sldId id="276" r:id="rId7"/>
    <p:sldId id="281" r:id="rId8"/>
    <p:sldId id="282" r:id="rId9"/>
    <p:sldId id="280" r:id="rId10"/>
    <p:sldId id="279" r:id="rId11"/>
  </p:sldIdLst>
  <p:sldSz cx="12192000" cy="6858000"/>
  <p:notesSz cx="6858000" cy="9144000"/>
  <p:embeddedFontLst>
    <p:embeddedFont>
      <p:font typeface="Roboto" panose="02000000000000000000" pitchFamily="2"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0" roundtripDataSignature="AMtx7mjbAGW4DBg7MG4rpmPcQ9OeVOU6w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E593FED-4185-43FE-B4D9-427439EAB14E}">
  <a:tblStyle styleId="{3E593FED-4185-43FE-B4D9-427439EAB14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3" autoAdjust="0"/>
    <p:restoredTop sz="94660"/>
  </p:normalViewPr>
  <p:slideViewPr>
    <p:cSldViewPr snapToGrid="0">
      <p:cViewPr varScale="1">
        <p:scale>
          <a:sx n="105" d="100"/>
          <a:sy n="105" d="100"/>
        </p:scale>
        <p:origin x="246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3" Type="http://schemas.openxmlformats.org/officeDocument/2006/relationships/slide" Target="slides/slide2.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notesMaster" Target="notesMasters/notes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30" Type="http://customschemas.google.com/relationships/presentationmetadata" Target="metadata"/></Relationships>
</file>

<file path=ppt/diagrams/_rels/data1.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344FBB-0FB1-488F-B65D-D0E415BBC5E7}"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E967597-967A-4B03-8C1B-ABC49AD8CBE7}">
      <dgm:prSet custT="1"/>
      <dgm:spPr/>
      <dgm:t>
        <a:bodyPr/>
        <a:lstStyle/>
        <a:p>
          <a:r>
            <a:rPr lang="es-PE" sz="1200" b="0" i="1">
              <a:latin typeface="Roboto" panose="02000000000000000000" pitchFamily="2" charset="0"/>
              <a:ea typeface="Roboto" panose="02000000000000000000" pitchFamily="2" charset="0"/>
              <a:cs typeface="Roboto" panose="02000000000000000000" pitchFamily="2" charset="0"/>
            </a:rPr>
            <a:t>left_join(): </a:t>
          </a:r>
          <a:r>
            <a:rPr lang="es-PE" sz="1200" b="0" i="0">
              <a:latin typeface="Roboto" panose="02000000000000000000" pitchFamily="2" charset="0"/>
              <a:ea typeface="Roboto" panose="02000000000000000000" pitchFamily="2" charset="0"/>
              <a:cs typeface="Roboto" panose="02000000000000000000" pitchFamily="2" charset="0"/>
            </a:rPr>
            <a:t>Conserva todos los registros de la base principal (a la izquierda) y agrega únicamente la información coincidente de la segunda base, según la clave definida. Se usa cuando quieres mantener toda tu base original, sin perder observaciones.</a:t>
          </a:r>
          <a:endParaRPr lang="en-US" sz="1200">
            <a:latin typeface="Roboto" panose="02000000000000000000" pitchFamily="2" charset="0"/>
            <a:ea typeface="Roboto" panose="02000000000000000000" pitchFamily="2" charset="0"/>
            <a:cs typeface="Roboto" panose="02000000000000000000" pitchFamily="2" charset="0"/>
          </a:endParaRPr>
        </a:p>
      </dgm:t>
    </dgm:pt>
    <dgm:pt modelId="{9C5267DD-2454-439F-8543-795DE796F6D2}" type="parTrans" cxnId="{65AACBD9-84C5-44C6-B09B-5AB698EADC78}">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8617A2B5-BA6F-4543-ABA1-F2FA25B40905}" type="sibTrans" cxnId="{65AACBD9-84C5-44C6-B09B-5AB698EADC78}">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54935DD1-7EE9-4140-9E23-D0471DD1301F}">
      <dgm:prSet custT="1"/>
      <dgm:spPr/>
      <dgm:t>
        <a:bodyPr/>
        <a:lstStyle/>
        <a:p>
          <a:r>
            <a:rPr lang="es-PE" sz="1200" b="0" i="1">
              <a:latin typeface="Roboto" panose="02000000000000000000" pitchFamily="2" charset="0"/>
              <a:ea typeface="Roboto" panose="02000000000000000000" pitchFamily="2" charset="0"/>
              <a:cs typeface="Roboto" panose="02000000000000000000" pitchFamily="2" charset="0"/>
            </a:rPr>
            <a:t>inner_join(): </a:t>
          </a:r>
          <a:r>
            <a:rPr lang="es-PE" sz="1200" b="0" i="0">
              <a:latin typeface="Roboto" panose="02000000000000000000" pitchFamily="2" charset="0"/>
              <a:ea typeface="Roboto" panose="02000000000000000000" pitchFamily="2" charset="0"/>
              <a:cs typeface="Roboto" panose="02000000000000000000" pitchFamily="2" charset="0"/>
            </a:rPr>
            <a:t>Devuelve únicamente las observaciones que aparecen en ambas bases. Es útil cuando necesitas trabajar solo con los registros que tienen coincidencia en ambas fuentes.</a:t>
          </a:r>
          <a:endParaRPr lang="en-US" sz="1200">
            <a:latin typeface="Roboto" panose="02000000000000000000" pitchFamily="2" charset="0"/>
            <a:ea typeface="Roboto" panose="02000000000000000000" pitchFamily="2" charset="0"/>
            <a:cs typeface="Roboto" panose="02000000000000000000" pitchFamily="2" charset="0"/>
          </a:endParaRPr>
        </a:p>
      </dgm:t>
    </dgm:pt>
    <dgm:pt modelId="{252F8000-D299-41B5-BE4F-4C658CD66A85}" type="parTrans" cxnId="{82D93CC3-280D-439C-A043-48E343FA52DF}">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E19ADE92-D698-4B62-BEC4-400B4F2FDF75}" type="sibTrans" cxnId="{82D93CC3-280D-439C-A043-48E343FA52DF}">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8E943F86-4846-4A70-A8FA-2872A6092F51}">
      <dgm:prSet custT="1"/>
      <dgm:spPr/>
      <dgm:t>
        <a:bodyPr/>
        <a:lstStyle/>
        <a:p>
          <a:r>
            <a:rPr lang="es-PE" sz="1200" b="0" i="1" dirty="0" err="1">
              <a:latin typeface="Roboto" panose="02000000000000000000" pitchFamily="2" charset="0"/>
              <a:ea typeface="Roboto" panose="02000000000000000000" pitchFamily="2" charset="0"/>
              <a:cs typeface="Roboto" panose="02000000000000000000" pitchFamily="2" charset="0"/>
            </a:rPr>
            <a:t>right_join</a:t>
          </a:r>
          <a:r>
            <a:rPr lang="es-PE" sz="1200" b="0" i="1" dirty="0">
              <a:latin typeface="Roboto" panose="02000000000000000000" pitchFamily="2" charset="0"/>
              <a:ea typeface="Roboto" panose="02000000000000000000" pitchFamily="2" charset="0"/>
              <a:cs typeface="Roboto" panose="02000000000000000000" pitchFamily="2" charset="0"/>
            </a:rPr>
            <a:t>(): </a:t>
          </a:r>
          <a:r>
            <a:rPr lang="es-PE" sz="1200" b="0" i="0" dirty="0">
              <a:latin typeface="Roboto" panose="02000000000000000000" pitchFamily="2" charset="0"/>
              <a:ea typeface="Roboto" panose="02000000000000000000" pitchFamily="2" charset="0"/>
              <a:cs typeface="Roboto" panose="02000000000000000000" pitchFamily="2" charset="0"/>
            </a:rPr>
            <a:t>Conserva todos los registros de la segunda base (a la derecha), complementando con la información coincidente de la base principal. Se emplea cuando la base secundaria debe ser priorizada o es la de referencia.</a:t>
          </a:r>
          <a:endParaRPr lang="en-US" sz="1200" dirty="0">
            <a:latin typeface="Roboto" panose="02000000000000000000" pitchFamily="2" charset="0"/>
            <a:ea typeface="Roboto" panose="02000000000000000000" pitchFamily="2" charset="0"/>
            <a:cs typeface="Roboto" panose="02000000000000000000" pitchFamily="2" charset="0"/>
          </a:endParaRPr>
        </a:p>
      </dgm:t>
    </dgm:pt>
    <dgm:pt modelId="{81FED26D-DCE0-4FE3-81CE-89435ACB8B57}" type="parTrans" cxnId="{A2A76F97-35A4-4E34-8A51-B071A14C5DAB}">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3267745C-01D4-4793-85B4-26D9C5EAF301}" type="sibTrans" cxnId="{A2A76F97-35A4-4E34-8A51-B071A14C5DAB}">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1EB5C42B-AC5D-470C-B735-87B94DD003DF}">
      <dgm:prSet custT="1"/>
      <dgm:spPr/>
      <dgm:t>
        <a:bodyPr/>
        <a:lstStyle/>
        <a:p>
          <a:r>
            <a:rPr lang="es-PE" sz="1200" b="0" i="1" dirty="0" err="1">
              <a:latin typeface="Roboto" panose="02000000000000000000" pitchFamily="2" charset="0"/>
              <a:ea typeface="Roboto" panose="02000000000000000000" pitchFamily="2" charset="0"/>
              <a:cs typeface="Roboto" panose="02000000000000000000" pitchFamily="2" charset="0"/>
            </a:rPr>
            <a:t>full_join</a:t>
          </a:r>
          <a:r>
            <a:rPr lang="es-PE" sz="1200" b="0" i="1" dirty="0">
              <a:latin typeface="Roboto" panose="02000000000000000000" pitchFamily="2" charset="0"/>
              <a:ea typeface="Roboto" panose="02000000000000000000" pitchFamily="2" charset="0"/>
              <a:cs typeface="Roboto" panose="02000000000000000000" pitchFamily="2" charset="0"/>
            </a:rPr>
            <a:t>(): </a:t>
          </a:r>
          <a:r>
            <a:rPr lang="es-PE" sz="1200" b="0" i="0" dirty="0">
              <a:latin typeface="Roboto" panose="02000000000000000000" pitchFamily="2" charset="0"/>
              <a:ea typeface="Roboto" panose="02000000000000000000" pitchFamily="2" charset="0"/>
              <a:cs typeface="Roboto" panose="02000000000000000000" pitchFamily="2" charset="0"/>
            </a:rPr>
            <a:t>Combina todos los registros de ambas bases, independientemente de si existe o no coincidencia en la clave. Es ideal para integrar información dispersa sin descartar ningún dato.</a:t>
          </a:r>
          <a:endParaRPr lang="en-US" sz="1200" dirty="0">
            <a:latin typeface="Roboto" panose="02000000000000000000" pitchFamily="2" charset="0"/>
            <a:ea typeface="Roboto" panose="02000000000000000000" pitchFamily="2" charset="0"/>
            <a:cs typeface="Roboto" panose="02000000000000000000" pitchFamily="2" charset="0"/>
          </a:endParaRPr>
        </a:p>
      </dgm:t>
    </dgm:pt>
    <dgm:pt modelId="{05C9E2B5-9B0F-4E61-BB1E-A747A4107C89}" type="parTrans" cxnId="{2D2806F2-496B-40B4-BBD8-BB3BF953CB70}">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96F2A424-71AF-476B-9112-C5E3F9C49712}" type="sibTrans" cxnId="{2D2806F2-496B-40B4-BBD8-BB3BF953CB70}">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DEAF79F7-6E65-4B61-A030-813E91EC630D}">
      <dgm:prSet custT="1"/>
      <dgm:spPr/>
      <dgm:t>
        <a:bodyPr/>
        <a:lstStyle/>
        <a:p>
          <a:r>
            <a:rPr lang="es-PE" sz="1200" b="0" i="1" dirty="0" err="1">
              <a:latin typeface="Roboto" panose="02000000000000000000" pitchFamily="2" charset="0"/>
              <a:ea typeface="Roboto" panose="02000000000000000000" pitchFamily="2" charset="0"/>
              <a:cs typeface="Roboto" panose="02000000000000000000" pitchFamily="2" charset="0"/>
            </a:rPr>
            <a:t>bind_rows</a:t>
          </a:r>
          <a:r>
            <a:rPr lang="es-PE" sz="1200" b="0" i="1" dirty="0">
              <a:latin typeface="Roboto" panose="02000000000000000000" pitchFamily="2" charset="0"/>
              <a:ea typeface="Roboto" panose="02000000000000000000" pitchFamily="2" charset="0"/>
              <a:cs typeface="Roboto" panose="02000000000000000000" pitchFamily="2" charset="0"/>
            </a:rPr>
            <a:t>(): </a:t>
          </a:r>
          <a:r>
            <a:rPr lang="es-PE" sz="1200" b="0" i="0" dirty="0">
              <a:latin typeface="Roboto" panose="02000000000000000000" pitchFamily="2" charset="0"/>
              <a:ea typeface="Roboto" panose="02000000000000000000" pitchFamily="2" charset="0"/>
              <a:cs typeface="Roboto" panose="02000000000000000000" pitchFamily="2" charset="0"/>
            </a:rPr>
            <a:t>Une filas de dos o más bases que comparten la misma estructura de variables. A diferencia de los </a:t>
          </a:r>
          <a:r>
            <a:rPr lang="es-PE" sz="1200" b="0" i="0" dirty="0" err="1">
              <a:latin typeface="Roboto" panose="02000000000000000000" pitchFamily="2" charset="0"/>
              <a:ea typeface="Roboto" panose="02000000000000000000" pitchFamily="2" charset="0"/>
              <a:cs typeface="Roboto" panose="02000000000000000000" pitchFamily="2" charset="0"/>
            </a:rPr>
            <a:t>joins</a:t>
          </a:r>
          <a:r>
            <a:rPr lang="es-PE" sz="1200" b="0" i="0" dirty="0">
              <a:latin typeface="Roboto" panose="02000000000000000000" pitchFamily="2" charset="0"/>
              <a:ea typeface="Roboto" panose="02000000000000000000" pitchFamily="2" charset="0"/>
              <a:cs typeface="Roboto" panose="02000000000000000000" pitchFamily="2" charset="0"/>
            </a:rPr>
            <a:t> anteriores (que combinan columnas), </a:t>
          </a:r>
          <a:r>
            <a:rPr lang="es-PE" sz="1200" b="0" i="0" dirty="0" err="1">
              <a:latin typeface="Roboto" panose="02000000000000000000" pitchFamily="2" charset="0"/>
              <a:ea typeface="Roboto" panose="02000000000000000000" pitchFamily="2" charset="0"/>
              <a:cs typeface="Roboto" panose="02000000000000000000" pitchFamily="2" charset="0"/>
            </a:rPr>
            <a:t>bind_rows</a:t>
          </a:r>
          <a:r>
            <a:rPr lang="es-PE" sz="1200" b="0" i="0" dirty="0">
              <a:latin typeface="Roboto" panose="02000000000000000000" pitchFamily="2" charset="0"/>
              <a:ea typeface="Roboto" panose="02000000000000000000" pitchFamily="2" charset="0"/>
              <a:cs typeface="Roboto" panose="02000000000000000000" pitchFamily="2" charset="0"/>
            </a:rPr>
            <a:t>() apila datos uno debajo de otro, aumentando el número de registros.</a:t>
          </a:r>
          <a:endParaRPr lang="en-US" sz="1200" dirty="0">
            <a:latin typeface="Roboto" panose="02000000000000000000" pitchFamily="2" charset="0"/>
            <a:ea typeface="Roboto" panose="02000000000000000000" pitchFamily="2" charset="0"/>
            <a:cs typeface="Roboto" panose="02000000000000000000" pitchFamily="2" charset="0"/>
          </a:endParaRPr>
        </a:p>
      </dgm:t>
    </dgm:pt>
    <dgm:pt modelId="{64CB5AA4-1276-4B80-B33D-E495A97A7841}" type="parTrans" cxnId="{7A2E13BA-FE2F-47A0-840E-171CE741F531}">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B92DDC49-06D0-45F4-B38D-1EF1346FB923}" type="sibTrans" cxnId="{7A2E13BA-FE2F-47A0-840E-171CE741F531}">
      <dgm:prSet/>
      <dgm:spPr/>
      <dgm:t>
        <a:bodyPr/>
        <a:lstStyle/>
        <a:p>
          <a:endParaRPr lang="en-US" sz="1200">
            <a:latin typeface="Roboto" panose="02000000000000000000" pitchFamily="2" charset="0"/>
            <a:ea typeface="Roboto" panose="02000000000000000000" pitchFamily="2" charset="0"/>
            <a:cs typeface="Roboto" panose="02000000000000000000" pitchFamily="2" charset="0"/>
          </a:endParaRPr>
        </a:p>
      </dgm:t>
    </dgm:pt>
    <dgm:pt modelId="{B46B0923-ADB4-42E5-B88D-02A9FAA190E3}" type="pres">
      <dgm:prSet presAssocID="{97344FBB-0FB1-488F-B65D-D0E415BBC5E7}" presName="root" presStyleCnt="0">
        <dgm:presLayoutVars>
          <dgm:dir/>
          <dgm:resizeHandles val="exact"/>
        </dgm:presLayoutVars>
      </dgm:prSet>
      <dgm:spPr/>
    </dgm:pt>
    <dgm:pt modelId="{BD41FA51-C8AE-40C0-95B8-AC323663B375}" type="pres">
      <dgm:prSet presAssocID="{4E967597-967A-4B03-8C1B-ABC49AD8CBE7}" presName="compNode" presStyleCnt="0"/>
      <dgm:spPr/>
    </dgm:pt>
    <dgm:pt modelId="{48117610-BB0C-4A86-98FF-2239F59744E5}" type="pres">
      <dgm:prSet presAssocID="{4E967597-967A-4B03-8C1B-ABC49AD8CBE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pen Folder"/>
        </a:ext>
      </dgm:extLst>
    </dgm:pt>
    <dgm:pt modelId="{8DBBF7B8-366B-4A1F-B7E3-B0FFD24F61B8}" type="pres">
      <dgm:prSet presAssocID="{4E967597-967A-4B03-8C1B-ABC49AD8CBE7}" presName="spaceRect" presStyleCnt="0"/>
      <dgm:spPr/>
    </dgm:pt>
    <dgm:pt modelId="{9C41743E-CF64-4385-8474-3C3696BDA24D}" type="pres">
      <dgm:prSet presAssocID="{4E967597-967A-4B03-8C1B-ABC49AD8CBE7}" presName="textRect" presStyleLbl="revTx" presStyleIdx="0" presStyleCnt="5">
        <dgm:presLayoutVars>
          <dgm:chMax val="1"/>
          <dgm:chPref val="1"/>
        </dgm:presLayoutVars>
      </dgm:prSet>
      <dgm:spPr/>
    </dgm:pt>
    <dgm:pt modelId="{9D956654-0344-40B6-80C6-E5EF11FF8AA2}" type="pres">
      <dgm:prSet presAssocID="{8617A2B5-BA6F-4543-ABA1-F2FA25B40905}" presName="sibTrans" presStyleCnt="0"/>
      <dgm:spPr/>
    </dgm:pt>
    <dgm:pt modelId="{F7C0287C-4080-4A06-A346-C02368318180}" type="pres">
      <dgm:prSet presAssocID="{54935DD1-7EE9-4140-9E23-D0471DD1301F}" presName="compNode" presStyleCnt="0"/>
      <dgm:spPr/>
    </dgm:pt>
    <dgm:pt modelId="{F7B5E2AB-2204-4629-BE91-19D5CA511FFC}" type="pres">
      <dgm:prSet presAssocID="{54935DD1-7EE9-4140-9E23-D0471DD1301F}"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riódico"/>
        </a:ext>
      </dgm:extLst>
    </dgm:pt>
    <dgm:pt modelId="{CF3E7CB0-120D-4019-927B-5E908B3DE32C}" type="pres">
      <dgm:prSet presAssocID="{54935DD1-7EE9-4140-9E23-D0471DD1301F}" presName="spaceRect" presStyleCnt="0"/>
      <dgm:spPr/>
    </dgm:pt>
    <dgm:pt modelId="{1BEAB175-E329-4491-850E-190739EEF564}" type="pres">
      <dgm:prSet presAssocID="{54935DD1-7EE9-4140-9E23-D0471DD1301F}" presName="textRect" presStyleLbl="revTx" presStyleIdx="1" presStyleCnt="5">
        <dgm:presLayoutVars>
          <dgm:chMax val="1"/>
          <dgm:chPref val="1"/>
        </dgm:presLayoutVars>
      </dgm:prSet>
      <dgm:spPr/>
    </dgm:pt>
    <dgm:pt modelId="{8517FB7C-9FED-4226-BBE4-A5C6CA823DC3}" type="pres">
      <dgm:prSet presAssocID="{E19ADE92-D698-4B62-BEC4-400B4F2FDF75}" presName="sibTrans" presStyleCnt="0"/>
      <dgm:spPr/>
    </dgm:pt>
    <dgm:pt modelId="{B9128762-6CA3-4EC7-A848-FCC1CA8F4036}" type="pres">
      <dgm:prSet presAssocID="{8E943F86-4846-4A70-A8FA-2872A6092F51}" presName="compNode" presStyleCnt="0"/>
      <dgm:spPr/>
    </dgm:pt>
    <dgm:pt modelId="{8E4BB904-6074-4E79-91EB-23072AFFC374}" type="pres">
      <dgm:prSet presAssocID="{8E943F86-4846-4A70-A8FA-2872A6092F5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iagrama de flujo"/>
        </a:ext>
      </dgm:extLst>
    </dgm:pt>
    <dgm:pt modelId="{9F36F3A4-41C0-4B41-A2CD-056D8BBB2241}" type="pres">
      <dgm:prSet presAssocID="{8E943F86-4846-4A70-A8FA-2872A6092F51}" presName="spaceRect" presStyleCnt="0"/>
      <dgm:spPr/>
    </dgm:pt>
    <dgm:pt modelId="{1AD3C0B2-ADB1-48C0-85EB-D87F1CBA6C0C}" type="pres">
      <dgm:prSet presAssocID="{8E943F86-4846-4A70-A8FA-2872A6092F51}" presName="textRect" presStyleLbl="revTx" presStyleIdx="2" presStyleCnt="5">
        <dgm:presLayoutVars>
          <dgm:chMax val="1"/>
          <dgm:chPref val="1"/>
        </dgm:presLayoutVars>
      </dgm:prSet>
      <dgm:spPr/>
    </dgm:pt>
    <dgm:pt modelId="{F1F6E5BC-C7EC-48EC-8E48-DAEF0995E9B0}" type="pres">
      <dgm:prSet presAssocID="{3267745C-01D4-4793-85B4-26D9C5EAF301}" presName="sibTrans" presStyleCnt="0"/>
      <dgm:spPr/>
    </dgm:pt>
    <dgm:pt modelId="{3928E587-059A-4AD2-8648-B24A8B105322}" type="pres">
      <dgm:prSet presAssocID="{1EB5C42B-AC5D-470C-B735-87B94DD003DF}" presName="compNode" presStyleCnt="0"/>
      <dgm:spPr/>
    </dgm:pt>
    <dgm:pt modelId="{09F67D3E-FD1B-49F2-A074-13AB7F9DEA17}" type="pres">
      <dgm:prSet presAssocID="{1EB5C42B-AC5D-470C-B735-87B94DD003D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se de datos"/>
        </a:ext>
      </dgm:extLst>
    </dgm:pt>
    <dgm:pt modelId="{6325F8EA-330C-421B-906B-D65EC7995D8E}" type="pres">
      <dgm:prSet presAssocID="{1EB5C42B-AC5D-470C-B735-87B94DD003DF}" presName="spaceRect" presStyleCnt="0"/>
      <dgm:spPr/>
    </dgm:pt>
    <dgm:pt modelId="{C968AC72-0555-47A8-9F57-E66FC68E714B}" type="pres">
      <dgm:prSet presAssocID="{1EB5C42B-AC5D-470C-B735-87B94DD003DF}" presName="textRect" presStyleLbl="revTx" presStyleIdx="3" presStyleCnt="5">
        <dgm:presLayoutVars>
          <dgm:chMax val="1"/>
          <dgm:chPref val="1"/>
        </dgm:presLayoutVars>
      </dgm:prSet>
      <dgm:spPr/>
    </dgm:pt>
    <dgm:pt modelId="{17F6AD31-F06C-472F-B6D2-868A63C347C8}" type="pres">
      <dgm:prSet presAssocID="{96F2A424-71AF-476B-9112-C5E3F9C49712}" presName="sibTrans" presStyleCnt="0"/>
      <dgm:spPr/>
    </dgm:pt>
    <dgm:pt modelId="{648E37A4-A50A-49A3-9314-4ACCDA21806F}" type="pres">
      <dgm:prSet presAssocID="{DEAF79F7-6E65-4B61-A030-813E91EC630D}" presName="compNode" presStyleCnt="0"/>
      <dgm:spPr/>
    </dgm:pt>
    <dgm:pt modelId="{0D1343A3-AAC6-4FFC-AB47-3F868D06ED5A}" type="pres">
      <dgm:prSet presAssocID="{DEAF79F7-6E65-4B61-A030-813E91EC630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Jerarquía"/>
        </a:ext>
      </dgm:extLst>
    </dgm:pt>
    <dgm:pt modelId="{F3641BEB-29C2-49F1-8C1F-C538C2A7186F}" type="pres">
      <dgm:prSet presAssocID="{DEAF79F7-6E65-4B61-A030-813E91EC630D}" presName="spaceRect" presStyleCnt="0"/>
      <dgm:spPr/>
    </dgm:pt>
    <dgm:pt modelId="{D919FE4E-1F0F-4013-A551-6207C32C1F97}" type="pres">
      <dgm:prSet presAssocID="{DEAF79F7-6E65-4B61-A030-813E91EC630D}" presName="textRect" presStyleLbl="revTx" presStyleIdx="4" presStyleCnt="5">
        <dgm:presLayoutVars>
          <dgm:chMax val="1"/>
          <dgm:chPref val="1"/>
        </dgm:presLayoutVars>
      </dgm:prSet>
      <dgm:spPr/>
    </dgm:pt>
  </dgm:ptLst>
  <dgm:cxnLst>
    <dgm:cxn modelId="{4FEF7F00-84FB-4A5E-90B4-54B69F9ED7C2}" type="presOf" srcId="{8E943F86-4846-4A70-A8FA-2872A6092F51}" destId="{1AD3C0B2-ADB1-48C0-85EB-D87F1CBA6C0C}" srcOrd="0" destOrd="0" presId="urn:microsoft.com/office/officeart/2018/2/layout/IconLabelList"/>
    <dgm:cxn modelId="{28CD2B09-AD2B-4610-86D2-CA9C697E2A3B}" type="presOf" srcId="{4E967597-967A-4B03-8C1B-ABC49AD8CBE7}" destId="{9C41743E-CF64-4385-8474-3C3696BDA24D}" srcOrd="0" destOrd="0" presId="urn:microsoft.com/office/officeart/2018/2/layout/IconLabelList"/>
    <dgm:cxn modelId="{A2A76F97-35A4-4E34-8A51-B071A14C5DAB}" srcId="{97344FBB-0FB1-488F-B65D-D0E415BBC5E7}" destId="{8E943F86-4846-4A70-A8FA-2872A6092F51}" srcOrd="2" destOrd="0" parTransId="{81FED26D-DCE0-4FE3-81CE-89435ACB8B57}" sibTransId="{3267745C-01D4-4793-85B4-26D9C5EAF301}"/>
    <dgm:cxn modelId="{54F967B4-5A0F-4343-9E0E-68F7E3F79AC8}" type="presOf" srcId="{DEAF79F7-6E65-4B61-A030-813E91EC630D}" destId="{D919FE4E-1F0F-4013-A551-6207C32C1F97}" srcOrd="0" destOrd="0" presId="urn:microsoft.com/office/officeart/2018/2/layout/IconLabelList"/>
    <dgm:cxn modelId="{7A2E13BA-FE2F-47A0-840E-171CE741F531}" srcId="{97344FBB-0FB1-488F-B65D-D0E415BBC5E7}" destId="{DEAF79F7-6E65-4B61-A030-813E91EC630D}" srcOrd="4" destOrd="0" parTransId="{64CB5AA4-1276-4B80-B33D-E495A97A7841}" sibTransId="{B92DDC49-06D0-45F4-B38D-1EF1346FB923}"/>
    <dgm:cxn modelId="{82D93CC3-280D-439C-A043-48E343FA52DF}" srcId="{97344FBB-0FB1-488F-B65D-D0E415BBC5E7}" destId="{54935DD1-7EE9-4140-9E23-D0471DD1301F}" srcOrd="1" destOrd="0" parTransId="{252F8000-D299-41B5-BE4F-4C658CD66A85}" sibTransId="{E19ADE92-D698-4B62-BEC4-400B4F2FDF75}"/>
    <dgm:cxn modelId="{46E7C0C9-C86C-44F6-ACD3-F2303068577F}" type="presOf" srcId="{54935DD1-7EE9-4140-9E23-D0471DD1301F}" destId="{1BEAB175-E329-4491-850E-190739EEF564}" srcOrd="0" destOrd="0" presId="urn:microsoft.com/office/officeart/2018/2/layout/IconLabelList"/>
    <dgm:cxn modelId="{65AACBD9-84C5-44C6-B09B-5AB698EADC78}" srcId="{97344FBB-0FB1-488F-B65D-D0E415BBC5E7}" destId="{4E967597-967A-4B03-8C1B-ABC49AD8CBE7}" srcOrd="0" destOrd="0" parTransId="{9C5267DD-2454-439F-8543-795DE796F6D2}" sibTransId="{8617A2B5-BA6F-4543-ABA1-F2FA25B40905}"/>
    <dgm:cxn modelId="{219059DF-A2CE-4587-9EB5-520CA1ECB7E0}" type="presOf" srcId="{97344FBB-0FB1-488F-B65D-D0E415BBC5E7}" destId="{B46B0923-ADB4-42E5-B88D-02A9FAA190E3}" srcOrd="0" destOrd="0" presId="urn:microsoft.com/office/officeart/2018/2/layout/IconLabelList"/>
    <dgm:cxn modelId="{05675BF0-4969-42CA-B4F4-AA32ADFFB571}" type="presOf" srcId="{1EB5C42B-AC5D-470C-B735-87B94DD003DF}" destId="{C968AC72-0555-47A8-9F57-E66FC68E714B}" srcOrd="0" destOrd="0" presId="urn:microsoft.com/office/officeart/2018/2/layout/IconLabelList"/>
    <dgm:cxn modelId="{2D2806F2-496B-40B4-BBD8-BB3BF953CB70}" srcId="{97344FBB-0FB1-488F-B65D-D0E415BBC5E7}" destId="{1EB5C42B-AC5D-470C-B735-87B94DD003DF}" srcOrd="3" destOrd="0" parTransId="{05C9E2B5-9B0F-4E61-BB1E-A747A4107C89}" sibTransId="{96F2A424-71AF-476B-9112-C5E3F9C49712}"/>
    <dgm:cxn modelId="{5B8F4E33-C8DC-45D5-85F8-9E679B5527E9}" type="presParOf" srcId="{B46B0923-ADB4-42E5-B88D-02A9FAA190E3}" destId="{BD41FA51-C8AE-40C0-95B8-AC323663B375}" srcOrd="0" destOrd="0" presId="urn:microsoft.com/office/officeart/2018/2/layout/IconLabelList"/>
    <dgm:cxn modelId="{AF90DB98-1B5E-4503-8DE2-0C70CEEEFFB5}" type="presParOf" srcId="{BD41FA51-C8AE-40C0-95B8-AC323663B375}" destId="{48117610-BB0C-4A86-98FF-2239F59744E5}" srcOrd="0" destOrd="0" presId="urn:microsoft.com/office/officeart/2018/2/layout/IconLabelList"/>
    <dgm:cxn modelId="{DA18409F-3D10-41FE-9D47-9A0E0F89F04C}" type="presParOf" srcId="{BD41FA51-C8AE-40C0-95B8-AC323663B375}" destId="{8DBBF7B8-366B-4A1F-B7E3-B0FFD24F61B8}" srcOrd="1" destOrd="0" presId="urn:microsoft.com/office/officeart/2018/2/layout/IconLabelList"/>
    <dgm:cxn modelId="{A0C528FA-6802-48B1-B708-997D29572A2B}" type="presParOf" srcId="{BD41FA51-C8AE-40C0-95B8-AC323663B375}" destId="{9C41743E-CF64-4385-8474-3C3696BDA24D}" srcOrd="2" destOrd="0" presId="urn:microsoft.com/office/officeart/2018/2/layout/IconLabelList"/>
    <dgm:cxn modelId="{E196C20C-4D40-4C8E-87F8-0E0D081B6F75}" type="presParOf" srcId="{B46B0923-ADB4-42E5-B88D-02A9FAA190E3}" destId="{9D956654-0344-40B6-80C6-E5EF11FF8AA2}" srcOrd="1" destOrd="0" presId="urn:microsoft.com/office/officeart/2018/2/layout/IconLabelList"/>
    <dgm:cxn modelId="{B26D95D8-64D0-4F9D-9766-2126FD47EC31}" type="presParOf" srcId="{B46B0923-ADB4-42E5-B88D-02A9FAA190E3}" destId="{F7C0287C-4080-4A06-A346-C02368318180}" srcOrd="2" destOrd="0" presId="urn:microsoft.com/office/officeart/2018/2/layout/IconLabelList"/>
    <dgm:cxn modelId="{D4EEE2DB-0B68-4669-9EB0-313FF5723B28}" type="presParOf" srcId="{F7C0287C-4080-4A06-A346-C02368318180}" destId="{F7B5E2AB-2204-4629-BE91-19D5CA511FFC}" srcOrd="0" destOrd="0" presId="urn:microsoft.com/office/officeart/2018/2/layout/IconLabelList"/>
    <dgm:cxn modelId="{A66EB295-8C83-4FA2-8EB3-C6D9A9CCBBD2}" type="presParOf" srcId="{F7C0287C-4080-4A06-A346-C02368318180}" destId="{CF3E7CB0-120D-4019-927B-5E908B3DE32C}" srcOrd="1" destOrd="0" presId="urn:microsoft.com/office/officeart/2018/2/layout/IconLabelList"/>
    <dgm:cxn modelId="{A6603BDE-DF62-4B47-8F5C-D9B088DE709D}" type="presParOf" srcId="{F7C0287C-4080-4A06-A346-C02368318180}" destId="{1BEAB175-E329-4491-850E-190739EEF564}" srcOrd="2" destOrd="0" presId="urn:microsoft.com/office/officeart/2018/2/layout/IconLabelList"/>
    <dgm:cxn modelId="{0EA8B97C-3FDD-4AE8-9511-B76B78C6903B}" type="presParOf" srcId="{B46B0923-ADB4-42E5-B88D-02A9FAA190E3}" destId="{8517FB7C-9FED-4226-BBE4-A5C6CA823DC3}" srcOrd="3" destOrd="0" presId="urn:microsoft.com/office/officeart/2018/2/layout/IconLabelList"/>
    <dgm:cxn modelId="{3CEC4B30-5F6F-43E5-9A77-2CEC8D12C7C0}" type="presParOf" srcId="{B46B0923-ADB4-42E5-B88D-02A9FAA190E3}" destId="{B9128762-6CA3-4EC7-A848-FCC1CA8F4036}" srcOrd="4" destOrd="0" presId="urn:microsoft.com/office/officeart/2018/2/layout/IconLabelList"/>
    <dgm:cxn modelId="{3E47D043-18AF-4101-86F9-C7FA1792EBB3}" type="presParOf" srcId="{B9128762-6CA3-4EC7-A848-FCC1CA8F4036}" destId="{8E4BB904-6074-4E79-91EB-23072AFFC374}" srcOrd="0" destOrd="0" presId="urn:microsoft.com/office/officeart/2018/2/layout/IconLabelList"/>
    <dgm:cxn modelId="{D2F9CB45-31D6-4BE3-BDBE-A58F926E0E94}" type="presParOf" srcId="{B9128762-6CA3-4EC7-A848-FCC1CA8F4036}" destId="{9F36F3A4-41C0-4B41-A2CD-056D8BBB2241}" srcOrd="1" destOrd="0" presId="urn:microsoft.com/office/officeart/2018/2/layout/IconLabelList"/>
    <dgm:cxn modelId="{C609969E-28D1-4BC0-B46D-A36D300EF72F}" type="presParOf" srcId="{B9128762-6CA3-4EC7-A848-FCC1CA8F4036}" destId="{1AD3C0B2-ADB1-48C0-85EB-D87F1CBA6C0C}" srcOrd="2" destOrd="0" presId="urn:microsoft.com/office/officeart/2018/2/layout/IconLabelList"/>
    <dgm:cxn modelId="{4B92AA85-C078-4F03-A3B4-2BD2980AD45A}" type="presParOf" srcId="{B46B0923-ADB4-42E5-B88D-02A9FAA190E3}" destId="{F1F6E5BC-C7EC-48EC-8E48-DAEF0995E9B0}" srcOrd="5" destOrd="0" presId="urn:microsoft.com/office/officeart/2018/2/layout/IconLabelList"/>
    <dgm:cxn modelId="{B39D110C-D8F9-487D-AF96-94C1CE66A2B8}" type="presParOf" srcId="{B46B0923-ADB4-42E5-B88D-02A9FAA190E3}" destId="{3928E587-059A-4AD2-8648-B24A8B105322}" srcOrd="6" destOrd="0" presId="urn:microsoft.com/office/officeart/2018/2/layout/IconLabelList"/>
    <dgm:cxn modelId="{5348CF82-3DFE-46AE-BC91-C1793BE20994}" type="presParOf" srcId="{3928E587-059A-4AD2-8648-B24A8B105322}" destId="{09F67D3E-FD1B-49F2-A074-13AB7F9DEA17}" srcOrd="0" destOrd="0" presId="urn:microsoft.com/office/officeart/2018/2/layout/IconLabelList"/>
    <dgm:cxn modelId="{0B55C6AD-2326-4304-AF69-2DD2669E8934}" type="presParOf" srcId="{3928E587-059A-4AD2-8648-B24A8B105322}" destId="{6325F8EA-330C-421B-906B-D65EC7995D8E}" srcOrd="1" destOrd="0" presId="urn:microsoft.com/office/officeart/2018/2/layout/IconLabelList"/>
    <dgm:cxn modelId="{206F6FD4-D931-4A59-8EBF-ED5A0E3A086D}" type="presParOf" srcId="{3928E587-059A-4AD2-8648-B24A8B105322}" destId="{C968AC72-0555-47A8-9F57-E66FC68E714B}" srcOrd="2" destOrd="0" presId="urn:microsoft.com/office/officeart/2018/2/layout/IconLabelList"/>
    <dgm:cxn modelId="{6784417B-F68D-4AD7-A734-66A3180623A2}" type="presParOf" srcId="{B46B0923-ADB4-42E5-B88D-02A9FAA190E3}" destId="{17F6AD31-F06C-472F-B6D2-868A63C347C8}" srcOrd="7" destOrd="0" presId="urn:microsoft.com/office/officeart/2018/2/layout/IconLabelList"/>
    <dgm:cxn modelId="{4C1EB412-F816-441A-BDDE-212E608792FE}" type="presParOf" srcId="{B46B0923-ADB4-42E5-B88D-02A9FAA190E3}" destId="{648E37A4-A50A-49A3-9314-4ACCDA21806F}" srcOrd="8" destOrd="0" presId="urn:microsoft.com/office/officeart/2018/2/layout/IconLabelList"/>
    <dgm:cxn modelId="{D95B01CC-6DFA-48FA-B734-8624DC781D6E}" type="presParOf" srcId="{648E37A4-A50A-49A3-9314-4ACCDA21806F}" destId="{0D1343A3-AAC6-4FFC-AB47-3F868D06ED5A}" srcOrd="0" destOrd="0" presId="urn:microsoft.com/office/officeart/2018/2/layout/IconLabelList"/>
    <dgm:cxn modelId="{5FEFBB27-987C-4804-9EF5-B95F77E4B4E6}" type="presParOf" srcId="{648E37A4-A50A-49A3-9314-4ACCDA21806F}" destId="{F3641BEB-29C2-49F1-8C1F-C538C2A7186F}" srcOrd="1" destOrd="0" presId="urn:microsoft.com/office/officeart/2018/2/layout/IconLabelList"/>
    <dgm:cxn modelId="{9BCF0898-361D-4D8F-8C1B-3C9BD3F6B3E8}" type="presParOf" srcId="{648E37A4-A50A-49A3-9314-4ACCDA21806F}" destId="{D919FE4E-1F0F-4013-A551-6207C32C1F97}"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117610-BB0C-4A86-98FF-2239F59744E5}">
      <dsp:nvSpPr>
        <dsp:cNvPr id="0" name=""/>
        <dsp:cNvSpPr/>
      </dsp:nvSpPr>
      <dsp:spPr>
        <a:xfrm>
          <a:off x="828914" y="554248"/>
          <a:ext cx="810000" cy="81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C41743E-CF64-4385-8474-3C3696BDA24D}">
      <dsp:nvSpPr>
        <dsp:cNvPr id="0" name=""/>
        <dsp:cNvSpPr/>
      </dsp:nvSpPr>
      <dsp:spPr>
        <a:xfrm>
          <a:off x="333914" y="1827218"/>
          <a:ext cx="1800000" cy="1811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s-PE" sz="1200" b="0" i="1" kern="1200">
              <a:latin typeface="Roboto" panose="02000000000000000000" pitchFamily="2" charset="0"/>
              <a:ea typeface="Roboto" panose="02000000000000000000" pitchFamily="2" charset="0"/>
              <a:cs typeface="Roboto" panose="02000000000000000000" pitchFamily="2" charset="0"/>
            </a:rPr>
            <a:t>left_join(): </a:t>
          </a:r>
          <a:r>
            <a:rPr lang="es-PE" sz="1200" b="0" i="0" kern="1200">
              <a:latin typeface="Roboto" panose="02000000000000000000" pitchFamily="2" charset="0"/>
              <a:ea typeface="Roboto" panose="02000000000000000000" pitchFamily="2" charset="0"/>
              <a:cs typeface="Roboto" panose="02000000000000000000" pitchFamily="2" charset="0"/>
            </a:rPr>
            <a:t>Conserva todos los registros de la base principal (a la izquierda) y agrega únicamente la información coincidente de la segunda base, según la clave definida. Se usa cuando quieres mantener toda tu base original, sin perder observaciones.</a:t>
          </a:r>
          <a:endParaRPr lang="en-US" sz="1200" kern="1200">
            <a:latin typeface="Roboto" panose="02000000000000000000" pitchFamily="2" charset="0"/>
            <a:ea typeface="Roboto" panose="02000000000000000000" pitchFamily="2" charset="0"/>
            <a:cs typeface="Roboto" panose="02000000000000000000" pitchFamily="2" charset="0"/>
          </a:endParaRPr>
        </a:p>
      </dsp:txBody>
      <dsp:txXfrm>
        <a:off x="333914" y="1827218"/>
        <a:ext cx="1800000" cy="1811337"/>
      </dsp:txXfrm>
    </dsp:sp>
    <dsp:sp modelId="{F7B5E2AB-2204-4629-BE91-19D5CA511FFC}">
      <dsp:nvSpPr>
        <dsp:cNvPr id="0" name=""/>
        <dsp:cNvSpPr/>
      </dsp:nvSpPr>
      <dsp:spPr>
        <a:xfrm>
          <a:off x="2943914" y="554248"/>
          <a:ext cx="810000" cy="81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BEAB175-E329-4491-850E-190739EEF564}">
      <dsp:nvSpPr>
        <dsp:cNvPr id="0" name=""/>
        <dsp:cNvSpPr/>
      </dsp:nvSpPr>
      <dsp:spPr>
        <a:xfrm>
          <a:off x="2448914" y="1827218"/>
          <a:ext cx="1800000" cy="1811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s-PE" sz="1200" b="0" i="1" kern="1200">
              <a:latin typeface="Roboto" panose="02000000000000000000" pitchFamily="2" charset="0"/>
              <a:ea typeface="Roboto" panose="02000000000000000000" pitchFamily="2" charset="0"/>
              <a:cs typeface="Roboto" panose="02000000000000000000" pitchFamily="2" charset="0"/>
            </a:rPr>
            <a:t>inner_join(): </a:t>
          </a:r>
          <a:r>
            <a:rPr lang="es-PE" sz="1200" b="0" i="0" kern="1200">
              <a:latin typeface="Roboto" panose="02000000000000000000" pitchFamily="2" charset="0"/>
              <a:ea typeface="Roboto" panose="02000000000000000000" pitchFamily="2" charset="0"/>
              <a:cs typeface="Roboto" panose="02000000000000000000" pitchFamily="2" charset="0"/>
            </a:rPr>
            <a:t>Devuelve únicamente las observaciones que aparecen en ambas bases. Es útil cuando necesitas trabajar solo con los registros que tienen coincidencia en ambas fuentes.</a:t>
          </a:r>
          <a:endParaRPr lang="en-US" sz="1200" kern="1200">
            <a:latin typeface="Roboto" panose="02000000000000000000" pitchFamily="2" charset="0"/>
            <a:ea typeface="Roboto" panose="02000000000000000000" pitchFamily="2" charset="0"/>
            <a:cs typeface="Roboto" panose="02000000000000000000" pitchFamily="2" charset="0"/>
          </a:endParaRPr>
        </a:p>
      </dsp:txBody>
      <dsp:txXfrm>
        <a:off x="2448914" y="1827218"/>
        <a:ext cx="1800000" cy="1811337"/>
      </dsp:txXfrm>
    </dsp:sp>
    <dsp:sp modelId="{8E4BB904-6074-4E79-91EB-23072AFFC374}">
      <dsp:nvSpPr>
        <dsp:cNvPr id="0" name=""/>
        <dsp:cNvSpPr/>
      </dsp:nvSpPr>
      <dsp:spPr>
        <a:xfrm>
          <a:off x="5058914" y="554248"/>
          <a:ext cx="810000" cy="81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D3C0B2-ADB1-48C0-85EB-D87F1CBA6C0C}">
      <dsp:nvSpPr>
        <dsp:cNvPr id="0" name=""/>
        <dsp:cNvSpPr/>
      </dsp:nvSpPr>
      <dsp:spPr>
        <a:xfrm>
          <a:off x="4563914" y="1827218"/>
          <a:ext cx="1800000" cy="1811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s-PE" sz="1200" b="0" i="1" kern="1200" dirty="0" err="1">
              <a:latin typeface="Roboto" panose="02000000000000000000" pitchFamily="2" charset="0"/>
              <a:ea typeface="Roboto" panose="02000000000000000000" pitchFamily="2" charset="0"/>
              <a:cs typeface="Roboto" panose="02000000000000000000" pitchFamily="2" charset="0"/>
            </a:rPr>
            <a:t>right_join</a:t>
          </a:r>
          <a:r>
            <a:rPr lang="es-PE" sz="1200" b="0" i="1" kern="1200" dirty="0">
              <a:latin typeface="Roboto" panose="02000000000000000000" pitchFamily="2" charset="0"/>
              <a:ea typeface="Roboto" panose="02000000000000000000" pitchFamily="2" charset="0"/>
              <a:cs typeface="Roboto" panose="02000000000000000000" pitchFamily="2" charset="0"/>
            </a:rPr>
            <a:t>(): </a:t>
          </a:r>
          <a:r>
            <a:rPr lang="es-PE" sz="1200" b="0" i="0" kern="1200" dirty="0">
              <a:latin typeface="Roboto" panose="02000000000000000000" pitchFamily="2" charset="0"/>
              <a:ea typeface="Roboto" panose="02000000000000000000" pitchFamily="2" charset="0"/>
              <a:cs typeface="Roboto" panose="02000000000000000000" pitchFamily="2" charset="0"/>
            </a:rPr>
            <a:t>Conserva todos los registros de la segunda base (a la derecha), complementando con la información coincidente de la base principal. Se emplea cuando la base secundaria debe ser priorizada o es la de referencia.</a:t>
          </a:r>
          <a:endParaRPr lang="en-US" sz="1200" kern="1200" dirty="0">
            <a:latin typeface="Roboto" panose="02000000000000000000" pitchFamily="2" charset="0"/>
            <a:ea typeface="Roboto" panose="02000000000000000000" pitchFamily="2" charset="0"/>
            <a:cs typeface="Roboto" panose="02000000000000000000" pitchFamily="2" charset="0"/>
          </a:endParaRPr>
        </a:p>
      </dsp:txBody>
      <dsp:txXfrm>
        <a:off x="4563914" y="1827218"/>
        <a:ext cx="1800000" cy="1811337"/>
      </dsp:txXfrm>
    </dsp:sp>
    <dsp:sp modelId="{09F67D3E-FD1B-49F2-A074-13AB7F9DEA17}">
      <dsp:nvSpPr>
        <dsp:cNvPr id="0" name=""/>
        <dsp:cNvSpPr/>
      </dsp:nvSpPr>
      <dsp:spPr>
        <a:xfrm>
          <a:off x="7173914" y="554248"/>
          <a:ext cx="810000" cy="81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968AC72-0555-47A8-9F57-E66FC68E714B}">
      <dsp:nvSpPr>
        <dsp:cNvPr id="0" name=""/>
        <dsp:cNvSpPr/>
      </dsp:nvSpPr>
      <dsp:spPr>
        <a:xfrm>
          <a:off x="6678914" y="1827218"/>
          <a:ext cx="1800000" cy="1811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s-PE" sz="1200" b="0" i="1" kern="1200" dirty="0" err="1">
              <a:latin typeface="Roboto" panose="02000000000000000000" pitchFamily="2" charset="0"/>
              <a:ea typeface="Roboto" panose="02000000000000000000" pitchFamily="2" charset="0"/>
              <a:cs typeface="Roboto" panose="02000000000000000000" pitchFamily="2" charset="0"/>
            </a:rPr>
            <a:t>full_join</a:t>
          </a:r>
          <a:r>
            <a:rPr lang="es-PE" sz="1200" b="0" i="1" kern="1200" dirty="0">
              <a:latin typeface="Roboto" panose="02000000000000000000" pitchFamily="2" charset="0"/>
              <a:ea typeface="Roboto" panose="02000000000000000000" pitchFamily="2" charset="0"/>
              <a:cs typeface="Roboto" panose="02000000000000000000" pitchFamily="2" charset="0"/>
            </a:rPr>
            <a:t>(): </a:t>
          </a:r>
          <a:r>
            <a:rPr lang="es-PE" sz="1200" b="0" i="0" kern="1200" dirty="0">
              <a:latin typeface="Roboto" panose="02000000000000000000" pitchFamily="2" charset="0"/>
              <a:ea typeface="Roboto" panose="02000000000000000000" pitchFamily="2" charset="0"/>
              <a:cs typeface="Roboto" panose="02000000000000000000" pitchFamily="2" charset="0"/>
            </a:rPr>
            <a:t>Combina todos los registros de ambas bases, independientemente de si existe o no coincidencia en la clave. Es ideal para integrar información dispersa sin descartar ningún dato.</a:t>
          </a:r>
          <a:endParaRPr lang="en-US" sz="1200" kern="1200" dirty="0">
            <a:latin typeface="Roboto" panose="02000000000000000000" pitchFamily="2" charset="0"/>
            <a:ea typeface="Roboto" panose="02000000000000000000" pitchFamily="2" charset="0"/>
            <a:cs typeface="Roboto" panose="02000000000000000000" pitchFamily="2" charset="0"/>
          </a:endParaRPr>
        </a:p>
      </dsp:txBody>
      <dsp:txXfrm>
        <a:off x="6678914" y="1827218"/>
        <a:ext cx="1800000" cy="1811337"/>
      </dsp:txXfrm>
    </dsp:sp>
    <dsp:sp modelId="{0D1343A3-AAC6-4FFC-AB47-3F868D06ED5A}">
      <dsp:nvSpPr>
        <dsp:cNvPr id="0" name=""/>
        <dsp:cNvSpPr/>
      </dsp:nvSpPr>
      <dsp:spPr>
        <a:xfrm>
          <a:off x="9288914" y="554248"/>
          <a:ext cx="810000" cy="81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919FE4E-1F0F-4013-A551-6207C32C1F97}">
      <dsp:nvSpPr>
        <dsp:cNvPr id="0" name=""/>
        <dsp:cNvSpPr/>
      </dsp:nvSpPr>
      <dsp:spPr>
        <a:xfrm>
          <a:off x="8793914" y="1827218"/>
          <a:ext cx="1800000" cy="1811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s-PE" sz="1200" b="0" i="1" kern="1200" dirty="0" err="1">
              <a:latin typeface="Roboto" panose="02000000000000000000" pitchFamily="2" charset="0"/>
              <a:ea typeface="Roboto" panose="02000000000000000000" pitchFamily="2" charset="0"/>
              <a:cs typeface="Roboto" panose="02000000000000000000" pitchFamily="2" charset="0"/>
            </a:rPr>
            <a:t>bind_rows</a:t>
          </a:r>
          <a:r>
            <a:rPr lang="es-PE" sz="1200" b="0" i="1" kern="1200" dirty="0">
              <a:latin typeface="Roboto" panose="02000000000000000000" pitchFamily="2" charset="0"/>
              <a:ea typeface="Roboto" panose="02000000000000000000" pitchFamily="2" charset="0"/>
              <a:cs typeface="Roboto" panose="02000000000000000000" pitchFamily="2" charset="0"/>
            </a:rPr>
            <a:t>(): </a:t>
          </a:r>
          <a:r>
            <a:rPr lang="es-PE" sz="1200" b="0" i="0" kern="1200" dirty="0">
              <a:latin typeface="Roboto" panose="02000000000000000000" pitchFamily="2" charset="0"/>
              <a:ea typeface="Roboto" panose="02000000000000000000" pitchFamily="2" charset="0"/>
              <a:cs typeface="Roboto" panose="02000000000000000000" pitchFamily="2" charset="0"/>
            </a:rPr>
            <a:t>Une filas de dos o más bases que comparten la misma estructura de variables. A diferencia de los </a:t>
          </a:r>
          <a:r>
            <a:rPr lang="es-PE" sz="1200" b="0" i="0" kern="1200" dirty="0" err="1">
              <a:latin typeface="Roboto" panose="02000000000000000000" pitchFamily="2" charset="0"/>
              <a:ea typeface="Roboto" panose="02000000000000000000" pitchFamily="2" charset="0"/>
              <a:cs typeface="Roboto" panose="02000000000000000000" pitchFamily="2" charset="0"/>
            </a:rPr>
            <a:t>joins</a:t>
          </a:r>
          <a:r>
            <a:rPr lang="es-PE" sz="1200" b="0" i="0" kern="1200" dirty="0">
              <a:latin typeface="Roboto" panose="02000000000000000000" pitchFamily="2" charset="0"/>
              <a:ea typeface="Roboto" panose="02000000000000000000" pitchFamily="2" charset="0"/>
              <a:cs typeface="Roboto" panose="02000000000000000000" pitchFamily="2" charset="0"/>
            </a:rPr>
            <a:t> anteriores (que combinan columnas), </a:t>
          </a:r>
          <a:r>
            <a:rPr lang="es-PE" sz="1200" b="0" i="0" kern="1200" dirty="0" err="1">
              <a:latin typeface="Roboto" panose="02000000000000000000" pitchFamily="2" charset="0"/>
              <a:ea typeface="Roboto" panose="02000000000000000000" pitchFamily="2" charset="0"/>
              <a:cs typeface="Roboto" panose="02000000000000000000" pitchFamily="2" charset="0"/>
            </a:rPr>
            <a:t>bind_rows</a:t>
          </a:r>
          <a:r>
            <a:rPr lang="es-PE" sz="1200" b="0" i="0" kern="1200" dirty="0">
              <a:latin typeface="Roboto" panose="02000000000000000000" pitchFamily="2" charset="0"/>
              <a:ea typeface="Roboto" panose="02000000000000000000" pitchFamily="2" charset="0"/>
              <a:cs typeface="Roboto" panose="02000000000000000000" pitchFamily="2" charset="0"/>
            </a:rPr>
            <a:t>() apila datos uno debajo de otro, aumentando el número de registros.</a:t>
          </a:r>
          <a:endParaRPr lang="en-US" sz="1200" kern="1200" dirty="0">
            <a:latin typeface="Roboto" panose="02000000000000000000" pitchFamily="2" charset="0"/>
            <a:ea typeface="Roboto" panose="02000000000000000000" pitchFamily="2" charset="0"/>
            <a:cs typeface="Roboto" panose="02000000000000000000" pitchFamily="2" charset="0"/>
          </a:endParaRPr>
        </a:p>
      </dsp:txBody>
      <dsp:txXfrm>
        <a:off x="8793914" y="1827218"/>
        <a:ext cx="1800000" cy="1811337"/>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7" name="Google Shape;6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s-P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a:extLst>
            <a:ext uri="{FF2B5EF4-FFF2-40B4-BE49-F238E27FC236}">
              <a16:creationId xmlns:a16="http://schemas.microsoft.com/office/drawing/2014/main" id="{FE924827-49BF-CF92-8DEF-180B0539DB98}"/>
            </a:ext>
          </a:extLst>
        </p:cNvPr>
        <p:cNvGrpSpPr/>
        <p:nvPr/>
      </p:nvGrpSpPr>
      <p:grpSpPr>
        <a:xfrm>
          <a:off x="0" y="0"/>
          <a:ext cx="0" cy="0"/>
          <a:chOff x="0" y="0"/>
          <a:chExt cx="0" cy="0"/>
        </a:xfrm>
      </p:grpSpPr>
      <p:sp>
        <p:nvSpPr>
          <p:cNvPr id="163" name="Google Shape;163;g356c6a80478_0_22:notes">
            <a:extLst>
              <a:ext uri="{FF2B5EF4-FFF2-40B4-BE49-F238E27FC236}">
                <a16:creationId xmlns:a16="http://schemas.microsoft.com/office/drawing/2014/main" id="{0E126490-EB8F-F012-DC6F-21390A15696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g356c6a80478_0_22:notes">
            <a:extLst>
              <a:ext uri="{FF2B5EF4-FFF2-40B4-BE49-F238E27FC236}">
                <a16:creationId xmlns:a16="http://schemas.microsoft.com/office/drawing/2014/main" id="{CC8CBB20-9F5C-58F3-1AA8-630EE0F7EB4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67468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356c6a80478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g356c6a80478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356c6a80478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g356c6a80478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a:extLst>
            <a:ext uri="{FF2B5EF4-FFF2-40B4-BE49-F238E27FC236}">
              <a16:creationId xmlns:a16="http://schemas.microsoft.com/office/drawing/2014/main" id="{F99EC8CA-1E5C-5580-D166-375850DF7ADB}"/>
            </a:ext>
          </a:extLst>
        </p:cNvPr>
        <p:cNvGrpSpPr/>
        <p:nvPr/>
      </p:nvGrpSpPr>
      <p:grpSpPr>
        <a:xfrm>
          <a:off x="0" y="0"/>
          <a:ext cx="0" cy="0"/>
          <a:chOff x="0" y="0"/>
          <a:chExt cx="0" cy="0"/>
        </a:xfrm>
      </p:grpSpPr>
      <p:sp>
        <p:nvSpPr>
          <p:cNvPr id="163" name="Google Shape;163;g356c6a80478_0_22:notes">
            <a:extLst>
              <a:ext uri="{FF2B5EF4-FFF2-40B4-BE49-F238E27FC236}">
                <a16:creationId xmlns:a16="http://schemas.microsoft.com/office/drawing/2014/main" id="{4EAC52AC-BAA0-D1A1-27A1-819DF021E17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g356c6a80478_0_22:notes">
            <a:extLst>
              <a:ext uri="{FF2B5EF4-FFF2-40B4-BE49-F238E27FC236}">
                <a16:creationId xmlns:a16="http://schemas.microsoft.com/office/drawing/2014/main" id="{EA56EC97-8775-85F2-2623-01EAE487568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62245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a:extLst>
            <a:ext uri="{FF2B5EF4-FFF2-40B4-BE49-F238E27FC236}">
              <a16:creationId xmlns:a16="http://schemas.microsoft.com/office/drawing/2014/main" id="{8E563919-A774-2935-C489-350370ACCC24}"/>
            </a:ext>
          </a:extLst>
        </p:cNvPr>
        <p:cNvGrpSpPr/>
        <p:nvPr/>
      </p:nvGrpSpPr>
      <p:grpSpPr>
        <a:xfrm>
          <a:off x="0" y="0"/>
          <a:ext cx="0" cy="0"/>
          <a:chOff x="0" y="0"/>
          <a:chExt cx="0" cy="0"/>
        </a:xfrm>
      </p:grpSpPr>
      <p:sp>
        <p:nvSpPr>
          <p:cNvPr id="163" name="Google Shape;163;g356c6a80478_0_22:notes">
            <a:extLst>
              <a:ext uri="{FF2B5EF4-FFF2-40B4-BE49-F238E27FC236}">
                <a16:creationId xmlns:a16="http://schemas.microsoft.com/office/drawing/2014/main" id="{32B04ED4-7D92-2B6A-747D-58531504620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g356c6a80478_0_22:notes">
            <a:extLst>
              <a:ext uri="{FF2B5EF4-FFF2-40B4-BE49-F238E27FC236}">
                <a16:creationId xmlns:a16="http://schemas.microsoft.com/office/drawing/2014/main" id="{845CC95A-7DCA-60C3-C366-4E139D9A8C5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8160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a:extLst>
            <a:ext uri="{FF2B5EF4-FFF2-40B4-BE49-F238E27FC236}">
              <a16:creationId xmlns:a16="http://schemas.microsoft.com/office/drawing/2014/main" id="{AEB96585-EE6F-4C15-56D8-177F35D19070}"/>
            </a:ext>
          </a:extLst>
        </p:cNvPr>
        <p:cNvGrpSpPr/>
        <p:nvPr/>
      </p:nvGrpSpPr>
      <p:grpSpPr>
        <a:xfrm>
          <a:off x="0" y="0"/>
          <a:ext cx="0" cy="0"/>
          <a:chOff x="0" y="0"/>
          <a:chExt cx="0" cy="0"/>
        </a:xfrm>
      </p:grpSpPr>
      <p:sp>
        <p:nvSpPr>
          <p:cNvPr id="163" name="Google Shape;163;g356c6a80478_0_22:notes">
            <a:extLst>
              <a:ext uri="{FF2B5EF4-FFF2-40B4-BE49-F238E27FC236}">
                <a16:creationId xmlns:a16="http://schemas.microsoft.com/office/drawing/2014/main" id="{0AD592BA-1FFD-649F-6901-4F12D3F9551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g356c6a80478_0_22:notes">
            <a:extLst>
              <a:ext uri="{FF2B5EF4-FFF2-40B4-BE49-F238E27FC236}">
                <a16:creationId xmlns:a16="http://schemas.microsoft.com/office/drawing/2014/main" id="{87ACC54F-7530-527C-AD12-0F7D3A9BA03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31474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a:extLst>
            <a:ext uri="{FF2B5EF4-FFF2-40B4-BE49-F238E27FC236}">
              <a16:creationId xmlns:a16="http://schemas.microsoft.com/office/drawing/2014/main" id="{BDC84F12-6F69-56F6-ED71-225D30059150}"/>
            </a:ext>
          </a:extLst>
        </p:cNvPr>
        <p:cNvGrpSpPr/>
        <p:nvPr/>
      </p:nvGrpSpPr>
      <p:grpSpPr>
        <a:xfrm>
          <a:off x="0" y="0"/>
          <a:ext cx="0" cy="0"/>
          <a:chOff x="0" y="0"/>
          <a:chExt cx="0" cy="0"/>
        </a:xfrm>
      </p:grpSpPr>
      <p:sp>
        <p:nvSpPr>
          <p:cNvPr id="163" name="Google Shape;163;g356c6a80478_0_22:notes">
            <a:extLst>
              <a:ext uri="{FF2B5EF4-FFF2-40B4-BE49-F238E27FC236}">
                <a16:creationId xmlns:a16="http://schemas.microsoft.com/office/drawing/2014/main" id="{AE80B73B-8F17-BC1F-B393-AF688174BE0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g356c6a80478_0_22:notes">
            <a:extLst>
              <a:ext uri="{FF2B5EF4-FFF2-40B4-BE49-F238E27FC236}">
                <a16:creationId xmlns:a16="http://schemas.microsoft.com/office/drawing/2014/main" id="{A16C3EE4-7809-6832-38C4-61A6F1FA9F4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3007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a:extLst>
            <a:ext uri="{FF2B5EF4-FFF2-40B4-BE49-F238E27FC236}">
              <a16:creationId xmlns:a16="http://schemas.microsoft.com/office/drawing/2014/main" id="{F7C39F37-69FB-57AE-97BC-C27BBAC9FBE0}"/>
            </a:ext>
          </a:extLst>
        </p:cNvPr>
        <p:cNvGrpSpPr/>
        <p:nvPr/>
      </p:nvGrpSpPr>
      <p:grpSpPr>
        <a:xfrm>
          <a:off x="0" y="0"/>
          <a:ext cx="0" cy="0"/>
          <a:chOff x="0" y="0"/>
          <a:chExt cx="0" cy="0"/>
        </a:xfrm>
      </p:grpSpPr>
      <p:sp>
        <p:nvSpPr>
          <p:cNvPr id="163" name="Google Shape;163;g356c6a80478_0_22:notes">
            <a:extLst>
              <a:ext uri="{FF2B5EF4-FFF2-40B4-BE49-F238E27FC236}">
                <a16:creationId xmlns:a16="http://schemas.microsoft.com/office/drawing/2014/main" id="{DF1D7554-CCFF-F1A5-0513-A76241B439B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g356c6a80478_0_22:notes">
            <a:extLst>
              <a:ext uri="{FF2B5EF4-FFF2-40B4-BE49-F238E27FC236}">
                <a16:creationId xmlns:a16="http://schemas.microsoft.com/office/drawing/2014/main" id="{0574FBEA-3FA2-7FB5-0668-52A9896745D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41619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a:extLst>
            <a:ext uri="{FF2B5EF4-FFF2-40B4-BE49-F238E27FC236}">
              <a16:creationId xmlns:a16="http://schemas.microsoft.com/office/drawing/2014/main" id="{91DF6B46-86F1-1E51-7B00-A30D5CBD686C}"/>
            </a:ext>
          </a:extLst>
        </p:cNvPr>
        <p:cNvGrpSpPr/>
        <p:nvPr/>
      </p:nvGrpSpPr>
      <p:grpSpPr>
        <a:xfrm>
          <a:off x="0" y="0"/>
          <a:ext cx="0" cy="0"/>
          <a:chOff x="0" y="0"/>
          <a:chExt cx="0" cy="0"/>
        </a:xfrm>
      </p:grpSpPr>
      <p:sp>
        <p:nvSpPr>
          <p:cNvPr id="163" name="Google Shape;163;g356c6a80478_0_22:notes">
            <a:extLst>
              <a:ext uri="{FF2B5EF4-FFF2-40B4-BE49-F238E27FC236}">
                <a16:creationId xmlns:a16="http://schemas.microsoft.com/office/drawing/2014/main" id="{5992040E-3157-7476-BC8B-E421B668B75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g356c6a80478_0_22:notes">
            <a:extLst>
              <a:ext uri="{FF2B5EF4-FFF2-40B4-BE49-F238E27FC236}">
                <a16:creationId xmlns:a16="http://schemas.microsoft.com/office/drawing/2014/main" id="{40B71AB8-C81D-F351-B528-CA7AA94F9A4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001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en blanco">
  <p:cSld name="Diapositiva en blanco">
    <p:spTree>
      <p:nvGrpSpPr>
        <p:cNvPr id="1" name="Shape 6"/>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5" name="Google Shape;55;p1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6" name="Google Shape;56;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7" name="Google Shape;57;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8" name="Google Shape;58;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s-PE"/>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1" name="Google Shape;61;p1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s-PE"/>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p:cSld name="Título y objetos">
    <p:bg>
      <p:bgPr>
        <a:blipFill>
          <a:blip r:embed="rId2">
            <a:alphaModFix/>
          </a:blip>
          <a:stretch>
            <a:fillRect/>
          </a:stretch>
        </a:blipFill>
        <a:effectLst/>
      </p:bgPr>
    </p:bg>
    <p:spTree>
      <p:nvGrpSpPr>
        <p:cNvPr id="1" name="Shape 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8"/>
        <p:cNvGrpSpPr/>
        <p:nvPr/>
      </p:nvGrpSpPr>
      <p:grpSpPr>
        <a:xfrm>
          <a:off x="0" y="0"/>
          <a:ext cx="0" cy="0"/>
          <a:chOff x="0" y="0"/>
          <a:chExt cx="0" cy="0"/>
        </a:xfrm>
      </p:grpSpPr>
      <p:sp>
        <p:nvSpPr>
          <p:cNvPr id="9" name="Google Shape;9;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6000"/>
              <a:buFont typeface="Calibri"/>
              <a:buNone/>
              <a:defRPr sz="6000">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 name="Google Shape;10;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11" name="Google Shape;11;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s-PE"/>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14"/>
        <p:cNvGrpSpPr/>
        <p:nvPr/>
      </p:nvGrpSpPr>
      <p:grpSpPr>
        <a:xfrm>
          <a:off x="0" y="0"/>
          <a:ext cx="0" cy="0"/>
          <a:chOff x="0" y="0"/>
          <a:chExt cx="0" cy="0"/>
        </a:xfrm>
      </p:grpSpPr>
      <p:sp>
        <p:nvSpPr>
          <p:cNvPr id="15" name="Google Shape;15;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6" name="Google Shape;16;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7" name="Google Shape;17;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s-PE"/>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 name="Google Shape;23;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24" name="Google Shape;24;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5" name="Google Shape;25;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26" name="Google Shape;26;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7" name="Google Shape;2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8" name="Google Shape;2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9" name="Google Shape;2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s-PE"/>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30"/>
        <p:cNvGrpSpPr/>
        <p:nvPr/>
      </p:nvGrpSpPr>
      <p:grpSpPr>
        <a:xfrm>
          <a:off x="0" y="0"/>
          <a:ext cx="0" cy="0"/>
          <a:chOff x="0" y="0"/>
          <a:chExt cx="0" cy="0"/>
        </a:xfrm>
      </p:grpSpPr>
      <p:sp>
        <p:nvSpPr>
          <p:cNvPr id="31" name="Google Shape;31;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 name="Google Shape;3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3" name="Google Shape;3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4" name="Google Shape;3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s-PE"/>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35"/>
        <p:cNvGrpSpPr/>
        <p:nvPr/>
      </p:nvGrpSpPr>
      <p:grpSpPr>
        <a:xfrm>
          <a:off x="0" y="0"/>
          <a:ext cx="0" cy="0"/>
          <a:chOff x="0" y="0"/>
          <a:chExt cx="0" cy="0"/>
        </a:xfrm>
      </p:grpSpPr>
      <p:sp>
        <p:nvSpPr>
          <p:cNvPr id="36" name="Google Shape;36;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7" name="Google Shape;37;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8" name="Google Shape;38;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s-PE"/>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39"/>
        <p:cNvGrpSpPr/>
        <p:nvPr/>
      </p:nvGrpSpPr>
      <p:grpSpPr>
        <a:xfrm>
          <a:off x="0" y="0"/>
          <a:ext cx="0" cy="0"/>
          <a:chOff x="0" y="0"/>
          <a:chExt cx="0" cy="0"/>
        </a:xfrm>
      </p:grpSpPr>
      <p:sp>
        <p:nvSpPr>
          <p:cNvPr id="40" name="Google Shape;40;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1" name="Google Shape;41;p1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2" name="Google Shape;42;p1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43" name="Google Shape;43;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Google Shape;44;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5" name="Google Shape;45;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s-PE"/>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46"/>
        <p:cNvGrpSpPr/>
        <p:nvPr/>
      </p:nvGrpSpPr>
      <p:grpSpPr>
        <a:xfrm>
          <a:off x="0" y="0"/>
          <a:ext cx="0" cy="0"/>
          <a:chOff x="0" y="0"/>
          <a:chExt cx="0" cy="0"/>
        </a:xfrm>
      </p:grpSpPr>
      <p:sp>
        <p:nvSpPr>
          <p:cNvPr id="47" name="Google Shape;47;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8" name="Google Shape;48;p12"/>
          <p:cNvSpPr>
            <a:spLocks noGrp="1"/>
          </p:cNvSpPr>
          <p:nvPr>
            <p:ph type="pic" idx="2"/>
          </p:nvPr>
        </p:nvSpPr>
        <p:spPr>
          <a:xfrm>
            <a:off x="5183188" y="987425"/>
            <a:ext cx="6172200" cy="4873625"/>
          </a:xfrm>
          <a:prstGeom prst="rect">
            <a:avLst/>
          </a:prstGeom>
          <a:noFill/>
          <a:ln>
            <a:noFill/>
          </a:ln>
        </p:spPr>
      </p:sp>
      <p:sp>
        <p:nvSpPr>
          <p:cNvPr id="49" name="Google Shape;49;p1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50" name="Google Shape;50;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1" name="Google Shape;51;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2" name="Google Shape;52;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Calibri"/>
                <a:ea typeface="Calibri"/>
                <a:cs typeface="Calibri"/>
                <a:sym typeface="Calibri"/>
              </a:defRPr>
            </a:lvl1pPr>
            <a:lvl2pPr marL="0" marR="0" lvl="1" indent="0" algn="l" rtl="0">
              <a:spcBef>
                <a:spcPts val="0"/>
              </a:spcBef>
              <a:buNone/>
              <a:defRPr sz="1800">
                <a:solidFill>
                  <a:schemeClr val="dk1"/>
                </a:solidFill>
                <a:latin typeface="Calibri"/>
                <a:ea typeface="Calibri"/>
                <a:cs typeface="Calibri"/>
                <a:sym typeface="Calibri"/>
              </a:defRPr>
            </a:lvl2pPr>
            <a:lvl3pPr marL="0" marR="0" lvl="2" indent="0" algn="l" rtl="0">
              <a:spcBef>
                <a:spcPts val="0"/>
              </a:spcBef>
              <a:buNone/>
              <a:defRPr sz="1800">
                <a:solidFill>
                  <a:schemeClr val="dk1"/>
                </a:solidFill>
                <a:latin typeface="Calibri"/>
                <a:ea typeface="Calibri"/>
                <a:cs typeface="Calibri"/>
                <a:sym typeface="Calibri"/>
              </a:defRPr>
            </a:lvl3pPr>
            <a:lvl4pPr marL="0" marR="0" lvl="3" indent="0" algn="l" rtl="0">
              <a:spcBef>
                <a:spcPts val="0"/>
              </a:spcBef>
              <a:buNone/>
              <a:defRPr sz="1800">
                <a:solidFill>
                  <a:schemeClr val="dk1"/>
                </a:solidFill>
                <a:latin typeface="Calibri"/>
                <a:ea typeface="Calibri"/>
                <a:cs typeface="Calibri"/>
                <a:sym typeface="Calibri"/>
              </a:defRPr>
            </a:lvl4pPr>
            <a:lvl5pPr marL="0" marR="0" lvl="4" indent="0" algn="l" rtl="0">
              <a:spcBef>
                <a:spcPts val="0"/>
              </a:spcBef>
              <a:buNone/>
              <a:defRPr sz="1800">
                <a:solidFill>
                  <a:schemeClr val="dk1"/>
                </a:solidFill>
                <a:latin typeface="Calibri"/>
                <a:ea typeface="Calibri"/>
                <a:cs typeface="Calibri"/>
                <a:sym typeface="Calibri"/>
              </a:defRPr>
            </a:lvl5pPr>
            <a:lvl6pPr marL="0" marR="0" lvl="5" indent="0" algn="l" rtl="0">
              <a:spcBef>
                <a:spcPts val="0"/>
              </a:spcBef>
              <a:buNone/>
              <a:defRPr sz="1800">
                <a:solidFill>
                  <a:schemeClr val="dk1"/>
                </a:solidFill>
                <a:latin typeface="Calibri"/>
                <a:ea typeface="Calibri"/>
                <a:cs typeface="Calibri"/>
                <a:sym typeface="Calibri"/>
              </a:defRPr>
            </a:lvl6pPr>
            <a:lvl7pPr marL="0" marR="0" lvl="6" indent="0" algn="l" rtl="0">
              <a:spcBef>
                <a:spcPts val="0"/>
              </a:spcBef>
              <a:buNone/>
              <a:defRPr sz="1800">
                <a:solidFill>
                  <a:schemeClr val="dk1"/>
                </a:solidFill>
                <a:latin typeface="Calibri"/>
                <a:ea typeface="Calibri"/>
                <a:cs typeface="Calibri"/>
                <a:sym typeface="Calibri"/>
              </a:defRPr>
            </a:lvl7pPr>
            <a:lvl8pPr marL="0" marR="0" lvl="7" indent="0" algn="l" rtl="0">
              <a:spcBef>
                <a:spcPts val="0"/>
              </a:spcBef>
              <a:buNone/>
              <a:defRPr sz="1800">
                <a:solidFill>
                  <a:schemeClr val="dk1"/>
                </a:solidFill>
                <a:latin typeface="Calibri"/>
                <a:ea typeface="Calibri"/>
                <a:cs typeface="Calibri"/>
                <a:sym typeface="Calibri"/>
              </a:defRPr>
            </a:lvl8pPr>
            <a:lvl9pPr marL="0" marR="0" lvl="8" indent="0" algn="l" rtl="0">
              <a:spcBef>
                <a:spcPts val="0"/>
              </a:spcBef>
              <a:buNone/>
              <a:defRPr sz="1800">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s-PE"/>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
          <p:cNvSpPr/>
          <p:nvPr/>
        </p:nvSpPr>
        <p:spPr>
          <a:xfrm>
            <a:off x="1" y="-2"/>
            <a:ext cx="7060675" cy="1283508"/>
          </a:xfrm>
          <a:custGeom>
            <a:avLst/>
            <a:gdLst/>
            <a:ahLst/>
            <a:cxnLst/>
            <a:rect l="l" t="t" r="r" b="b"/>
            <a:pathLst>
              <a:path w="8484781" h="1283508" extrusionOk="0">
                <a:moveTo>
                  <a:pt x="0" y="0"/>
                </a:moveTo>
                <a:lnTo>
                  <a:pt x="7581014" y="0"/>
                </a:lnTo>
                <a:lnTo>
                  <a:pt x="8484781" y="1272875"/>
                </a:lnTo>
                <a:lnTo>
                  <a:pt x="0" y="1283508"/>
                </a:lnTo>
                <a:lnTo>
                  <a:pt x="0" y="0"/>
                </a:lnTo>
                <a:close/>
              </a:path>
            </a:pathLst>
          </a:custGeom>
          <a:solidFill>
            <a:srgbClr val="F6F6F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0" name="Google Shape;70;p1"/>
          <p:cNvSpPr txBox="1">
            <a:spLocks noGrp="1"/>
          </p:cNvSpPr>
          <p:nvPr>
            <p:ph type="ctrTitle"/>
          </p:nvPr>
        </p:nvSpPr>
        <p:spPr>
          <a:xfrm>
            <a:off x="491850" y="2377725"/>
            <a:ext cx="5945700" cy="1361100"/>
          </a:xfrm>
          <a:prstGeom prst="rect">
            <a:avLst/>
          </a:prstGeom>
          <a:noFill/>
          <a:ln>
            <a:noFill/>
          </a:ln>
        </p:spPr>
        <p:txBody>
          <a:bodyPr spcFirstLastPara="1" wrap="square" lIns="91425" tIns="45700" rIns="91425" bIns="45700" anchor="t" anchorCtr="0">
            <a:noAutofit/>
          </a:bodyPr>
          <a:lstStyle/>
          <a:p>
            <a:pPr lvl="0">
              <a:lnSpc>
                <a:spcPct val="90000"/>
              </a:lnSpc>
              <a:buClr>
                <a:schemeClr val="dk1"/>
              </a:buClr>
              <a:buSzPts val="3500"/>
            </a:pPr>
            <a:r>
              <a:rPr lang="es-MX" sz="2600" b="1" dirty="0">
                <a:solidFill>
                  <a:schemeClr val="dk1"/>
                </a:solidFill>
                <a:latin typeface="Calibri"/>
                <a:ea typeface="Calibri"/>
                <a:cs typeface="Calibri"/>
              </a:rPr>
              <a:t>PROCESAMIENTO Y ANÁLISIS DE INFORMACIÓN DE ENCUESTAS CON TÉCNICAS ECONOMÉTRICAS PARA ESTUDIOS SEB</a:t>
            </a:r>
            <a:endParaRPr sz="2600" b="1" dirty="0">
              <a:solidFill>
                <a:schemeClr val="dk1"/>
              </a:solidFill>
              <a:latin typeface="Calibri"/>
              <a:ea typeface="Calibri"/>
              <a:cs typeface="Calibri"/>
              <a:sym typeface="Calibri"/>
            </a:endParaRPr>
          </a:p>
        </p:txBody>
      </p:sp>
      <p:pic>
        <p:nvPicPr>
          <p:cNvPr id="71" name="Google Shape;71;p1"/>
          <p:cNvPicPr preferRelativeResize="0"/>
          <p:nvPr/>
        </p:nvPicPr>
        <p:blipFill rotWithShape="1">
          <a:blip r:embed="rId3">
            <a:alphaModFix/>
          </a:blip>
          <a:srcRect/>
          <a:stretch/>
        </p:blipFill>
        <p:spPr>
          <a:xfrm>
            <a:off x="191764" y="301497"/>
            <a:ext cx="1250089" cy="725887"/>
          </a:xfrm>
          <a:prstGeom prst="rect">
            <a:avLst/>
          </a:prstGeom>
          <a:noFill/>
          <a:ln>
            <a:noFill/>
          </a:ln>
        </p:spPr>
      </p:pic>
      <p:pic>
        <p:nvPicPr>
          <p:cNvPr id="72" name="Google Shape;72;p1"/>
          <p:cNvPicPr preferRelativeResize="0"/>
          <p:nvPr/>
        </p:nvPicPr>
        <p:blipFill rotWithShape="1">
          <a:blip r:embed="rId4">
            <a:alphaModFix/>
          </a:blip>
          <a:srcRect/>
          <a:stretch/>
        </p:blipFill>
        <p:spPr>
          <a:xfrm>
            <a:off x="1965328" y="236170"/>
            <a:ext cx="2025042" cy="873958"/>
          </a:xfrm>
          <a:prstGeom prst="rect">
            <a:avLst/>
          </a:prstGeom>
          <a:noFill/>
          <a:ln>
            <a:noFill/>
          </a:ln>
        </p:spPr>
      </p:pic>
      <p:pic>
        <p:nvPicPr>
          <p:cNvPr id="73" name="Google Shape;73;p1"/>
          <p:cNvPicPr preferRelativeResize="0"/>
          <p:nvPr/>
        </p:nvPicPr>
        <p:blipFill rotWithShape="1">
          <a:blip r:embed="rId5">
            <a:alphaModFix/>
          </a:blip>
          <a:srcRect/>
          <a:stretch/>
        </p:blipFill>
        <p:spPr>
          <a:xfrm>
            <a:off x="8161008" y="1657350"/>
            <a:ext cx="3108901" cy="1634003"/>
          </a:xfrm>
          <a:prstGeom prst="rect">
            <a:avLst/>
          </a:prstGeom>
          <a:noFill/>
          <a:ln>
            <a:noFill/>
          </a:ln>
        </p:spPr>
      </p:pic>
      <p:pic>
        <p:nvPicPr>
          <p:cNvPr id="74" name="Google Shape;74;p1"/>
          <p:cNvPicPr preferRelativeResize="0"/>
          <p:nvPr/>
        </p:nvPicPr>
        <p:blipFill rotWithShape="1">
          <a:blip r:embed="rId6">
            <a:alphaModFix/>
          </a:blip>
          <a:srcRect/>
          <a:stretch/>
        </p:blipFill>
        <p:spPr>
          <a:xfrm>
            <a:off x="4521385" y="287849"/>
            <a:ext cx="1437806" cy="680948"/>
          </a:xfrm>
          <a:prstGeom prst="rect">
            <a:avLst/>
          </a:prstGeom>
          <a:noFill/>
          <a:ln>
            <a:noFill/>
          </a:ln>
        </p:spPr>
      </p:pic>
      <p:sp>
        <p:nvSpPr>
          <p:cNvPr id="75" name="Google Shape;75;p1"/>
          <p:cNvSpPr/>
          <p:nvPr/>
        </p:nvSpPr>
        <p:spPr>
          <a:xfrm>
            <a:off x="6588466" y="2415017"/>
            <a:ext cx="1599780" cy="1286592"/>
          </a:xfrm>
          <a:custGeom>
            <a:avLst/>
            <a:gdLst/>
            <a:ahLst/>
            <a:cxnLst/>
            <a:rect l="l" t="t" r="r" b="b"/>
            <a:pathLst>
              <a:path w="1599780" h="1286592" extrusionOk="0">
                <a:moveTo>
                  <a:pt x="0" y="3084"/>
                </a:moveTo>
                <a:lnTo>
                  <a:pt x="650490" y="0"/>
                </a:lnTo>
                <a:lnTo>
                  <a:pt x="1599780" y="1282723"/>
                </a:lnTo>
                <a:lnTo>
                  <a:pt x="918897" y="1286592"/>
                </a:lnTo>
                <a:lnTo>
                  <a:pt x="0" y="3084"/>
                </a:lnTo>
                <a:close/>
              </a:path>
            </a:pathLst>
          </a:custGeom>
          <a:solidFill>
            <a:srgbClr val="1046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6" name="Google Shape;76;p1"/>
          <p:cNvSpPr/>
          <p:nvPr/>
        </p:nvSpPr>
        <p:spPr>
          <a:xfrm>
            <a:off x="6255087" y="2895178"/>
            <a:ext cx="1257874" cy="806431"/>
          </a:xfrm>
          <a:custGeom>
            <a:avLst/>
            <a:gdLst/>
            <a:ahLst/>
            <a:cxnLst/>
            <a:rect l="l" t="t" r="r" b="b"/>
            <a:pathLst>
              <a:path w="1257874" h="806431" extrusionOk="0">
                <a:moveTo>
                  <a:pt x="0" y="0"/>
                </a:moveTo>
                <a:lnTo>
                  <a:pt x="673767" y="4292"/>
                </a:lnTo>
                <a:lnTo>
                  <a:pt x="1257874" y="794610"/>
                </a:lnTo>
                <a:lnTo>
                  <a:pt x="592894" y="806431"/>
                </a:lnTo>
                <a:lnTo>
                  <a:pt x="0" y="0"/>
                </a:lnTo>
                <a:close/>
              </a:path>
            </a:pathLst>
          </a:custGeom>
          <a:solidFill>
            <a:srgbClr val="F6A60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nvGrpSpPr>
          <p:cNvPr id="77" name="Google Shape;77;p1"/>
          <p:cNvGrpSpPr/>
          <p:nvPr/>
        </p:nvGrpSpPr>
        <p:grpSpPr>
          <a:xfrm>
            <a:off x="0" y="6677247"/>
            <a:ext cx="12181367" cy="180753"/>
            <a:chOff x="0" y="6677247"/>
            <a:chExt cx="12181367" cy="180753"/>
          </a:xfrm>
        </p:grpSpPr>
        <p:sp>
          <p:nvSpPr>
            <p:cNvPr id="78" name="Google Shape;78;p1"/>
            <p:cNvSpPr/>
            <p:nvPr/>
          </p:nvSpPr>
          <p:spPr>
            <a:xfrm>
              <a:off x="0" y="6677247"/>
              <a:ext cx="2434856" cy="180753"/>
            </a:xfrm>
            <a:prstGeom prst="rect">
              <a:avLst/>
            </a:prstGeom>
            <a:solidFill>
              <a:srgbClr val="F6A60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9" name="Google Shape;79;p1"/>
            <p:cNvSpPr/>
            <p:nvPr/>
          </p:nvSpPr>
          <p:spPr>
            <a:xfrm>
              <a:off x="2434856" y="6677247"/>
              <a:ext cx="2434856" cy="180753"/>
            </a:xfrm>
            <a:prstGeom prst="rect">
              <a:avLst/>
            </a:prstGeom>
            <a:solidFill>
              <a:srgbClr val="10469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0" name="Google Shape;80;p1"/>
            <p:cNvSpPr/>
            <p:nvPr/>
          </p:nvSpPr>
          <p:spPr>
            <a:xfrm>
              <a:off x="4869712" y="6677247"/>
              <a:ext cx="2434856" cy="180753"/>
            </a:xfrm>
            <a:prstGeom prst="rect">
              <a:avLst/>
            </a:prstGeom>
            <a:solidFill>
              <a:srgbClr val="10A6D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1" name="Google Shape;81;p1"/>
            <p:cNvSpPr/>
            <p:nvPr/>
          </p:nvSpPr>
          <p:spPr>
            <a:xfrm>
              <a:off x="7304568" y="6677247"/>
              <a:ext cx="2434856" cy="180753"/>
            </a:xfrm>
            <a:prstGeom prst="rect">
              <a:avLst/>
            </a:prstGeom>
            <a:solidFill>
              <a:srgbClr val="7AB42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2" name="Google Shape;82;p1"/>
            <p:cNvSpPr/>
            <p:nvPr/>
          </p:nvSpPr>
          <p:spPr>
            <a:xfrm>
              <a:off x="9746511" y="6677247"/>
              <a:ext cx="2434856" cy="180753"/>
            </a:xfrm>
            <a:prstGeom prst="rect">
              <a:avLst/>
            </a:prstGeom>
            <a:solidFill>
              <a:srgbClr val="BEDCF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grpSp>
      <p:sp>
        <p:nvSpPr>
          <p:cNvPr id="83" name="Google Shape;83;p1"/>
          <p:cNvSpPr/>
          <p:nvPr/>
        </p:nvSpPr>
        <p:spPr>
          <a:xfrm>
            <a:off x="6815470" y="3652308"/>
            <a:ext cx="5365897" cy="3040912"/>
          </a:xfrm>
          <a:custGeom>
            <a:avLst/>
            <a:gdLst/>
            <a:ahLst/>
            <a:cxnLst/>
            <a:rect l="l" t="t" r="r" b="b"/>
            <a:pathLst>
              <a:path w="5365897" h="3040912" extrusionOk="0">
                <a:moveTo>
                  <a:pt x="0" y="0"/>
                </a:moveTo>
                <a:lnTo>
                  <a:pt x="5365897" y="0"/>
                </a:lnTo>
                <a:lnTo>
                  <a:pt x="5365897" y="3030279"/>
                </a:lnTo>
                <a:lnTo>
                  <a:pt x="2126512" y="3040912"/>
                </a:lnTo>
                <a:lnTo>
                  <a:pt x="0" y="0"/>
                </a:lnTo>
                <a:close/>
              </a:path>
            </a:pathLst>
          </a:custGeom>
          <a:blipFill rotWithShape="1">
            <a:blip r:embed="rId7">
              <a:alphaModFix/>
            </a:blip>
            <a:stretch>
              <a:fillRect/>
            </a:stretch>
          </a:bli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cxnSp>
        <p:nvCxnSpPr>
          <p:cNvPr id="84" name="Google Shape;84;p1"/>
          <p:cNvCxnSpPr/>
          <p:nvPr/>
        </p:nvCxnSpPr>
        <p:spPr>
          <a:xfrm>
            <a:off x="1728000" y="422031"/>
            <a:ext cx="0" cy="441969"/>
          </a:xfrm>
          <a:prstGeom prst="straightConnector1">
            <a:avLst/>
          </a:prstGeom>
          <a:noFill/>
          <a:ln w="28575" cap="flat" cmpd="sng">
            <a:solidFill>
              <a:srgbClr val="666666"/>
            </a:solidFill>
            <a:prstDash val="solid"/>
            <a:miter lim="800000"/>
            <a:headEnd type="none" w="sm" len="sm"/>
            <a:tailEnd type="none" w="sm" len="sm"/>
          </a:ln>
        </p:spPr>
      </p:cxnSp>
      <p:cxnSp>
        <p:nvCxnSpPr>
          <p:cNvPr id="85" name="Google Shape;85;p1"/>
          <p:cNvCxnSpPr/>
          <p:nvPr/>
        </p:nvCxnSpPr>
        <p:spPr>
          <a:xfrm>
            <a:off x="4295354" y="422031"/>
            <a:ext cx="0" cy="441969"/>
          </a:xfrm>
          <a:prstGeom prst="straightConnector1">
            <a:avLst/>
          </a:prstGeom>
          <a:noFill/>
          <a:ln w="28575" cap="flat" cmpd="sng">
            <a:solidFill>
              <a:srgbClr val="666666"/>
            </a:solidFill>
            <a:prstDash val="solid"/>
            <a:miter lim="800000"/>
            <a:headEnd type="none" w="sm" len="sm"/>
            <a:tailEnd type="none" w="sm" len="sm"/>
          </a:ln>
        </p:spPr>
      </p:cxnSp>
      <p:pic>
        <p:nvPicPr>
          <p:cNvPr id="86" name="Google Shape;86;p1" descr="Interfaz de usuario gráfica&#10;&#10;El contenido generado por IA puede ser incorrecto."/>
          <p:cNvPicPr preferRelativeResize="0"/>
          <p:nvPr/>
        </p:nvPicPr>
        <p:blipFill rotWithShape="1">
          <a:blip r:embed="rId8">
            <a:alphaModFix/>
          </a:blip>
          <a:srcRect/>
          <a:stretch/>
        </p:blipFill>
        <p:spPr>
          <a:xfrm>
            <a:off x="7084081" y="336025"/>
            <a:ext cx="2332871" cy="711161"/>
          </a:xfrm>
          <a:prstGeom prst="rect">
            <a:avLst/>
          </a:prstGeom>
          <a:noFill/>
          <a:ln>
            <a:noFill/>
          </a:ln>
        </p:spPr>
      </p:pic>
      <p:pic>
        <p:nvPicPr>
          <p:cNvPr id="87" name="Google Shape;87;p1" descr="Logotipo&#10;&#10;El contenido generado por IA puede ser incorrecto."/>
          <p:cNvPicPr preferRelativeResize="0"/>
          <p:nvPr/>
        </p:nvPicPr>
        <p:blipFill rotWithShape="1">
          <a:blip r:embed="rId9">
            <a:alphaModFix/>
          </a:blip>
          <a:srcRect/>
          <a:stretch/>
        </p:blipFill>
        <p:spPr>
          <a:xfrm>
            <a:off x="9739424" y="270760"/>
            <a:ext cx="1817595" cy="839368"/>
          </a:xfrm>
          <a:prstGeom prst="rect">
            <a:avLst/>
          </a:prstGeom>
          <a:noFill/>
          <a:ln>
            <a:noFill/>
          </a:ln>
        </p:spPr>
      </p:pic>
      <p:sp>
        <p:nvSpPr>
          <p:cNvPr id="88" name="Google Shape;88;p1"/>
          <p:cNvSpPr txBox="1"/>
          <p:nvPr/>
        </p:nvSpPr>
        <p:spPr>
          <a:xfrm>
            <a:off x="629100" y="5394440"/>
            <a:ext cx="2835600" cy="5847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600"/>
              </a:spcBef>
              <a:spcAft>
                <a:spcPts val="0"/>
              </a:spcAft>
              <a:buNone/>
            </a:pPr>
            <a:r>
              <a:rPr lang="es-PE" sz="1800" b="1" dirty="0">
                <a:solidFill>
                  <a:schemeClr val="dk1"/>
                </a:solidFill>
                <a:latin typeface="Calibri"/>
                <a:ea typeface="Calibri"/>
                <a:cs typeface="Calibri"/>
                <a:sym typeface="Calibri"/>
              </a:rPr>
              <a:t>Marzo, 2026</a:t>
            </a:r>
            <a:endParaRPr sz="1800" b="1" i="0" u="none" strike="noStrike" cap="none" dirty="0">
              <a:solidFill>
                <a:schemeClr val="dk1"/>
              </a:solidFill>
              <a:latin typeface="Calibri"/>
              <a:ea typeface="Calibri"/>
              <a:cs typeface="Calibri"/>
              <a:sym typeface="Calibri"/>
            </a:endParaRPr>
          </a:p>
        </p:txBody>
      </p:sp>
      <p:sp>
        <p:nvSpPr>
          <p:cNvPr id="89" name="Google Shape;89;p1"/>
          <p:cNvSpPr txBox="1"/>
          <p:nvPr/>
        </p:nvSpPr>
        <p:spPr>
          <a:xfrm>
            <a:off x="547590" y="3988369"/>
            <a:ext cx="2835600" cy="708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PE" sz="2000" b="1">
                <a:solidFill>
                  <a:schemeClr val="accent1"/>
                </a:solidFill>
                <a:latin typeface="Calibri"/>
                <a:ea typeface="Calibri"/>
                <a:cs typeface="Calibri"/>
                <a:sym typeface="Calibri"/>
              </a:rPr>
              <a:t>Christian Silvera</a:t>
            </a:r>
            <a:endParaRPr/>
          </a:p>
          <a:p>
            <a:pPr marL="0" marR="0" lvl="0" indent="0" algn="l" rtl="0">
              <a:spcBef>
                <a:spcPts val="0"/>
              </a:spcBef>
              <a:spcAft>
                <a:spcPts val="0"/>
              </a:spcAft>
              <a:buNone/>
            </a:pPr>
            <a:r>
              <a:rPr lang="es-PE" sz="2000" b="1">
                <a:solidFill>
                  <a:schemeClr val="accent1"/>
                </a:solidFill>
                <a:latin typeface="Calibri"/>
                <a:ea typeface="Calibri"/>
                <a:cs typeface="Calibri"/>
                <a:sym typeface="Calibri"/>
              </a:rPr>
              <a:t>SENAMHI Perú</a:t>
            </a:r>
            <a:endParaRPr sz="2000" b="1">
              <a:solidFill>
                <a:schemeClr val="accen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5">
          <a:extLst>
            <a:ext uri="{FF2B5EF4-FFF2-40B4-BE49-F238E27FC236}">
              <a16:creationId xmlns:a16="http://schemas.microsoft.com/office/drawing/2014/main" id="{6E33A4B0-8E45-5C80-90C8-0FA87A993EB1}"/>
            </a:ext>
          </a:extLst>
        </p:cNvPr>
        <p:cNvGrpSpPr/>
        <p:nvPr/>
      </p:nvGrpSpPr>
      <p:grpSpPr>
        <a:xfrm>
          <a:off x="0" y="0"/>
          <a:ext cx="0" cy="0"/>
          <a:chOff x="0" y="0"/>
          <a:chExt cx="0" cy="0"/>
        </a:xfrm>
      </p:grpSpPr>
      <p:sp>
        <p:nvSpPr>
          <p:cNvPr id="167" name="Google Shape;167;g356c6a80478_0_22">
            <a:extLst>
              <a:ext uri="{FF2B5EF4-FFF2-40B4-BE49-F238E27FC236}">
                <a16:creationId xmlns:a16="http://schemas.microsoft.com/office/drawing/2014/main" id="{2F7CC113-5F38-35B1-F63D-ECBF2697DA50}"/>
              </a:ext>
            </a:extLst>
          </p:cNvPr>
          <p:cNvSpPr txBox="1"/>
          <p:nvPr/>
        </p:nvSpPr>
        <p:spPr>
          <a:xfrm>
            <a:off x="340950" y="394250"/>
            <a:ext cx="11510100" cy="80018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MX" sz="4000" b="1" dirty="0">
                <a:solidFill>
                  <a:srgbClr val="1C4587"/>
                </a:solidFill>
                <a:latin typeface="Calibri"/>
                <a:ea typeface="Calibri"/>
                <a:cs typeface="Calibri"/>
                <a:sym typeface="Calibri"/>
              </a:rPr>
              <a:t>Introducción a </a:t>
            </a:r>
            <a:r>
              <a:rPr lang="es-MX" sz="4000" b="1" dirty="0" err="1">
                <a:solidFill>
                  <a:srgbClr val="1C4587"/>
                </a:solidFill>
                <a:latin typeface="Calibri"/>
                <a:ea typeface="Calibri"/>
                <a:cs typeface="Calibri"/>
                <a:sym typeface="Calibri"/>
              </a:rPr>
              <a:t>dplyr</a:t>
            </a:r>
            <a:r>
              <a:rPr lang="es-MX" sz="4000" b="1" dirty="0">
                <a:solidFill>
                  <a:srgbClr val="1C4587"/>
                </a:solidFill>
                <a:latin typeface="Calibri"/>
                <a:ea typeface="Calibri"/>
                <a:cs typeface="Calibri"/>
                <a:sym typeface="Calibri"/>
              </a:rPr>
              <a:t> y </a:t>
            </a:r>
            <a:r>
              <a:rPr lang="es-MX" sz="4000" b="1" dirty="0" err="1">
                <a:solidFill>
                  <a:srgbClr val="1C4587"/>
                </a:solidFill>
                <a:latin typeface="Calibri"/>
                <a:ea typeface="Calibri"/>
                <a:cs typeface="Calibri"/>
                <a:sym typeface="Calibri"/>
              </a:rPr>
              <a:t>tidyr</a:t>
            </a:r>
            <a:r>
              <a:rPr lang="es-MX" sz="4000" b="1" dirty="0">
                <a:solidFill>
                  <a:srgbClr val="1C4587"/>
                </a:solidFill>
                <a:latin typeface="Calibri"/>
                <a:ea typeface="Calibri"/>
                <a:cs typeface="Calibri"/>
                <a:sym typeface="Calibri"/>
              </a:rPr>
              <a:t> (paquete </a:t>
            </a:r>
            <a:r>
              <a:rPr lang="es-MX" sz="4000" b="1" dirty="0" err="1">
                <a:solidFill>
                  <a:srgbClr val="1C4587"/>
                </a:solidFill>
                <a:latin typeface="Calibri"/>
                <a:ea typeface="Calibri"/>
                <a:cs typeface="Calibri"/>
                <a:sym typeface="Calibri"/>
              </a:rPr>
              <a:t>tidyverse</a:t>
            </a:r>
            <a:r>
              <a:rPr lang="es-MX" sz="4000" b="1" dirty="0">
                <a:solidFill>
                  <a:srgbClr val="1C4587"/>
                </a:solidFill>
                <a:latin typeface="Calibri"/>
                <a:ea typeface="Calibri"/>
                <a:cs typeface="Calibri"/>
                <a:sym typeface="Calibri"/>
              </a:rPr>
              <a:t>)</a:t>
            </a:r>
          </a:p>
        </p:txBody>
      </p:sp>
      <p:sp>
        <p:nvSpPr>
          <p:cNvPr id="3" name="CuadroTexto 2">
            <a:extLst>
              <a:ext uri="{FF2B5EF4-FFF2-40B4-BE49-F238E27FC236}">
                <a16:creationId xmlns:a16="http://schemas.microsoft.com/office/drawing/2014/main" id="{39C6C220-313B-1FE5-BECC-43AD9A66E0ED}"/>
              </a:ext>
            </a:extLst>
          </p:cNvPr>
          <p:cNvSpPr txBox="1"/>
          <p:nvPr/>
        </p:nvSpPr>
        <p:spPr>
          <a:xfrm>
            <a:off x="905376" y="2372963"/>
            <a:ext cx="4153794" cy="2616614"/>
          </a:xfrm>
          <a:prstGeom prst="rect">
            <a:avLst/>
          </a:prstGeom>
          <a:noFill/>
        </p:spPr>
        <p:txBody>
          <a:bodyPr wrap="square">
            <a:spAutoFit/>
          </a:bodyPr>
          <a:lstStyle/>
          <a:p>
            <a:pPr algn="just">
              <a:lnSpc>
                <a:spcPct val="115000"/>
              </a:lnSpc>
              <a:buNone/>
            </a:pPr>
            <a:r>
              <a:rPr lang="es-PE" sz="1600" b="1" dirty="0" err="1">
                <a:effectLst/>
                <a:latin typeface="Arial" panose="020B0604020202020204" pitchFamily="34" charset="0"/>
                <a:ea typeface="Arial" panose="020B0604020202020204" pitchFamily="34" charset="0"/>
              </a:rPr>
              <a:t>dplyr</a:t>
            </a:r>
            <a:r>
              <a:rPr lang="es-PE" sz="1600" dirty="0">
                <a:effectLst/>
                <a:latin typeface="Arial" panose="020B0604020202020204" pitchFamily="34" charset="0"/>
                <a:ea typeface="Arial" panose="020B0604020202020204" pitchFamily="34" charset="0"/>
              </a:rPr>
              <a:t> es el paquete central del </a:t>
            </a:r>
            <a:r>
              <a:rPr lang="es-PE" sz="1600" dirty="0" err="1">
                <a:effectLst/>
                <a:latin typeface="Arial" panose="020B0604020202020204" pitchFamily="34" charset="0"/>
                <a:ea typeface="Arial" panose="020B0604020202020204" pitchFamily="34" charset="0"/>
              </a:rPr>
              <a:t>tidyverse</a:t>
            </a:r>
            <a:r>
              <a:rPr lang="es-PE" sz="1600" dirty="0">
                <a:effectLst/>
                <a:latin typeface="Arial" panose="020B0604020202020204" pitchFamily="34" charset="0"/>
                <a:ea typeface="Arial" panose="020B0604020202020204" pitchFamily="34" charset="0"/>
              </a:rPr>
              <a:t> para la manipulación de datos. Permite seleccionar, filtrar, ordenar, crear y resumir variables mediante una sintaxis clara y consistente. Sus principales funciones —como </a:t>
            </a:r>
            <a:r>
              <a:rPr lang="es-PE" sz="1600" dirty="0" err="1">
                <a:effectLst/>
                <a:latin typeface="Arial" panose="020B0604020202020204" pitchFamily="34" charset="0"/>
                <a:ea typeface="Arial" panose="020B0604020202020204" pitchFamily="34" charset="0"/>
              </a:rPr>
              <a:t>select</a:t>
            </a:r>
            <a:r>
              <a:rPr lang="es-PE" sz="1600" dirty="0">
                <a:effectLst/>
                <a:latin typeface="Arial" panose="020B0604020202020204" pitchFamily="34" charset="0"/>
                <a:ea typeface="Arial" panose="020B0604020202020204" pitchFamily="34" charset="0"/>
              </a:rPr>
              <a:t>(), </a:t>
            </a:r>
            <a:r>
              <a:rPr lang="es-PE" sz="1600" dirty="0" err="1">
                <a:effectLst/>
                <a:latin typeface="Arial" panose="020B0604020202020204" pitchFamily="34" charset="0"/>
                <a:ea typeface="Arial" panose="020B0604020202020204" pitchFamily="34" charset="0"/>
              </a:rPr>
              <a:t>filter</a:t>
            </a:r>
            <a:r>
              <a:rPr lang="es-PE" sz="1600" dirty="0">
                <a:effectLst/>
                <a:latin typeface="Arial" panose="020B0604020202020204" pitchFamily="34" charset="0"/>
                <a:ea typeface="Arial" panose="020B0604020202020204" pitchFamily="34" charset="0"/>
              </a:rPr>
              <a:t>(), </a:t>
            </a:r>
            <a:r>
              <a:rPr lang="es-PE" sz="1600" dirty="0" err="1">
                <a:effectLst/>
                <a:latin typeface="Arial" panose="020B0604020202020204" pitchFamily="34" charset="0"/>
                <a:ea typeface="Arial" panose="020B0604020202020204" pitchFamily="34" charset="0"/>
              </a:rPr>
              <a:t>mutate</a:t>
            </a:r>
            <a:r>
              <a:rPr lang="es-PE" sz="1600" dirty="0">
                <a:effectLst/>
                <a:latin typeface="Arial" panose="020B0604020202020204" pitchFamily="34" charset="0"/>
                <a:ea typeface="Arial" panose="020B0604020202020204" pitchFamily="34" charset="0"/>
              </a:rPr>
              <a:t>(), </a:t>
            </a:r>
            <a:r>
              <a:rPr lang="es-PE" sz="1600" dirty="0" err="1">
                <a:effectLst/>
                <a:latin typeface="Arial" panose="020B0604020202020204" pitchFamily="34" charset="0"/>
                <a:ea typeface="Arial" panose="020B0604020202020204" pitchFamily="34" charset="0"/>
              </a:rPr>
              <a:t>summarise</a:t>
            </a:r>
            <a:r>
              <a:rPr lang="es-PE" sz="1600" dirty="0">
                <a:effectLst/>
                <a:latin typeface="Arial" panose="020B0604020202020204" pitchFamily="34" charset="0"/>
                <a:ea typeface="Arial" panose="020B0604020202020204" pitchFamily="34" charset="0"/>
              </a:rPr>
              <a:t>() y </a:t>
            </a:r>
            <a:r>
              <a:rPr lang="es-PE" sz="1600" dirty="0" err="1">
                <a:effectLst/>
                <a:latin typeface="Arial" panose="020B0604020202020204" pitchFamily="34" charset="0"/>
                <a:ea typeface="Arial" panose="020B0604020202020204" pitchFamily="34" charset="0"/>
              </a:rPr>
              <a:t>arrange</a:t>
            </a:r>
            <a:r>
              <a:rPr lang="es-PE" sz="1600" dirty="0">
                <a:effectLst/>
                <a:latin typeface="Arial" panose="020B0604020202020204" pitchFamily="34" charset="0"/>
                <a:ea typeface="Arial" panose="020B0604020202020204" pitchFamily="34" charset="0"/>
              </a:rPr>
              <a:t>()— facilitan flujos de trabajo eficientes y reproducibles.</a:t>
            </a:r>
          </a:p>
          <a:p>
            <a:pPr algn="just">
              <a:lnSpc>
                <a:spcPct val="115000"/>
              </a:lnSpc>
              <a:buNone/>
            </a:pPr>
            <a:r>
              <a:rPr lang="es-PE" sz="1600" dirty="0">
                <a:effectLst/>
                <a:latin typeface="Arial" panose="020B0604020202020204" pitchFamily="34" charset="0"/>
                <a:ea typeface="Arial" panose="020B0604020202020204" pitchFamily="34" charset="0"/>
              </a:rPr>
              <a:t> </a:t>
            </a:r>
          </a:p>
        </p:txBody>
      </p:sp>
      <p:sp>
        <p:nvSpPr>
          <p:cNvPr id="6" name="CuadroTexto 5">
            <a:extLst>
              <a:ext uri="{FF2B5EF4-FFF2-40B4-BE49-F238E27FC236}">
                <a16:creationId xmlns:a16="http://schemas.microsoft.com/office/drawing/2014/main" id="{4E19C8E6-E5CA-9D0C-AC29-D14955FAC808}"/>
              </a:ext>
            </a:extLst>
          </p:cNvPr>
          <p:cNvSpPr txBox="1"/>
          <p:nvPr/>
        </p:nvSpPr>
        <p:spPr>
          <a:xfrm>
            <a:off x="6880167" y="2372963"/>
            <a:ext cx="4153794" cy="2548839"/>
          </a:xfrm>
          <a:prstGeom prst="rect">
            <a:avLst/>
          </a:prstGeom>
          <a:noFill/>
        </p:spPr>
        <p:txBody>
          <a:bodyPr wrap="square">
            <a:spAutoFit/>
          </a:bodyPr>
          <a:lstStyle/>
          <a:p>
            <a:pPr algn="just">
              <a:lnSpc>
                <a:spcPct val="115000"/>
              </a:lnSpc>
              <a:buNone/>
            </a:pPr>
            <a:r>
              <a:rPr lang="es-PE" sz="1400" b="1" dirty="0" err="1">
                <a:effectLst/>
                <a:latin typeface="Arial" panose="020B0604020202020204" pitchFamily="34" charset="0"/>
                <a:ea typeface="Arial" panose="020B0604020202020204" pitchFamily="34" charset="0"/>
              </a:rPr>
              <a:t>tidyr</a:t>
            </a:r>
            <a:r>
              <a:rPr lang="es-PE" sz="1400" dirty="0">
                <a:effectLst/>
                <a:latin typeface="Arial" panose="020B0604020202020204" pitchFamily="34" charset="0"/>
                <a:ea typeface="Arial" panose="020B0604020202020204" pitchFamily="34" charset="0"/>
              </a:rPr>
              <a:t> proporciona herramientas para organizar y dar estructura a los datos siguiendo el principio de </a:t>
            </a:r>
            <a:r>
              <a:rPr lang="es-PE" sz="1400" dirty="0" err="1">
                <a:effectLst/>
                <a:latin typeface="Arial" panose="020B0604020202020204" pitchFamily="34" charset="0"/>
                <a:ea typeface="Arial" panose="020B0604020202020204" pitchFamily="34" charset="0"/>
              </a:rPr>
              <a:t>tidy</a:t>
            </a:r>
            <a:r>
              <a:rPr lang="es-PE" sz="1400" dirty="0">
                <a:effectLst/>
                <a:latin typeface="Arial" panose="020B0604020202020204" pitchFamily="34" charset="0"/>
                <a:ea typeface="Arial" panose="020B0604020202020204" pitchFamily="34" charset="0"/>
              </a:rPr>
              <a:t> data. Su objetivo es transformar bases desordenadas en formatos consistentes, donde cada variable sea una columna y cada observación una fila. Funciones como </a:t>
            </a:r>
            <a:r>
              <a:rPr lang="es-PE" sz="1400" dirty="0" err="1">
                <a:effectLst/>
                <a:latin typeface="Arial" panose="020B0604020202020204" pitchFamily="34" charset="0"/>
                <a:ea typeface="Arial" panose="020B0604020202020204" pitchFamily="34" charset="0"/>
              </a:rPr>
              <a:t>pivot_longer</a:t>
            </a:r>
            <a:r>
              <a:rPr lang="es-PE" sz="1400" dirty="0">
                <a:effectLst/>
                <a:latin typeface="Arial" panose="020B0604020202020204" pitchFamily="34" charset="0"/>
                <a:ea typeface="Arial" panose="020B0604020202020204" pitchFamily="34" charset="0"/>
              </a:rPr>
              <a:t>(), </a:t>
            </a:r>
            <a:r>
              <a:rPr lang="es-PE" sz="1400" dirty="0" err="1">
                <a:effectLst/>
                <a:latin typeface="Arial" panose="020B0604020202020204" pitchFamily="34" charset="0"/>
                <a:ea typeface="Arial" panose="020B0604020202020204" pitchFamily="34" charset="0"/>
              </a:rPr>
              <a:t>pivot_wider</a:t>
            </a:r>
            <a:r>
              <a:rPr lang="es-PE" sz="1400" dirty="0">
                <a:effectLst/>
                <a:latin typeface="Arial" panose="020B0604020202020204" pitchFamily="34" charset="0"/>
                <a:ea typeface="Arial" panose="020B0604020202020204" pitchFamily="34" charset="0"/>
              </a:rPr>
              <a:t>(), </a:t>
            </a:r>
            <a:r>
              <a:rPr lang="es-PE" sz="1400" dirty="0" err="1">
                <a:effectLst/>
                <a:latin typeface="Arial" panose="020B0604020202020204" pitchFamily="34" charset="0"/>
                <a:ea typeface="Arial" panose="020B0604020202020204" pitchFamily="34" charset="0"/>
              </a:rPr>
              <a:t>separate</a:t>
            </a:r>
            <a:r>
              <a:rPr lang="es-PE" sz="1400" dirty="0">
                <a:effectLst/>
                <a:latin typeface="Arial" panose="020B0604020202020204" pitchFamily="34" charset="0"/>
                <a:ea typeface="Arial" panose="020B0604020202020204" pitchFamily="34" charset="0"/>
              </a:rPr>
              <a:t>() y </a:t>
            </a:r>
            <a:r>
              <a:rPr lang="es-PE" sz="1400" dirty="0" err="1">
                <a:effectLst/>
                <a:latin typeface="Arial" panose="020B0604020202020204" pitchFamily="34" charset="0"/>
                <a:ea typeface="Arial" panose="020B0604020202020204" pitchFamily="34" charset="0"/>
              </a:rPr>
              <a:t>unite</a:t>
            </a:r>
            <a:r>
              <a:rPr lang="es-PE" sz="1400" dirty="0">
                <a:effectLst/>
                <a:latin typeface="Arial" panose="020B0604020202020204" pitchFamily="34" charset="0"/>
                <a:ea typeface="Arial" panose="020B0604020202020204" pitchFamily="34" charset="0"/>
              </a:rPr>
              <a:t>() permiten reestructurar columnas y preparar los datos de forma adecuada para el análisis y para el uso integrado con el resto del </a:t>
            </a:r>
            <a:r>
              <a:rPr lang="es-PE" sz="1400" dirty="0" err="1">
                <a:effectLst/>
                <a:latin typeface="Arial" panose="020B0604020202020204" pitchFamily="34" charset="0"/>
                <a:ea typeface="Arial" panose="020B0604020202020204" pitchFamily="34" charset="0"/>
              </a:rPr>
              <a:t>tidyverse</a:t>
            </a:r>
            <a:r>
              <a:rPr lang="es-PE" sz="1400" dirty="0">
                <a:effectLst/>
                <a:latin typeface="Arial" panose="020B0604020202020204" pitchFamily="34" charset="0"/>
                <a:ea typeface="Arial" panose="020B0604020202020204" pitchFamily="34" charset="0"/>
              </a:rPr>
              <a:t>.</a:t>
            </a:r>
            <a:endParaRPr lang="es-PE" sz="1200" dirty="0">
              <a:effectLst/>
              <a:latin typeface="Arial" panose="020B0604020202020204" pitchFamily="34" charset="0"/>
              <a:ea typeface="Arial" panose="020B0604020202020204" pitchFamily="34" charset="0"/>
            </a:endParaRPr>
          </a:p>
        </p:txBody>
      </p:sp>
      <p:sp>
        <p:nvSpPr>
          <p:cNvPr id="8" name="CuadroTexto 7">
            <a:extLst>
              <a:ext uri="{FF2B5EF4-FFF2-40B4-BE49-F238E27FC236}">
                <a16:creationId xmlns:a16="http://schemas.microsoft.com/office/drawing/2014/main" id="{C58B94F7-F59B-CCAD-C1BC-52E8AAEC881C}"/>
              </a:ext>
            </a:extLst>
          </p:cNvPr>
          <p:cNvSpPr txBox="1"/>
          <p:nvPr/>
        </p:nvSpPr>
        <p:spPr>
          <a:xfrm>
            <a:off x="2263386" y="1629812"/>
            <a:ext cx="1045298"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s-MX" sz="2400" b="1" dirty="0" err="1">
                <a:solidFill>
                  <a:srgbClr val="1C4587"/>
                </a:solidFill>
                <a:latin typeface="Roboto" panose="02000000000000000000" pitchFamily="2" charset="0"/>
                <a:ea typeface="Roboto" panose="02000000000000000000" pitchFamily="2" charset="0"/>
                <a:cs typeface="Roboto" panose="02000000000000000000" pitchFamily="2" charset="0"/>
                <a:sym typeface="Calibri"/>
              </a:rPr>
              <a:t>dplyr</a:t>
            </a:r>
            <a:endParaRPr lang="es-PE" sz="2400" dirty="0">
              <a:latin typeface="Roboto" panose="02000000000000000000" pitchFamily="2" charset="0"/>
              <a:ea typeface="Roboto" panose="02000000000000000000" pitchFamily="2" charset="0"/>
              <a:cs typeface="Roboto" panose="02000000000000000000" pitchFamily="2" charset="0"/>
            </a:endParaRPr>
          </a:p>
        </p:txBody>
      </p:sp>
      <p:sp>
        <p:nvSpPr>
          <p:cNvPr id="9" name="CuadroTexto 8">
            <a:extLst>
              <a:ext uri="{FF2B5EF4-FFF2-40B4-BE49-F238E27FC236}">
                <a16:creationId xmlns:a16="http://schemas.microsoft.com/office/drawing/2014/main" id="{EE695D93-7B07-BCC4-E63C-D148C81DA20C}"/>
              </a:ext>
            </a:extLst>
          </p:cNvPr>
          <p:cNvSpPr txBox="1"/>
          <p:nvPr/>
        </p:nvSpPr>
        <p:spPr>
          <a:xfrm>
            <a:off x="8434415" y="1552868"/>
            <a:ext cx="1045298"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s-PE" sz="2400" b="1" dirty="0" err="1">
                <a:solidFill>
                  <a:srgbClr val="1C4587"/>
                </a:solidFill>
                <a:latin typeface="Roboto" panose="02000000000000000000" pitchFamily="2" charset="0"/>
                <a:ea typeface="Roboto" panose="02000000000000000000" pitchFamily="2" charset="0"/>
                <a:cs typeface="Roboto" panose="02000000000000000000" pitchFamily="2" charset="0"/>
              </a:rPr>
              <a:t>tidyr</a:t>
            </a:r>
            <a:endParaRPr lang="es-PE" sz="2400" b="1" dirty="0">
              <a:solidFill>
                <a:srgbClr val="1C4587"/>
              </a:solidFill>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098578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g356c6a80478_0_8"/>
          <p:cNvSpPr txBox="1"/>
          <p:nvPr/>
        </p:nvSpPr>
        <p:spPr>
          <a:xfrm>
            <a:off x="1780200" y="935400"/>
            <a:ext cx="8631600" cy="2493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s-PE" sz="5000" b="1" dirty="0">
                <a:solidFill>
                  <a:schemeClr val="dk1"/>
                </a:solidFill>
                <a:latin typeface="Calibri"/>
                <a:ea typeface="Calibri"/>
                <a:cs typeface="Calibri"/>
                <a:sym typeface="Calibri"/>
              </a:rPr>
              <a:t>Tema 5: </a:t>
            </a:r>
            <a:endParaRPr sz="5000" b="1" dirty="0">
              <a:solidFill>
                <a:schemeClr val="dk1"/>
              </a:solidFill>
              <a:latin typeface="Calibri"/>
              <a:ea typeface="Calibri"/>
              <a:cs typeface="Calibri"/>
              <a:sym typeface="Calibri"/>
            </a:endParaRPr>
          </a:p>
          <a:p>
            <a:pPr lvl="0" algn="ctr"/>
            <a:r>
              <a:rPr lang="es-MX" sz="5000" dirty="0">
                <a:solidFill>
                  <a:schemeClr val="dk1"/>
                </a:solidFill>
                <a:latin typeface="Calibri"/>
                <a:ea typeface="Calibri"/>
                <a:cs typeface="Calibri"/>
                <a:sym typeface="Calibri"/>
              </a:rPr>
              <a:t>Manipulación y transformación de datos</a:t>
            </a:r>
            <a:endParaRPr sz="5000" dirty="0"/>
          </a:p>
        </p:txBody>
      </p:sp>
      <p:pic>
        <p:nvPicPr>
          <p:cNvPr id="160" name="Google Shape;160;g356c6a80478_0_8"/>
          <p:cNvPicPr preferRelativeResize="0"/>
          <p:nvPr/>
        </p:nvPicPr>
        <p:blipFill>
          <a:blip r:embed="rId3">
            <a:alphaModFix/>
          </a:blip>
          <a:stretch>
            <a:fillRect/>
          </a:stretch>
        </p:blipFill>
        <p:spPr>
          <a:xfrm>
            <a:off x="4887900" y="3429000"/>
            <a:ext cx="2416200" cy="2416200"/>
          </a:xfrm>
          <a:prstGeom prst="rect">
            <a:avLst/>
          </a:prstGeom>
          <a:noFill/>
          <a:ln>
            <a:noFill/>
          </a:ln>
        </p:spPr>
      </p:pic>
      <p:sp>
        <p:nvSpPr>
          <p:cNvPr id="161" name="Google Shape;161;g356c6a80478_0_8"/>
          <p:cNvSpPr txBox="1"/>
          <p:nvPr/>
        </p:nvSpPr>
        <p:spPr>
          <a:xfrm>
            <a:off x="446700" y="5531075"/>
            <a:ext cx="2193900" cy="646500"/>
          </a:xfrm>
          <a:prstGeom prst="rect">
            <a:avLst/>
          </a:prstGeom>
          <a:solidFill>
            <a:schemeClr val="accent4"/>
          </a:solidFill>
          <a:ln w="2857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es-PE" sz="3000" dirty="0">
                <a:solidFill>
                  <a:schemeClr val="dk1"/>
                </a:solidFill>
                <a:latin typeface="Calibri"/>
                <a:ea typeface="Calibri"/>
                <a:cs typeface="Calibri"/>
                <a:sym typeface="Calibri"/>
              </a:rPr>
              <a:t>MÓDULO 2</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g356c6a80478_0_22"/>
          <p:cNvSpPr txBox="1"/>
          <p:nvPr/>
        </p:nvSpPr>
        <p:spPr>
          <a:xfrm>
            <a:off x="1024125" y="1535700"/>
            <a:ext cx="6885000" cy="4708941"/>
          </a:xfrm>
          <a:prstGeom prst="rect">
            <a:avLst/>
          </a:prstGeom>
          <a:noFill/>
          <a:ln>
            <a:noFill/>
          </a:ln>
        </p:spPr>
        <p:txBody>
          <a:bodyPr spcFirstLastPara="1" wrap="square" lIns="91425" tIns="45700" rIns="91425" bIns="45700" anchor="t" anchorCtr="0">
            <a:spAutoFit/>
          </a:bodyPr>
          <a:lstStyle/>
          <a:p>
            <a:pPr marL="457200" lvl="0" indent="-387350" algn="l" rtl="0">
              <a:spcBef>
                <a:spcPts val="0"/>
              </a:spcBef>
              <a:spcAft>
                <a:spcPts val="0"/>
              </a:spcAft>
              <a:buClr>
                <a:schemeClr val="dk1"/>
              </a:buClr>
              <a:buSzPts val="2500"/>
              <a:buFont typeface="Roboto"/>
              <a:buAutoNum type="arabicPeriod"/>
            </a:pPr>
            <a:r>
              <a:rPr lang="es-PE" sz="2500" dirty="0">
                <a:solidFill>
                  <a:schemeClr val="dk1"/>
                </a:solidFill>
                <a:latin typeface="Roboto"/>
                <a:ea typeface="Roboto"/>
                <a:cs typeface="Roboto"/>
                <a:sym typeface="Roboto"/>
              </a:rPr>
              <a:t>Creación, renombrado y etiquetado de variables.</a:t>
            </a:r>
          </a:p>
          <a:p>
            <a:pPr marL="457200" lvl="0" indent="-387350" algn="l" rtl="0">
              <a:spcBef>
                <a:spcPts val="0"/>
              </a:spcBef>
              <a:spcAft>
                <a:spcPts val="0"/>
              </a:spcAft>
              <a:buClr>
                <a:schemeClr val="dk1"/>
              </a:buClr>
              <a:buSzPts val="2500"/>
              <a:buFont typeface="Roboto"/>
              <a:buAutoNum type="arabicPeriod"/>
            </a:pPr>
            <a:r>
              <a:rPr lang="es-PE" sz="2500" dirty="0">
                <a:solidFill>
                  <a:schemeClr val="dk1"/>
                </a:solidFill>
                <a:latin typeface="Roboto"/>
                <a:ea typeface="Roboto"/>
                <a:cs typeface="Roboto"/>
                <a:sym typeface="Roboto"/>
              </a:rPr>
              <a:t>Recodificación y transformación de variables.</a:t>
            </a:r>
          </a:p>
          <a:p>
            <a:pPr marL="457200" lvl="0" indent="-387350" algn="l" rtl="0">
              <a:spcBef>
                <a:spcPts val="0"/>
              </a:spcBef>
              <a:spcAft>
                <a:spcPts val="0"/>
              </a:spcAft>
              <a:buClr>
                <a:schemeClr val="dk1"/>
              </a:buClr>
              <a:buSzPts val="2500"/>
              <a:buFont typeface="Roboto"/>
              <a:buAutoNum type="arabicPeriod"/>
            </a:pPr>
            <a:r>
              <a:rPr lang="es-PE" sz="2500" dirty="0">
                <a:solidFill>
                  <a:schemeClr val="dk1"/>
                </a:solidFill>
                <a:latin typeface="Roboto"/>
                <a:ea typeface="Roboto"/>
                <a:cs typeface="Roboto"/>
                <a:sym typeface="Roboto"/>
              </a:rPr>
              <a:t>Filtrado, ordenamiento y eliminación de variables.</a:t>
            </a:r>
          </a:p>
          <a:p>
            <a:pPr marL="457200" lvl="0" indent="-387350" algn="l" rtl="0">
              <a:spcBef>
                <a:spcPts val="0"/>
              </a:spcBef>
              <a:spcAft>
                <a:spcPts val="0"/>
              </a:spcAft>
              <a:buClr>
                <a:schemeClr val="dk1"/>
              </a:buClr>
              <a:buSzPts val="2500"/>
              <a:buFont typeface="Roboto"/>
              <a:buAutoNum type="arabicPeriod"/>
            </a:pPr>
            <a:r>
              <a:rPr lang="es-PE" sz="2500" dirty="0">
                <a:solidFill>
                  <a:schemeClr val="dk1"/>
                </a:solidFill>
                <a:latin typeface="Roboto"/>
                <a:ea typeface="Roboto"/>
                <a:cs typeface="Roboto"/>
                <a:sym typeface="Roboto"/>
              </a:rPr>
              <a:t>Unión de bases de datos (</a:t>
            </a:r>
            <a:r>
              <a:rPr lang="es-PE" sz="2500" dirty="0" err="1">
                <a:solidFill>
                  <a:schemeClr val="dk1"/>
                </a:solidFill>
                <a:latin typeface="Roboto"/>
                <a:ea typeface="Roboto"/>
                <a:cs typeface="Roboto"/>
                <a:sym typeface="Roboto"/>
              </a:rPr>
              <a:t>merge</a:t>
            </a:r>
            <a:r>
              <a:rPr lang="es-PE" sz="2500" dirty="0">
                <a:solidFill>
                  <a:schemeClr val="dk1"/>
                </a:solidFill>
                <a:latin typeface="Roboto"/>
                <a:ea typeface="Roboto"/>
                <a:cs typeface="Roboto"/>
                <a:sym typeface="Roboto"/>
              </a:rPr>
              <a:t>, </a:t>
            </a:r>
            <a:r>
              <a:rPr lang="es-PE" sz="2500" dirty="0" err="1">
                <a:solidFill>
                  <a:schemeClr val="dk1"/>
                </a:solidFill>
                <a:latin typeface="Roboto"/>
                <a:ea typeface="Roboto"/>
                <a:cs typeface="Roboto"/>
                <a:sym typeface="Roboto"/>
              </a:rPr>
              <a:t>rbind</a:t>
            </a:r>
            <a:r>
              <a:rPr lang="es-PE" sz="2500" dirty="0">
                <a:solidFill>
                  <a:schemeClr val="dk1"/>
                </a:solidFill>
                <a:latin typeface="Roboto"/>
                <a:ea typeface="Roboto"/>
                <a:cs typeface="Roboto"/>
                <a:sym typeface="Roboto"/>
              </a:rPr>
              <a:t>, </a:t>
            </a:r>
            <a:r>
              <a:rPr lang="es-PE" sz="2500" dirty="0" err="1">
                <a:solidFill>
                  <a:schemeClr val="dk1"/>
                </a:solidFill>
                <a:latin typeface="Roboto"/>
                <a:ea typeface="Roboto"/>
                <a:cs typeface="Roboto"/>
                <a:sym typeface="Roboto"/>
              </a:rPr>
              <a:t>bind_rows</a:t>
            </a:r>
            <a:r>
              <a:rPr lang="es-PE" sz="2500" dirty="0">
                <a:solidFill>
                  <a:schemeClr val="dk1"/>
                </a:solidFill>
                <a:latin typeface="Roboto"/>
                <a:ea typeface="Roboto"/>
                <a:cs typeface="Roboto"/>
                <a:sym typeface="Roboto"/>
              </a:rPr>
              <a:t>, </a:t>
            </a:r>
            <a:r>
              <a:rPr lang="es-PE" sz="2500" dirty="0" err="1">
                <a:solidFill>
                  <a:schemeClr val="dk1"/>
                </a:solidFill>
                <a:latin typeface="Roboto"/>
                <a:ea typeface="Roboto"/>
                <a:cs typeface="Roboto"/>
                <a:sym typeface="Roboto"/>
              </a:rPr>
              <a:t>left_join</a:t>
            </a:r>
            <a:r>
              <a:rPr lang="es-PE" sz="2500" dirty="0">
                <a:solidFill>
                  <a:schemeClr val="dk1"/>
                </a:solidFill>
                <a:latin typeface="Roboto"/>
                <a:ea typeface="Roboto"/>
                <a:cs typeface="Roboto"/>
                <a:sym typeface="Roboto"/>
              </a:rPr>
              <a:t>, </a:t>
            </a:r>
            <a:r>
              <a:rPr lang="es-PE" sz="2500" dirty="0" err="1">
                <a:solidFill>
                  <a:schemeClr val="dk1"/>
                </a:solidFill>
                <a:latin typeface="Roboto"/>
                <a:ea typeface="Roboto"/>
                <a:cs typeface="Roboto"/>
                <a:sym typeface="Roboto"/>
              </a:rPr>
              <a:t>inner_join</a:t>
            </a:r>
            <a:r>
              <a:rPr lang="es-PE" sz="2500" dirty="0">
                <a:solidFill>
                  <a:schemeClr val="dk1"/>
                </a:solidFill>
                <a:latin typeface="Roboto"/>
                <a:ea typeface="Roboto"/>
                <a:cs typeface="Roboto"/>
                <a:sym typeface="Roboto"/>
              </a:rPr>
              <a:t>, </a:t>
            </a:r>
            <a:r>
              <a:rPr lang="es-PE" sz="2500" dirty="0" err="1">
                <a:solidFill>
                  <a:schemeClr val="dk1"/>
                </a:solidFill>
                <a:latin typeface="Roboto"/>
                <a:ea typeface="Roboto"/>
                <a:cs typeface="Roboto"/>
                <a:sym typeface="Roboto"/>
              </a:rPr>
              <a:t>full_join</a:t>
            </a:r>
            <a:r>
              <a:rPr lang="es-PE" sz="2500" dirty="0">
                <a:solidFill>
                  <a:schemeClr val="dk1"/>
                </a:solidFill>
                <a:latin typeface="Roboto"/>
                <a:ea typeface="Roboto"/>
                <a:cs typeface="Roboto"/>
                <a:sym typeface="Roboto"/>
              </a:rPr>
              <a:t>, </a:t>
            </a:r>
            <a:r>
              <a:rPr lang="es-PE" sz="2500" dirty="0" err="1">
                <a:solidFill>
                  <a:schemeClr val="dk1"/>
                </a:solidFill>
                <a:latin typeface="Roboto"/>
                <a:ea typeface="Roboto"/>
                <a:cs typeface="Roboto"/>
                <a:sym typeface="Roboto"/>
              </a:rPr>
              <a:t>right_join</a:t>
            </a:r>
            <a:r>
              <a:rPr lang="es-PE" sz="2500" dirty="0">
                <a:solidFill>
                  <a:schemeClr val="dk1"/>
                </a:solidFill>
                <a:latin typeface="Roboto"/>
                <a:ea typeface="Roboto"/>
                <a:cs typeface="Roboto"/>
                <a:sym typeface="Roboto"/>
              </a:rPr>
              <a:t>).</a:t>
            </a:r>
          </a:p>
          <a:p>
            <a:pPr marL="457200" lvl="0" indent="-387350" algn="l" rtl="0">
              <a:spcBef>
                <a:spcPts val="0"/>
              </a:spcBef>
              <a:spcAft>
                <a:spcPts val="0"/>
              </a:spcAft>
              <a:buClr>
                <a:schemeClr val="dk1"/>
              </a:buClr>
              <a:buSzPts val="2500"/>
              <a:buFont typeface="Roboto"/>
              <a:buAutoNum type="arabicPeriod"/>
            </a:pPr>
            <a:r>
              <a:rPr lang="es-PE" sz="2500" dirty="0">
                <a:solidFill>
                  <a:schemeClr val="dk1"/>
                </a:solidFill>
                <a:latin typeface="Roboto"/>
                <a:ea typeface="Roboto"/>
                <a:cs typeface="Roboto"/>
                <a:sym typeface="Roboto"/>
              </a:rPr>
              <a:t>Introducción a </a:t>
            </a:r>
            <a:r>
              <a:rPr lang="es-PE" sz="2500" dirty="0" err="1">
                <a:solidFill>
                  <a:schemeClr val="dk1"/>
                </a:solidFill>
                <a:latin typeface="Roboto"/>
                <a:ea typeface="Roboto"/>
                <a:cs typeface="Roboto"/>
                <a:sym typeface="Roboto"/>
              </a:rPr>
              <a:t>dplyr</a:t>
            </a:r>
            <a:r>
              <a:rPr lang="es-PE" sz="2500" dirty="0">
                <a:solidFill>
                  <a:schemeClr val="dk1"/>
                </a:solidFill>
                <a:latin typeface="Roboto"/>
                <a:ea typeface="Roboto"/>
                <a:cs typeface="Roboto"/>
                <a:sym typeface="Roboto"/>
              </a:rPr>
              <a:t> y </a:t>
            </a:r>
            <a:r>
              <a:rPr lang="es-PE" sz="2500" dirty="0" err="1">
                <a:solidFill>
                  <a:schemeClr val="dk1"/>
                </a:solidFill>
                <a:latin typeface="Roboto"/>
                <a:ea typeface="Roboto"/>
                <a:cs typeface="Roboto"/>
                <a:sym typeface="Roboto"/>
              </a:rPr>
              <a:t>tidyr</a:t>
            </a:r>
            <a:r>
              <a:rPr lang="es-PE" sz="2500" dirty="0">
                <a:solidFill>
                  <a:schemeClr val="dk1"/>
                </a:solidFill>
                <a:latin typeface="Roboto"/>
                <a:ea typeface="Roboto"/>
                <a:cs typeface="Roboto"/>
                <a:sym typeface="Roboto"/>
              </a:rPr>
              <a:t> (paquete </a:t>
            </a:r>
            <a:r>
              <a:rPr lang="es-PE" sz="2500" dirty="0" err="1">
                <a:solidFill>
                  <a:schemeClr val="dk1"/>
                </a:solidFill>
                <a:latin typeface="Roboto"/>
                <a:ea typeface="Roboto"/>
                <a:cs typeface="Roboto"/>
                <a:sym typeface="Roboto"/>
              </a:rPr>
              <a:t>tidyverse</a:t>
            </a:r>
            <a:r>
              <a:rPr lang="es-PE" sz="2500" dirty="0">
                <a:solidFill>
                  <a:schemeClr val="dk1"/>
                </a:solidFill>
                <a:latin typeface="Roboto"/>
                <a:ea typeface="Roboto"/>
                <a:cs typeface="Roboto"/>
                <a:sym typeface="Roboto"/>
              </a:rPr>
              <a:t>).</a:t>
            </a:r>
          </a:p>
          <a:p>
            <a:pPr marL="457200" lvl="0" indent="-387350" algn="l" rtl="0">
              <a:spcBef>
                <a:spcPts val="0"/>
              </a:spcBef>
              <a:spcAft>
                <a:spcPts val="0"/>
              </a:spcAft>
              <a:buClr>
                <a:schemeClr val="dk1"/>
              </a:buClr>
              <a:buSzPts val="2500"/>
              <a:buFont typeface="Roboto"/>
              <a:buAutoNum type="arabicPeriod"/>
            </a:pPr>
            <a:r>
              <a:rPr lang="es-PE" sz="2500" dirty="0">
                <a:solidFill>
                  <a:schemeClr val="dk1"/>
                </a:solidFill>
                <a:latin typeface="Roboto"/>
                <a:ea typeface="Roboto"/>
                <a:cs typeface="Roboto"/>
                <a:sym typeface="Roboto"/>
              </a:rPr>
              <a:t>Ejercicios prácticos</a:t>
            </a:r>
          </a:p>
        </p:txBody>
      </p:sp>
      <p:sp>
        <p:nvSpPr>
          <p:cNvPr id="167" name="Google Shape;167;g356c6a80478_0_22"/>
          <p:cNvSpPr txBox="1"/>
          <p:nvPr/>
        </p:nvSpPr>
        <p:spPr>
          <a:xfrm>
            <a:off x="340950" y="394250"/>
            <a:ext cx="11510100" cy="877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PE" sz="4500" b="1" dirty="0">
                <a:solidFill>
                  <a:srgbClr val="1C4587"/>
                </a:solidFill>
                <a:latin typeface="Calibri"/>
                <a:ea typeface="Calibri"/>
                <a:cs typeface="Calibri"/>
                <a:sym typeface="Calibri"/>
              </a:rPr>
              <a:t>Tema 5: Contenido</a:t>
            </a:r>
            <a:endParaRPr sz="4500" b="1" dirty="0">
              <a:solidFill>
                <a:srgbClr val="1C4587"/>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5">
          <a:extLst>
            <a:ext uri="{FF2B5EF4-FFF2-40B4-BE49-F238E27FC236}">
              <a16:creationId xmlns:a16="http://schemas.microsoft.com/office/drawing/2014/main" id="{B887AA22-ED0B-5017-D1AB-20E0DC1024C0}"/>
            </a:ext>
          </a:extLst>
        </p:cNvPr>
        <p:cNvGrpSpPr/>
        <p:nvPr/>
      </p:nvGrpSpPr>
      <p:grpSpPr>
        <a:xfrm>
          <a:off x="0" y="0"/>
          <a:ext cx="0" cy="0"/>
          <a:chOff x="0" y="0"/>
          <a:chExt cx="0" cy="0"/>
        </a:xfrm>
      </p:grpSpPr>
      <p:sp>
        <p:nvSpPr>
          <p:cNvPr id="167" name="Google Shape;167;g356c6a80478_0_22">
            <a:extLst>
              <a:ext uri="{FF2B5EF4-FFF2-40B4-BE49-F238E27FC236}">
                <a16:creationId xmlns:a16="http://schemas.microsoft.com/office/drawing/2014/main" id="{31ED59CF-A691-0E10-3CD8-BAE3273CC9D2}"/>
              </a:ext>
            </a:extLst>
          </p:cNvPr>
          <p:cNvSpPr txBox="1"/>
          <p:nvPr/>
        </p:nvSpPr>
        <p:spPr>
          <a:xfrm>
            <a:off x="340950" y="394250"/>
            <a:ext cx="11510100" cy="80018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MX" sz="4000" b="1" dirty="0">
                <a:solidFill>
                  <a:srgbClr val="1C4587"/>
                </a:solidFill>
                <a:latin typeface="Calibri"/>
                <a:ea typeface="Calibri"/>
                <a:cs typeface="Calibri"/>
                <a:sym typeface="Calibri"/>
              </a:rPr>
              <a:t>Creación, renombrado y etiquetado de variables</a:t>
            </a:r>
          </a:p>
        </p:txBody>
      </p:sp>
      <p:sp>
        <p:nvSpPr>
          <p:cNvPr id="3" name="CuadroTexto 2">
            <a:extLst>
              <a:ext uri="{FF2B5EF4-FFF2-40B4-BE49-F238E27FC236}">
                <a16:creationId xmlns:a16="http://schemas.microsoft.com/office/drawing/2014/main" id="{99CF099C-9A68-8FF8-65DA-7EDBC856E89A}"/>
              </a:ext>
            </a:extLst>
          </p:cNvPr>
          <p:cNvSpPr txBox="1"/>
          <p:nvPr/>
        </p:nvSpPr>
        <p:spPr>
          <a:xfrm>
            <a:off x="340950" y="2237463"/>
            <a:ext cx="4074639" cy="3187539"/>
          </a:xfrm>
          <a:prstGeom prst="rect">
            <a:avLst/>
          </a:prstGeom>
          <a:noFill/>
        </p:spPr>
        <p:txBody>
          <a:bodyPr wrap="square">
            <a:spAutoFit/>
          </a:bodyPr>
          <a:lstStyle/>
          <a:p>
            <a:pPr algn="just">
              <a:lnSpc>
                <a:spcPct val="115000"/>
              </a:lnSpc>
              <a:buNone/>
            </a:pPr>
            <a:r>
              <a:rPr lang="es-PE" sz="1600" dirty="0">
                <a:effectLst/>
                <a:latin typeface="Roboto" panose="02000000000000000000" pitchFamily="2" charset="0"/>
                <a:ea typeface="Roboto" panose="02000000000000000000" pitchFamily="2" charset="0"/>
                <a:cs typeface="Roboto" panose="02000000000000000000" pitchFamily="2" charset="0"/>
              </a:rPr>
              <a:t>Crear, renombrar y etiquetar variables es fundamental para organizar y documentar adecuadamente una base de datos antes del análisis. Estas tareas permiten generar información derivada, mejorar la claridad de los nombres de las variables y añadir descripciones que faciliten la interpretación, especialmente cuando se trabaja con grandes conjuntos de datos o cuando los resultados serán compartidos con otros usuarios o instituciones.</a:t>
            </a:r>
          </a:p>
        </p:txBody>
      </p:sp>
      <p:graphicFrame>
        <p:nvGraphicFramePr>
          <p:cNvPr id="4" name="Tabla 3">
            <a:extLst>
              <a:ext uri="{FF2B5EF4-FFF2-40B4-BE49-F238E27FC236}">
                <a16:creationId xmlns:a16="http://schemas.microsoft.com/office/drawing/2014/main" id="{9F526712-E30B-7B6A-9340-561D01D53DA4}"/>
              </a:ext>
            </a:extLst>
          </p:cNvPr>
          <p:cNvGraphicFramePr>
            <a:graphicFrameLocks noGrp="1"/>
          </p:cNvGraphicFramePr>
          <p:nvPr>
            <p:extLst>
              <p:ext uri="{D42A27DB-BD31-4B8C-83A1-F6EECF244321}">
                <p14:modId xmlns:p14="http://schemas.microsoft.com/office/powerpoint/2010/main" val="88837253"/>
              </p:ext>
            </p:extLst>
          </p:nvPr>
        </p:nvGraphicFramePr>
        <p:xfrm>
          <a:off x="5041232" y="1552044"/>
          <a:ext cx="6593305" cy="685419"/>
        </p:xfrm>
        <a:graphic>
          <a:graphicData uri="http://schemas.openxmlformats.org/drawingml/2006/table">
            <a:tbl>
              <a:tblPr firstRow="1" firstCol="1" bandRow="1">
                <a:tableStyleId>{5940675A-B579-460E-94D1-54222C63F5DA}</a:tableStyleId>
              </a:tblPr>
              <a:tblGrid>
                <a:gridCol w="2417183">
                  <a:extLst>
                    <a:ext uri="{9D8B030D-6E8A-4147-A177-3AD203B41FA5}">
                      <a16:colId xmlns:a16="http://schemas.microsoft.com/office/drawing/2014/main" val="2163464796"/>
                    </a:ext>
                  </a:extLst>
                </a:gridCol>
                <a:gridCol w="4176122">
                  <a:extLst>
                    <a:ext uri="{9D8B030D-6E8A-4147-A177-3AD203B41FA5}">
                      <a16:colId xmlns:a16="http://schemas.microsoft.com/office/drawing/2014/main" val="317360948"/>
                    </a:ext>
                  </a:extLst>
                </a:gridCol>
              </a:tblGrid>
              <a:tr h="0">
                <a:tc>
                  <a:txBody>
                    <a:bodyPr/>
                    <a:lstStyle/>
                    <a:p>
                      <a:pPr algn="just">
                        <a:lnSpc>
                          <a:spcPct val="115000"/>
                        </a:lnSpc>
                        <a:buNone/>
                      </a:pPr>
                      <a:r>
                        <a:rPr lang="es-419" sz="1400">
                          <a:effectLst/>
                          <a:latin typeface="Roboto" panose="02000000000000000000" pitchFamily="2" charset="0"/>
                          <a:ea typeface="Roboto" panose="02000000000000000000" pitchFamily="2" charset="0"/>
                          <a:cs typeface="Roboto" panose="02000000000000000000" pitchFamily="2" charset="0"/>
                        </a:rPr>
                        <a:t>Para crear variables</a:t>
                      </a:r>
                      <a:endParaRPr lang="es-PE" sz="1400">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tc>
                <a:tc>
                  <a:txBody>
                    <a:bodyPr/>
                    <a:lstStyle/>
                    <a:p>
                      <a:pPr algn="just">
                        <a:lnSpc>
                          <a:spcPct val="115000"/>
                        </a:lnSpc>
                        <a:buNone/>
                      </a:pPr>
                      <a:r>
                        <a:rPr lang="es-PE" sz="1400">
                          <a:effectLst/>
                          <a:latin typeface="Roboto" panose="02000000000000000000" pitchFamily="2" charset="0"/>
                          <a:ea typeface="Roboto" panose="02000000000000000000" pitchFamily="2" charset="0"/>
                          <a:cs typeface="Roboto" panose="02000000000000000000" pitchFamily="2" charset="0"/>
                        </a:rPr>
                        <a:t>mutate() — dplyr</a:t>
                      </a:r>
                    </a:p>
                  </a:txBody>
                  <a:tcPr marL="68580" marR="68580" marT="0" marB="0"/>
                </a:tc>
                <a:extLst>
                  <a:ext uri="{0D108BD9-81ED-4DB2-BD59-A6C34878D82A}">
                    <a16:rowId xmlns:a16="http://schemas.microsoft.com/office/drawing/2014/main" val="792919324"/>
                  </a:ext>
                </a:extLst>
              </a:tr>
              <a:tr h="0">
                <a:tc>
                  <a:txBody>
                    <a:bodyPr/>
                    <a:lstStyle/>
                    <a:p>
                      <a:pPr algn="just">
                        <a:lnSpc>
                          <a:spcPct val="115000"/>
                        </a:lnSpc>
                        <a:buNone/>
                      </a:pPr>
                      <a:r>
                        <a:rPr lang="es-419" sz="1400">
                          <a:effectLst/>
                          <a:latin typeface="Roboto" panose="02000000000000000000" pitchFamily="2" charset="0"/>
                          <a:ea typeface="Roboto" panose="02000000000000000000" pitchFamily="2" charset="0"/>
                          <a:cs typeface="Roboto" panose="02000000000000000000" pitchFamily="2" charset="0"/>
                        </a:rPr>
                        <a:t>Para renombrar variables</a:t>
                      </a:r>
                      <a:endParaRPr lang="es-PE" sz="1400">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tc>
                <a:tc>
                  <a:txBody>
                    <a:bodyPr/>
                    <a:lstStyle/>
                    <a:p>
                      <a:pPr algn="just">
                        <a:lnSpc>
                          <a:spcPct val="115000"/>
                        </a:lnSpc>
                        <a:buNone/>
                      </a:pPr>
                      <a:r>
                        <a:rPr lang="es-419" sz="1400">
                          <a:effectLst/>
                          <a:latin typeface="Roboto" panose="02000000000000000000" pitchFamily="2" charset="0"/>
                          <a:ea typeface="Roboto" panose="02000000000000000000" pitchFamily="2" charset="0"/>
                          <a:cs typeface="Roboto" panose="02000000000000000000" pitchFamily="2" charset="0"/>
                        </a:rPr>
                        <a:t>rename() — dplyr</a:t>
                      </a:r>
                      <a:endParaRPr lang="es-PE" sz="1400">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tc>
                <a:extLst>
                  <a:ext uri="{0D108BD9-81ED-4DB2-BD59-A6C34878D82A}">
                    <a16:rowId xmlns:a16="http://schemas.microsoft.com/office/drawing/2014/main" val="2816835399"/>
                  </a:ext>
                </a:extLst>
              </a:tr>
              <a:tr h="0">
                <a:tc>
                  <a:txBody>
                    <a:bodyPr/>
                    <a:lstStyle/>
                    <a:p>
                      <a:pPr algn="just">
                        <a:lnSpc>
                          <a:spcPct val="115000"/>
                        </a:lnSpc>
                        <a:buNone/>
                      </a:pPr>
                      <a:r>
                        <a:rPr lang="es-419" sz="1400">
                          <a:effectLst/>
                          <a:latin typeface="Roboto" panose="02000000000000000000" pitchFamily="2" charset="0"/>
                          <a:ea typeface="Roboto" panose="02000000000000000000" pitchFamily="2" charset="0"/>
                          <a:cs typeface="Roboto" panose="02000000000000000000" pitchFamily="2" charset="0"/>
                        </a:rPr>
                        <a:t>Para etiquetar variables</a:t>
                      </a:r>
                      <a:endParaRPr lang="es-PE" sz="1400">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tc>
                <a:tc>
                  <a:txBody>
                    <a:bodyPr/>
                    <a:lstStyle/>
                    <a:p>
                      <a:pPr algn="just">
                        <a:lnSpc>
                          <a:spcPct val="115000"/>
                        </a:lnSpc>
                        <a:buNone/>
                      </a:pPr>
                      <a:r>
                        <a:rPr lang="es-419" sz="1400" dirty="0" err="1">
                          <a:effectLst/>
                          <a:latin typeface="Roboto" panose="02000000000000000000" pitchFamily="2" charset="0"/>
                          <a:ea typeface="Roboto" panose="02000000000000000000" pitchFamily="2" charset="0"/>
                          <a:cs typeface="Roboto" panose="02000000000000000000" pitchFamily="2" charset="0"/>
                        </a:rPr>
                        <a:t>labelled</a:t>
                      </a:r>
                      <a:r>
                        <a:rPr lang="es-419" sz="1400" dirty="0">
                          <a:effectLst/>
                          <a:latin typeface="Roboto" panose="02000000000000000000" pitchFamily="2" charset="0"/>
                          <a:ea typeface="Roboto" panose="02000000000000000000" pitchFamily="2" charset="0"/>
                          <a:cs typeface="Roboto" panose="02000000000000000000" pitchFamily="2" charset="0"/>
                        </a:rPr>
                        <a:t>() — </a:t>
                      </a:r>
                      <a:r>
                        <a:rPr lang="es-419" sz="1400" dirty="0" err="1">
                          <a:effectLst/>
                          <a:latin typeface="Roboto" panose="02000000000000000000" pitchFamily="2" charset="0"/>
                          <a:ea typeface="Roboto" panose="02000000000000000000" pitchFamily="2" charset="0"/>
                          <a:cs typeface="Roboto" panose="02000000000000000000" pitchFamily="2" charset="0"/>
                        </a:rPr>
                        <a:t>haven</a:t>
                      </a:r>
                      <a:r>
                        <a:rPr lang="es-419" sz="1400" dirty="0">
                          <a:effectLst/>
                          <a:latin typeface="Roboto" panose="02000000000000000000" pitchFamily="2" charset="0"/>
                          <a:ea typeface="Roboto" panose="02000000000000000000" pitchFamily="2" charset="0"/>
                          <a:cs typeface="Roboto" panose="02000000000000000000" pitchFamily="2" charset="0"/>
                        </a:rPr>
                        <a:t> (asignar etiquetas a valores)</a:t>
                      </a:r>
                      <a:endParaRPr lang="es-PE" sz="1400" dirty="0">
                        <a:effectLst/>
                        <a:latin typeface="Roboto" panose="02000000000000000000" pitchFamily="2" charset="0"/>
                        <a:ea typeface="Roboto" panose="02000000000000000000" pitchFamily="2" charset="0"/>
                        <a:cs typeface="Roboto" panose="02000000000000000000" pitchFamily="2" charset="0"/>
                      </a:endParaRPr>
                    </a:p>
                  </a:txBody>
                  <a:tcPr marL="68580" marR="68580" marT="0" marB="0"/>
                </a:tc>
                <a:extLst>
                  <a:ext uri="{0D108BD9-81ED-4DB2-BD59-A6C34878D82A}">
                    <a16:rowId xmlns:a16="http://schemas.microsoft.com/office/drawing/2014/main" val="3073328514"/>
                  </a:ext>
                </a:extLst>
              </a:tr>
            </a:tbl>
          </a:graphicData>
        </a:graphic>
      </p:graphicFrame>
      <p:sp>
        <p:nvSpPr>
          <p:cNvPr id="5" name="Cuadro de texto 2">
            <a:extLst>
              <a:ext uri="{FF2B5EF4-FFF2-40B4-BE49-F238E27FC236}">
                <a16:creationId xmlns:a16="http://schemas.microsoft.com/office/drawing/2014/main" id="{A063F844-116A-9569-0A90-CC773F674FE3}"/>
              </a:ext>
            </a:extLst>
          </p:cNvPr>
          <p:cNvSpPr txBox="1">
            <a:spLocks noChangeArrowheads="1"/>
          </p:cNvSpPr>
          <p:nvPr/>
        </p:nvSpPr>
        <p:spPr bwMode="auto">
          <a:xfrm>
            <a:off x="5459328" y="2308766"/>
            <a:ext cx="5757112" cy="4154984"/>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spAutoFit/>
          </a:bodyPr>
          <a:lstStyle/>
          <a:p>
            <a:pPr algn="l">
              <a:buNone/>
            </a:pPr>
            <a:r>
              <a:rPr lang="es-PE" sz="1200" dirty="0" err="1">
                <a:effectLst/>
                <a:latin typeface="Roboto" panose="02000000000000000000" pitchFamily="2" charset="0"/>
                <a:ea typeface="Roboto" panose="02000000000000000000" pitchFamily="2" charset="0"/>
                <a:cs typeface="Roboto" panose="02000000000000000000" pitchFamily="2" charset="0"/>
              </a:rPr>
              <a:t>install.packages</a:t>
            </a:r>
            <a:r>
              <a:rPr lang="es-PE" sz="1200" dirty="0">
                <a:effectLst/>
                <a:latin typeface="Roboto" panose="02000000000000000000" pitchFamily="2" charset="0"/>
                <a:ea typeface="Roboto" panose="02000000000000000000" pitchFamily="2" charset="0"/>
                <a:cs typeface="Roboto" panose="02000000000000000000" pitchFamily="2" charset="0"/>
              </a:rPr>
              <a:t>("</a:t>
            </a:r>
            <a:r>
              <a:rPr lang="es-PE" sz="1200" dirty="0" err="1">
                <a:effectLst/>
                <a:latin typeface="Roboto" panose="02000000000000000000" pitchFamily="2" charset="0"/>
                <a:ea typeface="Roboto" panose="02000000000000000000" pitchFamily="2" charset="0"/>
                <a:cs typeface="Roboto" panose="02000000000000000000" pitchFamily="2" charset="0"/>
              </a:rPr>
              <a:t>tidyverse</a:t>
            </a:r>
            <a:r>
              <a:rPr lang="es-PE" sz="1200" dirty="0">
                <a:effectLst/>
                <a:latin typeface="Roboto" panose="02000000000000000000" pitchFamily="2" charset="0"/>
                <a:ea typeface="Roboto" panose="02000000000000000000" pitchFamily="2" charset="0"/>
                <a:cs typeface="Roboto" panose="02000000000000000000" pitchFamily="2" charset="0"/>
              </a:rPr>
              <a:t>")  # Solo la primera vez</a:t>
            </a:r>
          </a:p>
          <a:p>
            <a:pPr algn="l">
              <a:buNone/>
            </a:pPr>
            <a:r>
              <a:rPr lang="es-PE" sz="1200" dirty="0" err="1">
                <a:effectLst/>
                <a:latin typeface="Roboto" panose="02000000000000000000" pitchFamily="2" charset="0"/>
                <a:ea typeface="Roboto" panose="02000000000000000000" pitchFamily="2" charset="0"/>
                <a:cs typeface="Roboto" panose="02000000000000000000" pitchFamily="2" charset="0"/>
              </a:rPr>
              <a:t>library</a:t>
            </a:r>
            <a:r>
              <a:rPr lang="es-PE" sz="1200" dirty="0">
                <a:effectLst/>
                <a:latin typeface="Roboto" panose="02000000000000000000" pitchFamily="2" charset="0"/>
                <a:ea typeface="Roboto" panose="02000000000000000000" pitchFamily="2" charset="0"/>
                <a:cs typeface="Roboto" panose="02000000000000000000" pitchFamily="2" charset="0"/>
              </a:rPr>
              <a:t>(</a:t>
            </a:r>
            <a:r>
              <a:rPr lang="es-PE" sz="1200" dirty="0" err="1">
                <a:effectLst/>
                <a:latin typeface="Roboto" panose="02000000000000000000" pitchFamily="2" charset="0"/>
                <a:ea typeface="Roboto" panose="02000000000000000000" pitchFamily="2" charset="0"/>
                <a:cs typeface="Roboto" panose="02000000000000000000" pitchFamily="2" charset="0"/>
              </a:rPr>
              <a:t>tidyverse</a:t>
            </a:r>
            <a:r>
              <a:rPr lang="es-PE" sz="1200" dirty="0">
                <a:effectLst/>
                <a:latin typeface="Roboto" panose="02000000000000000000" pitchFamily="2" charset="0"/>
                <a:ea typeface="Roboto" panose="02000000000000000000" pitchFamily="2" charset="0"/>
                <a:cs typeface="Roboto" panose="02000000000000000000" pitchFamily="2" charset="0"/>
              </a:rPr>
              <a:t>)</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 </a:t>
            </a:r>
          </a:p>
          <a:p>
            <a:pPr algn="l">
              <a:buNone/>
            </a:pPr>
            <a:r>
              <a:rPr lang="es-PE" sz="1200" b="1" dirty="0">
                <a:effectLst/>
                <a:latin typeface="Roboto" panose="02000000000000000000" pitchFamily="2" charset="0"/>
                <a:ea typeface="Roboto" panose="02000000000000000000" pitchFamily="2" charset="0"/>
                <a:cs typeface="Roboto" panose="02000000000000000000" pitchFamily="2" charset="0"/>
              </a:rPr>
              <a:t># Creamos una base simple de ejemplo</a:t>
            </a:r>
            <a:endParaRPr lang="es-PE" sz="1200" dirty="0">
              <a:effectLst/>
              <a:latin typeface="Roboto" panose="02000000000000000000" pitchFamily="2" charset="0"/>
              <a:ea typeface="Roboto" panose="02000000000000000000" pitchFamily="2" charset="0"/>
              <a:cs typeface="Roboto" panose="02000000000000000000" pitchFamily="2" charset="0"/>
            </a:endParaRP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data &lt;- </a:t>
            </a:r>
            <a:r>
              <a:rPr lang="es-PE" sz="1200" dirty="0" err="1">
                <a:effectLst/>
                <a:latin typeface="Roboto" panose="02000000000000000000" pitchFamily="2" charset="0"/>
                <a:ea typeface="Roboto" panose="02000000000000000000" pitchFamily="2" charset="0"/>
                <a:cs typeface="Roboto" panose="02000000000000000000" pitchFamily="2" charset="0"/>
              </a:rPr>
              <a:t>tibble</a:t>
            </a:r>
            <a:r>
              <a:rPr lang="es-PE" sz="1200" dirty="0">
                <a:effectLst/>
                <a:latin typeface="Roboto" panose="02000000000000000000" pitchFamily="2" charset="0"/>
                <a:ea typeface="Roboto" panose="02000000000000000000" pitchFamily="2" charset="0"/>
                <a:cs typeface="Roboto" panose="02000000000000000000" pitchFamily="2" charset="0"/>
              </a:rPr>
              <a:t>(</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  id = 1:5,</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  edad = c(22, 35, 29, 40, 31),</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  ingreso = c(1500, 2500, 1800, 3000, 2300),</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  genero = c("M", "F", "F", "M", "M")</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 </a:t>
            </a:r>
          </a:p>
          <a:p>
            <a:pPr algn="l">
              <a:buNone/>
            </a:pPr>
            <a:r>
              <a:rPr lang="es-PE" sz="1200" b="1" dirty="0">
                <a:effectLst/>
                <a:latin typeface="Roboto" panose="02000000000000000000" pitchFamily="2" charset="0"/>
                <a:ea typeface="Roboto" panose="02000000000000000000" pitchFamily="2" charset="0"/>
                <a:cs typeface="Roboto" panose="02000000000000000000" pitchFamily="2" charset="0"/>
              </a:rPr>
              <a:t># Crear una nueva variable</a:t>
            </a:r>
            <a:endParaRPr lang="es-PE" sz="1200" dirty="0">
              <a:effectLst/>
              <a:latin typeface="Roboto" panose="02000000000000000000" pitchFamily="2" charset="0"/>
              <a:ea typeface="Roboto" panose="02000000000000000000" pitchFamily="2" charset="0"/>
              <a:cs typeface="Roboto" panose="02000000000000000000" pitchFamily="2" charset="0"/>
            </a:endParaRP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data &lt;- data %&gt;%</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  </a:t>
            </a:r>
            <a:r>
              <a:rPr lang="es-PE" sz="1200" dirty="0" err="1">
                <a:effectLst/>
                <a:latin typeface="Roboto" panose="02000000000000000000" pitchFamily="2" charset="0"/>
                <a:ea typeface="Roboto" panose="02000000000000000000" pitchFamily="2" charset="0"/>
                <a:cs typeface="Roboto" panose="02000000000000000000" pitchFamily="2" charset="0"/>
              </a:rPr>
              <a:t>mutate</a:t>
            </a:r>
            <a:r>
              <a:rPr lang="es-PE" sz="1200" dirty="0">
                <a:effectLst/>
                <a:latin typeface="Roboto" panose="02000000000000000000" pitchFamily="2" charset="0"/>
                <a:ea typeface="Roboto" panose="02000000000000000000" pitchFamily="2" charset="0"/>
                <a:cs typeface="Roboto" panose="02000000000000000000" pitchFamily="2" charset="0"/>
              </a:rPr>
              <a:t>(</a:t>
            </a:r>
            <a:r>
              <a:rPr lang="es-PE" sz="1200" dirty="0" err="1">
                <a:effectLst/>
                <a:latin typeface="Roboto" panose="02000000000000000000" pitchFamily="2" charset="0"/>
                <a:ea typeface="Roboto" panose="02000000000000000000" pitchFamily="2" charset="0"/>
                <a:cs typeface="Roboto" panose="02000000000000000000" pitchFamily="2" charset="0"/>
              </a:rPr>
              <a:t>ingreso_miles</a:t>
            </a:r>
            <a:r>
              <a:rPr lang="es-PE" sz="1200" dirty="0">
                <a:effectLst/>
                <a:latin typeface="Roboto" panose="02000000000000000000" pitchFamily="2" charset="0"/>
                <a:ea typeface="Roboto" panose="02000000000000000000" pitchFamily="2" charset="0"/>
                <a:cs typeface="Roboto" panose="02000000000000000000" pitchFamily="2" charset="0"/>
              </a:rPr>
              <a:t> = ingreso / 1000)  # convierte a miles</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 </a:t>
            </a:r>
          </a:p>
          <a:p>
            <a:pPr algn="l">
              <a:buNone/>
            </a:pPr>
            <a:r>
              <a:rPr lang="es-PE" sz="1200" b="1" dirty="0">
                <a:effectLst/>
                <a:latin typeface="Roboto" panose="02000000000000000000" pitchFamily="2" charset="0"/>
                <a:ea typeface="Roboto" panose="02000000000000000000" pitchFamily="2" charset="0"/>
                <a:cs typeface="Roboto" panose="02000000000000000000" pitchFamily="2" charset="0"/>
              </a:rPr>
              <a:t># Renombrar variables</a:t>
            </a:r>
            <a:endParaRPr lang="es-PE" sz="1200" dirty="0">
              <a:effectLst/>
              <a:latin typeface="Roboto" panose="02000000000000000000" pitchFamily="2" charset="0"/>
              <a:ea typeface="Roboto" panose="02000000000000000000" pitchFamily="2" charset="0"/>
              <a:cs typeface="Roboto" panose="02000000000000000000" pitchFamily="2" charset="0"/>
            </a:endParaRP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data &lt;- data %&gt;%</a:t>
            </a:r>
          </a:p>
          <a:p>
            <a:pPr algn="l">
              <a:buNone/>
            </a:pPr>
            <a:r>
              <a:rPr lang="es-PE" sz="1200" dirty="0">
                <a:effectLst/>
                <a:latin typeface="Roboto" panose="02000000000000000000" pitchFamily="2" charset="0"/>
                <a:ea typeface="Roboto" panose="02000000000000000000" pitchFamily="2" charset="0"/>
                <a:cs typeface="Roboto" panose="02000000000000000000" pitchFamily="2" charset="0"/>
              </a:rPr>
              <a:t>  </a:t>
            </a:r>
            <a:r>
              <a:rPr lang="es-PE" sz="1200" dirty="0" err="1">
                <a:effectLst/>
                <a:latin typeface="Roboto" panose="02000000000000000000" pitchFamily="2" charset="0"/>
                <a:ea typeface="Roboto" panose="02000000000000000000" pitchFamily="2" charset="0"/>
                <a:cs typeface="Roboto" panose="02000000000000000000" pitchFamily="2" charset="0"/>
              </a:rPr>
              <a:t>rename</a:t>
            </a:r>
            <a:r>
              <a:rPr lang="es-PE" sz="1200" dirty="0">
                <a:effectLst/>
                <a:latin typeface="Roboto" panose="02000000000000000000" pitchFamily="2" charset="0"/>
                <a:ea typeface="Roboto" panose="02000000000000000000" pitchFamily="2" charset="0"/>
                <a:cs typeface="Roboto" panose="02000000000000000000" pitchFamily="2" charset="0"/>
              </a:rPr>
              <a:t>(salario = ingreso)</a:t>
            </a:r>
          </a:p>
          <a:p>
            <a:pPr algn="l">
              <a:buNone/>
            </a:pPr>
            <a:r>
              <a:rPr lang="es-PE" sz="1200" b="1" dirty="0">
                <a:effectLst/>
                <a:latin typeface="Roboto" panose="02000000000000000000" pitchFamily="2" charset="0"/>
                <a:ea typeface="Roboto" panose="02000000000000000000" pitchFamily="2" charset="0"/>
                <a:cs typeface="Roboto" panose="02000000000000000000" pitchFamily="2" charset="0"/>
              </a:rPr>
              <a:t> </a:t>
            </a:r>
            <a:endParaRPr lang="es-PE" sz="1200" dirty="0">
              <a:effectLst/>
              <a:latin typeface="Roboto" panose="02000000000000000000" pitchFamily="2" charset="0"/>
              <a:ea typeface="Roboto" panose="02000000000000000000" pitchFamily="2" charset="0"/>
              <a:cs typeface="Roboto" panose="02000000000000000000" pitchFamily="2" charset="0"/>
            </a:endParaRPr>
          </a:p>
          <a:p>
            <a:pPr algn="l">
              <a:buNone/>
            </a:pPr>
            <a:r>
              <a:rPr lang="es-PE" sz="1200" b="1" dirty="0">
                <a:effectLst/>
                <a:latin typeface="Roboto" panose="02000000000000000000" pitchFamily="2" charset="0"/>
                <a:ea typeface="Roboto" panose="02000000000000000000" pitchFamily="2" charset="0"/>
                <a:cs typeface="Roboto" panose="02000000000000000000" pitchFamily="2" charset="0"/>
              </a:rPr>
              <a:t># Etiquetar variables (usando </a:t>
            </a:r>
            <a:r>
              <a:rPr lang="es-PE" sz="1200" b="1" dirty="0" err="1">
                <a:effectLst/>
                <a:latin typeface="Roboto" panose="02000000000000000000" pitchFamily="2" charset="0"/>
                <a:ea typeface="Roboto" panose="02000000000000000000" pitchFamily="2" charset="0"/>
                <a:cs typeface="Roboto" panose="02000000000000000000" pitchFamily="2" charset="0"/>
              </a:rPr>
              <a:t>labelled</a:t>
            </a:r>
            <a:r>
              <a:rPr lang="es-PE" sz="1200" b="1" dirty="0">
                <a:effectLst/>
                <a:latin typeface="Roboto" panose="02000000000000000000" pitchFamily="2" charset="0"/>
                <a:ea typeface="Roboto" panose="02000000000000000000" pitchFamily="2" charset="0"/>
                <a:cs typeface="Roboto" panose="02000000000000000000" pitchFamily="2" charset="0"/>
              </a:rPr>
              <a:t> del paquete </a:t>
            </a:r>
            <a:r>
              <a:rPr lang="es-PE" sz="1200" b="1" dirty="0" err="1">
                <a:effectLst/>
                <a:latin typeface="Roboto" panose="02000000000000000000" pitchFamily="2" charset="0"/>
                <a:ea typeface="Roboto" panose="02000000000000000000" pitchFamily="2" charset="0"/>
                <a:cs typeface="Roboto" panose="02000000000000000000" pitchFamily="2" charset="0"/>
              </a:rPr>
              <a:t>haven</a:t>
            </a:r>
            <a:r>
              <a:rPr lang="es-PE" sz="1200" b="1" dirty="0">
                <a:effectLst/>
                <a:latin typeface="Roboto" panose="02000000000000000000" pitchFamily="2" charset="0"/>
                <a:ea typeface="Roboto" panose="02000000000000000000" pitchFamily="2" charset="0"/>
                <a:cs typeface="Roboto" panose="02000000000000000000" pitchFamily="2" charset="0"/>
              </a:rPr>
              <a:t>)</a:t>
            </a:r>
            <a:endParaRPr lang="es-PE" sz="1200" dirty="0">
              <a:effectLst/>
              <a:latin typeface="Roboto" panose="02000000000000000000" pitchFamily="2" charset="0"/>
              <a:ea typeface="Roboto" panose="02000000000000000000" pitchFamily="2" charset="0"/>
              <a:cs typeface="Roboto" panose="02000000000000000000" pitchFamily="2" charset="0"/>
            </a:endParaRPr>
          </a:p>
          <a:p>
            <a:pPr algn="l">
              <a:buNone/>
            </a:pPr>
            <a:r>
              <a:rPr lang="es-PE" sz="1200" dirty="0" err="1">
                <a:effectLst/>
                <a:latin typeface="Roboto" panose="02000000000000000000" pitchFamily="2" charset="0"/>
                <a:ea typeface="Roboto" panose="02000000000000000000" pitchFamily="2" charset="0"/>
                <a:cs typeface="Roboto" panose="02000000000000000000" pitchFamily="2" charset="0"/>
              </a:rPr>
              <a:t>library</a:t>
            </a:r>
            <a:r>
              <a:rPr lang="es-PE" sz="1200" dirty="0">
                <a:effectLst/>
                <a:latin typeface="Roboto" panose="02000000000000000000" pitchFamily="2" charset="0"/>
                <a:ea typeface="Roboto" panose="02000000000000000000" pitchFamily="2" charset="0"/>
                <a:cs typeface="Roboto" panose="02000000000000000000" pitchFamily="2" charset="0"/>
              </a:rPr>
              <a:t>(</a:t>
            </a:r>
            <a:r>
              <a:rPr lang="es-PE" sz="1200" dirty="0" err="1">
                <a:effectLst/>
                <a:latin typeface="Roboto" panose="02000000000000000000" pitchFamily="2" charset="0"/>
                <a:ea typeface="Roboto" panose="02000000000000000000" pitchFamily="2" charset="0"/>
                <a:cs typeface="Roboto" panose="02000000000000000000" pitchFamily="2" charset="0"/>
              </a:rPr>
              <a:t>haven</a:t>
            </a:r>
            <a:r>
              <a:rPr lang="es-PE" sz="1200" dirty="0">
                <a:effectLst/>
                <a:latin typeface="Roboto" panose="02000000000000000000" pitchFamily="2" charset="0"/>
                <a:ea typeface="Roboto" panose="02000000000000000000" pitchFamily="2" charset="0"/>
                <a:cs typeface="Roboto" panose="02000000000000000000" pitchFamily="2" charset="0"/>
              </a:rPr>
              <a:t>)</a:t>
            </a:r>
          </a:p>
          <a:p>
            <a:pPr algn="l">
              <a:buNone/>
            </a:pPr>
            <a:r>
              <a:rPr lang="es-PE" sz="1200" dirty="0" err="1">
                <a:effectLst/>
                <a:latin typeface="Roboto" panose="02000000000000000000" pitchFamily="2" charset="0"/>
                <a:ea typeface="Roboto" panose="02000000000000000000" pitchFamily="2" charset="0"/>
                <a:cs typeface="Roboto" panose="02000000000000000000" pitchFamily="2" charset="0"/>
              </a:rPr>
              <a:t>data$genero</a:t>
            </a:r>
            <a:r>
              <a:rPr lang="es-PE" sz="1200" dirty="0">
                <a:effectLst/>
                <a:latin typeface="Roboto" panose="02000000000000000000" pitchFamily="2" charset="0"/>
                <a:ea typeface="Roboto" panose="02000000000000000000" pitchFamily="2" charset="0"/>
                <a:cs typeface="Roboto" panose="02000000000000000000" pitchFamily="2" charset="0"/>
              </a:rPr>
              <a:t> &lt;- </a:t>
            </a:r>
            <a:r>
              <a:rPr lang="es-PE" sz="1200" dirty="0" err="1">
                <a:effectLst/>
                <a:latin typeface="Roboto" panose="02000000000000000000" pitchFamily="2" charset="0"/>
                <a:ea typeface="Roboto" panose="02000000000000000000" pitchFamily="2" charset="0"/>
                <a:cs typeface="Roboto" panose="02000000000000000000" pitchFamily="2" charset="0"/>
              </a:rPr>
              <a:t>labelled</a:t>
            </a:r>
            <a:r>
              <a:rPr lang="es-PE" sz="1200" dirty="0">
                <a:effectLst/>
                <a:latin typeface="Roboto" panose="02000000000000000000" pitchFamily="2" charset="0"/>
                <a:ea typeface="Roboto" panose="02000000000000000000" pitchFamily="2" charset="0"/>
                <a:cs typeface="Roboto" panose="02000000000000000000" pitchFamily="2" charset="0"/>
              </a:rPr>
              <a:t>(</a:t>
            </a:r>
            <a:r>
              <a:rPr lang="es-PE" sz="1200" dirty="0" err="1">
                <a:effectLst/>
                <a:latin typeface="Roboto" panose="02000000000000000000" pitchFamily="2" charset="0"/>
                <a:ea typeface="Roboto" panose="02000000000000000000" pitchFamily="2" charset="0"/>
                <a:cs typeface="Roboto" panose="02000000000000000000" pitchFamily="2" charset="0"/>
              </a:rPr>
              <a:t>data$genero</a:t>
            </a:r>
            <a:r>
              <a:rPr lang="es-PE" sz="1200" dirty="0">
                <a:effectLst/>
                <a:latin typeface="Roboto" panose="02000000000000000000" pitchFamily="2" charset="0"/>
                <a:ea typeface="Roboto" panose="02000000000000000000" pitchFamily="2" charset="0"/>
                <a:cs typeface="Roboto" panose="02000000000000000000" pitchFamily="2" charset="0"/>
              </a:rPr>
              <a:t>, c(Masculino = "M", Femenino = "F"))</a:t>
            </a:r>
          </a:p>
        </p:txBody>
      </p:sp>
    </p:spTree>
    <p:extLst>
      <p:ext uri="{BB962C8B-B14F-4D97-AF65-F5344CB8AC3E}">
        <p14:creationId xmlns:p14="http://schemas.microsoft.com/office/powerpoint/2010/main" val="1655071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5">
          <a:extLst>
            <a:ext uri="{FF2B5EF4-FFF2-40B4-BE49-F238E27FC236}">
              <a16:creationId xmlns:a16="http://schemas.microsoft.com/office/drawing/2014/main" id="{4F5596C7-4F15-E2F4-294E-735DF8889820}"/>
            </a:ext>
          </a:extLst>
        </p:cNvPr>
        <p:cNvGrpSpPr/>
        <p:nvPr/>
      </p:nvGrpSpPr>
      <p:grpSpPr>
        <a:xfrm>
          <a:off x="0" y="0"/>
          <a:ext cx="0" cy="0"/>
          <a:chOff x="0" y="0"/>
          <a:chExt cx="0" cy="0"/>
        </a:xfrm>
      </p:grpSpPr>
      <p:sp>
        <p:nvSpPr>
          <p:cNvPr id="167" name="Google Shape;167;g356c6a80478_0_22">
            <a:extLst>
              <a:ext uri="{FF2B5EF4-FFF2-40B4-BE49-F238E27FC236}">
                <a16:creationId xmlns:a16="http://schemas.microsoft.com/office/drawing/2014/main" id="{B51D7D3C-7598-7ADA-7E26-D28A93945850}"/>
              </a:ext>
            </a:extLst>
          </p:cNvPr>
          <p:cNvSpPr txBox="1"/>
          <p:nvPr/>
        </p:nvSpPr>
        <p:spPr>
          <a:xfrm>
            <a:off x="340950" y="394250"/>
            <a:ext cx="11510100" cy="80018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MX" sz="4000" b="1" dirty="0">
                <a:solidFill>
                  <a:srgbClr val="1C4587"/>
                </a:solidFill>
                <a:latin typeface="Calibri"/>
                <a:ea typeface="Calibri"/>
                <a:cs typeface="Calibri"/>
                <a:sym typeface="Calibri"/>
              </a:rPr>
              <a:t>Recodificación y transformación de variables</a:t>
            </a:r>
          </a:p>
        </p:txBody>
      </p:sp>
      <p:sp>
        <p:nvSpPr>
          <p:cNvPr id="3" name="CuadroTexto 2">
            <a:extLst>
              <a:ext uri="{FF2B5EF4-FFF2-40B4-BE49-F238E27FC236}">
                <a16:creationId xmlns:a16="http://schemas.microsoft.com/office/drawing/2014/main" id="{CA7A8433-7C29-B932-3153-E46103F340BC}"/>
              </a:ext>
            </a:extLst>
          </p:cNvPr>
          <p:cNvSpPr txBox="1"/>
          <p:nvPr/>
        </p:nvSpPr>
        <p:spPr>
          <a:xfrm>
            <a:off x="665803" y="1768231"/>
            <a:ext cx="4074639" cy="3753848"/>
          </a:xfrm>
          <a:prstGeom prst="rect">
            <a:avLst/>
          </a:prstGeom>
          <a:noFill/>
        </p:spPr>
        <p:txBody>
          <a:bodyPr wrap="square">
            <a:spAutoFit/>
          </a:bodyPr>
          <a:lstStyle/>
          <a:p>
            <a:pPr algn="just">
              <a:lnSpc>
                <a:spcPct val="115000"/>
              </a:lnSpc>
              <a:buNone/>
            </a:pPr>
            <a:r>
              <a:rPr lang="es-MX" sz="1600" dirty="0">
                <a:effectLst/>
                <a:latin typeface="Roboto" panose="02000000000000000000" pitchFamily="2" charset="0"/>
                <a:ea typeface="Roboto" panose="02000000000000000000" pitchFamily="2" charset="0"/>
                <a:cs typeface="Roboto" panose="02000000000000000000" pitchFamily="2" charset="0"/>
              </a:rPr>
              <a:t>La recodificación y transformación de variables es esencial para adaptar los datos a las necesidades del análisis y garantizar su correcta interpretación. Estas operaciones permiten agrupar categorías, modificar escalas, generar versiones estandarizadas o normalizadas de las variables y ajustar valores según criterios analíticos específicos. En R, estas tareas se realizan de manera eficiente utilizando funciones del </a:t>
            </a:r>
            <a:r>
              <a:rPr lang="es-MX" sz="1600" dirty="0" err="1">
                <a:effectLst/>
                <a:latin typeface="Roboto" panose="02000000000000000000" pitchFamily="2" charset="0"/>
                <a:ea typeface="Roboto" panose="02000000000000000000" pitchFamily="2" charset="0"/>
                <a:cs typeface="Roboto" panose="02000000000000000000" pitchFamily="2" charset="0"/>
              </a:rPr>
              <a:t>tidyverse</a:t>
            </a:r>
            <a:r>
              <a:rPr lang="es-MX" sz="1600" dirty="0">
                <a:effectLst/>
                <a:latin typeface="Roboto" panose="02000000000000000000" pitchFamily="2" charset="0"/>
                <a:ea typeface="Roboto" panose="02000000000000000000" pitchFamily="2" charset="0"/>
                <a:cs typeface="Roboto" panose="02000000000000000000" pitchFamily="2" charset="0"/>
              </a:rPr>
              <a:t>, que facilitan la modificación precisa y reproducible de los datos.</a:t>
            </a:r>
            <a:endParaRPr lang="es-PE" sz="1600" dirty="0">
              <a:effectLst/>
              <a:latin typeface="Roboto" panose="02000000000000000000" pitchFamily="2" charset="0"/>
              <a:ea typeface="Roboto" panose="02000000000000000000" pitchFamily="2" charset="0"/>
              <a:cs typeface="Roboto" panose="02000000000000000000" pitchFamily="2" charset="0"/>
            </a:endParaRPr>
          </a:p>
        </p:txBody>
      </p:sp>
      <p:sp>
        <p:nvSpPr>
          <p:cNvPr id="2" name="Cuadro de texto 2">
            <a:extLst>
              <a:ext uri="{FF2B5EF4-FFF2-40B4-BE49-F238E27FC236}">
                <a16:creationId xmlns:a16="http://schemas.microsoft.com/office/drawing/2014/main" id="{7E2414A2-3FAA-ADAD-400C-0CAABC99D6F8}"/>
              </a:ext>
            </a:extLst>
          </p:cNvPr>
          <p:cNvSpPr txBox="1">
            <a:spLocks noChangeArrowheads="1"/>
          </p:cNvSpPr>
          <p:nvPr/>
        </p:nvSpPr>
        <p:spPr bwMode="auto">
          <a:xfrm>
            <a:off x="6096000" y="2306327"/>
            <a:ext cx="5033211" cy="267765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spAutoFit/>
          </a:bodyPr>
          <a:lstStyle/>
          <a:p>
            <a:pPr algn="l">
              <a:buNone/>
            </a:pPr>
            <a:r>
              <a:rPr lang="es-PE" sz="1200" b="1">
                <a:effectLst/>
                <a:latin typeface="Roboto" panose="02000000000000000000" pitchFamily="2" charset="0"/>
                <a:ea typeface="Roboto" panose="02000000000000000000" pitchFamily="2" charset="0"/>
                <a:cs typeface="Roboto" panose="02000000000000000000" pitchFamily="2" charset="0"/>
              </a:rPr>
              <a:t># Recodificar variable "genero"</a:t>
            </a:r>
            <a:endParaRPr lang="es-PE" sz="1200">
              <a:effectLst/>
              <a:latin typeface="Roboto" panose="02000000000000000000" pitchFamily="2" charset="0"/>
              <a:ea typeface="Roboto" panose="02000000000000000000" pitchFamily="2" charset="0"/>
              <a:cs typeface="Roboto" panose="02000000000000000000" pitchFamily="2" charset="0"/>
            </a:endParaRP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data &lt;- data %&gt;%</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mutate(</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genero_rec = ifelse(genero == "M", "Hombre", "Mujer"),</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grupo_edad = case_when(</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edad &lt; 30 ~ "Joven",</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edad &gt;= 30 &amp; edad &lt; 40 ~ "Adulto",</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TRUE ~ "Mayor"</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a:t>
            </a:r>
          </a:p>
          <a:p>
            <a:pPr algn="l">
              <a:buNone/>
            </a:pPr>
            <a:r>
              <a:rPr lang="es-PE" sz="1200" b="1">
                <a:effectLst/>
                <a:latin typeface="Roboto" panose="02000000000000000000" pitchFamily="2" charset="0"/>
                <a:ea typeface="Roboto" panose="02000000000000000000" pitchFamily="2" charset="0"/>
                <a:cs typeface="Roboto" panose="02000000000000000000" pitchFamily="2" charset="0"/>
              </a:rPr>
              <a:t># Transformar variable numérica (logaritmo, cuadrado, etc.)</a:t>
            </a:r>
            <a:endParaRPr lang="es-PE" sz="1200">
              <a:effectLst/>
              <a:latin typeface="Roboto" panose="02000000000000000000" pitchFamily="2" charset="0"/>
              <a:ea typeface="Roboto" panose="02000000000000000000" pitchFamily="2" charset="0"/>
              <a:cs typeface="Roboto" panose="02000000000000000000" pitchFamily="2" charset="0"/>
            </a:endParaRP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data &lt;- data %&gt;%</a:t>
            </a:r>
          </a:p>
          <a:p>
            <a:pPr algn="l">
              <a:buNone/>
            </a:pPr>
            <a:r>
              <a:rPr lang="es-PE" sz="1200">
                <a:effectLst/>
                <a:latin typeface="Roboto" panose="02000000000000000000" pitchFamily="2" charset="0"/>
                <a:ea typeface="Roboto" panose="02000000000000000000" pitchFamily="2" charset="0"/>
                <a:cs typeface="Roboto" panose="02000000000000000000" pitchFamily="2" charset="0"/>
              </a:rPr>
              <a:t>  mutate(log_ingreso = log(salario))</a:t>
            </a:r>
          </a:p>
        </p:txBody>
      </p:sp>
    </p:spTree>
    <p:extLst>
      <p:ext uri="{BB962C8B-B14F-4D97-AF65-F5344CB8AC3E}">
        <p14:creationId xmlns:p14="http://schemas.microsoft.com/office/powerpoint/2010/main" val="1813148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5">
          <a:extLst>
            <a:ext uri="{FF2B5EF4-FFF2-40B4-BE49-F238E27FC236}">
              <a16:creationId xmlns:a16="http://schemas.microsoft.com/office/drawing/2014/main" id="{38188BF1-1EFB-4C2B-39E1-8B18B28289DB}"/>
            </a:ext>
          </a:extLst>
        </p:cNvPr>
        <p:cNvGrpSpPr/>
        <p:nvPr/>
      </p:nvGrpSpPr>
      <p:grpSpPr>
        <a:xfrm>
          <a:off x="0" y="0"/>
          <a:ext cx="0" cy="0"/>
          <a:chOff x="0" y="0"/>
          <a:chExt cx="0" cy="0"/>
        </a:xfrm>
      </p:grpSpPr>
      <p:sp>
        <p:nvSpPr>
          <p:cNvPr id="167" name="Google Shape;167;g356c6a80478_0_22">
            <a:extLst>
              <a:ext uri="{FF2B5EF4-FFF2-40B4-BE49-F238E27FC236}">
                <a16:creationId xmlns:a16="http://schemas.microsoft.com/office/drawing/2014/main" id="{21F39FBC-264D-894B-9C06-51654F526AB9}"/>
              </a:ext>
            </a:extLst>
          </p:cNvPr>
          <p:cNvSpPr txBox="1"/>
          <p:nvPr/>
        </p:nvSpPr>
        <p:spPr>
          <a:xfrm>
            <a:off x="340950" y="394250"/>
            <a:ext cx="11510100" cy="80018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MX" sz="4000" b="1" dirty="0">
                <a:solidFill>
                  <a:srgbClr val="1C4587"/>
                </a:solidFill>
                <a:latin typeface="Calibri"/>
                <a:ea typeface="Calibri"/>
                <a:cs typeface="Calibri"/>
                <a:sym typeface="Calibri"/>
              </a:rPr>
              <a:t>Filtrado, ordenamiento y eliminación de variables</a:t>
            </a:r>
          </a:p>
        </p:txBody>
      </p:sp>
      <p:sp>
        <p:nvSpPr>
          <p:cNvPr id="3" name="CuadroTexto 2">
            <a:extLst>
              <a:ext uri="{FF2B5EF4-FFF2-40B4-BE49-F238E27FC236}">
                <a16:creationId xmlns:a16="http://schemas.microsoft.com/office/drawing/2014/main" id="{EE2ABFCB-B901-8C0B-2302-BCFC5C083DEF}"/>
              </a:ext>
            </a:extLst>
          </p:cNvPr>
          <p:cNvSpPr txBox="1"/>
          <p:nvPr/>
        </p:nvSpPr>
        <p:spPr>
          <a:xfrm>
            <a:off x="665803" y="1768231"/>
            <a:ext cx="4074639" cy="3470694"/>
          </a:xfrm>
          <a:prstGeom prst="rect">
            <a:avLst/>
          </a:prstGeom>
          <a:noFill/>
        </p:spPr>
        <p:txBody>
          <a:bodyPr wrap="square">
            <a:spAutoFit/>
          </a:bodyPr>
          <a:lstStyle/>
          <a:p>
            <a:pPr algn="just">
              <a:lnSpc>
                <a:spcPct val="115000"/>
              </a:lnSpc>
              <a:buNone/>
            </a:pPr>
            <a:r>
              <a:rPr lang="es-MX" sz="1600" dirty="0">
                <a:effectLst/>
                <a:latin typeface="Roboto" panose="02000000000000000000" pitchFamily="2" charset="0"/>
                <a:ea typeface="Roboto" panose="02000000000000000000" pitchFamily="2" charset="0"/>
                <a:cs typeface="Roboto" panose="02000000000000000000" pitchFamily="2" charset="0"/>
              </a:rPr>
              <a:t>El filtrado, ordenamiento y eliminación de variables permite depurar y organizar los datos para enfocarse únicamente en la información relevante para el análisis. En muchas ocasiones, las bases de datos contienen información complementaria que no es necesaria para el análisis de datos. Estas operaciones ayudan a seleccionar subconjuntos específicos de observaciones, ordenar registros según criterios definidos y descartar variables innecesarias o redundantes.</a:t>
            </a:r>
            <a:endParaRPr lang="es-PE" sz="1600" dirty="0">
              <a:effectLst/>
              <a:latin typeface="Roboto" panose="02000000000000000000" pitchFamily="2" charset="0"/>
              <a:ea typeface="Roboto" panose="02000000000000000000" pitchFamily="2" charset="0"/>
              <a:cs typeface="Roboto" panose="02000000000000000000" pitchFamily="2" charset="0"/>
            </a:endParaRPr>
          </a:p>
        </p:txBody>
      </p:sp>
      <p:sp>
        <p:nvSpPr>
          <p:cNvPr id="2" name="Cuadro de texto 2">
            <a:extLst>
              <a:ext uri="{FF2B5EF4-FFF2-40B4-BE49-F238E27FC236}">
                <a16:creationId xmlns:a16="http://schemas.microsoft.com/office/drawing/2014/main" id="{B87A68DA-5222-82B2-C4FF-8032D468B39A}"/>
              </a:ext>
            </a:extLst>
          </p:cNvPr>
          <p:cNvSpPr txBox="1">
            <a:spLocks noChangeArrowheads="1"/>
          </p:cNvSpPr>
          <p:nvPr/>
        </p:nvSpPr>
        <p:spPr bwMode="auto">
          <a:xfrm>
            <a:off x="6096000" y="2306327"/>
            <a:ext cx="5033211" cy="249299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spAutoFit/>
          </a:bodyPr>
          <a:lstStyle/>
          <a:p>
            <a:r>
              <a:rPr lang="es-PE" sz="1200" b="1" dirty="0">
                <a:latin typeface="Roboto" panose="02000000000000000000" pitchFamily="2" charset="0"/>
                <a:ea typeface="Roboto" panose="02000000000000000000" pitchFamily="2" charset="0"/>
                <a:cs typeface="Roboto" panose="02000000000000000000" pitchFamily="2" charset="0"/>
              </a:rPr>
              <a:t># Filtrar solo hombres mayores de 30</a:t>
            </a:r>
            <a:endParaRPr lang="es-PE" sz="1200" dirty="0">
              <a:latin typeface="Roboto" panose="02000000000000000000" pitchFamily="2" charset="0"/>
              <a:ea typeface="Roboto" panose="02000000000000000000" pitchFamily="2" charset="0"/>
              <a:cs typeface="Roboto" panose="02000000000000000000" pitchFamily="2" charset="0"/>
            </a:endParaRPr>
          </a:p>
          <a:p>
            <a:r>
              <a:rPr lang="es-PE" sz="1200" dirty="0" err="1">
                <a:latin typeface="Roboto" panose="02000000000000000000" pitchFamily="2" charset="0"/>
                <a:ea typeface="Roboto" panose="02000000000000000000" pitchFamily="2" charset="0"/>
                <a:cs typeface="Roboto" panose="02000000000000000000" pitchFamily="2" charset="0"/>
              </a:rPr>
              <a:t>data_filtrada</a:t>
            </a:r>
            <a:r>
              <a:rPr lang="es-PE" sz="1200" dirty="0">
                <a:latin typeface="Roboto" panose="02000000000000000000" pitchFamily="2" charset="0"/>
                <a:ea typeface="Roboto" panose="02000000000000000000" pitchFamily="2" charset="0"/>
                <a:cs typeface="Roboto" panose="02000000000000000000" pitchFamily="2" charset="0"/>
              </a:rPr>
              <a:t> &lt;- data %&gt;%</a:t>
            </a:r>
          </a:p>
          <a:p>
            <a:r>
              <a:rPr lang="es-PE" sz="1200" dirty="0">
                <a:latin typeface="Roboto" panose="02000000000000000000" pitchFamily="2" charset="0"/>
                <a:ea typeface="Roboto" panose="02000000000000000000" pitchFamily="2" charset="0"/>
                <a:cs typeface="Roboto" panose="02000000000000000000" pitchFamily="2" charset="0"/>
              </a:rPr>
              <a:t>  </a:t>
            </a:r>
            <a:r>
              <a:rPr lang="es-PE" sz="1200" dirty="0" err="1">
                <a:latin typeface="Roboto" panose="02000000000000000000" pitchFamily="2" charset="0"/>
                <a:ea typeface="Roboto" panose="02000000000000000000" pitchFamily="2" charset="0"/>
                <a:cs typeface="Roboto" panose="02000000000000000000" pitchFamily="2" charset="0"/>
              </a:rPr>
              <a:t>filter</a:t>
            </a:r>
            <a:r>
              <a:rPr lang="es-PE" sz="1200" dirty="0">
                <a:latin typeface="Roboto" panose="02000000000000000000" pitchFamily="2" charset="0"/>
                <a:ea typeface="Roboto" panose="02000000000000000000" pitchFamily="2" charset="0"/>
                <a:cs typeface="Roboto" panose="02000000000000000000" pitchFamily="2" charset="0"/>
              </a:rPr>
              <a:t>(</a:t>
            </a:r>
            <a:r>
              <a:rPr lang="es-PE" sz="1200" dirty="0" err="1">
                <a:latin typeface="Roboto" panose="02000000000000000000" pitchFamily="2" charset="0"/>
                <a:ea typeface="Roboto" panose="02000000000000000000" pitchFamily="2" charset="0"/>
                <a:cs typeface="Roboto" panose="02000000000000000000" pitchFamily="2" charset="0"/>
              </a:rPr>
              <a:t>genero_rec</a:t>
            </a:r>
            <a:r>
              <a:rPr lang="es-PE" sz="1200" dirty="0">
                <a:latin typeface="Roboto" panose="02000000000000000000" pitchFamily="2" charset="0"/>
                <a:ea typeface="Roboto" panose="02000000000000000000" pitchFamily="2" charset="0"/>
                <a:cs typeface="Roboto" panose="02000000000000000000" pitchFamily="2" charset="0"/>
              </a:rPr>
              <a:t> == "Hombre", edad &gt; 30)</a:t>
            </a:r>
          </a:p>
          <a:p>
            <a:r>
              <a:rPr lang="es-PE" sz="1200" dirty="0">
                <a:latin typeface="Roboto" panose="02000000000000000000" pitchFamily="2" charset="0"/>
                <a:ea typeface="Roboto" panose="02000000000000000000" pitchFamily="2" charset="0"/>
                <a:cs typeface="Roboto" panose="02000000000000000000" pitchFamily="2" charset="0"/>
              </a:rPr>
              <a:t> </a:t>
            </a:r>
          </a:p>
          <a:p>
            <a:r>
              <a:rPr lang="es-PE" sz="1200" b="1" dirty="0">
                <a:latin typeface="Roboto" panose="02000000000000000000" pitchFamily="2" charset="0"/>
                <a:ea typeface="Roboto" panose="02000000000000000000" pitchFamily="2" charset="0"/>
                <a:cs typeface="Roboto" panose="02000000000000000000" pitchFamily="2" charset="0"/>
              </a:rPr>
              <a:t># Ordenar por edad descendente</a:t>
            </a:r>
            <a:endParaRPr lang="es-PE" sz="1200" dirty="0">
              <a:latin typeface="Roboto" panose="02000000000000000000" pitchFamily="2" charset="0"/>
              <a:ea typeface="Roboto" panose="02000000000000000000" pitchFamily="2" charset="0"/>
              <a:cs typeface="Roboto" panose="02000000000000000000" pitchFamily="2" charset="0"/>
            </a:endParaRPr>
          </a:p>
          <a:p>
            <a:r>
              <a:rPr lang="es-PE" sz="1200" dirty="0" err="1">
                <a:latin typeface="Roboto" panose="02000000000000000000" pitchFamily="2" charset="0"/>
                <a:ea typeface="Roboto" panose="02000000000000000000" pitchFamily="2" charset="0"/>
                <a:cs typeface="Roboto" panose="02000000000000000000" pitchFamily="2" charset="0"/>
              </a:rPr>
              <a:t>data_ordenada</a:t>
            </a:r>
            <a:r>
              <a:rPr lang="es-PE" sz="1200" dirty="0">
                <a:latin typeface="Roboto" panose="02000000000000000000" pitchFamily="2" charset="0"/>
                <a:ea typeface="Roboto" panose="02000000000000000000" pitchFamily="2" charset="0"/>
                <a:cs typeface="Roboto" panose="02000000000000000000" pitchFamily="2" charset="0"/>
              </a:rPr>
              <a:t> &lt;- data %&gt;%</a:t>
            </a:r>
          </a:p>
          <a:p>
            <a:r>
              <a:rPr lang="es-PE" sz="1200" dirty="0">
                <a:latin typeface="Roboto" panose="02000000000000000000" pitchFamily="2" charset="0"/>
                <a:ea typeface="Roboto" panose="02000000000000000000" pitchFamily="2" charset="0"/>
                <a:cs typeface="Roboto" panose="02000000000000000000" pitchFamily="2" charset="0"/>
              </a:rPr>
              <a:t>  </a:t>
            </a:r>
            <a:r>
              <a:rPr lang="es-PE" sz="1200" dirty="0" err="1">
                <a:latin typeface="Roboto" panose="02000000000000000000" pitchFamily="2" charset="0"/>
                <a:ea typeface="Roboto" panose="02000000000000000000" pitchFamily="2" charset="0"/>
                <a:cs typeface="Roboto" panose="02000000000000000000" pitchFamily="2" charset="0"/>
              </a:rPr>
              <a:t>arrange</a:t>
            </a:r>
            <a:r>
              <a:rPr lang="es-PE" sz="1200" dirty="0">
                <a:latin typeface="Roboto" panose="02000000000000000000" pitchFamily="2" charset="0"/>
                <a:ea typeface="Roboto" panose="02000000000000000000" pitchFamily="2" charset="0"/>
                <a:cs typeface="Roboto" panose="02000000000000000000" pitchFamily="2" charset="0"/>
              </a:rPr>
              <a:t>(</a:t>
            </a:r>
            <a:r>
              <a:rPr lang="es-PE" sz="1200" dirty="0" err="1">
                <a:latin typeface="Roboto" panose="02000000000000000000" pitchFamily="2" charset="0"/>
                <a:ea typeface="Roboto" panose="02000000000000000000" pitchFamily="2" charset="0"/>
                <a:cs typeface="Roboto" panose="02000000000000000000" pitchFamily="2" charset="0"/>
              </a:rPr>
              <a:t>desc</a:t>
            </a:r>
            <a:r>
              <a:rPr lang="es-PE" sz="1200" dirty="0">
                <a:latin typeface="Roboto" panose="02000000000000000000" pitchFamily="2" charset="0"/>
                <a:ea typeface="Roboto" panose="02000000000000000000" pitchFamily="2" charset="0"/>
                <a:cs typeface="Roboto" panose="02000000000000000000" pitchFamily="2" charset="0"/>
              </a:rPr>
              <a:t>(edad))</a:t>
            </a:r>
          </a:p>
          <a:p>
            <a:r>
              <a:rPr lang="es-PE" sz="1200" dirty="0">
                <a:latin typeface="Roboto" panose="02000000000000000000" pitchFamily="2" charset="0"/>
                <a:ea typeface="Roboto" panose="02000000000000000000" pitchFamily="2" charset="0"/>
                <a:cs typeface="Roboto" panose="02000000000000000000" pitchFamily="2" charset="0"/>
              </a:rPr>
              <a:t> </a:t>
            </a:r>
          </a:p>
          <a:p>
            <a:r>
              <a:rPr lang="es-PE" sz="1200" b="1" dirty="0">
                <a:latin typeface="Roboto" panose="02000000000000000000" pitchFamily="2" charset="0"/>
                <a:ea typeface="Roboto" panose="02000000000000000000" pitchFamily="2" charset="0"/>
                <a:cs typeface="Roboto" panose="02000000000000000000" pitchFamily="2" charset="0"/>
              </a:rPr>
              <a:t># Seleccionar (mantener) o eliminar variables</a:t>
            </a:r>
            <a:endParaRPr lang="es-PE" sz="1200" dirty="0">
              <a:latin typeface="Roboto" panose="02000000000000000000" pitchFamily="2" charset="0"/>
              <a:ea typeface="Roboto" panose="02000000000000000000" pitchFamily="2" charset="0"/>
              <a:cs typeface="Roboto" panose="02000000000000000000" pitchFamily="2" charset="0"/>
            </a:endParaRPr>
          </a:p>
          <a:p>
            <a:r>
              <a:rPr lang="es-PE" sz="1200" dirty="0" err="1">
                <a:latin typeface="Roboto" panose="02000000000000000000" pitchFamily="2" charset="0"/>
                <a:ea typeface="Roboto" panose="02000000000000000000" pitchFamily="2" charset="0"/>
                <a:cs typeface="Roboto" panose="02000000000000000000" pitchFamily="2" charset="0"/>
              </a:rPr>
              <a:t>data_reducida</a:t>
            </a:r>
            <a:r>
              <a:rPr lang="es-PE" sz="1200" dirty="0">
                <a:latin typeface="Roboto" panose="02000000000000000000" pitchFamily="2" charset="0"/>
                <a:ea typeface="Roboto" panose="02000000000000000000" pitchFamily="2" charset="0"/>
                <a:cs typeface="Roboto" panose="02000000000000000000" pitchFamily="2" charset="0"/>
              </a:rPr>
              <a:t> &lt;- data %&gt;%</a:t>
            </a:r>
          </a:p>
          <a:p>
            <a:r>
              <a:rPr lang="es-PE" sz="1200" dirty="0">
                <a:latin typeface="Roboto" panose="02000000000000000000" pitchFamily="2" charset="0"/>
                <a:ea typeface="Roboto" panose="02000000000000000000" pitchFamily="2" charset="0"/>
                <a:cs typeface="Roboto" panose="02000000000000000000" pitchFamily="2" charset="0"/>
              </a:rPr>
              <a:t>  </a:t>
            </a:r>
            <a:r>
              <a:rPr lang="es-PE" sz="1200" dirty="0" err="1">
                <a:latin typeface="Roboto" panose="02000000000000000000" pitchFamily="2" charset="0"/>
                <a:ea typeface="Roboto" panose="02000000000000000000" pitchFamily="2" charset="0"/>
                <a:cs typeface="Roboto" panose="02000000000000000000" pitchFamily="2" charset="0"/>
              </a:rPr>
              <a:t>select</a:t>
            </a:r>
            <a:r>
              <a:rPr lang="es-PE" sz="1200" dirty="0">
                <a:latin typeface="Roboto" panose="02000000000000000000" pitchFamily="2" charset="0"/>
                <a:ea typeface="Roboto" panose="02000000000000000000" pitchFamily="2" charset="0"/>
                <a:cs typeface="Roboto" panose="02000000000000000000" pitchFamily="2" charset="0"/>
              </a:rPr>
              <a:t>(id, edad, salario)       # Mantiene solo estas</a:t>
            </a:r>
          </a:p>
          <a:p>
            <a:r>
              <a:rPr lang="es-PE" sz="1200" dirty="0" err="1">
                <a:latin typeface="Roboto" panose="02000000000000000000" pitchFamily="2" charset="0"/>
                <a:ea typeface="Roboto" panose="02000000000000000000" pitchFamily="2" charset="0"/>
                <a:cs typeface="Roboto" panose="02000000000000000000" pitchFamily="2" charset="0"/>
              </a:rPr>
              <a:t>data_sin_log</a:t>
            </a:r>
            <a:r>
              <a:rPr lang="es-PE" sz="1200" dirty="0">
                <a:latin typeface="Roboto" panose="02000000000000000000" pitchFamily="2" charset="0"/>
                <a:ea typeface="Roboto" panose="02000000000000000000" pitchFamily="2" charset="0"/>
                <a:cs typeface="Roboto" panose="02000000000000000000" pitchFamily="2" charset="0"/>
              </a:rPr>
              <a:t> &lt;- data %&gt;%</a:t>
            </a:r>
          </a:p>
          <a:p>
            <a:r>
              <a:rPr lang="es-PE" sz="1200" dirty="0">
                <a:latin typeface="Roboto" panose="02000000000000000000" pitchFamily="2" charset="0"/>
                <a:ea typeface="Roboto" panose="02000000000000000000" pitchFamily="2" charset="0"/>
                <a:cs typeface="Roboto" panose="02000000000000000000" pitchFamily="2" charset="0"/>
              </a:rPr>
              <a:t>  </a:t>
            </a:r>
            <a:r>
              <a:rPr lang="es-PE" sz="1200" dirty="0" err="1">
                <a:latin typeface="Roboto" panose="02000000000000000000" pitchFamily="2" charset="0"/>
                <a:ea typeface="Roboto" panose="02000000000000000000" pitchFamily="2" charset="0"/>
                <a:cs typeface="Roboto" panose="02000000000000000000" pitchFamily="2" charset="0"/>
              </a:rPr>
              <a:t>select</a:t>
            </a:r>
            <a:r>
              <a:rPr lang="es-PE" sz="1200" dirty="0">
                <a:latin typeface="Roboto" panose="02000000000000000000" pitchFamily="2" charset="0"/>
                <a:ea typeface="Roboto" panose="02000000000000000000" pitchFamily="2" charset="0"/>
                <a:cs typeface="Roboto" panose="02000000000000000000" pitchFamily="2" charset="0"/>
              </a:rPr>
              <a:t>(-</a:t>
            </a:r>
            <a:r>
              <a:rPr lang="es-PE" sz="1200" dirty="0" err="1">
                <a:latin typeface="Roboto" panose="02000000000000000000" pitchFamily="2" charset="0"/>
                <a:ea typeface="Roboto" panose="02000000000000000000" pitchFamily="2" charset="0"/>
                <a:cs typeface="Roboto" panose="02000000000000000000" pitchFamily="2" charset="0"/>
              </a:rPr>
              <a:t>log_ingreso</a:t>
            </a:r>
            <a:r>
              <a:rPr lang="es-PE" sz="1200" dirty="0">
                <a:latin typeface="Roboto" panose="02000000000000000000" pitchFamily="2" charset="0"/>
                <a:ea typeface="Roboto" panose="02000000000000000000" pitchFamily="2" charset="0"/>
                <a:cs typeface="Roboto" panose="02000000000000000000" pitchFamily="2" charset="0"/>
              </a:rPr>
              <a:t>)            # Elimina esa variable</a:t>
            </a:r>
          </a:p>
        </p:txBody>
      </p:sp>
    </p:spTree>
    <p:extLst>
      <p:ext uri="{BB962C8B-B14F-4D97-AF65-F5344CB8AC3E}">
        <p14:creationId xmlns:p14="http://schemas.microsoft.com/office/powerpoint/2010/main" val="2714684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5">
          <a:extLst>
            <a:ext uri="{FF2B5EF4-FFF2-40B4-BE49-F238E27FC236}">
              <a16:creationId xmlns:a16="http://schemas.microsoft.com/office/drawing/2014/main" id="{C758994D-2030-27F5-EB47-3F32306A0DFD}"/>
            </a:ext>
          </a:extLst>
        </p:cNvPr>
        <p:cNvGrpSpPr/>
        <p:nvPr/>
      </p:nvGrpSpPr>
      <p:grpSpPr>
        <a:xfrm>
          <a:off x="0" y="0"/>
          <a:ext cx="0" cy="0"/>
          <a:chOff x="0" y="0"/>
          <a:chExt cx="0" cy="0"/>
        </a:xfrm>
      </p:grpSpPr>
      <p:sp>
        <p:nvSpPr>
          <p:cNvPr id="167" name="Google Shape;167;g356c6a80478_0_22">
            <a:extLst>
              <a:ext uri="{FF2B5EF4-FFF2-40B4-BE49-F238E27FC236}">
                <a16:creationId xmlns:a16="http://schemas.microsoft.com/office/drawing/2014/main" id="{7623D071-4B90-1E50-50B8-AD27023CF4D4}"/>
              </a:ext>
            </a:extLst>
          </p:cNvPr>
          <p:cNvSpPr txBox="1"/>
          <p:nvPr/>
        </p:nvSpPr>
        <p:spPr>
          <a:xfrm>
            <a:off x="340950" y="394250"/>
            <a:ext cx="11510100" cy="800189"/>
          </a:xfrm>
          <a:prstGeom prst="rect">
            <a:avLst/>
          </a:prstGeom>
          <a:noFill/>
          <a:ln>
            <a:noFill/>
          </a:ln>
        </p:spPr>
        <p:txBody>
          <a:bodyPr spcFirstLastPara="1" wrap="square" lIns="91425" tIns="91425" rIns="91425" bIns="91425" anchor="t" anchorCtr="0">
            <a:spAutoFit/>
          </a:bodyPr>
          <a:lstStyle/>
          <a:p>
            <a:pPr lvl="0"/>
            <a:r>
              <a:rPr lang="es-MX" sz="4000" b="1" dirty="0">
                <a:solidFill>
                  <a:srgbClr val="1C4587"/>
                </a:solidFill>
                <a:latin typeface="Calibri"/>
                <a:ea typeface="Calibri"/>
                <a:cs typeface="Calibri"/>
                <a:sym typeface="Calibri"/>
              </a:rPr>
              <a:t>Unión de bases de datos </a:t>
            </a:r>
          </a:p>
        </p:txBody>
      </p:sp>
      <p:sp>
        <p:nvSpPr>
          <p:cNvPr id="3" name="CuadroTexto 2">
            <a:extLst>
              <a:ext uri="{FF2B5EF4-FFF2-40B4-BE49-F238E27FC236}">
                <a16:creationId xmlns:a16="http://schemas.microsoft.com/office/drawing/2014/main" id="{C7D3B8C0-9808-C28A-9B92-DFB4C786DD58}"/>
              </a:ext>
            </a:extLst>
          </p:cNvPr>
          <p:cNvSpPr txBox="1"/>
          <p:nvPr/>
        </p:nvSpPr>
        <p:spPr>
          <a:xfrm>
            <a:off x="905375" y="2372963"/>
            <a:ext cx="4605087" cy="3749231"/>
          </a:xfrm>
          <a:prstGeom prst="rect">
            <a:avLst/>
          </a:prstGeom>
          <a:noFill/>
        </p:spPr>
        <p:txBody>
          <a:bodyPr wrap="square">
            <a:spAutoFit/>
          </a:bodyPr>
          <a:lstStyle/>
          <a:p>
            <a:pPr algn="just">
              <a:lnSpc>
                <a:spcPct val="115000"/>
              </a:lnSpc>
              <a:buNone/>
            </a:pPr>
            <a:r>
              <a:rPr lang="es-MX" sz="1600" dirty="0"/>
              <a:t>La función </a:t>
            </a:r>
            <a:r>
              <a:rPr lang="es-MX" dirty="0" err="1"/>
              <a:t>merge</a:t>
            </a:r>
            <a:r>
              <a:rPr lang="es-MX" dirty="0"/>
              <a:t>()</a:t>
            </a:r>
            <a:r>
              <a:rPr lang="es-MX" sz="1600" dirty="0"/>
              <a:t> en R se utiliza para </a:t>
            </a:r>
            <a:r>
              <a:rPr lang="es-MX" sz="1600" b="1" dirty="0"/>
              <a:t>unir dos </a:t>
            </a:r>
            <a:r>
              <a:rPr lang="es-MX" sz="1600" b="1" dirty="0" err="1"/>
              <a:t>dataframes</a:t>
            </a:r>
            <a:r>
              <a:rPr lang="es-MX" sz="1600" b="1" dirty="0"/>
              <a:t> a partir de una o más variables en común (claves)</a:t>
            </a:r>
            <a:r>
              <a:rPr lang="es-MX" sz="1600" dirty="0"/>
              <a:t>, de forma similar a los </a:t>
            </a:r>
            <a:r>
              <a:rPr lang="es-MX" sz="1600" i="1" dirty="0" err="1"/>
              <a:t>joins</a:t>
            </a:r>
            <a:r>
              <a:rPr lang="es-MX" sz="1600" dirty="0"/>
              <a:t> en SQL. Permite combinar información de distintas bases que comparten un identificador (por ejemplo, </a:t>
            </a:r>
            <a:r>
              <a:rPr lang="es-MX" dirty="0"/>
              <a:t>id</a:t>
            </a:r>
            <a:r>
              <a:rPr lang="es-MX" sz="1600" dirty="0"/>
              <a:t>), agregando columnas según la coincidencia de valores. Se usa cuando tienes </a:t>
            </a:r>
            <a:r>
              <a:rPr lang="es-MX" sz="1600" dirty="0" err="1"/>
              <a:t>datasets</a:t>
            </a:r>
            <a:r>
              <a:rPr lang="es-MX" sz="1600" dirty="0"/>
              <a:t> relacionados (por ejemplo, datos de pescadores y su producción) y necesitas integrarlos horizontalmente. Además, </a:t>
            </a:r>
            <a:r>
              <a:rPr lang="es-MX" dirty="0" err="1"/>
              <a:t>merge</a:t>
            </a:r>
            <a:r>
              <a:rPr lang="es-MX" dirty="0"/>
              <a:t>()</a:t>
            </a:r>
            <a:r>
              <a:rPr lang="es-MX" sz="1600" dirty="0"/>
              <a:t> ofrece flexibilidad mediante argumentos como </a:t>
            </a:r>
            <a:r>
              <a:rPr lang="es-MX" dirty="0" err="1"/>
              <a:t>by</a:t>
            </a:r>
            <a:r>
              <a:rPr lang="es-MX" sz="1600" dirty="0"/>
              <a:t>, </a:t>
            </a:r>
            <a:r>
              <a:rPr lang="es-MX" dirty="0" err="1"/>
              <a:t>all</a:t>
            </a:r>
            <a:r>
              <a:rPr lang="es-MX" sz="1600" dirty="0"/>
              <a:t>, </a:t>
            </a:r>
            <a:r>
              <a:rPr lang="es-MX" dirty="0" err="1"/>
              <a:t>all.x</a:t>
            </a:r>
            <a:r>
              <a:rPr lang="es-MX" sz="1600" dirty="0"/>
              <a:t> y </a:t>
            </a:r>
            <a:r>
              <a:rPr lang="es-MX" dirty="0" err="1"/>
              <a:t>all.y</a:t>
            </a:r>
            <a:r>
              <a:rPr lang="es-MX" sz="1600" dirty="0"/>
              <a:t>, que permiten definir el tipo de unión (</a:t>
            </a:r>
            <a:r>
              <a:rPr lang="es-MX" sz="1600" dirty="0" err="1"/>
              <a:t>inner</a:t>
            </a:r>
            <a:r>
              <a:rPr lang="es-MX" sz="1600" dirty="0"/>
              <a:t>, </a:t>
            </a:r>
            <a:r>
              <a:rPr lang="es-MX" sz="1600" dirty="0" err="1"/>
              <a:t>left</a:t>
            </a:r>
            <a:r>
              <a:rPr lang="es-MX" sz="1600" dirty="0"/>
              <a:t>, </a:t>
            </a:r>
            <a:r>
              <a:rPr lang="es-MX" sz="1600" dirty="0" err="1"/>
              <a:t>right</a:t>
            </a:r>
            <a:r>
              <a:rPr lang="es-MX" sz="1600" dirty="0"/>
              <a:t> o full </a:t>
            </a:r>
            <a:r>
              <a:rPr lang="es-MX" sz="1600" dirty="0" err="1"/>
              <a:t>join</a:t>
            </a:r>
            <a:r>
              <a:rPr lang="es-MX" sz="1600" dirty="0"/>
              <a:t>).</a:t>
            </a:r>
            <a:r>
              <a:rPr lang="es-PE" sz="1600" dirty="0">
                <a:effectLst/>
                <a:latin typeface="Arial" panose="020B0604020202020204" pitchFamily="34" charset="0"/>
                <a:ea typeface="Arial" panose="020B0604020202020204" pitchFamily="34" charset="0"/>
              </a:rPr>
              <a:t> </a:t>
            </a:r>
          </a:p>
        </p:txBody>
      </p:sp>
      <p:sp>
        <p:nvSpPr>
          <p:cNvPr id="6" name="CuadroTexto 5">
            <a:extLst>
              <a:ext uri="{FF2B5EF4-FFF2-40B4-BE49-F238E27FC236}">
                <a16:creationId xmlns:a16="http://schemas.microsoft.com/office/drawing/2014/main" id="{200E51CB-95DF-E59B-E8EB-60F8FE075D4E}"/>
              </a:ext>
            </a:extLst>
          </p:cNvPr>
          <p:cNvSpPr txBox="1"/>
          <p:nvPr/>
        </p:nvSpPr>
        <p:spPr>
          <a:xfrm>
            <a:off x="6880166" y="2372963"/>
            <a:ext cx="4605087" cy="3749231"/>
          </a:xfrm>
          <a:prstGeom prst="rect">
            <a:avLst/>
          </a:prstGeom>
          <a:noFill/>
        </p:spPr>
        <p:txBody>
          <a:bodyPr wrap="square">
            <a:spAutoFit/>
          </a:bodyPr>
          <a:lstStyle/>
          <a:p>
            <a:pPr algn="just">
              <a:lnSpc>
                <a:spcPct val="115000"/>
              </a:lnSpc>
              <a:buNone/>
            </a:pPr>
            <a:r>
              <a:rPr lang="es-MX" sz="1600" dirty="0"/>
              <a:t>La función </a:t>
            </a:r>
            <a:r>
              <a:rPr lang="es-MX" sz="1600" dirty="0" err="1"/>
              <a:t>rbind</a:t>
            </a:r>
            <a:r>
              <a:rPr lang="es-MX" sz="1600" dirty="0"/>
              <a:t>() en R se utiliza para </a:t>
            </a:r>
            <a:r>
              <a:rPr lang="es-MX" sz="1600" b="1" dirty="0"/>
              <a:t>unir </a:t>
            </a:r>
            <a:r>
              <a:rPr lang="es-MX" sz="1600" b="1" dirty="0" err="1"/>
              <a:t>dataframes</a:t>
            </a:r>
            <a:r>
              <a:rPr lang="es-MX" sz="1600" b="1" dirty="0"/>
              <a:t> apilándolos verticalmente</a:t>
            </a:r>
            <a:r>
              <a:rPr lang="es-MX" sz="1600" dirty="0"/>
              <a:t>, es decir, agregando nuevas filas. Para que funcione correctamente, ambas bases deben tener </a:t>
            </a:r>
            <a:r>
              <a:rPr lang="es-MX" sz="1600" b="1" dirty="0"/>
              <a:t>las mismas columnas (mismos nombres y tipos de variables)</a:t>
            </a:r>
            <a:r>
              <a:rPr lang="es-MX" sz="1600" dirty="0"/>
              <a:t>. Se usa cuando tienes información separada en distintos bloques pero con la misma estructura (por ejemplo, registros de pescadores de diferentes días o regiones) y quieres consolidarlos en una sola base. A diferencia de </a:t>
            </a:r>
            <a:r>
              <a:rPr lang="es-MX" sz="1600" dirty="0" err="1"/>
              <a:t>merge</a:t>
            </a:r>
            <a:r>
              <a:rPr lang="es-MX" sz="1600" dirty="0"/>
              <a:t>(), </a:t>
            </a:r>
            <a:r>
              <a:rPr lang="es-MX" sz="1600" dirty="0" err="1"/>
              <a:t>rbind</a:t>
            </a:r>
            <a:r>
              <a:rPr lang="es-MX" sz="1600" dirty="0"/>
              <a:t>() no busca coincidencias entre variables, simplemente concatena observaciones.</a:t>
            </a:r>
            <a:endParaRPr lang="es-PE" sz="1600" dirty="0">
              <a:effectLst/>
              <a:latin typeface="Arial" panose="020B0604020202020204" pitchFamily="34" charset="0"/>
              <a:ea typeface="Arial" panose="020B0604020202020204" pitchFamily="34" charset="0"/>
            </a:endParaRPr>
          </a:p>
        </p:txBody>
      </p:sp>
      <p:sp>
        <p:nvSpPr>
          <p:cNvPr id="8" name="CuadroTexto 7">
            <a:extLst>
              <a:ext uri="{FF2B5EF4-FFF2-40B4-BE49-F238E27FC236}">
                <a16:creationId xmlns:a16="http://schemas.microsoft.com/office/drawing/2014/main" id="{DE444C22-8633-A181-357E-2B75D8065854}"/>
              </a:ext>
            </a:extLst>
          </p:cNvPr>
          <p:cNvSpPr txBox="1"/>
          <p:nvPr/>
        </p:nvSpPr>
        <p:spPr>
          <a:xfrm>
            <a:off x="2263385" y="1629812"/>
            <a:ext cx="1309993"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s-MX" sz="2400" b="1" dirty="0" err="1">
                <a:solidFill>
                  <a:srgbClr val="1C4587"/>
                </a:solidFill>
                <a:latin typeface="Roboto" panose="02000000000000000000" pitchFamily="2" charset="0"/>
                <a:ea typeface="Roboto" panose="02000000000000000000" pitchFamily="2" charset="0"/>
                <a:cs typeface="Roboto" panose="02000000000000000000" pitchFamily="2" charset="0"/>
                <a:sym typeface="Calibri"/>
              </a:rPr>
              <a:t>merge</a:t>
            </a:r>
            <a:endParaRPr lang="es-PE" sz="2400" dirty="0">
              <a:latin typeface="Roboto" panose="02000000000000000000" pitchFamily="2" charset="0"/>
              <a:ea typeface="Roboto" panose="02000000000000000000" pitchFamily="2" charset="0"/>
              <a:cs typeface="Roboto" panose="02000000000000000000" pitchFamily="2" charset="0"/>
            </a:endParaRPr>
          </a:p>
        </p:txBody>
      </p:sp>
      <p:sp>
        <p:nvSpPr>
          <p:cNvPr id="9" name="CuadroTexto 8">
            <a:extLst>
              <a:ext uri="{FF2B5EF4-FFF2-40B4-BE49-F238E27FC236}">
                <a16:creationId xmlns:a16="http://schemas.microsoft.com/office/drawing/2014/main" id="{7D871FF2-98E6-EAA8-2F71-DBF02B862359}"/>
              </a:ext>
            </a:extLst>
          </p:cNvPr>
          <p:cNvSpPr txBox="1"/>
          <p:nvPr/>
        </p:nvSpPr>
        <p:spPr>
          <a:xfrm>
            <a:off x="8434415" y="1552868"/>
            <a:ext cx="1045298"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s-PE" sz="2400" b="1" dirty="0" err="1">
                <a:solidFill>
                  <a:srgbClr val="1C4587"/>
                </a:solidFill>
                <a:latin typeface="Roboto" panose="02000000000000000000" pitchFamily="2" charset="0"/>
                <a:ea typeface="Roboto" panose="02000000000000000000" pitchFamily="2" charset="0"/>
                <a:cs typeface="Roboto" panose="02000000000000000000" pitchFamily="2" charset="0"/>
              </a:rPr>
              <a:t>rbind</a:t>
            </a:r>
            <a:endParaRPr lang="es-PE" sz="2400" b="1" dirty="0">
              <a:solidFill>
                <a:srgbClr val="1C4587"/>
              </a:solidFill>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586831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5">
          <a:extLst>
            <a:ext uri="{FF2B5EF4-FFF2-40B4-BE49-F238E27FC236}">
              <a16:creationId xmlns:a16="http://schemas.microsoft.com/office/drawing/2014/main" id="{8A1D8F9E-D511-4A80-51EE-B6358D196876}"/>
            </a:ext>
          </a:extLst>
        </p:cNvPr>
        <p:cNvGrpSpPr/>
        <p:nvPr/>
      </p:nvGrpSpPr>
      <p:grpSpPr>
        <a:xfrm>
          <a:off x="0" y="0"/>
          <a:ext cx="0" cy="0"/>
          <a:chOff x="0" y="0"/>
          <a:chExt cx="0" cy="0"/>
        </a:xfrm>
      </p:grpSpPr>
      <p:sp>
        <p:nvSpPr>
          <p:cNvPr id="167" name="Google Shape;167;g356c6a80478_0_22">
            <a:extLst>
              <a:ext uri="{FF2B5EF4-FFF2-40B4-BE49-F238E27FC236}">
                <a16:creationId xmlns:a16="http://schemas.microsoft.com/office/drawing/2014/main" id="{8E685C7A-7B9A-62F1-A928-4BCC535F2ED6}"/>
              </a:ext>
            </a:extLst>
          </p:cNvPr>
          <p:cNvSpPr txBox="1"/>
          <p:nvPr/>
        </p:nvSpPr>
        <p:spPr>
          <a:xfrm>
            <a:off x="340950" y="394250"/>
            <a:ext cx="11510100" cy="800189"/>
          </a:xfrm>
          <a:prstGeom prst="rect">
            <a:avLst/>
          </a:prstGeom>
          <a:noFill/>
          <a:ln>
            <a:noFill/>
          </a:ln>
        </p:spPr>
        <p:txBody>
          <a:bodyPr spcFirstLastPara="1" wrap="square" lIns="91425" tIns="91425" rIns="91425" bIns="91425" anchor="t" anchorCtr="0">
            <a:spAutoFit/>
          </a:bodyPr>
          <a:lstStyle/>
          <a:p>
            <a:pPr lvl="0"/>
            <a:r>
              <a:rPr lang="es-MX" sz="4000" b="1" dirty="0">
                <a:solidFill>
                  <a:srgbClr val="1C4587"/>
                </a:solidFill>
                <a:latin typeface="Calibri"/>
                <a:ea typeface="Calibri"/>
                <a:cs typeface="Calibri"/>
                <a:sym typeface="Calibri"/>
              </a:rPr>
              <a:t>Unión de bases de datos </a:t>
            </a:r>
          </a:p>
        </p:txBody>
      </p:sp>
      <p:sp>
        <p:nvSpPr>
          <p:cNvPr id="8" name="CuadroTexto 7">
            <a:extLst>
              <a:ext uri="{FF2B5EF4-FFF2-40B4-BE49-F238E27FC236}">
                <a16:creationId xmlns:a16="http://schemas.microsoft.com/office/drawing/2014/main" id="{38D251E2-B76D-4C65-C0C7-F67A0AB566FA}"/>
              </a:ext>
            </a:extLst>
          </p:cNvPr>
          <p:cNvSpPr txBox="1"/>
          <p:nvPr/>
        </p:nvSpPr>
        <p:spPr>
          <a:xfrm>
            <a:off x="2263385" y="1629812"/>
            <a:ext cx="1309993"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s-MX" sz="2400" b="1" dirty="0" err="1">
                <a:solidFill>
                  <a:srgbClr val="1C4587"/>
                </a:solidFill>
                <a:latin typeface="Roboto" panose="02000000000000000000" pitchFamily="2" charset="0"/>
                <a:ea typeface="Roboto" panose="02000000000000000000" pitchFamily="2" charset="0"/>
                <a:cs typeface="Roboto" panose="02000000000000000000" pitchFamily="2" charset="0"/>
                <a:sym typeface="Calibri"/>
              </a:rPr>
              <a:t>merge</a:t>
            </a:r>
            <a:endParaRPr lang="es-PE" sz="2400" dirty="0">
              <a:latin typeface="Roboto" panose="02000000000000000000" pitchFamily="2" charset="0"/>
              <a:ea typeface="Roboto" panose="02000000000000000000" pitchFamily="2" charset="0"/>
              <a:cs typeface="Roboto" panose="02000000000000000000" pitchFamily="2" charset="0"/>
            </a:endParaRPr>
          </a:p>
        </p:txBody>
      </p:sp>
      <p:sp>
        <p:nvSpPr>
          <p:cNvPr id="9" name="CuadroTexto 8">
            <a:extLst>
              <a:ext uri="{FF2B5EF4-FFF2-40B4-BE49-F238E27FC236}">
                <a16:creationId xmlns:a16="http://schemas.microsoft.com/office/drawing/2014/main" id="{6EFA27E8-C510-8CA8-6C58-82039E59FACB}"/>
              </a:ext>
            </a:extLst>
          </p:cNvPr>
          <p:cNvSpPr txBox="1"/>
          <p:nvPr/>
        </p:nvSpPr>
        <p:spPr>
          <a:xfrm>
            <a:off x="8434415" y="1552868"/>
            <a:ext cx="1045298"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s-PE" sz="2400" b="1" dirty="0" err="1">
                <a:solidFill>
                  <a:srgbClr val="1C4587"/>
                </a:solidFill>
                <a:latin typeface="Roboto" panose="02000000000000000000" pitchFamily="2" charset="0"/>
                <a:ea typeface="Roboto" panose="02000000000000000000" pitchFamily="2" charset="0"/>
                <a:cs typeface="Roboto" panose="02000000000000000000" pitchFamily="2" charset="0"/>
              </a:rPr>
              <a:t>rbind</a:t>
            </a:r>
            <a:endParaRPr lang="es-PE" sz="2400" b="1" dirty="0">
              <a:solidFill>
                <a:srgbClr val="1C4587"/>
              </a:solidFill>
              <a:latin typeface="Roboto" panose="02000000000000000000" pitchFamily="2" charset="0"/>
              <a:ea typeface="Roboto" panose="02000000000000000000" pitchFamily="2" charset="0"/>
              <a:cs typeface="Roboto" panose="02000000000000000000" pitchFamily="2" charset="0"/>
            </a:endParaRPr>
          </a:p>
        </p:txBody>
      </p:sp>
      <p:graphicFrame>
        <p:nvGraphicFramePr>
          <p:cNvPr id="2" name="Tabla 1">
            <a:extLst>
              <a:ext uri="{FF2B5EF4-FFF2-40B4-BE49-F238E27FC236}">
                <a16:creationId xmlns:a16="http://schemas.microsoft.com/office/drawing/2014/main" id="{9ADA2C6B-F081-FB14-257E-EBBDC328D980}"/>
              </a:ext>
            </a:extLst>
          </p:cNvPr>
          <p:cNvGraphicFramePr>
            <a:graphicFrameLocks noGrp="1"/>
          </p:cNvGraphicFramePr>
          <p:nvPr>
            <p:extLst>
              <p:ext uri="{D42A27DB-BD31-4B8C-83A1-F6EECF244321}">
                <p14:modId xmlns:p14="http://schemas.microsoft.com/office/powerpoint/2010/main" val="4082432536"/>
              </p:ext>
            </p:extLst>
          </p:nvPr>
        </p:nvGraphicFramePr>
        <p:xfrm>
          <a:off x="551801" y="2372962"/>
          <a:ext cx="1711584" cy="1112520"/>
        </p:xfrm>
        <a:graphic>
          <a:graphicData uri="http://schemas.openxmlformats.org/drawingml/2006/table">
            <a:tbl>
              <a:tblPr firstRow="1" bandRow="1">
                <a:tableStyleId>{3E593FED-4185-43FE-B4D9-427439EAB14E}</a:tableStyleId>
              </a:tblPr>
              <a:tblGrid>
                <a:gridCol w="570528">
                  <a:extLst>
                    <a:ext uri="{9D8B030D-6E8A-4147-A177-3AD203B41FA5}">
                      <a16:colId xmlns:a16="http://schemas.microsoft.com/office/drawing/2014/main" val="4185835702"/>
                    </a:ext>
                  </a:extLst>
                </a:gridCol>
                <a:gridCol w="570528">
                  <a:extLst>
                    <a:ext uri="{9D8B030D-6E8A-4147-A177-3AD203B41FA5}">
                      <a16:colId xmlns:a16="http://schemas.microsoft.com/office/drawing/2014/main" val="4129292968"/>
                    </a:ext>
                  </a:extLst>
                </a:gridCol>
                <a:gridCol w="570528">
                  <a:extLst>
                    <a:ext uri="{9D8B030D-6E8A-4147-A177-3AD203B41FA5}">
                      <a16:colId xmlns:a16="http://schemas.microsoft.com/office/drawing/2014/main" val="61956465"/>
                    </a:ext>
                  </a:extLst>
                </a:gridCol>
              </a:tblGrid>
              <a:tr h="370840">
                <a:tc>
                  <a:txBody>
                    <a:bodyPr/>
                    <a:lstStyle/>
                    <a:p>
                      <a:r>
                        <a:rPr lang="es-PE" dirty="0"/>
                        <a:t>Id</a:t>
                      </a:r>
                    </a:p>
                  </a:txBody>
                  <a:tcPr/>
                </a:tc>
                <a:tc>
                  <a:txBody>
                    <a:bodyPr/>
                    <a:lstStyle/>
                    <a:p>
                      <a:r>
                        <a:rPr lang="es-PE" dirty="0"/>
                        <a:t>Var1</a:t>
                      </a:r>
                    </a:p>
                  </a:txBody>
                  <a:tcPr/>
                </a:tc>
                <a:tc>
                  <a:txBody>
                    <a:bodyPr/>
                    <a:lstStyle/>
                    <a:p>
                      <a:r>
                        <a:rPr lang="es-PE" dirty="0"/>
                        <a:t>Var2</a:t>
                      </a:r>
                    </a:p>
                  </a:txBody>
                  <a:tcPr/>
                </a:tc>
                <a:extLst>
                  <a:ext uri="{0D108BD9-81ED-4DB2-BD59-A6C34878D82A}">
                    <a16:rowId xmlns:a16="http://schemas.microsoft.com/office/drawing/2014/main" val="3762890503"/>
                  </a:ext>
                </a:extLst>
              </a:tr>
              <a:tr h="370840">
                <a:tc>
                  <a:txBody>
                    <a:bodyPr/>
                    <a:lstStyle/>
                    <a:p>
                      <a:r>
                        <a:rPr lang="es-PE" dirty="0"/>
                        <a:t>1</a:t>
                      </a:r>
                    </a:p>
                  </a:txBody>
                  <a:tcPr/>
                </a:tc>
                <a:tc>
                  <a:txBody>
                    <a:bodyPr/>
                    <a:lstStyle/>
                    <a:p>
                      <a:r>
                        <a:rPr lang="es-PE" dirty="0"/>
                        <a:t>A</a:t>
                      </a:r>
                    </a:p>
                  </a:txBody>
                  <a:tcPr/>
                </a:tc>
                <a:tc>
                  <a:txBody>
                    <a:bodyPr/>
                    <a:lstStyle/>
                    <a:p>
                      <a:r>
                        <a:rPr lang="es-PE" dirty="0"/>
                        <a:t>F</a:t>
                      </a:r>
                    </a:p>
                  </a:txBody>
                  <a:tcPr/>
                </a:tc>
                <a:extLst>
                  <a:ext uri="{0D108BD9-81ED-4DB2-BD59-A6C34878D82A}">
                    <a16:rowId xmlns:a16="http://schemas.microsoft.com/office/drawing/2014/main" val="3054461230"/>
                  </a:ext>
                </a:extLst>
              </a:tr>
              <a:tr h="370840">
                <a:tc>
                  <a:txBody>
                    <a:bodyPr/>
                    <a:lstStyle/>
                    <a:p>
                      <a:r>
                        <a:rPr lang="es-PE" dirty="0"/>
                        <a:t>2</a:t>
                      </a:r>
                    </a:p>
                  </a:txBody>
                  <a:tcPr/>
                </a:tc>
                <a:tc>
                  <a:txBody>
                    <a:bodyPr/>
                    <a:lstStyle/>
                    <a:p>
                      <a:r>
                        <a:rPr lang="es-PE" dirty="0"/>
                        <a:t>B</a:t>
                      </a:r>
                    </a:p>
                  </a:txBody>
                  <a:tcPr/>
                </a:tc>
                <a:tc>
                  <a:txBody>
                    <a:bodyPr/>
                    <a:lstStyle/>
                    <a:p>
                      <a:r>
                        <a:rPr lang="es-PE" dirty="0"/>
                        <a:t>M</a:t>
                      </a:r>
                    </a:p>
                  </a:txBody>
                  <a:tcPr/>
                </a:tc>
                <a:extLst>
                  <a:ext uri="{0D108BD9-81ED-4DB2-BD59-A6C34878D82A}">
                    <a16:rowId xmlns:a16="http://schemas.microsoft.com/office/drawing/2014/main" val="3412686876"/>
                  </a:ext>
                </a:extLst>
              </a:tr>
            </a:tbl>
          </a:graphicData>
        </a:graphic>
      </p:graphicFrame>
      <p:graphicFrame>
        <p:nvGraphicFramePr>
          <p:cNvPr id="4" name="Tabla 3">
            <a:extLst>
              <a:ext uri="{FF2B5EF4-FFF2-40B4-BE49-F238E27FC236}">
                <a16:creationId xmlns:a16="http://schemas.microsoft.com/office/drawing/2014/main" id="{CE02D2E8-2A53-8A32-35A1-BC0F89B1EBAF}"/>
              </a:ext>
            </a:extLst>
          </p:cNvPr>
          <p:cNvGraphicFramePr>
            <a:graphicFrameLocks noGrp="1"/>
          </p:cNvGraphicFramePr>
          <p:nvPr>
            <p:extLst>
              <p:ext uri="{D42A27DB-BD31-4B8C-83A1-F6EECF244321}">
                <p14:modId xmlns:p14="http://schemas.microsoft.com/office/powerpoint/2010/main" val="1273375403"/>
              </p:ext>
            </p:extLst>
          </p:nvPr>
        </p:nvGraphicFramePr>
        <p:xfrm>
          <a:off x="3573378" y="2372962"/>
          <a:ext cx="1711584" cy="1112520"/>
        </p:xfrm>
        <a:graphic>
          <a:graphicData uri="http://schemas.openxmlformats.org/drawingml/2006/table">
            <a:tbl>
              <a:tblPr firstRow="1" bandRow="1">
                <a:tableStyleId>{3E593FED-4185-43FE-B4D9-427439EAB14E}</a:tableStyleId>
              </a:tblPr>
              <a:tblGrid>
                <a:gridCol w="570528">
                  <a:extLst>
                    <a:ext uri="{9D8B030D-6E8A-4147-A177-3AD203B41FA5}">
                      <a16:colId xmlns:a16="http://schemas.microsoft.com/office/drawing/2014/main" val="2791912526"/>
                    </a:ext>
                  </a:extLst>
                </a:gridCol>
                <a:gridCol w="570528">
                  <a:extLst>
                    <a:ext uri="{9D8B030D-6E8A-4147-A177-3AD203B41FA5}">
                      <a16:colId xmlns:a16="http://schemas.microsoft.com/office/drawing/2014/main" val="3735024498"/>
                    </a:ext>
                  </a:extLst>
                </a:gridCol>
                <a:gridCol w="570528">
                  <a:extLst>
                    <a:ext uri="{9D8B030D-6E8A-4147-A177-3AD203B41FA5}">
                      <a16:colId xmlns:a16="http://schemas.microsoft.com/office/drawing/2014/main" val="1282758547"/>
                    </a:ext>
                  </a:extLst>
                </a:gridCol>
              </a:tblGrid>
              <a:tr h="370840">
                <a:tc>
                  <a:txBody>
                    <a:bodyPr/>
                    <a:lstStyle/>
                    <a:p>
                      <a:r>
                        <a:rPr lang="es-PE" dirty="0"/>
                        <a:t>Id</a:t>
                      </a:r>
                    </a:p>
                  </a:txBody>
                  <a:tcPr/>
                </a:tc>
                <a:tc>
                  <a:txBody>
                    <a:bodyPr/>
                    <a:lstStyle/>
                    <a:p>
                      <a:r>
                        <a:rPr lang="es-PE" dirty="0"/>
                        <a:t>Var3</a:t>
                      </a:r>
                    </a:p>
                  </a:txBody>
                  <a:tcPr/>
                </a:tc>
                <a:tc>
                  <a:txBody>
                    <a:bodyPr/>
                    <a:lstStyle/>
                    <a:p>
                      <a:r>
                        <a:rPr lang="es-PE" dirty="0"/>
                        <a:t>Var4</a:t>
                      </a:r>
                    </a:p>
                  </a:txBody>
                  <a:tcPr/>
                </a:tc>
                <a:extLst>
                  <a:ext uri="{0D108BD9-81ED-4DB2-BD59-A6C34878D82A}">
                    <a16:rowId xmlns:a16="http://schemas.microsoft.com/office/drawing/2014/main" val="653831685"/>
                  </a:ext>
                </a:extLst>
              </a:tr>
              <a:tr h="370840">
                <a:tc>
                  <a:txBody>
                    <a:bodyPr/>
                    <a:lstStyle/>
                    <a:p>
                      <a:r>
                        <a:rPr lang="es-PE" dirty="0"/>
                        <a:t>1</a:t>
                      </a:r>
                    </a:p>
                  </a:txBody>
                  <a:tcPr/>
                </a:tc>
                <a:tc>
                  <a:txBody>
                    <a:bodyPr/>
                    <a:lstStyle/>
                    <a:p>
                      <a:r>
                        <a:rPr lang="es-PE" dirty="0"/>
                        <a:t>23</a:t>
                      </a:r>
                    </a:p>
                  </a:txBody>
                  <a:tcPr/>
                </a:tc>
                <a:tc>
                  <a:txBody>
                    <a:bodyPr/>
                    <a:lstStyle/>
                    <a:p>
                      <a:r>
                        <a:rPr lang="es-PE" dirty="0"/>
                        <a:t>100</a:t>
                      </a:r>
                    </a:p>
                  </a:txBody>
                  <a:tcPr/>
                </a:tc>
                <a:extLst>
                  <a:ext uri="{0D108BD9-81ED-4DB2-BD59-A6C34878D82A}">
                    <a16:rowId xmlns:a16="http://schemas.microsoft.com/office/drawing/2014/main" val="3829064037"/>
                  </a:ext>
                </a:extLst>
              </a:tr>
              <a:tr h="370840">
                <a:tc>
                  <a:txBody>
                    <a:bodyPr/>
                    <a:lstStyle/>
                    <a:p>
                      <a:r>
                        <a:rPr lang="es-PE" dirty="0"/>
                        <a:t>2</a:t>
                      </a:r>
                    </a:p>
                  </a:txBody>
                  <a:tcPr/>
                </a:tc>
                <a:tc>
                  <a:txBody>
                    <a:bodyPr/>
                    <a:lstStyle/>
                    <a:p>
                      <a:r>
                        <a:rPr lang="es-PE" dirty="0"/>
                        <a:t>30</a:t>
                      </a:r>
                    </a:p>
                  </a:txBody>
                  <a:tcPr/>
                </a:tc>
                <a:tc>
                  <a:txBody>
                    <a:bodyPr/>
                    <a:lstStyle/>
                    <a:p>
                      <a:r>
                        <a:rPr lang="es-PE" dirty="0"/>
                        <a:t>150</a:t>
                      </a:r>
                    </a:p>
                  </a:txBody>
                  <a:tcPr/>
                </a:tc>
                <a:extLst>
                  <a:ext uri="{0D108BD9-81ED-4DB2-BD59-A6C34878D82A}">
                    <a16:rowId xmlns:a16="http://schemas.microsoft.com/office/drawing/2014/main" val="2481420238"/>
                  </a:ext>
                </a:extLst>
              </a:tr>
            </a:tbl>
          </a:graphicData>
        </a:graphic>
      </p:graphicFrame>
      <p:graphicFrame>
        <p:nvGraphicFramePr>
          <p:cNvPr id="5" name="Tabla 4">
            <a:extLst>
              <a:ext uri="{FF2B5EF4-FFF2-40B4-BE49-F238E27FC236}">
                <a16:creationId xmlns:a16="http://schemas.microsoft.com/office/drawing/2014/main" id="{8F088DC6-4759-6C2B-4EE6-B9476E609694}"/>
              </a:ext>
            </a:extLst>
          </p:cNvPr>
          <p:cNvGraphicFramePr>
            <a:graphicFrameLocks noGrp="1"/>
          </p:cNvGraphicFramePr>
          <p:nvPr>
            <p:extLst>
              <p:ext uri="{D42A27DB-BD31-4B8C-83A1-F6EECF244321}">
                <p14:modId xmlns:p14="http://schemas.microsoft.com/office/powerpoint/2010/main" val="313898090"/>
              </p:ext>
            </p:extLst>
          </p:nvPr>
        </p:nvGraphicFramePr>
        <p:xfrm>
          <a:off x="1508241" y="4086305"/>
          <a:ext cx="2820280" cy="1141883"/>
        </p:xfrm>
        <a:graphic>
          <a:graphicData uri="http://schemas.openxmlformats.org/drawingml/2006/table">
            <a:tbl>
              <a:tblPr firstRow="1" bandRow="1">
                <a:tableStyleId>{3E593FED-4185-43FE-B4D9-427439EAB14E}</a:tableStyleId>
              </a:tblPr>
              <a:tblGrid>
                <a:gridCol w="564056">
                  <a:extLst>
                    <a:ext uri="{9D8B030D-6E8A-4147-A177-3AD203B41FA5}">
                      <a16:colId xmlns:a16="http://schemas.microsoft.com/office/drawing/2014/main" val="4185835702"/>
                    </a:ext>
                  </a:extLst>
                </a:gridCol>
                <a:gridCol w="564056">
                  <a:extLst>
                    <a:ext uri="{9D8B030D-6E8A-4147-A177-3AD203B41FA5}">
                      <a16:colId xmlns:a16="http://schemas.microsoft.com/office/drawing/2014/main" val="4129292968"/>
                    </a:ext>
                  </a:extLst>
                </a:gridCol>
                <a:gridCol w="564056">
                  <a:extLst>
                    <a:ext uri="{9D8B030D-6E8A-4147-A177-3AD203B41FA5}">
                      <a16:colId xmlns:a16="http://schemas.microsoft.com/office/drawing/2014/main" val="61956465"/>
                    </a:ext>
                  </a:extLst>
                </a:gridCol>
                <a:gridCol w="564056">
                  <a:extLst>
                    <a:ext uri="{9D8B030D-6E8A-4147-A177-3AD203B41FA5}">
                      <a16:colId xmlns:a16="http://schemas.microsoft.com/office/drawing/2014/main" val="2917293782"/>
                    </a:ext>
                  </a:extLst>
                </a:gridCol>
                <a:gridCol w="564056">
                  <a:extLst>
                    <a:ext uri="{9D8B030D-6E8A-4147-A177-3AD203B41FA5}">
                      <a16:colId xmlns:a16="http://schemas.microsoft.com/office/drawing/2014/main" val="2111430728"/>
                    </a:ext>
                  </a:extLst>
                </a:gridCol>
              </a:tblGrid>
              <a:tr h="397339">
                <a:tc>
                  <a:txBody>
                    <a:bodyPr/>
                    <a:lstStyle/>
                    <a:p>
                      <a:r>
                        <a:rPr lang="es-PE" dirty="0"/>
                        <a:t>Id</a:t>
                      </a:r>
                    </a:p>
                  </a:txBody>
                  <a:tcPr/>
                </a:tc>
                <a:tc>
                  <a:txBody>
                    <a:bodyPr/>
                    <a:lstStyle/>
                    <a:p>
                      <a:r>
                        <a:rPr lang="es-PE" dirty="0"/>
                        <a:t>Var1</a:t>
                      </a:r>
                    </a:p>
                  </a:txBody>
                  <a:tcPr/>
                </a:tc>
                <a:tc>
                  <a:txBody>
                    <a:bodyPr/>
                    <a:lstStyle/>
                    <a:p>
                      <a:r>
                        <a:rPr lang="es-PE" dirty="0"/>
                        <a:t>Var2</a:t>
                      </a:r>
                    </a:p>
                  </a:txBody>
                  <a:tcPr/>
                </a:tc>
                <a:tc>
                  <a:txBody>
                    <a:bodyPr/>
                    <a:lstStyle/>
                    <a:p>
                      <a:r>
                        <a:rPr lang="es-PE" dirty="0"/>
                        <a:t>Var3</a:t>
                      </a:r>
                    </a:p>
                  </a:txBody>
                  <a:tcPr/>
                </a:tc>
                <a:tc>
                  <a:txBody>
                    <a:bodyPr/>
                    <a:lstStyle/>
                    <a:p>
                      <a:r>
                        <a:rPr lang="es-PE" dirty="0"/>
                        <a:t>Var4</a:t>
                      </a:r>
                    </a:p>
                  </a:txBody>
                  <a:tcPr/>
                </a:tc>
                <a:extLst>
                  <a:ext uri="{0D108BD9-81ED-4DB2-BD59-A6C34878D82A}">
                    <a16:rowId xmlns:a16="http://schemas.microsoft.com/office/drawing/2014/main" val="3762890503"/>
                  </a:ext>
                </a:extLst>
              </a:tr>
              <a:tr h="372272">
                <a:tc>
                  <a:txBody>
                    <a:bodyPr/>
                    <a:lstStyle/>
                    <a:p>
                      <a:r>
                        <a:rPr lang="es-PE" dirty="0"/>
                        <a:t>1</a:t>
                      </a:r>
                    </a:p>
                  </a:txBody>
                  <a:tcPr/>
                </a:tc>
                <a:tc>
                  <a:txBody>
                    <a:bodyPr/>
                    <a:lstStyle/>
                    <a:p>
                      <a:r>
                        <a:rPr lang="es-PE" dirty="0"/>
                        <a:t>A</a:t>
                      </a:r>
                    </a:p>
                  </a:txBody>
                  <a:tcPr/>
                </a:tc>
                <a:tc>
                  <a:txBody>
                    <a:bodyPr/>
                    <a:lstStyle/>
                    <a:p>
                      <a:r>
                        <a:rPr lang="es-PE" dirty="0"/>
                        <a:t>F</a:t>
                      </a:r>
                    </a:p>
                  </a:txBody>
                  <a:tcPr/>
                </a:tc>
                <a:tc>
                  <a:txBody>
                    <a:bodyPr/>
                    <a:lstStyle/>
                    <a:p>
                      <a:r>
                        <a:rPr lang="es-PE" dirty="0"/>
                        <a:t>23</a:t>
                      </a:r>
                    </a:p>
                  </a:txBody>
                  <a:tcPr/>
                </a:tc>
                <a:tc>
                  <a:txBody>
                    <a:bodyPr/>
                    <a:lstStyle/>
                    <a:p>
                      <a:r>
                        <a:rPr lang="es-PE" dirty="0"/>
                        <a:t>100</a:t>
                      </a:r>
                    </a:p>
                  </a:txBody>
                  <a:tcPr/>
                </a:tc>
                <a:extLst>
                  <a:ext uri="{0D108BD9-81ED-4DB2-BD59-A6C34878D82A}">
                    <a16:rowId xmlns:a16="http://schemas.microsoft.com/office/drawing/2014/main" val="3054461230"/>
                  </a:ext>
                </a:extLst>
              </a:tr>
              <a:tr h="372272">
                <a:tc>
                  <a:txBody>
                    <a:bodyPr/>
                    <a:lstStyle/>
                    <a:p>
                      <a:r>
                        <a:rPr lang="es-PE" dirty="0"/>
                        <a:t>2</a:t>
                      </a:r>
                    </a:p>
                  </a:txBody>
                  <a:tcPr/>
                </a:tc>
                <a:tc>
                  <a:txBody>
                    <a:bodyPr/>
                    <a:lstStyle/>
                    <a:p>
                      <a:r>
                        <a:rPr lang="es-PE" dirty="0"/>
                        <a:t>B</a:t>
                      </a:r>
                    </a:p>
                  </a:txBody>
                  <a:tcPr/>
                </a:tc>
                <a:tc>
                  <a:txBody>
                    <a:bodyPr/>
                    <a:lstStyle/>
                    <a:p>
                      <a:r>
                        <a:rPr lang="es-PE" dirty="0"/>
                        <a:t>M</a:t>
                      </a:r>
                    </a:p>
                  </a:txBody>
                  <a:tcPr/>
                </a:tc>
                <a:tc>
                  <a:txBody>
                    <a:bodyPr/>
                    <a:lstStyle/>
                    <a:p>
                      <a:r>
                        <a:rPr lang="es-PE" dirty="0"/>
                        <a:t>30</a:t>
                      </a:r>
                    </a:p>
                  </a:txBody>
                  <a:tcPr/>
                </a:tc>
                <a:tc>
                  <a:txBody>
                    <a:bodyPr/>
                    <a:lstStyle/>
                    <a:p>
                      <a:r>
                        <a:rPr lang="es-PE" dirty="0"/>
                        <a:t>150</a:t>
                      </a:r>
                    </a:p>
                  </a:txBody>
                  <a:tcPr/>
                </a:tc>
                <a:extLst>
                  <a:ext uri="{0D108BD9-81ED-4DB2-BD59-A6C34878D82A}">
                    <a16:rowId xmlns:a16="http://schemas.microsoft.com/office/drawing/2014/main" val="3412686876"/>
                  </a:ext>
                </a:extLst>
              </a:tr>
            </a:tbl>
          </a:graphicData>
        </a:graphic>
      </p:graphicFrame>
      <p:graphicFrame>
        <p:nvGraphicFramePr>
          <p:cNvPr id="7" name="Tabla 6">
            <a:extLst>
              <a:ext uri="{FF2B5EF4-FFF2-40B4-BE49-F238E27FC236}">
                <a16:creationId xmlns:a16="http://schemas.microsoft.com/office/drawing/2014/main" id="{0F3A1A94-D709-8A1C-8EC3-27627B43E964}"/>
              </a:ext>
            </a:extLst>
          </p:cNvPr>
          <p:cNvGraphicFramePr>
            <a:graphicFrameLocks noGrp="1"/>
          </p:cNvGraphicFramePr>
          <p:nvPr>
            <p:extLst>
              <p:ext uri="{D42A27DB-BD31-4B8C-83A1-F6EECF244321}">
                <p14:modId xmlns:p14="http://schemas.microsoft.com/office/powerpoint/2010/main" val="925027366"/>
              </p:ext>
            </p:extLst>
          </p:nvPr>
        </p:nvGraphicFramePr>
        <p:xfrm>
          <a:off x="6722831" y="2376350"/>
          <a:ext cx="1711584" cy="1112520"/>
        </p:xfrm>
        <a:graphic>
          <a:graphicData uri="http://schemas.openxmlformats.org/drawingml/2006/table">
            <a:tbl>
              <a:tblPr firstRow="1" bandRow="1">
                <a:tableStyleId>{3E593FED-4185-43FE-B4D9-427439EAB14E}</a:tableStyleId>
              </a:tblPr>
              <a:tblGrid>
                <a:gridCol w="570528">
                  <a:extLst>
                    <a:ext uri="{9D8B030D-6E8A-4147-A177-3AD203B41FA5}">
                      <a16:colId xmlns:a16="http://schemas.microsoft.com/office/drawing/2014/main" val="4185835702"/>
                    </a:ext>
                  </a:extLst>
                </a:gridCol>
                <a:gridCol w="570528">
                  <a:extLst>
                    <a:ext uri="{9D8B030D-6E8A-4147-A177-3AD203B41FA5}">
                      <a16:colId xmlns:a16="http://schemas.microsoft.com/office/drawing/2014/main" val="4129292968"/>
                    </a:ext>
                  </a:extLst>
                </a:gridCol>
                <a:gridCol w="570528">
                  <a:extLst>
                    <a:ext uri="{9D8B030D-6E8A-4147-A177-3AD203B41FA5}">
                      <a16:colId xmlns:a16="http://schemas.microsoft.com/office/drawing/2014/main" val="61956465"/>
                    </a:ext>
                  </a:extLst>
                </a:gridCol>
              </a:tblGrid>
              <a:tr h="370840">
                <a:tc>
                  <a:txBody>
                    <a:bodyPr/>
                    <a:lstStyle/>
                    <a:p>
                      <a:r>
                        <a:rPr lang="es-PE" dirty="0"/>
                        <a:t>Id</a:t>
                      </a:r>
                    </a:p>
                  </a:txBody>
                  <a:tcPr/>
                </a:tc>
                <a:tc>
                  <a:txBody>
                    <a:bodyPr/>
                    <a:lstStyle/>
                    <a:p>
                      <a:r>
                        <a:rPr lang="es-PE" dirty="0"/>
                        <a:t>Var1</a:t>
                      </a:r>
                    </a:p>
                  </a:txBody>
                  <a:tcPr/>
                </a:tc>
                <a:tc>
                  <a:txBody>
                    <a:bodyPr/>
                    <a:lstStyle/>
                    <a:p>
                      <a:r>
                        <a:rPr lang="es-PE" dirty="0"/>
                        <a:t>Var2</a:t>
                      </a:r>
                    </a:p>
                  </a:txBody>
                  <a:tcPr/>
                </a:tc>
                <a:extLst>
                  <a:ext uri="{0D108BD9-81ED-4DB2-BD59-A6C34878D82A}">
                    <a16:rowId xmlns:a16="http://schemas.microsoft.com/office/drawing/2014/main" val="3762890503"/>
                  </a:ext>
                </a:extLst>
              </a:tr>
              <a:tr h="370840">
                <a:tc>
                  <a:txBody>
                    <a:bodyPr/>
                    <a:lstStyle/>
                    <a:p>
                      <a:r>
                        <a:rPr lang="es-PE" dirty="0"/>
                        <a:t>1</a:t>
                      </a:r>
                    </a:p>
                  </a:txBody>
                  <a:tcPr/>
                </a:tc>
                <a:tc>
                  <a:txBody>
                    <a:bodyPr/>
                    <a:lstStyle/>
                    <a:p>
                      <a:r>
                        <a:rPr lang="es-PE" dirty="0"/>
                        <a:t>A</a:t>
                      </a:r>
                    </a:p>
                  </a:txBody>
                  <a:tcPr/>
                </a:tc>
                <a:tc>
                  <a:txBody>
                    <a:bodyPr/>
                    <a:lstStyle/>
                    <a:p>
                      <a:r>
                        <a:rPr lang="es-PE" dirty="0"/>
                        <a:t>F</a:t>
                      </a:r>
                    </a:p>
                  </a:txBody>
                  <a:tcPr/>
                </a:tc>
                <a:extLst>
                  <a:ext uri="{0D108BD9-81ED-4DB2-BD59-A6C34878D82A}">
                    <a16:rowId xmlns:a16="http://schemas.microsoft.com/office/drawing/2014/main" val="3054461230"/>
                  </a:ext>
                </a:extLst>
              </a:tr>
              <a:tr h="370840">
                <a:tc>
                  <a:txBody>
                    <a:bodyPr/>
                    <a:lstStyle/>
                    <a:p>
                      <a:r>
                        <a:rPr lang="es-PE" dirty="0"/>
                        <a:t>2</a:t>
                      </a:r>
                    </a:p>
                  </a:txBody>
                  <a:tcPr/>
                </a:tc>
                <a:tc>
                  <a:txBody>
                    <a:bodyPr/>
                    <a:lstStyle/>
                    <a:p>
                      <a:r>
                        <a:rPr lang="es-PE" dirty="0"/>
                        <a:t>B</a:t>
                      </a:r>
                    </a:p>
                  </a:txBody>
                  <a:tcPr/>
                </a:tc>
                <a:tc>
                  <a:txBody>
                    <a:bodyPr/>
                    <a:lstStyle/>
                    <a:p>
                      <a:r>
                        <a:rPr lang="es-PE" dirty="0"/>
                        <a:t>M</a:t>
                      </a:r>
                    </a:p>
                  </a:txBody>
                  <a:tcPr/>
                </a:tc>
                <a:extLst>
                  <a:ext uri="{0D108BD9-81ED-4DB2-BD59-A6C34878D82A}">
                    <a16:rowId xmlns:a16="http://schemas.microsoft.com/office/drawing/2014/main" val="3412686876"/>
                  </a:ext>
                </a:extLst>
              </a:tr>
            </a:tbl>
          </a:graphicData>
        </a:graphic>
      </p:graphicFrame>
      <p:graphicFrame>
        <p:nvGraphicFramePr>
          <p:cNvPr id="10" name="Tabla 9">
            <a:extLst>
              <a:ext uri="{FF2B5EF4-FFF2-40B4-BE49-F238E27FC236}">
                <a16:creationId xmlns:a16="http://schemas.microsoft.com/office/drawing/2014/main" id="{6C634FC5-C704-45FC-6358-52C0E7923187}"/>
              </a:ext>
            </a:extLst>
          </p:cNvPr>
          <p:cNvGraphicFramePr>
            <a:graphicFrameLocks noGrp="1"/>
          </p:cNvGraphicFramePr>
          <p:nvPr>
            <p:extLst>
              <p:ext uri="{D42A27DB-BD31-4B8C-83A1-F6EECF244321}">
                <p14:modId xmlns:p14="http://schemas.microsoft.com/office/powerpoint/2010/main" val="713463470"/>
              </p:ext>
            </p:extLst>
          </p:nvPr>
        </p:nvGraphicFramePr>
        <p:xfrm>
          <a:off x="9479713" y="2372962"/>
          <a:ext cx="1711584" cy="1112520"/>
        </p:xfrm>
        <a:graphic>
          <a:graphicData uri="http://schemas.openxmlformats.org/drawingml/2006/table">
            <a:tbl>
              <a:tblPr firstRow="1" bandRow="1">
                <a:tableStyleId>{3E593FED-4185-43FE-B4D9-427439EAB14E}</a:tableStyleId>
              </a:tblPr>
              <a:tblGrid>
                <a:gridCol w="570528">
                  <a:extLst>
                    <a:ext uri="{9D8B030D-6E8A-4147-A177-3AD203B41FA5}">
                      <a16:colId xmlns:a16="http://schemas.microsoft.com/office/drawing/2014/main" val="4185835702"/>
                    </a:ext>
                  </a:extLst>
                </a:gridCol>
                <a:gridCol w="570528">
                  <a:extLst>
                    <a:ext uri="{9D8B030D-6E8A-4147-A177-3AD203B41FA5}">
                      <a16:colId xmlns:a16="http://schemas.microsoft.com/office/drawing/2014/main" val="4129292968"/>
                    </a:ext>
                  </a:extLst>
                </a:gridCol>
                <a:gridCol w="570528">
                  <a:extLst>
                    <a:ext uri="{9D8B030D-6E8A-4147-A177-3AD203B41FA5}">
                      <a16:colId xmlns:a16="http://schemas.microsoft.com/office/drawing/2014/main" val="61956465"/>
                    </a:ext>
                  </a:extLst>
                </a:gridCol>
              </a:tblGrid>
              <a:tr h="370840">
                <a:tc>
                  <a:txBody>
                    <a:bodyPr/>
                    <a:lstStyle/>
                    <a:p>
                      <a:r>
                        <a:rPr lang="es-PE" dirty="0"/>
                        <a:t>Id</a:t>
                      </a:r>
                    </a:p>
                  </a:txBody>
                  <a:tcPr/>
                </a:tc>
                <a:tc>
                  <a:txBody>
                    <a:bodyPr/>
                    <a:lstStyle/>
                    <a:p>
                      <a:r>
                        <a:rPr lang="es-PE" dirty="0"/>
                        <a:t>Var1</a:t>
                      </a:r>
                    </a:p>
                  </a:txBody>
                  <a:tcPr/>
                </a:tc>
                <a:tc>
                  <a:txBody>
                    <a:bodyPr/>
                    <a:lstStyle/>
                    <a:p>
                      <a:r>
                        <a:rPr lang="es-PE" dirty="0"/>
                        <a:t>Var2</a:t>
                      </a:r>
                    </a:p>
                  </a:txBody>
                  <a:tcPr/>
                </a:tc>
                <a:extLst>
                  <a:ext uri="{0D108BD9-81ED-4DB2-BD59-A6C34878D82A}">
                    <a16:rowId xmlns:a16="http://schemas.microsoft.com/office/drawing/2014/main" val="3762890503"/>
                  </a:ext>
                </a:extLst>
              </a:tr>
              <a:tr h="370840">
                <a:tc>
                  <a:txBody>
                    <a:bodyPr/>
                    <a:lstStyle/>
                    <a:p>
                      <a:r>
                        <a:rPr lang="es-PE" dirty="0"/>
                        <a:t>3</a:t>
                      </a:r>
                    </a:p>
                  </a:txBody>
                  <a:tcPr/>
                </a:tc>
                <a:tc>
                  <a:txBody>
                    <a:bodyPr/>
                    <a:lstStyle/>
                    <a:p>
                      <a:r>
                        <a:rPr lang="es-PE" dirty="0"/>
                        <a:t>A</a:t>
                      </a:r>
                    </a:p>
                  </a:txBody>
                  <a:tcPr/>
                </a:tc>
                <a:tc>
                  <a:txBody>
                    <a:bodyPr/>
                    <a:lstStyle/>
                    <a:p>
                      <a:r>
                        <a:rPr lang="es-PE" dirty="0"/>
                        <a:t>F</a:t>
                      </a:r>
                    </a:p>
                  </a:txBody>
                  <a:tcPr/>
                </a:tc>
                <a:extLst>
                  <a:ext uri="{0D108BD9-81ED-4DB2-BD59-A6C34878D82A}">
                    <a16:rowId xmlns:a16="http://schemas.microsoft.com/office/drawing/2014/main" val="3054461230"/>
                  </a:ext>
                </a:extLst>
              </a:tr>
              <a:tr h="370840">
                <a:tc>
                  <a:txBody>
                    <a:bodyPr/>
                    <a:lstStyle/>
                    <a:p>
                      <a:r>
                        <a:rPr lang="es-PE" dirty="0"/>
                        <a:t>4</a:t>
                      </a:r>
                    </a:p>
                  </a:txBody>
                  <a:tcPr/>
                </a:tc>
                <a:tc>
                  <a:txBody>
                    <a:bodyPr/>
                    <a:lstStyle/>
                    <a:p>
                      <a:r>
                        <a:rPr lang="es-PE" dirty="0"/>
                        <a:t>B</a:t>
                      </a:r>
                    </a:p>
                  </a:txBody>
                  <a:tcPr/>
                </a:tc>
                <a:tc>
                  <a:txBody>
                    <a:bodyPr/>
                    <a:lstStyle/>
                    <a:p>
                      <a:r>
                        <a:rPr lang="es-PE" dirty="0"/>
                        <a:t>M</a:t>
                      </a:r>
                    </a:p>
                  </a:txBody>
                  <a:tcPr/>
                </a:tc>
                <a:extLst>
                  <a:ext uri="{0D108BD9-81ED-4DB2-BD59-A6C34878D82A}">
                    <a16:rowId xmlns:a16="http://schemas.microsoft.com/office/drawing/2014/main" val="3412686876"/>
                  </a:ext>
                </a:extLst>
              </a:tr>
            </a:tbl>
          </a:graphicData>
        </a:graphic>
      </p:graphicFrame>
      <p:graphicFrame>
        <p:nvGraphicFramePr>
          <p:cNvPr id="11" name="Tabla 10">
            <a:extLst>
              <a:ext uri="{FF2B5EF4-FFF2-40B4-BE49-F238E27FC236}">
                <a16:creationId xmlns:a16="http://schemas.microsoft.com/office/drawing/2014/main" id="{5D2A4176-18D6-AC6A-AD01-A4947D32730F}"/>
              </a:ext>
            </a:extLst>
          </p:cNvPr>
          <p:cNvGraphicFramePr>
            <a:graphicFrameLocks noGrp="1"/>
          </p:cNvGraphicFramePr>
          <p:nvPr>
            <p:extLst>
              <p:ext uri="{D42A27DB-BD31-4B8C-83A1-F6EECF244321}">
                <p14:modId xmlns:p14="http://schemas.microsoft.com/office/powerpoint/2010/main" val="4190385077"/>
              </p:ext>
            </p:extLst>
          </p:nvPr>
        </p:nvGraphicFramePr>
        <p:xfrm>
          <a:off x="8101272" y="3843911"/>
          <a:ext cx="1711584" cy="1854200"/>
        </p:xfrm>
        <a:graphic>
          <a:graphicData uri="http://schemas.openxmlformats.org/drawingml/2006/table">
            <a:tbl>
              <a:tblPr firstRow="1" bandRow="1">
                <a:tableStyleId>{3E593FED-4185-43FE-B4D9-427439EAB14E}</a:tableStyleId>
              </a:tblPr>
              <a:tblGrid>
                <a:gridCol w="570528">
                  <a:extLst>
                    <a:ext uri="{9D8B030D-6E8A-4147-A177-3AD203B41FA5}">
                      <a16:colId xmlns:a16="http://schemas.microsoft.com/office/drawing/2014/main" val="4185835702"/>
                    </a:ext>
                  </a:extLst>
                </a:gridCol>
                <a:gridCol w="570528">
                  <a:extLst>
                    <a:ext uri="{9D8B030D-6E8A-4147-A177-3AD203B41FA5}">
                      <a16:colId xmlns:a16="http://schemas.microsoft.com/office/drawing/2014/main" val="4129292968"/>
                    </a:ext>
                  </a:extLst>
                </a:gridCol>
                <a:gridCol w="570528">
                  <a:extLst>
                    <a:ext uri="{9D8B030D-6E8A-4147-A177-3AD203B41FA5}">
                      <a16:colId xmlns:a16="http://schemas.microsoft.com/office/drawing/2014/main" val="61956465"/>
                    </a:ext>
                  </a:extLst>
                </a:gridCol>
              </a:tblGrid>
              <a:tr h="370840">
                <a:tc>
                  <a:txBody>
                    <a:bodyPr/>
                    <a:lstStyle/>
                    <a:p>
                      <a:r>
                        <a:rPr lang="es-PE" dirty="0"/>
                        <a:t>Id</a:t>
                      </a:r>
                    </a:p>
                  </a:txBody>
                  <a:tcPr/>
                </a:tc>
                <a:tc>
                  <a:txBody>
                    <a:bodyPr/>
                    <a:lstStyle/>
                    <a:p>
                      <a:r>
                        <a:rPr lang="es-PE" dirty="0"/>
                        <a:t>Var1</a:t>
                      </a:r>
                    </a:p>
                  </a:txBody>
                  <a:tcPr/>
                </a:tc>
                <a:tc>
                  <a:txBody>
                    <a:bodyPr/>
                    <a:lstStyle/>
                    <a:p>
                      <a:r>
                        <a:rPr lang="es-PE" dirty="0"/>
                        <a:t>Var2</a:t>
                      </a:r>
                    </a:p>
                  </a:txBody>
                  <a:tcPr/>
                </a:tc>
                <a:extLst>
                  <a:ext uri="{0D108BD9-81ED-4DB2-BD59-A6C34878D82A}">
                    <a16:rowId xmlns:a16="http://schemas.microsoft.com/office/drawing/2014/main" val="3762890503"/>
                  </a:ext>
                </a:extLst>
              </a:tr>
              <a:tr h="370840">
                <a:tc>
                  <a:txBody>
                    <a:bodyPr/>
                    <a:lstStyle/>
                    <a:p>
                      <a:r>
                        <a:rPr lang="es-PE" dirty="0"/>
                        <a:t>1</a:t>
                      </a:r>
                    </a:p>
                  </a:txBody>
                  <a:tcPr/>
                </a:tc>
                <a:tc>
                  <a:txBody>
                    <a:bodyPr/>
                    <a:lstStyle/>
                    <a:p>
                      <a:r>
                        <a:rPr lang="es-PE" dirty="0"/>
                        <a:t>A</a:t>
                      </a:r>
                    </a:p>
                  </a:txBody>
                  <a:tcPr/>
                </a:tc>
                <a:tc>
                  <a:txBody>
                    <a:bodyPr/>
                    <a:lstStyle/>
                    <a:p>
                      <a:r>
                        <a:rPr lang="es-PE" dirty="0"/>
                        <a:t>F</a:t>
                      </a:r>
                    </a:p>
                  </a:txBody>
                  <a:tcPr/>
                </a:tc>
                <a:extLst>
                  <a:ext uri="{0D108BD9-81ED-4DB2-BD59-A6C34878D82A}">
                    <a16:rowId xmlns:a16="http://schemas.microsoft.com/office/drawing/2014/main" val="3054461230"/>
                  </a:ext>
                </a:extLst>
              </a:tr>
              <a:tr h="370840">
                <a:tc>
                  <a:txBody>
                    <a:bodyPr/>
                    <a:lstStyle/>
                    <a:p>
                      <a:r>
                        <a:rPr lang="es-PE" dirty="0"/>
                        <a:t>2</a:t>
                      </a:r>
                    </a:p>
                  </a:txBody>
                  <a:tcPr/>
                </a:tc>
                <a:tc>
                  <a:txBody>
                    <a:bodyPr/>
                    <a:lstStyle/>
                    <a:p>
                      <a:r>
                        <a:rPr lang="es-PE" dirty="0"/>
                        <a:t>B</a:t>
                      </a:r>
                    </a:p>
                  </a:txBody>
                  <a:tcPr/>
                </a:tc>
                <a:tc>
                  <a:txBody>
                    <a:bodyPr/>
                    <a:lstStyle/>
                    <a:p>
                      <a:r>
                        <a:rPr lang="es-PE" dirty="0"/>
                        <a:t>M</a:t>
                      </a:r>
                    </a:p>
                  </a:txBody>
                  <a:tcPr/>
                </a:tc>
                <a:extLst>
                  <a:ext uri="{0D108BD9-81ED-4DB2-BD59-A6C34878D82A}">
                    <a16:rowId xmlns:a16="http://schemas.microsoft.com/office/drawing/2014/main" val="3412686876"/>
                  </a:ext>
                </a:extLst>
              </a:tr>
              <a:tr h="370840">
                <a:tc>
                  <a:txBody>
                    <a:bodyPr/>
                    <a:lstStyle/>
                    <a:p>
                      <a:r>
                        <a:rPr lang="es-PE" dirty="0"/>
                        <a:t>3</a:t>
                      </a:r>
                    </a:p>
                  </a:txBody>
                  <a:tcPr/>
                </a:tc>
                <a:tc>
                  <a:txBody>
                    <a:bodyPr/>
                    <a:lstStyle/>
                    <a:p>
                      <a:r>
                        <a:rPr lang="es-PE" dirty="0"/>
                        <a:t>A</a:t>
                      </a:r>
                    </a:p>
                  </a:txBody>
                  <a:tcPr/>
                </a:tc>
                <a:tc>
                  <a:txBody>
                    <a:bodyPr/>
                    <a:lstStyle/>
                    <a:p>
                      <a:r>
                        <a:rPr lang="es-PE" dirty="0"/>
                        <a:t>F</a:t>
                      </a:r>
                    </a:p>
                  </a:txBody>
                  <a:tcPr/>
                </a:tc>
                <a:extLst>
                  <a:ext uri="{0D108BD9-81ED-4DB2-BD59-A6C34878D82A}">
                    <a16:rowId xmlns:a16="http://schemas.microsoft.com/office/drawing/2014/main" val="790489236"/>
                  </a:ext>
                </a:extLst>
              </a:tr>
              <a:tr h="370840">
                <a:tc>
                  <a:txBody>
                    <a:bodyPr/>
                    <a:lstStyle/>
                    <a:p>
                      <a:r>
                        <a:rPr lang="es-PE" dirty="0"/>
                        <a:t>4</a:t>
                      </a:r>
                    </a:p>
                  </a:txBody>
                  <a:tcPr/>
                </a:tc>
                <a:tc>
                  <a:txBody>
                    <a:bodyPr/>
                    <a:lstStyle/>
                    <a:p>
                      <a:r>
                        <a:rPr lang="es-PE" dirty="0"/>
                        <a:t>B</a:t>
                      </a:r>
                    </a:p>
                  </a:txBody>
                  <a:tcPr/>
                </a:tc>
                <a:tc>
                  <a:txBody>
                    <a:bodyPr/>
                    <a:lstStyle/>
                    <a:p>
                      <a:r>
                        <a:rPr lang="es-PE" dirty="0"/>
                        <a:t>M</a:t>
                      </a:r>
                    </a:p>
                  </a:txBody>
                  <a:tcPr/>
                </a:tc>
                <a:extLst>
                  <a:ext uri="{0D108BD9-81ED-4DB2-BD59-A6C34878D82A}">
                    <a16:rowId xmlns:a16="http://schemas.microsoft.com/office/drawing/2014/main" val="3025082013"/>
                  </a:ext>
                </a:extLst>
              </a:tr>
            </a:tbl>
          </a:graphicData>
        </a:graphic>
      </p:graphicFrame>
    </p:spTree>
    <p:extLst>
      <p:ext uri="{BB962C8B-B14F-4D97-AF65-F5344CB8AC3E}">
        <p14:creationId xmlns:p14="http://schemas.microsoft.com/office/powerpoint/2010/main" val="2692977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a:extLst>
            <a:ext uri="{FF2B5EF4-FFF2-40B4-BE49-F238E27FC236}">
              <a16:creationId xmlns:a16="http://schemas.microsoft.com/office/drawing/2014/main" id="{296129AA-9AC7-B585-BABE-01221487FBB8}"/>
            </a:ext>
          </a:extLst>
        </p:cNvPr>
        <p:cNvGrpSpPr/>
        <p:nvPr/>
      </p:nvGrpSpPr>
      <p:grpSpPr>
        <a:xfrm>
          <a:off x="0" y="0"/>
          <a:ext cx="0" cy="0"/>
          <a:chOff x="0" y="0"/>
          <a:chExt cx="0" cy="0"/>
        </a:xfrm>
      </p:grpSpPr>
      <p:sp>
        <p:nvSpPr>
          <p:cNvPr id="167" name="Google Shape;167;g356c6a80478_0_22">
            <a:extLst>
              <a:ext uri="{FF2B5EF4-FFF2-40B4-BE49-F238E27FC236}">
                <a16:creationId xmlns:a16="http://schemas.microsoft.com/office/drawing/2014/main" id="{A86C132F-21A4-0764-8A9B-B1F15E78D74D}"/>
              </a:ext>
            </a:extLst>
          </p:cNvPr>
          <p:cNvSpPr txBox="1"/>
          <p:nvPr/>
        </p:nvSpPr>
        <p:spPr>
          <a:xfrm>
            <a:off x="340950" y="394250"/>
            <a:ext cx="11510100" cy="80018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MX" sz="4000" b="1" dirty="0">
                <a:solidFill>
                  <a:srgbClr val="1C4587"/>
                </a:solidFill>
                <a:latin typeface="Calibri"/>
                <a:ea typeface="Calibri"/>
                <a:cs typeface="Calibri"/>
                <a:sym typeface="Calibri"/>
              </a:rPr>
              <a:t>Unión de bases de datos </a:t>
            </a:r>
          </a:p>
        </p:txBody>
      </p:sp>
      <p:graphicFrame>
        <p:nvGraphicFramePr>
          <p:cNvPr id="4" name="CuadroTexto 4">
            <a:extLst>
              <a:ext uri="{FF2B5EF4-FFF2-40B4-BE49-F238E27FC236}">
                <a16:creationId xmlns:a16="http://schemas.microsoft.com/office/drawing/2014/main" id="{D25D79EE-3765-7B39-ED92-33932132337E}"/>
              </a:ext>
            </a:extLst>
          </p:cNvPr>
          <p:cNvGraphicFramePr/>
          <p:nvPr/>
        </p:nvGraphicFramePr>
        <p:xfrm>
          <a:off x="632085" y="1619284"/>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87399686"/>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1312</TotalTime>
  <Words>1341</Words>
  <Application>Microsoft Office PowerPoint</Application>
  <PresentationFormat>Panorámica</PresentationFormat>
  <Paragraphs>161</Paragraphs>
  <Slides>10</Slides>
  <Notes>10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Calibri</vt:lpstr>
      <vt:lpstr>Arial</vt:lpstr>
      <vt:lpstr>Roboto</vt:lpstr>
      <vt:lpstr>Tema de Office</vt:lpstr>
      <vt:lpstr>PROCESAMIENTO Y ANÁLISIS DE INFORMACIÓN DE ENCUESTAS CON TÉCNICAS ECONOMÉTRICAS PARA ESTUDIOS SEB</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Christian</dc:creator>
  <cp:lastModifiedBy>Christian Silvera</cp:lastModifiedBy>
  <cp:revision>9</cp:revision>
  <dcterms:created xsi:type="dcterms:W3CDTF">2025-01-23T14:59:39Z</dcterms:created>
  <dcterms:modified xsi:type="dcterms:W3CDTF">2026-03-17T15:43:17Z</dcterms:modified>
</cp:coreProperties>
</file>