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5" r:id="rId4"/>
    <p:sldId id="259" r:id="rId5"/>
    <p:sldId id="260" r:id="rId6"/>
    <p:sldId id="261" r:id="rId7"/>
    <p:sldId id="262" r:id="rId8"/>
    <p:sldId id="271" r:id="rId9"/>
    <p:sldId id="263" r:id="rId10"/>
    <p:sldId id="268" r:id="rId11"/>
    <p:sldId id="269" r:id="rId12"/>
    <p:sldId id="272" r:id="rId13"/>
    <p:sldId id="273" r:id="rId14"/>
    <p:sldId id="270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bAGW4DBg7MG4rpmPcQ9OeVOU6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593FED-4185-43FE-B4D9-427439EAB14E}">
  <a:tblStyle styleId="{3E593FED-4185-43FE-B4D9-427439EAB1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408dcd951_0_1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35408dcd951_0_1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387d6aa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g35387d6aa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E2D0892C-EB0B-A2EE-D27F-9BAAEB7ED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408dcd951_0_1200:notes">
            <a:extLst>
              <a:ext uri="{FF2B5EF4-FFF2-40B4-BE49-F238E27FC236}">
                <a16:creationId xmlns:a16="http://schemas.microsoft.com/office/drawing/2014/main" id="{8331E982-5A53-31F2-421E-1AE5700D90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35408dcd951_0_1200:notes">
            <a:extLst>
              <a:ext uri="{FF2B5EF4-FFF2-40B4-BE49-F238E27FC236}">
                <a16:creationId xmlns:a16="http://schemas.microsoft.com/office/drawing/2014/main" id="{BF42F000-A178-7186-BB69-B63ADFE33E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3762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82FC4FA7-DA17-2AAD-7A3E-B2180C683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408dcd951_0_1200:notes">
            <a:extLst>
              <a:ext uri="{FF2B5EF4-FFF2-40B4-BE49-F238E27FC236}">
                <a16:creationId xmlns:a16="http://schemas.microsoft.com/office/drawing/2014/main" id="{72470504-5A25-69B2-27F6-910CD7E11A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35408dcd951_0_1200:notes">
            <a:extLst>
              <a:ext uri="{FF2B5EF4-FFF2-40B4-BE49-F238E27FC236}">
                <a16:creationId xmlns:a16="http://schemas.microsoft.com/office/drawing/2014/main" id="{052BE857-2258-14A3-1547-8E10C1363F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2878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135D9CD7-9923-98C8-8654-61FB30DC0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387d6aa7f_0_1:notes">
            <a:extLst>
              <a:ext uri="{FF2B5EF4-FFF2-40B4-BE49-F238E27FC236}">
                <a16:creationId xmlns:a16="http://schemas.microsoft.com/office/drawing/2014/main" id="{2FF9D7B2-C1F7-EEC6-7CAA-05023DE30D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g35387d6aa7f_0_1:notes">
            <a:extLst>
              <a:ext uri="{FF2B5EF4-FFF2-40B4-BE49-F238E27FC236}">
                <a16:creationId xmlns:a16="http://schemas.microsoft.com/office/drawing/2014/main" id="{5C5C5201-D5B9-AB70-BB0A-04E318DA51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981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6c6a8047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56c6a8047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17c45ec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g3517c45ec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17c45ec4d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3517c45ec4d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17c45ec4d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g3517c45ec4d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41b0b86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41b0b86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2100814B-B2D7-B87D-7085-1C18A573E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408dcd951_0_1200:notes">
            <a:extLst>
              <a:ext uri="{FF2B5EF4-FFF2-40B4-BE49-F238E27FC236}">
                <a16:creationId xmlns:a16="http://schemas.microsoft.com/office/drawing/2014/main" id="{30D74E9B-A4D4-A18C-33B4-23DD36560C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35408dcd951_0_1200:notes">
            <a:extLst>
              <a:ext uri="{FF2B5EF4-FFF2-40B4-BE49-F238E27FC236}">
                <a16:creationId xmlns:a16="http://schemas.microsoft.com/office/drawing/2014/main" id="{474529DC-1628-47C4-A26B-FF7E2056FA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8595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17c45ec4d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3517c45ec4d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en blanco">
  <p:cSld name="Diapositiva en blanc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99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/>
          <p:nvPr/>
        </p:nvSpPr>
        <p:spPr>
          <a:xfrm>
            <a:off x="1" y="-2"/>
            <a:ext cx="7060675" cy="1283508"/>
          </a:xfrm>
          <a:custGeom>
            <a:avLst/>
            <a:gdLst/>
            <a:ahLst/>
            <a:cxnLst/>
            <a:rect l="l" t="t" r="r" b="b"/>
            <a:pathLst>
              <a:path w="8484781" h="1283508" extrusionOk="0">
                <a:moveTo>
                  <a:pt x="0" y="0"/>
                </a:moveTo>
                <a:lnTo>
                  <a:pt x="7581014" y="0"/>
                </a:lnTo>
                <a:lnTo>
                  <a:pt x="8484781" y="1272875"/>
                </a:lnTo>
                <a:lnTo>
                  <a:pt x="0" y="1283508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491850" y="2377725"/>
            <a:ext cx="59457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3500"/>
            </a:pPr>
            <a:r>
              <a:rPr lang="es-MX" sz="26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PROCESAMIENTO Y ANÁLISIS DE INFORMACIÓN DE ENCUESTAS CON TÉCNICAS ECONOMÉTRICAS PARA ESTUDIOS SEB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64" y="301497"/>
            <a:ext cx="1250089" cy="72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5328" y="236170"/>
            <a:ext cx="2025042" cy="87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1008" y="1657350"/>
            <a:ext cx="3108901" cy="163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1385" y="287849"/>
            <a:ext cx="1437806" cy="68094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/>
          <p:nvPr/>
        </p:nvSpPr>
        <p:spPr>
          <a:xfrm>
            <a:off x="6588466" y="2415017"/>
            <a:ext cx="1599780" cy="1286592"/>
          </a:xfrm>
          <a:custGeom>
            <a:avLst/>
            <a:gdLst/>
            <a:ahLst/>
            <a:cxnLst/>
            <a:rect l="l" t="t" r="r" b="b"/>
            <a:pathLst>
              <a:path w="1599780" h="1286592" extrusionOk="0">
                <a:moveTo>
                  <a:pt x="0" y="3084"/>
                </a:moveTo>
                <a:lnTo>
                  <a:pt x="650490" y="0"/>
                </a:lnTo>
                <a:lnTo>
                  <a:pt x="1599780" y="1282723"/>
                </a:lnTo>
                <a:lnTo>
                  <a:pt x="918897" y="1286592"/>
                </a:lnTo>
                <a:lnTo>
                  <a:pt x="0" y="3084"/>
                </a:lnTo>
                <a:close/>
              </a:path>
            </a:pathLst>
          </a:custGeom>
          <a:solidFill>
            <a:srgbClr val="1046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6255087" y="2895178"/>
            <a:ext cx="1257874" cy="806431"/>
          </a:xfrm>
          <a:custGeom>
            <a:avLst/>
            <a:gdLst/>
            <a:ahLst/>
            <a:cxnLst/>
            <a:rect l="l" t="t" r="r" b="b"/>
            <a:pathLst>
              <a:path w="1257874" h="806431" extrusionOk="0">
                <a:moveTo>
                  <a:pt x="0" y="0"/>
                </a:moveTo>
                <a:lnTo>
                  <a:pt x="673767" y="4292"/>
                </a:lnTo>
                <a:lnTo>
                  <a:pt x="1257874" y="794610"/>
                </a:lnTo>
                <a:lnTo>
                  <a:pt x="592894" y="806431"/>
                </a:lnTo>
                <a:lnTo>
                  <a:pt x="0" y="0"/>
                </a:lnTo>
                <a:close/>
              </a:path>
            </a:pathLst>
          </a:custGeom>
          <a:solidFill>
            <a:srgbClr val="F6A6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" name="Google Shape;77;p1"/>
          <p:cNvGrpSpPr/>
          <p:nvPr/>
        </p:nvGrpSpPr>
        <p:grpSpPr>
          <a:xfrm>
            <a:off x="0" y="6677247"/>
            <a:ext cx="12181367" cy="180753"/>
            <a:chOff x="0" y="6677247"/>
            <a:chExt cx="12181367" cy="180753"/>
          </a:xfrm>
        </p:grpSpPr>
        <p:sp>
          <p:nvSpPr>
            <p:cNvPr id="78" name="Google Shape;78;p1"/>
            <p:cNvSpPr/>
            <p:nvPr/>
          </p:nvSpPr>
          <p:spPr>
            <a:xfrm>
              <a:off x="0" y="6677247"/>
              <a:ext cx="2434856" cy="180753"/>
            </a:xfrm>
            <a:prstGeom prst="rect">
              <a:avLst/>
            </a:prstGeom>
            <a:solidFill>
              <a:srgbClr val="F6A6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2434856" y="6677247"/>
              <a:ext cx="2434856" cy="180753"/>
            </a:xfrm>
            <a:prstGeom prst="rect">
              <a:avLst/>
            </a:prstGeom>
            <a:solidFill>
              <a:srgbClr val="1046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869712" y="6677247"/>
              <a:ext cx="2434856" cy="180753"/>
            </a:xfrm>
            <a:prstGeom prst="rect">
              <a:avLst/>
            </a:prstGeom>
            <a:solidFill>
              <a:srgbClr val="10A6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304568" y="6677247"/>
              <a:ext cx="2434856" cy="180753"/>
            </a:xfrm>
            <a:prstGeom prst="rect">
              <a:avLst/>
            </a:prstGeom>
            <a:solidFill>
              <a:srgbClr val="7AB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9746511" y="6677247"/>
              <a:ext cx="2434856" cy="180753"/>
            </a:xfrm>
            <a:prstGeom prst="rect">
              <a:avLst/>
            </a:prstGeom>
            <a:solidFill>
              <a:srgbClr val="BEDC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"/>
          <p:cNvSpPr/>
          <p:nvPr/>
        </p:nvSpPr>
        <p:spPr>
          <a:xfrm>
            <a:off x="6815470" y="3652308"/>
            <a:ext cx="5365897" cy="3040912"/>
          </a:xfrm>
          <a:custGeom>
            <a:avLst/>
            <a:gdLst/>
            <a:ahLst/>
            <a:cxnLst/>
            <a:rect l="l" t="t" r="r" b="b"/>
            <a:pathLst>
              <a:path w="5365897" h="3040912" extrusionOk="0">
                <a:moveTo>
                  <a:pt x="0" y="0"/>
                </a:moveTo>
                <a:lnTo>
                  <a:pt x="5365897" y="0"/>
                </a:lnTo>
                <a:lnTo>
                  <a:pt x="5365897" y="3030279"/>
                </a:lnTo>
                <a:lnTo>
                  <a:pt x="2126512" y="3040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1"/>
          <p:cNvCxnSpPr/>
          <p:nvPr/>
        </p:nvCxnSpPr>
        <p:spPr>
          <a:xfrm>
            <a:off x="1728000" y="422031"/>
            <a:ext cx="0" cy="441969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1"/>
          <p:cNvCxnSpPr/>
          <p:nvPr/>
        </p:nvCxnSpPr>
        <p:spPr>
          <a:xfrm>
            <a:off x="4295354" y="422031"/>
            <a:ext cx="0" cy="441969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1" descr="Interfaz de usuario gráfica&#10;&#10;El contenido generado por IA puede ser incorrecto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84081" y="336025"/>
            <a:ext cx="2332871" cy="71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Logotipo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39424" y="270760"/>
            <a:ext cx="1817595" cy="83936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629100" y="5394440"/>
            <a:ext cx="2835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Marzo, 2026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47590" y="3988369"/>
            <a:ext cx="283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Christian Silvera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SENAMHI Perú</a:t>
            </a:r>
            <a:endParaRPr sz="20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408dcd951_0_1200"/>
          <p:cNvSpPr txBox="1"/>
          <p:nvPr/>
        </p:nvSpPr>
        <p:spPr>
          <a:xfrm>
            <a:off x="340950" y="394250"/>
            <a:ext cx="11706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PE" sz="4500" b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Cálculo de una muestra</a:t>
            </a:r>
            <a:endParaRPr sz="25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35408dcd951_0_1200"/>
          <p:cNvSpPr/>
          <p:nvPr/>
        </p:nvSpPr>
        <p:spPr>
          <a:xfrm>
            <a:off x="1106075" y="1461125"/>
            <a:ext cx="3800100" cy="63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6A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>
                <a:latin typeface="Roboto"/>
                <a:ea typeface="Roboto"/>
                <a:cs typeface="Roboto"/>
                <a:sym typeface="Roboto"/>
              </a:rPr>
              <a:t>Población Finita</a:t>
            </a:r>
            <a:endParaRPr sz="25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g35408dcd951_0_1200"/>
          <p:cNvSpPr/>
          <p:nvPr/>
        </p:nvSpPr>
        <p:spPr>
          <a:xfrm>
            <a:off x="6926650" y="1461125"/>
            <a:ext cx="3800100" cy="63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6A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>
                <a:latin typeface="Roboto"/>
                <a:ea typeface="Roboto"/>
                <a:cs typeface="Roboto"/>
                <a:sym typeface="Roboto"/>
              </a:rPr>
              <a:t>Población Infinita</a:t>
            </a:r>
            <a:endParaRPr sz="25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8" name="Google Shape;218;g35408dcd951_0_1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000" y="2428451"/>
            <a:ext cx="448627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5408dcd951_0_1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9838" y="2414150"/>
            <a:ext cx="3133725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5408dcd951_0_1200"/>
          <p:cNvSpPr txBox="1"/>
          <p:nvPr/>
        </p:nvSpPr>
        <p:spPr>
          <a:xfrm>
            <a:off x="983725" y="4025100"/>
            <a:ext cx="84351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dirty="0">
                <a:latin typeface="Roboto"/>
                <a:ea typeface="Roboto"/>
                <a:cs typeface="Roboto"/>
                <a:sym typeface="Roboto"/>
              </a:rPr>
              <a:t>Donde: </a:t>
            </a:r>
            <a:endParaRPr sz="20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latin typeface="Roboto"/>
                <a:ea typeface="Roboto"/>
                <a:cs typeface="Roboto"/>
                <a:sym typeface="Roboto"/>
              </a:rPr>
              <a:t>N: Tamaño de la población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latin typeface="Roboto"/>
                <a:ea typeface="Roboto"/>
                <a:cs typeface="Roboto"/>
                <a:sym typeface="Roboto"/>
              </a:rPr>
              <a:t>n: Tamaño de la muestra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latin typeface="Roboto"/>
                <a:ea typeface="Roboto"/>
                <a:cs typeface="Roboto"/>
                <a:sym typeface="Roboto"/>
              </a:rPr>
              <a:t>Z: Parámetro estadístico que depende del nivel de confianza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latin typeface="Roboto"/>
                <a:ea typeface="Roboto"/>
                <a:cs typeface="Roboto"/>
                <a:sym typeface="Roboto"/>
              </a:rPr>
              <a:t>e: Margen de error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latin typeface="Roboto"/>
                <a:ea typeface="Roboto"/>
                <a:cs typeface="Roboto"/>
                <a:sym typeface="Roboto"/>
              </a:rPr>
              <a:t>p: Probabilidad de que ocurra el evento estudiado (éxito)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latin typeface="Roboto"/>
                <a:ea typeface="Roboto"/>
                <a:cs typeface="Roboto"/>
                <a:sym typeface="Roboto"/>
              </a:rPr>
              <a:t>q=(1-p): Probabilidad de que NO ocurra el evento estudiado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387d6aa7f_0_1"/>
          <p:cNvSpPr txBox="1"/>
          <p:nvPr/>
        </p:nvSpPr>
        <p:spPr>
          <a:xfrm>
            <a:off x="340950" y="394250"/>
            <a:ext cx="11706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PE" sz="4500" b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Conceptos clave</a:t>
            </a:r>
            <a:endParaRPr sz="25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g35387d6aa7f_0_1"/>
          <p:cNvSpPr/>
          <p:nvPr/>
        </p:nvSpPr>
        <p:spPr>
          <a:xfrm>
            <a:off x="775975" y="1610300"/>
            <a:ext cx="2390100" cy="1179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046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500">
                <a:latin typeface="Roboto"/>
                <a:ea typeface="Roboto"/>
                <a:cs typeface="Roboto"/>
                <a:sym typeface="Roboto"/>
              </a:rPr>
              <a:t>Nivel de confianza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g35387d6aa7f_0_1"/>
          <p:cNvSpPr/>
          <p:nvPr/>
        </p:nvSpPr>
        <p:spPr>
          <a:xfrm>
            <a:off x="775975" y="3337500"/>
            <a:ext cx="2390100" cy="13422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046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500">
                <a:latin typeface="Roboto"/>
                <a:ea typeface="Roboto"/>
                <a:cs typeface="Roboto"/>
                <a:sym typeface="Roboto"/>
              </a:rPr>
              <a:t>Margen de error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g35387d6aa7f_0_1"/>
          <p:cNvSpPr/>
          <p:nvPr/>
        </p:nvSpPr>
        <p:spPr>
          <a:xfrm>
            <a:off x="702625" y="5227900"/>
            <a:ext cx="2536800" cy="13422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046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500">
                <a:latin typeface="Roboto"/>
                <a:ea typeface="Roboto"/>
                <a:cs typeface="Roboto"/>
                <a:sym typeface="Roboto"/>
              </a:rPr>
              <a:t>Desviación estándar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g35387d6aa7f_0_1"/>
          <p:cNvSpPr txBox="1"/>
          <p:nvPr/>
        </p:nvSpPr>
        <p:spPr>
          <a:xfrm>
            <a:off x="5718125" y="3639150"/>
            <a:ext cx="6101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latin typeface="Roboto"/>
                <a:ea typeface="Roboto"/>
                <a:cs typeface="Roboto"/>
                <a:sym typeface="Roboto"/>
              </a:rPr>
              <a:t>Es la máxima diferencia esperada entre el valor de la muestra y el valor real de la población.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g35387d6aa7f_0_1"/>
          <p:cNvSpPr txBox="1"/>
          <p:nvPr/>
        </p:nvSpPr>
        <p:spPr>
          <a:xfrm>
            <a:off x="5823550" y="5529550"/>
            <a:ext cx="610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latin typeface="Roboto"/>
                <a:ea typeface="Roboto"/>
                <a:cs typeface="Roboto"/>
                <a:sym typeface="Roboto"/>
              </a:rPr>
              <a:t>Mide cuanto se dispersan los datos respecto a su media.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g35387d6aa7f_0_1"/>
          <p:cNvSpPr txBox="1"/>
          <p:nvPr/>
        </p:nvSpPr>
        <p:spPr>
          <a:xfrm>
            <a:off x="5718125" y="1830350"/>
            <a:ext cx="620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latin typeface="Roboto"/>
                <a:ea typeface="Roboto"/>
                <a:cs typeface="Roboto"/>
                <a:sym typeface="Roboto"/>
              </a:rPr>
              <a:t>Es la probabilidad de que el valor estimado contenga al valor real de la población.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g35387d6aa7f_0_1"/>
          <p:cNvSpPr txBox="1"/>
          <p:nvPr/>
        </p:nvSpPr>
        <p:spPr>
          <a:xfrm>
            <a:off x="4009950" y="3608400"/>
            <a:ext cx="864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(e)</a:t>
            </a:r>
            <a:endParaRPr sz="40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g35387d6aa7f_0_1"/>
          <p:cNvSpPr txBox="1"/>
          <p:nvPr/>
        </p:nvSpPr>
        <p:spPr>
          <a:xfrm>
            <a:off x="3556950" y="1799600"/>
            <a:ext cx="1770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(Z o %)</a:t>
            </a:r>
            <a:endParaRPr sz="40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g35387d6aa7f_0_1"/>
          <p:cNvSpPr txBox="1"/>
          <p:nvPr/>
        </p:nvSpPr>
        <p:spPr>
          <a:xfrm>
            <a:off x="3646338" y="5498800"/>
            <a:ext cx="1770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(σ o s)</a:t>
            </a:r>
            <a:endParaRPr sz="40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>
          <a:extLst>
            <a:ext uri="{FF2B5EF4-FFF2-40B4-BE49-F238E27FC236}">
              <a16:creationId xmlns:a16="http://schemas.microsoft.com/office/drawing/2014/main" id="{2C77B233-4EAF-CC1A-1AE9-543FCFA65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408dcd951_0_1200">
            <a:extLst>
              <a:ext uri="{FF2B5EF4-FFF2-40B4-BE49-F238E27FC236}">
                <a16:creationId xmlns:a16="http://schemas.microsoft.com/office/drawing/2014/main" id="{9FD4F9B5-CB2B-0B2A-51D8-03EF8B520E8E}"/>
              </a:ext>
            </a:extLst>
          </p:cNvPr>
          <p:cNvSpPr txBox="1"/>
          <p:nvPr/>
        </p:nvSpPr>
        <p:spPr>
          <a:xfrm>
            <a:off x="340950" y="394250"/>
            <a:ext cx="11706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PE" sz="45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Ajuste en el cálculo de la muestra</a:t>
            </a:r>
            <a:endParaRPr sz="25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35408dcd951_0_1200">
            <a:extLst>
              <a:ext uri="{FF2B5EF4-FFF2-40B4-BE49-F238E27FC236}">
                <a16:creationId xmlns:a16="http://schemas.microsoft.com/office/drawing/2014/main" id="{2C4CE71C-A1A2-9D6F-7860-34701116BC07}"/>
              </a:ext>
            </a:extLst>
          </p:cNvPr>
          <p:cNvSpPr/>
          <p:nvPr/>
        </p:nvSpPr>
        <p:spPr>
          <a:xfrm>
            <a:off x="6990655" y="1565509"/>
            <a:ext cx="3800100" cy="63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6A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 dirty="0">
                <a:latin typeface="Roboto"/>
                <a:ea typeface="Roboto"/>
                <a:cs typeface="Roboto"/>
                <a:sym typeface="Roboto"/>
              </a:rPr>
              <a:t>Ajuste por no respuesta</a:t>
            </a:r>
            <a:endParaRPr sz="2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544FAFEF-ED07-50D1-91BB-8B734C57D953}"/>
                  </a:ext>
                </a:extLst>
              </p:cNvPr>
              <p:cNvSpPr txBox="1"/>
              <p:nvPr/>
            </p:nvSpPr>
            <p:spPr>
              <a:xfrm>
                <a:off x="6096000" y="2704563"/>
                <a:ext cx="5589410" cy="1132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PE" sz="2400" i="1">
                              <a:latin typeface="Cambria Math" panose="02040503050406030204" pitchFamily="18" charset="0"/>
                            </a:rPr>
                            <m:t>𝑎𝑗𝑢𝑠𝑡𝑎𝑑𝑜</m:t>
                          </m:r>
                        </m:sub>
                      </m:sSub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s-PE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PE" sz="2400" b="0" i="0" smtClean="0">
                              <a:latin typeface="Cambria Math" panose="02040503050406030204" pitchFamily="18" charset="0"/>
                            </a:rPr>
                            <m:t>mues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𝑡𝑟𝑎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</m:num>
                        <m:den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𝑡𝑎𝑠𝑎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𝑟𝑒𝑠𝑝𝑢𝑒𝑠𝑡𝑎</m:t>
                          </m:r>
                        </m:den>
                      </m:f>
                    </m:oMath>
                  </m:oMathPara>
                </a14:m>
                <a:endParaRPr lang="es-PE" sz="2400" b="0" dirty="0"/>
              </a:p>
              <a:p>
                <a:endParaRPr lang="es-PE" sz="24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544FAFEF-ED07-50D1-91BB-8B734C57D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04563"/>
                <a:ext cx="5589410" cy="1132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216;g35408dcd951_0_1200">
            <a:extLst>
              <a:ext uri="{FF2B5EF4-FFF2-40B4-BE49-F238E27FC236}">
                <a16:creationId xmlns:a16="http://schemas.microsoft.com/office/drawing/2014/main" id="{6FB66C39-FE1B-7D3E-D08F-8A2D95293777}"/>
              </a:ext>
            </a:extLst>
          </p:cNvPr>
          <p:cNvSpPr/>
          <p:nvPr/>
        </p:nvSpPr>
        <p:spPr>
          <a:xfrm>
            <a:off x="1087160" y="1565509"/>
            <a:ext cx="3800100" cy="63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6A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 dirty="0">
                <a:latin typeface="Roboto"/>
                <a:ea typeface="Roboto"/>
                <a:cs typeface="Roboto"/>
                <a:sym typeface="Roboto"/>
              </a:rPr>
              <a:t>Ajuste por elegibilidad</a:t>
            </a:r>
            <a:endParaRPr sz="2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A8A579E-38BE-E918-EA7D-4F59418741FB}"/>
                  </a:ext>
                </a:extLst>
              </p:cNvPr>
              <p:cNvSpPr txBox="1"/>
              <p:nvPr/>
            </p:nvSpPr>
            <p:spPr>
              <a:xfrm>
                <a:off x="192505" y="2704563"/>
                <a:ext cx="5589410" cy="11355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PE" sz="2400" i="1">
                              <a:latin typeface="Cambria Math" panose="02040503050406030204" pitchFamily="18" charset="0"/>
                            </a:rPr>
                            <m:t>𝑎𝑗𝑢𝑠𝑡𝑎𝑑𝑜</m:t>
                          </m:r>
                        </m:sub>
                      </m:sSub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s-PE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PE" sz="2400" b="0" i="0" smtClean="0">
                              <a:latin typeface="Cambria Math" panose="02040503050406030204" pitchFamily="18" charset="0"/>
                            </a:rPr>
                            <m:t>muestra</m:t>
                          </m:r>
                          <m:r>
                            <a:rPr lang="es-PE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PE" sz="2400" b="0" i="0" smtClean="0">
                              <a:latin typeface="Cambria Math" panose="02040503050406030204" pitchFamily="18" charset="0"/>
                            </a:rPr>
                            <m:t>original</m:t>
                          </m:r>
                        </m:num>
                        <m:den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𝑡𝑎𝑠𝑎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𝑒𝑙𝑒𝑔𝑖𝑏𝑖𝑙𝑖𝑑𝑎𝑑</m:t>
                          </m:r>
                        </m:den>
                      </m:f>
                    </m:oMath>
                  </m:oMathPara>
                </a14:m>
                <a:endParaRPr lang="es-PE" sz="2400" b="0" dirty="0"/>
              </a:p>
              <a:p>
                <a:endParaRPr lang="es-PE" sz="2400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A8A579E-38BE-E918-EA7D-4F5941874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5" y="2704563"/>
                <a:ext cx="5589410" cy="11355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C20B856-E6BC-94EA-2857-B2DE670F5158}"/>
                  </a:ext>
                </a:extLst>
              </p:cNvPr>
              <p:cNvSpPr txBox="1"/>
              <p:nvPr/>
            </p:nvSpPr>
            <p:spPr>
              <a:xfrm>
                <a:off x="3301295" y="5134941"/>
                <a:ext cx="5589410" cy="632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PE" sz="2400" i="1">
                              <a:latin typeface="Cambria Math" panose="02040503050406030204" pitchFamily="18" charset="0"/>
                            </a:rPr>
                            <m:t>𝑎𝑗𝑢𝑠𝑡𝑎𝑑𝑜</m:t>
                          </m:r>
                        </m:sub>
                      </m:sSub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C20B856-E6BC-94EA-2857-B2DE670F5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295" y="5134941"/>
                <a:ext cx="5589410" cy="632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16;g35408dcd951_0_1200">
            <a:extLst>
              <a:ext uri="{FF2B5EF4-FFF2-40B4-BE49-F238E27FC236}">
                <a16:creationId xmlns:a16="http://schemas.microsoft.com/office/drawing/2014/main" id="{1973922E-730B-8648-B790-033E525E5F70}"/>
              </a:ext>
            </a:extLst>
          </p:cNvPr>
          <p:cNvSpPr/>
          <p:nvPr/>
        </p:nvSpPr>
        <p:spPr>
          <a:xfrm>
            <a:off x="4294200" y="4167343"/>
            <a:ext cx="3800100" cy="63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6A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 dirty="0">
                <a:latin typeface="Roboto"/>
                <a:ea typeface="Roboto"/>
                <a:cs typeface="Roboto"/>
                <a:sym typeface="Roboto"/>
              </a:rPr>
              <a:t>Ajuste compuesto</a:t>
            </a:r>
            <a:endParaRPr sz="2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135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>
          <a:extLst>
            <a:ext uri="{FF2B5EF4-FFF2-40B4-BE49-F238E27FC236}">
              <a16:creationId xmlns:a16="http://schemas.microsoft.com/office/drawing/2014/main" id="{342C017D-B719-C22A-734A-EC17EBFF0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408dcd951_0_1200">
            <a:extLst>
              <a:ext uri="{FF2B5EF4-FFF2-40B4-BE49-F238E27FC236}">
                <a16:creationId xmlns:a16="http://schemas.microsoft.com/office/drawing/2014/main" id="{DEC48AD1-DC08-3DDE-1232-9D1F3DB65C5C}"/>
              </a:ext>
            </a:extLst>
          </p:cNvPr>
          <p:cNvSpPr txBox="1"/>
          <p:nvPr/>
        </p:nvSpPr>
        <p:spPr>
          <a:xfrm>
            <a:off x="340950" y="394250"/>
            <a:ext cx="11706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PE" sz="45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Cálculo del factor de expansión</a:t>
            </a:r>
            <a:endParaRPr sz="25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216;g35408dcd951_0_1200">
            <a:extLst>
              <a:ext uri="{FF2B5EF4-FFF2-40B4-BE49-F238E27FC236}">
                <a16:creationId xmlns:a16="http://schemas.microsoft.com/office/drawing/2014/main" id="{09EB9964-4B85-8377-99D8-CEA3D532E541}"/>
              </a:ext>
            </a:extLst>
          </p:cNvPr>
          <p:cNvSpPr/>
          <p:nvPr/>
        </p:nvSpPr>
        <p:spPr>
          <a:xfrm>
            <a:off x="4036837" y="1389401"/>
            <a:ext cx="3800100" cy="63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6A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 dirty="0">
                <a:latin typeface="Roboto"/>
                <a:ea typeface="Roboto"/>
                <a:cs typeface="Roboto"/>
                <a:sym typeface="Roboto"/>
              </a:rPr>
              <a:t>Fórmulas</a:t>
            </a:r>
            <a:endParaRPr sz="2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41CCAD3-80DC-132B-265C-95575541454E}"/>
                  </a:ext>
                </a:extLst>
              </p:cNvPr>
              <p:cNvSpPr txBox="1"/>
              <p:nvPr/>
            </p:nvSpPr>
            <p:spPr>
              <a:xfrm>
                <a:off x="3230673" y="2488253"/>
                <a:ext cx="5589410" cy="1070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s-PE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PE" sz="2400" b="0" i="0" smtClean="0">
                              <a:latin typeface="Cambria Math" panose="02040503050406030204" pitchFamily="18" charset="0"/>
                            </a:rPr>
                            <m:t>Tama</m:t>
                          </m:r>
                          <m:r>
                            <a:rPr lang="es-PE" sz="2400" b="0" i="0" smtClean="0">
                              <a:latin typeface="Cambria Math" panose="02040503050406030204" pitchFamily="18" charset="0"/>
                            </a:rPr>
                            <m:t>ñ</m:t>
                          </m:r>
                          <m:r>
                            <m:rPr>
                              <m:sty m:val="p"/>
                            </m:rPr>
                            <a:rPr lang="es-PE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es-PE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PE" sz="2400" b="0" i="0" smtClean="0">
                              <a:latin typeface="Cambria Math" panose="02040503050406030204" pitchFamily="18" charset="0"/>
                            </a:rPr>
                            <m:t>poblacional</m:t>
                          </m:r>
                        </m:num>
                        <m:den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𝑇𝑎𝑚𝑎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ñ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𝑚𝑢𝑒𝑠𝑡𝑟𝑎𝑙</m:t>
                          </m:r>
                        </m:den>
                      </m:f>
                    </m:oMath>
                  </m:oMathPara>
                </a14:m>
                <a:endParaRPr lang="es-PE" sz="2400" b="0" dirty="0"/>
              </a:p>
              <a:p>
                <a:endParaRPr lang="es-PE" sz="24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41CCAD3-80DC-132B-265C-95575541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673" y="2488253"/>
                <a:ext cx="5589410" cy="10708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61E31D0-19FC-0C65-A618-562B64F9461E}"/>
                  </a:ext>
                </a:extLst>
              </p:cNvPr>
              <p:cNvSpPr txBox="1"/>
              <p:nvPr/>
            </p:nvSpPr>
            <p:spPr>
              <a:xfrm>
                <a:off x="2255483" y="3873826"/>
                <a:ext cx="7539790" cy="1125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s-PE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PE" sz="2400" b="0" i="0" smtClean="0">
                          <a:latin typeface="Cambria Math" panose="02040503050406030204" pitchFamily="18" charset="0"/>
                        </a:rPr>
                        <m:t>Inverso</m:t>
                      </m:r>
                      <m:r>
                        <a:rPr lang="es-PE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PE" sz="2400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PE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PE" sz="2400" b="0" i="0" smtClean="0">
                          <a:latin typeface="Cambria Math" panose="02040503050406030204" pitchFamily="18" charset="0"/>
                        </a:rPr>
                        <m:t>la</m:t>
                      </m:r>
                      <m:r>
                        <a:rPr lang="es-PE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PE" sz="2400" b="0" i="0" smtClean="0">
                          <a:latin typeface="Cambria Math" panose="02040503050406030204" pitchFamily="18" charset="0"/>
                        </a:rPr>
                        <m:t>probabilidad</m:t>
                      </m:r>
                      <m:r>
                        <a:rPr lang="es-PE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PE" sz="2400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PE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PE" sz="2400" b="0" i="0" smtClean="0">
                          <a:latin typeface="Cambria Math" panose="02040503050406030204" pitchFamily="18" charset="0"/>
                        </a:rPr>
                        <m:t>selecci</m:t>
                      </m:r>
                      <m:r>
                        <a:rPr lang="es-PE" sz="2400" b="0" i="0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m:rPr>
                          <m:sty m:val="p"/>
                        </m:rPr>
                        <a:rPr lang="es-PE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s-PE" sz="2400" b="0" dirty="0"/>
              </a:p>
              <a:p>
                <a:endParaRPr lang="es-PE" sz="24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61E31D0-19FC-0C65-A618-562B64F94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483" y="3873826"/>
                <a:ext cx="7539790" cy="1125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29;g35387d6aa7f_0_1">
            <a:extLst>
              <a:ext uri="{FF2B5EF4-FFF2-40B4-BE49-F238E27FC236}">
                <a16:creationId xmlns:a16="http://schemas.microsoft.com/office/drawing/2014/main" id="{55C59DFD-8BD9-E947-39DA-E641DD7F505D}"/>
              </a:ext>
            </a:extLst>
          </p:cNvPr>
          <p:cNvSpPr txBox="1"/>
          <p:nvPr/>
        </p:nvSpPr>
        <p:spPr>
          <a:xfrm>
            <a:off x="4696197" y="5145868"/>
            <a:ext cx="314074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latin typeface="Roboto"/>
                <a:ea typeface="Roboto"/>
                <a:cs typeface="Roboto"/>
                <a:sym typeface="Roboto"/>
              </a:rPr>
              <a:t>Otras fórmulas de factor de expansión (INEI, CASEN, INE, etc.)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5370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9AC1C634-3C48-B304-DAAE-723DC2C36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387d6aa7f_0_1">
            <a:extLst>
              <a:ext uri="{FF2B5EF4-FFF2-40B4-BE49-F238E27FC236}">
                <a16:creationId xmlns:a16="http://schemas.microsoft.com/office/drawing/2014/main" id="{DF0FEB8E-899A-A966-1517-945BACFC8F12}"/>
              </a:ext>
            </a:extLst>
          </p:cNvPr>
          <p:cNvSpPr txBox="1"/>
          <p:nvPr/>
        </p:nvSpPr>
        <p:spPr>
          <a:xfrm>
            <a:off x="340950" y="394250"/>
            <a:ext cx="11706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PE" sz="45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El factor de expansión</a:t>
            </a:r>
            <a:endParaRPr sz="25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A76FB4C1-09CC-09D8-89AF-2962E3D4E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50" y="1091137"/>
            <a:ext cx="1553210" cy="5454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167A89F-C787-869E-F3C8-AA8C9A5A712E}"/>
              </a:ext>
            </a:extLst>
          </p:cNvPr>
          <p:cNvSpPr txBox="1"/>
          <p:nvPr/>
        </p:nvSpPr>
        <p:spPr>
          <a:xfrm>
            <a:off x="544429" y="2001756"/>
            <a:ext cx="5551571" cy="403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 uso del </a:t>
            </a:r>
            <a:r>
              <a:rPr lang="es-PE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factor de expansión</a:t>
            </a: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es fundamental cuando se trabaja con bases de datos provenientes de encuestas probabilísticas, ya que permite ajustar los resultados para que sean representativos de la población total.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PE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Los paquetes </a:t>
            </a:r>
            <a:r>
              <a:rPr lang="es-PE" sz="1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survey</a:t>
            </a: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y </a:t>
            </a:r>
            <a:r>
              <a:rPr lang="es-PE" sz="1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srvyr</a:t>
            </a: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facilitan este proceso mediante la creación de un </a:t>
            </a:r>
            <a:r>
              <a:rPr lang="es-PE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diseño muestral</a:t>
            </a: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que incorpora los pesos o factores muestrales.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PE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 </a:t>
            </a:r>
            <a:r>
              <a:rPr lang="es-PE" sz="1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survey</a:t>
            </a: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se especifica el diseño mediante </a:t>
            </a:r>
            <a:r>
              <a:rPr lang="es-PE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svydesign</a:t>
            </a: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() y luego se obtienen estimaciones ponderadas como promedios o proporciones usando funciones como </a:t>
            </a:r>
            <a:r>
              <a:rPr lang="es-PE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svymean</a:t>
            </a: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().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PE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Por su parte, </a:t>
            </a:r>
            <a:r>
              <a:rPr lang="es-PE" sz="1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srvyr</a:t>
            </a: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ofrece una sintaxis más moderna y compatible con </a:t>
            </a:r>
            <a:r>
              <a:rPr lang="es-PE" sz="14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dplyr</a:t>
            </a: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permitiendo trabajar con tuberías y funciones como </a:t>
            </a:r>
            <a:r>
              <a:rPr lang="es-PE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survey_mean</a:t>
            </a:r>
            <a:r>
              <a:rPr lang="es-P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(). </a:t>
            </a:r>
            <a:endParaRPr lang="es-PE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Cuadro de texto 2">
            <a:extLst>
              <a:ext uri="{FF2B5EF4-FFF2-40B4-BE49-F238E27FC236}">
                <a16:creationId xmlns:a16="http://schemas.microsoft.com/office/drawing/2014/main" id="{87DDB23C-F225-E957-27AB-EFD889A5B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432" y="1772687"/>
            <a:ext cx="5562599" cy="4493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buNone/>
            </a:pPr>
            <a:r>
              <a:rPr lang="es-PE" sz="11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Instalación y carga de paquetes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install.packages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("survey")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install.packages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("</a:t>
            </a: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srvyr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")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library(survey)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library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srvyr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algn="l">
              <a:buNone/>
            </a:pP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pPr algn="l">
              <a:buNone/>
            </a:pPr>
            <a:r>
              <a:rPr lang="es-PE" sz="11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Base de ejemplo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set.seed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(123)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&lt;- </a:t>
            </a: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data.frame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id = 1:100,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ingreso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</a:t>
            </a: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rnorm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(100, mean = 2000, </a:t>
            </a: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sd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500),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edad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sample(18:65, 100, replace = TRUE),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sexo = </a:t>
            </a: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sample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(c("Hombre", "Mujer"), 100, </a:t>
            </a: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replace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TRUE),</a:t>
            </a:r>
          </a:p>
          <a:p>
            <a:pPr algn="l">
              <a:buNone/>
            </a:pP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factor_expansion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</a:t>
            </a: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runif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(100, 0.5, 2)  # peso o factor muestral</a:t>
            </a:r>
          </a:p>
          <a:p>
            <a:pPr algn="l">
              <a:buNone/>
            </a:pP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algn="l">
              <a:buNone/>
            </a:pPr>
            <a:r>
              <a:rPr lang="es-PE" sz="11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Crear diseño muestral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design &lt;- </a:t>
            </a: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svydesign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(ids = ~1, data = data, weights = ~</a:t>
            </a: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factor_expansion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s-PE" sz="11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Calcular promedio ponderado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svymean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(~ingreso, </a:t>
            </a: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design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algn="l">
              <a:buNone/>
            </a:pPr>
            <a:r>
              <a:rPr lang="es-PE" sz="11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Calcular proporción ponderada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svymean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(~sexo, </a:t>
            </a: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design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algn="l">
              <a:buNone/>
            </a:pPr>
            <a:r>
              <a:rPr lang="es-PE" sz="11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Usando </a:t>
            </a:r>
            <a:r>
              <a:rPr lang="es-PE" sz="11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srvyr</a:t>
            </a:r>
            <a:r>
              <a:rPr lang="es-PE" sz="11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(sintaxis más moderna tipo </a:t>
            </a:r>
            <a:r>
              <a:rPr lang="es-PE" sz="11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dplyr</a:t>
            </a:r>
            <a:r>
              <a:rPr lang="es-PE" sz="11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design_srvyr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&lt;- </a:t>
            </a: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as_survey_design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(data, weights = </a:t>
            </a:r>
            <a:r>
              <a:rPr lang="en-US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factor_expansion</a:t>
            </a:r>
            <a:r>
              <a:rPr lang="en-US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es-PE" sz="1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None/>
            </a:pP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design_srvyr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%&gt;%</a:t>
            </a:r>
          </a:p>
          <a:p>
            <a:pPr algn="l">
              <a:buNone/>
            </a:pP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summarise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media_ingreso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</a:t>
            </a: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survey_mean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(ingreso),</a:t>
            </a:r>
          </a:p>
          <a:p>
            <a:pPr algn="l">
              <a:buNone/>
            </a:pP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</a:t>
            </a: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media_edad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</a:t>
            </a:r>
            <a:r>
              <a:rPr lang="es-PE" sz="1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survey_mean</a:t>
            </a:r>
            <a:r>
              <a:rPr lang="es-PE" sz="1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(edad))</a:t>
            </a:r>
          </a:p>
        </p:txBody>
      </p:sp>
    </p:spTree>
    <p:extLst>
      <p:ext uri="{BB962C8B-B14F-4D97-AF65-F5344CB8AC3E}">
        <p14:creationId xmlns:p14="http://schemas.microsoft.com/office/powerpoint/2010/main" val="300388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6c6a80478_0_8"/>
          <p:cNvSpPr txBox="1"/>
          <p:nvPr/>
        </p:nvSpPr>
        <p:spPr>
          <a:xfrm>
            <a:off x="1780200" y="935400"/>
            <a:ext cx="86316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7: </a:t>
            </a: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Muestreo</a:t>
            </a:r>
            <a:endParaRPr sz="5000" dirty="0"/>
          </a:p>
        </p:txBody>
      </p:sp>
      <p:pic>
        <p:nvPicPr>
          <p:cNvPr id="160" name="Google Shape;160;g356c6a80478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900" y="3429000"/>
            <a:ext cx="2416200" cy="2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56c6a80478_0_8"/>
          <p:cNvSpPr txBox="1"/>
          <p:nvPr/>
        </p:nvSpPr>
        <p:spPr>
          <a:xfrm>
            <a:off x="446700" y="5531075"/>
            <a:ext cx="2193900" cy="64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3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6c6a80478_0_22"/>
          <p:cNvSpPr txBox="1"/>
          <p:nvPr/>
        </p:nvSpPr>
        <p:spPr>
          <a:xfrm>
            <a:off x="1024125" y="1535700"/>
            <a:ext cx="6885000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Conceptos básicos de muestreo en encuestas.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Tipos de muestreo.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Factor de expansión (</a:t>
            </a:r>
            <a:r>
              <a:rPr lang="es-MX" sz="25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survey</a:t>
            </a:r>
            <a:r>
              <a:rPr lang="es-MX" sz="2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MX" sz="25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srvyr</a:t>
            </a:r>
            <a:r>
              <a:rPr lang="es-MX" sz="2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Ejercicios práctico en R.</a:t>
            </a:r>
          </a:p>
        </p:txBody>
      </p:sp>
      <p:sp>
        <p:nvSpPr>
          <p:cNvPr id="167" name="Google Shape;167;g356c6a80478_0_22"/>
          <p:cNvSpPr txBox="1"/>
          <p:nvPr/>
        </p:nvSpPr>
        <p:spPr>
          <a:xfrm>
            <a:off x="340950" y="394250"/>
            <a:ext cx="115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Tema 7: Contenido</a:t>
            </a:r>
            <a:endParaRPr sz="4500" b="1"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17c45ec4d_0_0"/>
          <p:cNvSpPr txBox="1"/>
          <p:nvPr/>
        </p:nvSpPr>
        <p:spPr>
          <a:xfrm>
            <a:off x="340950" y="394250"/>
            <a:ext cx="115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PE" sz="4500" b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Importancia de la Estadística</a:t>
            </a:r>
            <a:endParaRPr sz="4500" b="1" i="0" u="none" strike="noStrike" cap="non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g3517c45ec4d_0_0"/>
          <p:cNvSpPr/>
          <p:nvPr/>
        </p:nvSpPr>
        <p:spPr>
          <a:xfrm>
            <a:off x="228050" y="2645750"/>
            <a:ext cx="3796800" cy="23781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046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>
                <a:latin typeface="Roboto"/>
                <a:ea typeface="Roboto"/>
                <a:cs typeface="Roboto"/>
                <a:sym typeface="Roboto"/>
              </a:rPr>
              <a:t>Estadística: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latin typeface="Roboto"/>
                <a:ea typeface="Roboto"/>
                <a:cs typeface="Roboto"/>
                <a:sym typeface="Roboto"/>
              </a:rPr>
              <a:t>Rama de la matemática que se encarga de recopilar, organizar y analizar un conjunto de datos para obtener explicaciones y predicciones.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g3517c45ec4d_0_0"/>
          <p:cNvSpPr/>
          <p:nvPr/>
        </p:nvSpPr>
        <p:spPr>
          <a:xfrm>
            <a:off x="4322325" y="1510850"/>
            <a:ext cx="3074400" cy="1629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046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>
                <a:latin typeface="Roboto"/>
                <a:ea typeface="Roboto"/>
                <a:cs typeface="Roboto"/>
                <a:sym typeface="Roboto"/>
              </a:rPr>
              <a:t>Población: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latin typeface="Roboto"/>
                <a:ea typeface="Roboto"/>
                <a:cs typeface="Roboto"/>
                <a:sym typeface="Roboto"/>
              </a:rPr>
              <a:t>Conjunto de individuos, objetos u observaciones que poseen al menos </a:t>
            </a:r>
            <a:r>
              <a:rPr lang="es-PE" b="1" u="sng">
                <a:solidFill>
                  <a:srgbClr val="7AB42B"/>
                </a:solidFill>
                <a:latin typeface="Roboto"/>
                <a:ea typeface="Roboto"/>
                <a:cs typeface="Roboto"/>
                <a:sym typeface="Roboto"/>
              </a:rPr>
              <a:t>una característica</a:t>
            </a:r>
            <a:r>
              <a:rPr lang="es-PE" b="1">
                <a:solidFill>
                  <a:srgbClr val="7AB4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PE">
                <a:latin typeface="Roboto"/>
                <a:ea typeface="Roboto"/>
                <a:cs typeface="Roboto"/>
                <a:sym typeface="Roboto"/>
              </a:rPr>
              <a:t>en común.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g3517c45ec4d_0_0"/>
          <p:cNvSpPr/>
          <p:nvPr/>
        </p:nvSpPr>
        <p:spPr>
          <a:xfrm>
            <a:off x="4322325" y="4769550"/>
            <a:ext cx="3074400" cy="1629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046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>
                <a:latin typeface="Roboto"/>
                <a:ea typeface="Roboto"/>
                <a:cs typeface="Roboto"/>
                <a:sym typeface="Roboto"/>
              </a:rPr>
              <a:t>Muestra: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latin typeface="Roboto"/>
                <a:ea typeface="Roboto"/>
                <a:cs typeface="Roboto"/>
                <a:sym typeface="Roboto"/>
              </a:rPr>
              <a:t>Es una parte o subconjunto </a:t>
            </a:r>
            <a:r>
              <a:rPr lang="es-PE" b="1" u="sng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representativo</a:t>
            </a:r>
            <a:r>
              <a:rPr lang="es-P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PE">
                <a:latin typeface="Roboto"/>
                <a:ea typeface="Roboto"/>
                <a:cs typeface="Roboto"/>
                <a:sym typeface="Roboto"/>
              </a:rPr>
              <a:t>de la población.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g3517c45ec4d_0_0"/>
          <p:cNvSpPr/>
          <p:nvPr/>
        </p:nvSpPr>
        <p:spPr>
          <a:xfrm>
            <a:off x="8368800" y="1728938"/>
            <a:ext cx="3278700" cy="11928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046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>
                <a:latin typeface="Roboto"/>
                <a:ea typeface="Roboto"/>
                <a:cs typeface="Roboto"/>
                <a:sym typeface="Roboto"/>
              </a:rPr>
              <a:t>Parámetro: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latin typeface="Roboto"/>
                <a:ea typeface="Roboto"/>
                <a:cs typeface="Roboto"/>
                <a:sym typeface="Roboto"/>
              </a:rPr>
              <a:t>Medida que describe una característica de la </a:t>
            </a:r>
            <a:r>
              <a:rPr lang="es-PE" b="1" u="sng">
                <a:solidFill>
                  <a:srgbClr val="7AB42B"/>
                </a:solidFill>
                <a:latin typeface="Roboto"/>
                <a:ea typeface="Roboto"/>
                <a:cs typeface="Roboto"/>
                <a:sym typeface="Roboto"/>
              </a:rPr>
              <a:t>población</a:t>
            </a:r>
            <a:r>
              <a:rPr lang="es-PE"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g3517c45ec4d_0_0"/>
          <p:cNvSpPr/>
          <p:nvPr/>
        </p:nvSpPr>
        <p:spPr>
          <a:xfrm>
            <a:off x="8368800" y="4987638"/>
            <a:ext cx="3278700" cy="11928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046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>
                <a:latin typeface="Roboto"/>
                <a:ea typeface="Roboto"/>
                <a:cs typeface="Roboto"/>
                <a:sym typeface="Roboto"/>
              </a:rPr>
              <a:t>Estadístico o estimador: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latin typeface="Roboto"/>
                <a:ea typeface="Roboto"/>
                <a:cs typeface="Roboto"/>
                <a:sym typeface="Roboto"/>
              </a:rPr>
              <a:t>Medida que describe una característica de la </a:t>
            </a:r>
            <a:r>
              <a:rPr lang="es-PE" b="1" u="sng">
                <a:solidFill>
                  <a:srgbClr val="7AB42B"/>
                </a:solidFill>
                <a:latin typeface="Roboto"/>
                <a:ea typeface="Roboto"/>
                <a:cs typeface="Roboto"/>
                <a:sym typeface="Roboto"/>
              </a:rPr>
              <a:t>muestra</a:t>
            </a:r>
            <a:r>
              <a:rPr lang="es-PE"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g3517c45ec4d_0_0"/>
          <p:cNvSpPr/>
          <p:nvPr/>
        </p:nvSpPr>
        <p:spPr>
          <a:xfrm>
            <a:off x="7630313" y="2004950"/>
            <a:ext cx="504900" cy="64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2CC"/>
              </a:highlight>
            </a:endParaRPr>
          </a:p>
        </p:txBody>
      </p:sp>
      <p:sp>
        <p:nvSpPr>
          <p:cNvPr id="114" name="Google Shape;114;g3517c45ec4d_0_0"/>
          <p:cNvSpPr/>
          <p:nvPr/>
        </p:nvSpPr>
        <p:spPr>
          <a:xfrm>
            <a:off x="7630300" y="5263650"/>
            <a:ext cx="504900" cy="64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2CC"/>
              </a:highlight>
            </a:endParaRPr>
          </a:p>
        </p:txBody>
      </p:sp>
      <p:pic>
        <p:nvPicPr>
          <p:cNvPr id="115" name="Google Shape;115;g3517c45ec4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525" y="3379250"/>
            <a:ext cx="1050001" cy="105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517c45ec4d_0_0"/>
          <p:cNvSpPr/>
          <p:nvPr/>
        </p:nvSpPr>
        <p:spPr>
          <a:xfrm>
            <a:off x="6673250" y="3727150"/>
            <a:ext cx="1769400" cy="23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3517c45ec4d_0_0"/>
          <p:cNvSpPr/>
          <p:nvPr/>
        </p:nvSpPr>
        <p:spPr>
          <a:xfrm>
            <a:off x="8614775" y="3450925"/>
            <a:ext cx="2865300" cy="877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046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latin typeface="Roboto"/>
                <a:ea typeface="Roboto"/>
                <a:cs typeface="Roboto"/>
                <a:sym typeface="Roboto"/>
              </a:rPr>
              <a:t>Unidad de análisis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g3517c45ec4d_0_0"/>
          <p:cNvSpPr/>
          <p:nvPr/>
        </p:nvSpPr>
        <p:spPr>
          <a:xfrm>
            <a:off x="951350" y="5263650"/>
            <a:ext cx="2350200" cy="11928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046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>
                <a:latin typeface="Roboto"/>
                <a:ea typeface="Roboto"/>
                <a:cs typeface="Roboto"/>
                <a:sym typeface="Roboto"/>
              </a:rPr>
              <a:t>Característica = Variable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latin typeface="Roboto"/>
                <a:ea typeface="Roboto"/>
                <a:cs typeface="Roboto"/>
                <a:sym typeface="Roboto"/>
              </a:rPr>
              <a:t>Característica de la población objetivo que toma diferentes valores.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17c45ec4d_0_410"/>
          <p:cNvSpPr txBox="1"/>
          <p:nvPr/>
        </p:nvSpPr>
        <p:spPr>
          <a:xfrm>
            <a:off x="340950" y="394250"/>
            <a:ext cx="115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PE" sz="4500" b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Estadística Descriptiva e Inferencial</a:t>
            </a:r>
            <a:endParaRPr sz="4500" b="1" i="0" u="none" strike="noStrike" cap="non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g3517c45ec4d_0_410"/>
          <p:cNvSpPr/>
          <p:nvPr/>
        </p:nvSpPr>
        <p:spPr>
          <a:xfrm>
            <a:off x="728625" y="3271275"/>
            <a:ext cx="2490600" cy="700500"/>
          </a:xfrm>
          <a:prstGeom prst="roundRect">
            <a:avLst>
              <a:gd name="adj" fmla="val 16667"/>
            </a:avLst>
          </a:prstGeom>
          <a:solidFill>
            <a:srgbClr val="0942A1"/>
          </a:solidFill>
          <a:ln w="9525" cap="flat" cmpd="sng">
            <a:solidFill>
              <a:srgbClr val="0942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División de la estadística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g3517c45ec4d_0_410"/>
          <p:cNvSpPr/>
          <p:nvPr/>
        </p:nvSpPr>
        <p:spPr>
          <a:xfrm>
            <a:off x="3396500" y="1984800"/>
            <a:ext cx="2490600" cy="700500"/>
          </a:xfrm>
          <a:prstGeom prst="roundRect">
            <a:avLst>
              <a:gd name="adj" fmla="val 16667"/>
            </a:avLst>
          </a:prstGeom>
          <a:solidFill>
            <a:srgbClr val="0D5CDF"/>
          </a:solidFill>
          <a:ln w="9525" cap="flat" cmpd="sng">
            <a:solidFill>
              <a:srgbClr val="0D5C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Descriptiva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g3517c45ec4d_0_410"/>
          <p:cNvSpPr/>
          <p:nvPr/>
        </p:nvSpPr>
        <p:spPr>
          <a:xfrm>
            <a:off x="3396500" y="4742725"/>
            <a:ext cx="2490600" cy="700500"/>
          </a:xfrm>
          <a:prstGeom prst="roundRect">
            <a:avLst>
              <a:gd name="adj" fmla="val 16667"/>
            </a:avLst>
          </a:prstGeom>
          <a:solidFill>
            <a:srgbClr val="0D5CDF"/>
          </a:solidFill>
          <a:ln w="9525" cap="flat" cmpd="sng">
            <a:solidFill>
              <a:srgbClr val="0D5C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Inferencial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g3517c45ec4d_0_410"/>
          <p:cNvSpPr/>
          <p:nvPr/>
        </p:nvSpPr>
        <p:spPr>
          <a:xfrm>
            <a:off x="6701850" y="1362375"/>
            <a:ext cx="5199900" cy="9837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refiere a los métodos usados para obtener información, procesarla, describirla y analizarla.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g3517c45ec4d_0_410"/>
          <p:cNvSpPr/>
          <p:nvPr/>
        </p:nvSpPr>
        <p:spPr>
          <a:xfrm>
            <a:off x="6701850" y="2570775"/>
            <a:ext cx="5199900" cy="1171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s-PE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enfoca solo en los datos observados.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s-PE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generaliza los resultados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s-PE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implica incertidumbre.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g3517c45ec4d_0_410"/>
          <p:cNvSpPr/>
          <p:nvPr/>
        </p:nvSpPr>
        <p:spPr>
          <a:xfrm>
            <a:off x="6701850" y="4109475"/>
            <a:ext cx="5199900" cy="9837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refiere a los métodos usados para hacer predicciones, generalizaciones y conclusiones.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g3517c45ec4d_0_410"/>
          <p:cNvSpPr/>
          <p:nvPr/>
        </p:nvSpPr>
        <p:spPr>
          <a:xfrm>
            <a:off x="6701850" y="5317875"/>
            <a:ext cx="5199900" cy="1171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s-PE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 más allá de los datos observados.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s-PE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Generaliza los resultados.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s-PE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Incluye incertidumbre y probabilidad.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" name="Google Shape;131;g3517c45ec4d_0_410"/>
          <p:cNvCxnSpPr>
            <a:stCxn id="125" idx="3"/>
            <a:endCxn id="127" idx="1"/>
          </p:cNvCxnSpPr>
          <p:nvPr/>
        </p:nvCxnSpPr>
        <p:spPr>
          <a:xfrm rot="10800000" flipH="1">
            <a:off x="5887100" y="1854150"/>
            <a:ext cx="814800" cy="4809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g3517c45ec4d_0_410"/>
          <p:cNvCxnSpPr>
            <a:stCxn id="125" idx="3"/>
            <a:endCxn id="128" idx="1"/>
          </p:cNvCxnSpPr>
          <p:nvPr/>
        </p:nvCxnSpPr>
        <p:spPr>
          <a:xfrm>
            <a:off x="5887100" y="2335050"/>
            <a:ext cx="814800" cy="8217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" name="Google Shape;133;g3517c45ec4d_0_410"/>
          <p:cNvCxnSpPr>
            <a:stCxn id="129" idx="1"/>
            <a:endCxn id="126" idx="3"/>
          </p:cNvCxnSpPr>
          <p:nvPr/>
        </p:nvCxnSpPr>
        <p:spPr>
          <a:xfrm flipH="1">
            <a:off x="5887050" y="4601325"/>
            <a:ext cx="814800" cy="4917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" name="Google Shape;134;g3517c45ec4d_0_410"/>
          <p:cNvCxnSpPr>
            <a:stCxn id="130" idx="1"/>
            <a:endCxn id="126" idx="3"/>
          </p:cNvCxnSpPr>
          <p:nvPr/>
        </p:nvCxnSpPr>
        <p:spPr>
          <a:xfrm rot="10800000">
            <a:off x="5887050" y="5092875"/>
            <a:ext cx="814800" cy="8109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17c45ec4d_0_555"/>
          <p:cNvSpPr txBox="1"/>
          <p:nvPr/>
        </p:nvSpPr>
        <p:spPr>
          <a:xfrm>
            <a:off x="340950" y="394250"/>
            <a:ext cx="115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PE" sz="4500" b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Tipos de datos: Cualitativos - Cuantitativos</a:t>
            </a:r>
            <a:endParaRPr sz="4500" b="1" i="0" u="none" strike="noStrike" cap="non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" name="Google Shape;140;g3517c45ec4d_0_555"/>
          <p:cNvCxnSpPr>
            <a:stCxn id="141" idx="2"/>
            <a:endCxn id="142" idx="0"/>
          </p:cNvCxnSpPr>
          <p:nvPr/>
        </p:nvCxnSpPr>
        <p:spPr>
          <a:xfrm rot="-5400000" flipH="1">
            <a:off x="6844400" y="1547383"/>
            <a:ext cx="863700" cy="23604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3" name="Google Shape;143;g3517c45ec4d_0_555"/>
          <p:cNvCxnSpPr>
            <a:stCxn id="144" idx="0"/>
            <a:endCxn id="141" idx="2"/>
          </p:cNvCxnSpPr>
          <p:nvPr/>
        </p:nvCxnSpPr>
        <p:spPr>
          <a:xfrm rot="-5400000">
            <a:off x="4483950" y="1547417"/>
            <a:ext cx="863700" cy="23604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5" name="Google Shape;145;g3517c45ec4d_0_555"/>
          <p:cNvCxnSpPr>
            <a:stCxn id="144" idx="2"/>
            <a:endCxn id="146" idx="0"/>
          </p:cNvCxnSpPr>
          <p:nvPr/>
        </p:nvCxnSpPr>
        <p:spPr>
          <a:xfrm rot="-5400000" flipH="1">
            <a:off x="3746550" y="3636917"/>
            <a:ext cx="914400" cy="936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7" name="Google Shape;147;g3517c45ec4d_0_555"/>
          <p:cNvCxnSpPr>
            <a:stCxn id="148" idx="0"/>
            <a:endCxn id="144" idx="2"/>
          </p:cNvCxnSpPr>
          <p:nvPr/>
        </p:nvCxnSpPr>
        <p:spPr>
          <a:xfrm rot="-5400000">
            <a:off x="2582075" y="3408775"/>
            <a:ext cx="914400" cy="1392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9" name="Google Shape;149;g3517c45ec4d_0_555"/>
          <p:cNvCxnSpPr>
            <a:stCxn id="142" idx="2"/>
            <a:endCxn id="150" idx="0"/>
          </p:cNvCxnSpPr>
          <p:nvPr/>
        </p:nvCxnSpPr>
        <p:spPr>
          <a:xfrm rot="-5400000" flipH="1">
            <a:off x="8545650" y="3558617"/>
            <a:ext cx="914400" cy="1092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1" name="Google Shape;151;g3517c45ec4d_0_555"/>
          <p:cNvCxnSpPr>
            <a:stCxn id="152" idx="0"/>
            <a:endCxn id="142" idx="2"/>
          </p:cNvCxnSpPr>
          <p:nvPr/>
        </p:nvCxnSpPr>
        <p:spPr>
          <a:xfrm rot="-5400000">
            <a:off x="7381319" y="3487075"/>
            <a:ext cx="914400" cy="1236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1" name="Google Shape;141;g3517c45ec4d_0_555"/>
          <p:cNvSpPr txBox="1"/>
          <p:nvPr/>
        </p:nvSpPr>
        <p:spPr>
          <a:xfrm>
            <a:off x="5069000" y="1807333"/>
            <a:ext cx="2054100" cy="4884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Tipo de datos</a:t>
            </a:r>
            <a:endParaRPr sz="2000">
              <a:solidFill>
                <a:srgbClr val="1046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g3517c45ec4d_0_555"/>
          <p:cNvSpPr txBox="1"/>
          <p:nvPr/>
        </p:nvSpPr>
        <p:spPr>
          <a:xfrm>
            <a:off x="2710200" y="3159467"/>
            <a:ext cx="2050800" cy="4884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Cualitativos</a:t>
            </a:r>
            <a:endParaRPr sz="2000">
              <a:solidFill>
                <a:srgbClr val="1046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g3517c45ec4d_0_555"/>
          <p:cNvSpPr txBox="1"/>
          <p:nvPr/>
        </p:nvSpPr>
        <p:spPr>
          <a:xfrm>
            <a:off x="7431000" y="3159467"/>
            <a:ext cx="2050800" cy="4884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Cuantitativos</a:t>
            </a:r>
            <a:endParaRPr sz="2000">
              <a:solidFill>
                <a:srgbClr val="1046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g3517c45ec4d_0_555"/>
          <p:cNvSpPr txBox="1"/>
          <p:nvPr/>
        </p:nvSpPr>
        <p:spPr>
          <a:xfrm>
            <a:off x="8489908" y="4562275"/>
            <a:ext cx="2118900" cy="4884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Continuas</a:t>
            </a:r>
            <a:endParaRPr sz="2000">
              <a:solidFill>
                <a:srgbClr val="1046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g3517c45ec4d_0_555"/>
          <p:cNvSpPr txBox="1"/>
          <p:nvPr/>
        </p:nvSpPr>
        <p:spPr>
          <a:xfrm>
            <a:off x="6161069" y="4562275"/>
            <a:ext cx="2118900" cy="4884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Discretas</a:t>
            </a:r>
            <a:endParaRPr sz="2000">
              <a:solidFill>
                <a:srgbClr val="1046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g3517c45ec4d_0_555"/>
          <p:cNvSpPr txBox="1"/>
          <p:nvPr/>
        </p:nvSpPr>
        <p:spPr>
          <a:xfrm>
            <a:off x="3612364" y="4562275"/>
            <a:ext cx="2118900" cy="4884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Ordinales</a:t>
            </a:r>
            <a:endParaRPr sz="2000">
              <a:solidFill>
                <a:srgbClr val="1046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g3517c45ec4d_0_555"/>
          <p:cNvSpPr txBox="1"/>
          <p:nvPr/>
        </p:nvSpPr>
        <p:spPr>
          <a:xfrm>
            <a:off x="1283525" y="4562275"/>
            <a:ext cx="2118900" cy="4884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Nominales</a:t>
            </a:r>
            <a:endParaRPr sz="2000">
              <a:solidFill>
                <a:srgbClr val="1046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g3517c45ec4d_0_555"/>
          <p:cNvSpPr txBox="1"/>
          <p:nvPr/>
        </p:nvSpPr>
        <p:spPr>
          <a:xfrm>
            <a:off x="1283525" y="5373775"/>
            <a:ext cx="2118900" cy="7536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u="sng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No </a:t>
            </a:r>
            <a:r>
              <a:rPr lang="es-PE" sz="2000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admiten un orden</a:t>
            </a:r>
            <a:endParaRPr sz="2000">
              <a:solidFill>
                <a:srgbClr val="1046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g3517c45ec4d_0_555"/>
          <p:cNvSpPr txBox="1"/>
          <p:nvPr/>
        </p:nvSpPr>
        <p:spPr>
          <a:xfrm>
            <a:off x="3612375" y="5373775"/>
            <a:ext cx="2118900" cy="7536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u="sng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Sí</a:t>
            </a:r>
            <a:r>
              <a:rPr lang="es-PE" sz="2000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 admiten un orden</a:t>
            </a:r>
            <a:endParaRPr sz="2000">
              <a:solidFill>
                <a:srgbClr val="1046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g3517c45ec4d_0_555"/>
          <p:cNvSpPr txBox="1"/>
          <p:nvPr/>
        </p:nvSpPr>
        <p:spPr>
          <a:xfrm>
            <a:off x="6161075" y="5373775"/>
            <a:ext cx="2118900" cy="7536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Número </a:t>
            </a:r>
            <a:r>
              <a:rPr lang="es-PE" sz="2000" b="1" u="sng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finito </a:t>
            </a:r>
            <a:r>
              <a:rPr lang="es-PE" sz="2000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de valores</a:t>
            </a:r>
            <a:endParaRPr sz="2000">
              <a:solidFill>
                <a:srgbClr val="1046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g3517c45ec4d_0_555"/>
          <p:cNvSpPr txBox="1"/>
          <p:nvPr/>
        </p:nvSpPr>
        <p:spPr>
          <a:xfrm>
            <a:off x="8489900" y="5373775"/>
            <a:ext cx="2118900" cy="7536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Número </a:t>
            </a:r>
            <a:r>
              <a:rPr lang="es-PE" sz="2000" b="1" u="sng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infinito </a:t>
            </a:r>
            <a:r>
              <a:rPr lang="es-PE" sz="2000">
                <a:solidFill>
                  <a:srgbClr val="104690"/>
                </a:solidFill>
                <a:latin typeface="Roboto"/>
                <a:ea typeface="Roboto"/>
                <a:cs typeface="Roboto"/>
                <a:sym typeface="Roboto"/>
              </a:rPr>
              <a:t>de valores</a:t>
            </a:r>
            <a:endParaRPr sz="2000">
              <a:solidFill>
                <a:srgbClr val="1046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g3517c45ec4d_0_5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225" y="1501925"/>
            <a:ext cx="1549201" cy="154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g3541b0b861d_0_0"/>
          <p:cNvGraphicFramePr/>
          <p:nvPr/>
        </p:nvGraphicFramePr>
        <p:xfrm>
          <a:off x="493825" y="732725"/>
          <a:ext cx="10756700" cy="2483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PE" sz="25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Cualitativas</a:t>
                      </a:r>
                      <a:endParaRPr sz="25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PE" sz="25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Nominales</a:t>
                      </a:r>
                      <a:endParaRPr sz="25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PE" sz="25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Ordinales</a:t>
                      </a:r>
                      <a:endParaRPr sz="25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PE" sz="25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Ejemplos</a:t>
                      </a:r>
                      <a:endParaRPr sz="25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Sexo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Color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País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Temperatura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Lugar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Religión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Nivel educativo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Nivel de satisfacción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Grupo etario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Nivel socioeconómico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Escala de color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3" name="Google Shape;163;g3541b0b861d_0_0"/>
          <p:cNvGraphicFramePr/>
          <p:nvPr/>
        </p:nvGraphicFramePr>
        <p:xfrm>
          <a:off x="493825" y="3707850"/>
          <a:ext cx="10756700" cy="2483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PE" sz="25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Cuantitativas</a:t>
                      </a:r>
                      <a:endParaRPr sz="25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PE" sz="25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Discretas</a:t>
                      </a:r>
                      <a:endParaRPr sz="25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PE" sz="25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Continuas</a:t>
                      </a:r>
                      <a:endParaRPr sz="25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PE" sz="25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Ejemplos</a:t>
                      </a:r>
                      <a:endParaRPr sz="25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Número de estudiantes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Número de empleados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Número de hijos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Número de centros educativos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Número de estaciones meteorológicas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Peso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Tiempo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Temperatura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Estatura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Viento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>
          <a:extLst>
            <a:ext uri="{FF2B5EF4-FFF2-40B4-BE49-F238E27FC236}">
              <a16:creationId xmlns:a16="http://schemas.microsoft.com/office/drawing/2014/main" id="{7EFCB79A-B9CB-072D-1EA0-7143B245B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408dcd951_0_1200">
            <a:extLst>
              <a:ext uri="{FF2B5EF4-FFF2-40B4-BE49-F238E27FC236}">
                <a16:creationId xmlns:a16="http://schemas.microsoft.com/office/drawing/2014/main" id="{BA983D45-049B-E069-8AA6-A995F4D5ECB0}"/>
              </a:ext>
            </a:extLst>
          </p:cNvPr>
          <p:cNvSpPr txBox="1"/>
          <p:nvPr/>
        </p:nvSpPr>
        <p:spPr>
          <a:xfrm>
            <a:off x="340950" y="394250"/>
            <a:ext cx="11706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PE" sz="45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Pasos para aplicar una encuesta</a:t>
            </a:r>
            <a:endParaRPr sz="25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216;g35408dcd951_0_1200">
            <a:extLst>
              <a:ext uri="{FF2B5EF4-FFF2-40B4-BE49-F238E27FC236}">
                <a16:creationId xmlns:a16="http://schemas.microsoft.com/office/drawing/2014/main" id="{E616182B-852B-F4B2-CB5D-2F775842C761}"/>
              </a:ext>
            </a:extLst>
          </p:cNvPr>
          <p:cNvSpPr/>
          <p:nvPr/>
        </p:nvSpPr>
        <p:spPr>
          <a:xfrm>
            <a:off x="340950" y="1466350"/>
            <a:ext cx="3209253" cy="63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6A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 dirty="0">
                <a:latin typeface="Roboto"/>
                <a:ea typeface="Roboto"/>
                <a:cs typeface="Roboto"/>
                <a:sym typeface="Roboto"/>
              </a:rPr>
              <a:t>Objetivo de la encuesta</a:t>
            </a:r>
            <a:endParaRPr sz="2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216;g35408dcd951_0_1200">
            <a:extLst>
              <a:ext uri="{FF2B5EF4-FFF2-40B4-BE49-F238E27FC236}">
                <a16:creationId xmlns:a16="http://schemas.microsoft.com/office/drawing/2014/main" id="{FA56259B-8E96-DBC9-8D6B-10496D543BF4}"/>
              </a:ext>
            </a:extLst>
          </p:cNvPr>
          <p:cNvSpPr/>
          <p:nvPr/>
        </p:nvSpPr>
        <p:spPr>
          <a:xfrm>
            <a:off x="1106073" y="2298750"/>
            <a:ext cx="3209253" cy="63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6A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 dirty="0">
                <a:latin typeface="Roboto"/>
                <a:ea typeface="Roboto"/>
                <a:cs typeface="Roboto"/>
                <a:sym typeface="Roboto"/>
              </a:rPr>
              <a:t>Definir la población objetivo</a:t>
            </a:r>
            <a:endParaRPr sz="2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216;g35408dcd951_0_1200">
            <a:extLst>
              <a:ext uri="{FF2B5EF4-FFF2-40B4-BE49-F238E27FC236}">
                <a16:creationId xmlns:a16="http://schemas.microsoft.com/office/drawing/2014/main" id="{3FDACCC9-E7DB-415F-2C8D-D91AC17592CA}"/>
              </a:ext>
            </a:extLst>
          </p:cNvPr>
          <p:cNvSpPr/>
          <p:nvPr/>
        </p:nvSpPr>
        <p:spPr>
          <a:xfrm>
            <a:off x="1747755" y="3081105"/>
            <a:ext cx="3209253" cy="63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6A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 dirty="0">
                <a:latin typeface="Roboto"/>
                <a:ea typeface="Roboto"/>
                <a:cs typeface="Roboto"/>
                <a:sym typeface="Roboto"/>
              </a:rPr>
              <a:t>Datos a recolectar</a:t>
            </a:r>
            <a:endParaRPr sz="2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216;g35408dcd951_0_1200">
            <a:extLst>
              <a:ext uri="{FF2B5EF4-FFF2-40B4-BE49-F238E27FC236}">
                <a16:creationId xmlns:a16="http://schemas.microsoft.com/office/drawing/2014/main" id="{CF1B6AE6-ECD5-4E10-D2AE-9247456EE788}"/>
              </a:ext>
            </a:extLst>
          </p:cNvPr>
          <p:cNvSpPr/>
          <p:nvPr/>
        </p:nvSpPr>
        <p:spPr>
          <a:xfrm>
            <a:off x="2984997" y="3863460"/>
            <a:ext cx="3209253" cy="63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6A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 dirty="0">
                <a:latin typeface="Roboto"/>
                <a:ea typeface="Roboto"/>
                <a:cs typeface="Roboto"/>
                <a:sym typeface="Roboto"/>
              </a:rPr>
              <a:t>Nivel de precisión</a:t>
            </a:r>
            <a:endParaRPr sz="2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216;g35408dcd951_0_1200">
            <a:extLst>
              <a:ext uri="{FF2B5EF4-FFF2-40B4-BE49-F238E27FC236}">
                <a16:creationId xmlns:a16="http://schemas.microsoft.com/office/drawing/2014/main" id="{6F2490D1-5627-DD49-8299-21FE88AA04A3}"/>
              </a:ext>
            </a:extLst>
          </p:cNvPr>
          <p:cNvSpPr/>
          <p:nvPr/>
        </p:nvSpPr>
        <p:spPr>
          <a:xfrm>
            <a:off x="4315326" y="4645815"/>
            <a:ext cx="3209253" cy="63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6A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 dirty="0">
                <a:latin typeface="Roboto"/>
                <a:ea typeface="Roboto"/>
                <a:cs typeface="Roboto"/>
                <a:sym typeface="Roboto"/>
              </a:rPr>
              <a:t>Método de medición</a:t>
            </a:r>
            <a:endParaRPr sz="2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216;g35408dcd951_0_1200">
            <a:extLst>
              <a:ext uri="{FF2B5EF4-FFF2-40B4-BE49-F238E27FC236}">
                <a16:creationId xmlns:a16="http://schemas.microsoft.com/office/drawing/2014/main" id="{75C90228-95DD-95BF-05C3-376AEC4DA697}"/>
              </a:ext>
            </a:extLst>
          </p:cNvPr>
          <p:cNvSpPr/>
          <p:nvPr/>
        </p:nvSpPr>
        <p:spPr>
          <a:xfrm>
            <a:off x="5670881" y="5428170"/>
            <a:ext cx="3209253" cy="63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6A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 dirty="0">
                <a:latin typeface="Roboto"/>
                <a:ea typeface="Roboto"/>
                <a:cs typeface="Roboto"/>
                <a:sym typeface="Roboto"/>
              </a:rPr>
              <a:t>Marco muestral</a:t>
            </a:r>
            <a:endParaRPr sz="2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216;g35408dcd951_0_1200">
            <a:extLst>
              <a:ext uri="{FF2B5EF4-FFF2-40B4-BE49-F238E27FC236}">
                <a16:creationId xmlns:a16="http://schemas.microsoft.com/office/drawing/2014/main" id="{1D9881BF-558C-E512-935A-914DFCD34605}"/>
              </a:ext>
            </a:extLst>
          </p:cNvPr>
          <p:cNvSpPr/>
          <p:nvPr/>
        </p:nvSpPr>
        <p:spPr>
          <a:xfrm>
            <a:off x="8880134" y="2762355"/>
            <a:ext cx="3209253" cy="63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6A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 dirty="0">
                <a:latin typeface="Roboto"/>
                <a:ea typeface="Roboto"/>
                <a:cs typeface="Roboto"/>
                <a:sym typeface="Roboto"/>
              </a:rPr>
              <a:t>Selección de la muestra</a:t>
            </a:r>
            <a:endParaRPr sz="2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Flecha: doblada 10">
            <a:extLst>
              <a:ext uri="{FF2B5EF4-FFF2-40B4-BE49-F238E27FC236}">
                <a16:creationId xmlns:a16="http://schemas.microsoft.com/office/drawing/2014/main" id="{FD9457CD-9AB3-BD11-9804-CA9266D86CAB}"/>
              </a:ext>
            </a:extLst>
          </p:cNvPr>
          <p:cNvSpPr/>
          <p:nvPr/>
        </p:nvSpPr>
        <p:spPr>
          <a:xfrm>
            <a:off x="7828547" y="2762355"/>
            <a:ext cx="1051587" cy="24032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68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F46D4D-9504-73F7-F1BC-0BD24DAD3C4B}"/>
              </a:ext>
            </a:extLst>
          </p:cNvPr>
          <p:cNvSpPr txBox="1"/>
          <p:nvPr/>
        </p:nvSpPr>
        <p:spPr>
          <a:xfrm>
            <a:off x="412954" y="6233652"/>
            <a:ext cx="4172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Fuente: Cochran W. (1977). Sampling </a:t>
            </a:r>
            <a:r>
              <a:rPr lang="es-PE" dirty="0" err="1"/>
              <a:t>Techniques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1332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17c45ec4d_0_390"/>
          <p:cNvSpPr txBox="1"/>
          <p:nvPr/>
        </p:nvSpPr>
        <p:spPr>
          <a:xfrm>
            <a:off x="340950" y="394250"/>
            <a:ext cx="11544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PE" sz="4500" b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Tipos de muestreo</a:t>
            </a:r>
            <a:endParaRPr sz="25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69" name="Google Shape;169;g3517c45ec4d_0_390"/>
          <p:cNvGraphicFramePr/>
          <p:nvPr/>
        </p:nvGraphicFramePr>
        <p:xfrm>
          <a:off x="619100" y="1707875"/>
          <a:ext cx="10756700" cy="45681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PE" sz="25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Muestreo</a:t>
                      </a:r>
                      <a:endParaRPr sz="25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PE" sz="25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Probabilístico</a:t>
                      </a:r>
                      <a:endParaRPr sz="25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PE" sz="25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probabilístico</a:t>
                      </a:r>
                      <a:endParaRPr sz="25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PE" sz="25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Características</a:t>
                      </a:r>
                      <a:endParaRPr sz="25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Tienen un marco muestral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Todos los miembros de la población tienen la misma probabilidad de ser seleccionados.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 puede generalizar sus resultados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Garantizan la representatividad y aleatoriedad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Carecen de un marco muestral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todos los miembros de la población tienen la misma probabilidad de ser seleccionados.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se pueden generalizar los resultados.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➔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garantizan la representatividad y aleatoriedad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s-PE" sz="25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Tipos</a:t>
                      </a:r>
                      <a:endParaRPr sz="25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●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Muestreo aleatorio simple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●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Muestreo sistemático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●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Muestreo estratificado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●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Muestreo por conglomerados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●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Muestreo por conveniencia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●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Muestreo bola de nieve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●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Muestreo por cuotas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30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●"/>
                      </a:pPr>
                      <a:r>
                        <a:rPr lang="es-PE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Muestreo RDS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956</Words>
  <Application>Microsoft Office PowerPoint</Application>
  <PresentationFormat>Panorámica</PresentationFormat>
  <Paragraphs>176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Roboto</vt:lpstr>
      <vt:lpstr>Calibri</vt:lpstr>
      <vt:lpstr>Arial</vt:lpstr>
      <vt:lpstr>Cambria Math</vt:lpstr>
      <vt:lpstr>Tema de Office</vt:lpstr>
      <vt:lpstr>PROCESAMIENTO Y ANÁLISIS DE INFORMACIÓN DE ENCUESTAS CON TÉCNICAS ECONOMÉTRICAS PARA ESTUDIOS SEB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Christian</dc:creator>
  <cp:lastModifiedBy>Christian Silvera</cp:lastModifiedBy>
  <cp:revision>10</cp:revision>
  <dcterms:created xsi:type="dcterms:W3CDTF">2025-01-23T14:59:39Z</dcterms:created>
  <dcterms:modified xsi:type="dcterms:W3CDTF">2026-03-28T01:25:02Z</dcterms:modified>
</cp:coreProperties>
</file>