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64" r:id="rId3"/>
    <p:sldId id="265" r:id="rId4"/>
    <p:sldId id="268" r:id="rId5"/>
    <p:sldId id="277" r:id="rId6"/>
    <p:sldId id="274" r:id="rId7"/>
    <p:sldId id="279" r:id="rId8"/>
    <p:sldId id="275" r:id="rId9"/>
    <p:sldId id="278" r:id="rId10"/>
    <p:sldId id="282" r:id="rId11"/>
    <p:sldId id="280" r:id="rId12"/>
    <p:sldId id="276" r:id="rId13"/>
    <p:sldId id="28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bAGW4DBg7MG4rpmPcQ9OeVOU6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93FED-4185-43FE-B4D9-427439EAB14E}">
  <a:tblStyle styleId="{3E593FED-4185-43FE-B4D9-427439EAB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413EC186-C568-BC1D-3075-E0505671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6B19F60F-E284-FF64-0F59-AAF6DA0855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64C286B4-9108-EE1D-91B4-74F34877D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85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7DA4162E-D117-9494-8935-AFA3AE68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F51CB49C-1BBE-BE79-F0E9-AACB7CCE72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E1EBDFB7-AFC3-6249-9F28-0C412FE42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55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428E80A9-2D7A-AA60-9B15-5407C4B83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3DF9249E-3FF0-47A7-2BBA-90BEA9618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2871E073-3549-CED1-93D8-CDE1B900C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61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8C94D5F9-7F25-1437-EB7B-6FD4A111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37898E9C-F023-EDD7-1774-4EEE0B192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5DF48352-D62C-8035-5474-0281642E46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23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c6a804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56c6a804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C4A094D1-56C8-17E3-D99F-A86A1928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947B809B-3E6B-F18D-59CE-DAFCF5113E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ADF16D0F-0900-06F4-63F7-417F9AB0D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73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9890B3BB-3755-8AC6-A5B6-E3808A59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13749F3F-A4F7-8FA7-BCAF-975C4AA9E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4F4E6D77-2895-0282-1999-6AFA2D4392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26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A515B-E69D-F3DF-A4BC-1C54D435E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94EE3C75-858B-DF48-E71C-13120956C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2672C2C0-8082-D25C-EEB5-1B53133F5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18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4257B850-1948-E383-2E8E-5B1094544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BEF7DD72-A368-BB43-ABE5-7B0962DE0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E2259857-0B81-A7FB-A1B0-B054FC666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91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4A699815-2A9E-CA77-45C5-FF35D3E3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17c45ec4d_0_390:notes">
            <a:extLst>
              <a:ext uri="{FF2B5EF4-FFF2-40B4-BE49-F238E27FC236}">
                <a16:creationId xmlns:a16="http://schemas.microsoft.com/office/drawing/2014/main" id="{261E2B1B-BE41-3E68-8EAA-9DA9E465EA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517c45ec4d_0_390:notes">
            <a:extLst>
              <a:ext uri="{FF2B5EF4-FFF2-40B4-BE49-F238E27FC236}">
                <a16:creationId xmlns:a16="http://schemas.microsoft.com/office/drawing/2014/main" id="{622F91C4-C630-48C3-F599-71BB75BE47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77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en blanco">
  <p:cSld name="Diapositiva en blanc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/>
          <p:nvPr/>
        </p:nvSpPr>
        <p:spPr>
          <a:xfrm>
            <a:off x="1" y="-2"/>
            <a:ext cx="7060675" cy="1283508"/>
          </a:xfrm>
          <a:custGeom>
            <a:avLst/>
            <a:gdLst/>
            <a:ahLst/>
            <a:cxnLst/>
            <a:rect l="l" t="t" r="r" b="b"/>
            <a:pathLst>
              <a:path w="8484781" h="1283508" extrusionOk="0">
                <a:moveTo>
                  <a:pt x="0" y="0"/>
                </a:moveTo>
                <a:lnTo>
                  <a:pt x="7581014" y="0"/>
                </a:lnTo>
                <a:lnTo>
                  <a:pt x="8484781" y="1272875"/>
                </a:lnTo>
                <a:lnTo>
                  <a:pt x="0" y="1283508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491850" y="2377725"/>
            <a:ext cx="59457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500"/>
            </a:pPr>
            <a:r>
              <a:rPr lang="es-MX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PROCESAMIENTO Y ANÁLISIS DE INFORMACIÓN DE ENCUESTAS CON TÉCNICAS ECONOMÉTRICAS PARA ESTUDIOS SEB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64" y="301497"/>
            <a:ext cx="1250089" cy="7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328" y="236170"/>
            <a:ext cx="2025042" cy="87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1008" y="1657350"/>
            <a:ext cx="3108901" cy="16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1385" y="287849"/>
            <a:ext cx="1437806" cy="6809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/>
          <p:nvPr/>
        </p:nvSpPr>
        <p:spPr>
          <a:xfrm>
            <a:off x="6588466" y="2415017"/>
            <a:ext cx="1599780" cy="1286592"/>
          </a:xfrm>
          <a:custGeom>
            <a:avLst/>
            <a:gdLst/>
            <a:ahLst/>
            <a:cxnLst/>
            <a:rect l="l" t="t" r="r" b="b"/>
            <a:pathLst>
              <a:path w="1599780" h="1286592" extrusionOk="0">
                <a:moveTo>
                  <a:pt x="0" y="3084"/>
                </a:moveTo>
                <a:lnTo>
                  <a:pt x="650490" y="0"/>
                </a:lnTo>
                <a:lnTo>
                  <a:pt x="1599780" y="1282723"/>
                </a:lnTo>
                <a:lnTo>
                  <a:pt x="918897" y="1286592"/>
                </a:lnTo>
                <a:lnTo>
                  <a:pt x="0" y="3084"/>
                </a:lnTo>
                <a:close/>
              </a:path>
            </a:pathLst>
          </a:custGeom>
          <a:solidFill>
            <a:srgbClr val="1046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255087" y="2895178"/>
            <a:ext cx="1257874" cy="806431"/>
          </a:xfrm>
          <a:custGeom>
            <a:avLst/>
            <a:gdLst/>
            <a:ahLst/>
            <a:cxnLst/>
            <a:rect l="l" t="t" r="r" b="b"/>
            <a:pathLst>
              <a:path w="1257874" h="806431" extrusionOk="0">
                <a:moveTo>
                  <a:pt x="0" y="0"/>
                </a:moveTo>
                <a:lnTo>
                  <a:pt x="673767" y="4292"/>
                </a:lnTo>
                <a:lnTo>
                  <a:pt x="1257874" y="794610"/>
                </a:lnTo>
                <a:lnTo>
                  <a:pt x="592894" y="806431"/>
                </a:lnTo>
                <a:lnTo>
                  <a:pt x="0" y="0"/>
                </a:lnTo>
                <a:close/>
              </a:path>
            </a:pathLst>
          </a:custGeom>
          <a:solidFill>
            <a:srgbClr val="F6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0" y="6677247"/>
            <a:ext cx="12181367" cy="180753"/>
            <a:chOff x="0" y="6677247"/>
            <a:chExt cx="12181367" cy="180753"/>
          </a:xfrm>
        </p:grpSpPr>
        <p:sp>
          <p:nvSpPr>
            <p:cNvPr id="78" name="Google Shape;78;p1"/>
            <p:cNvSpPr/>
            <p:nvPr/>
          </p:nvSpPr>
          <p:spPr>
            <a:xfrm>
              <a:off x="0" y="6677247"/>
              <a:ext cx="2434856" cy="180753"/>
            </a:xfrm>
            <a:prstGeom prst="rect">
              <a:avLst/>
            </a:prstGeom>
            <a:solidFill>
              <a:srgbClr val="F6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2434856" y="6677247"/>
              <a:ext cx="2434856" cy="180753"/>
            </a:xfrm>
            <a:prstGeom prst="rect">
              <a:avLst/>
            </a:prstGeom>
            <a:solidFill>
              <a:srgbClr val="104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869712" y="6677247"/>
              <a:ext cx="2434856" cy="180753"/>
            </a:xfrm>
            <a:prstGeom prst="rect">
              <a:avLst/>
            </a:prstGeom>
            <a:solidFill>
              <a:srgbClr val="10A6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04568" y="6677247"/>
              <a:ext cx="2434856" cy="180753"/>
            </a:xfrm>
            <a:prstGeom prst="rect">
              <a:avLst/>
            </a:prstGeom>
            <a:solidFill>
              <a:srgbClr val="7AB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746511" y="6677247"/>
              <a:ext cx="2434856" cy="180753"/>
            </a:xfrm>
            <a:prstGeom prst="rect">
              <a:avLst/>
            </a:prstGeom>
            <a:solidFill>
              <a:srgbClr val="BEDC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"/>
          <p:cNvSpPr/>
          <p:nvPr/>
        </p:nvSpPr>
        <p:spPr>
          <a:xfrm>
            <a:off x="6815470" y="3652308"/>
            <a:ext cx="5365897" cy="3040912"/>
          </a:xfrm>
          <a:custGeom>
            <a:avLst/>
            <a:gdLst/>
            <a:ahLst/>
            <a:cxnLst/>
            <a:rect l="l" t="t" r="r" b="b"/>
            <a:pathLst>
              <a:path w="5365897" h="3040912" extrusionOk="0">
                <a:moveTo>
                  <a:pt x="0" y="0"/>
                </a:moveTo>
                <a:lnTo>
                  <a:pt x="5365897" y="0"/>
                </a:lnTo>
                <a:lnTo>
                  <a:pt x="5365897" y="3030279"/>
                </a:lnTo>
                <a:lnTo>
                  <a:pt x="2126512" y="3040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1728000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"/>
          <p:cNvCxnSpPr/>
          <p:nvPr/>
        </p:nvCxnSpPr>
        <p:spPr>
          <a:xfrm>
            <a:off x="4295354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" descr="Interfaz de usuario gráfica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4081" y="336025"/>
            <a:ext cx="2332871" cy="7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Logotipo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39424" y="270760"/>
            <a:ext cx="1817595" cy="8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629100" y="5394440"/>
            <a:ext cx="283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Marzo, 2026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47590" y="3988369"/>
            <a:ext cx="283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Christian Silvera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SENAMHI Perú</a:t>
            </a:r>
            <a:endParaRPr sz="2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426F8BE5-1A62-6480-4B68-4D0532E57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AAB56D99-D0B3-E914-C1B5-CE210A8225ED}"/>
              </a:ext>
            </a:extLst>
          </p:cNvPr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Mínimos Cuadrados Ordinarios (MCO)</a:t>
            </a:r>
            <a:endParaRPr lang="es-PE" sz="2500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A2C518F-2AFD-DB19-82C1-D7ECF2626178}"/>
              </a:ext>
            </a:extLst>
          </p:cNvPr>
          <p:cNvGrpSpPr/>
          <p:nvPr/>
        </p:nvGrpSpPr>
        <p:grpSpPr>
          <a:xfrm>
            <a:off x="7508721" y="1385178"/>
            <a:ext cx="4216243" cy="1270774"/>
            <a:chOff x="5610369" y="1420081"/>
            <a:chExt cx="4474529" cy="19001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CuadroTexto 1">
                  <a:extLst>
                    <a:ext uri="{FF2B5EF4-FFF2-40B4-BE49-F238E27FC236}">
                      <a16:creationId xmlns:a16="http://schemas.microsoft.com/office/drawing/2014/main" id="{1AA89D1D-313C-3BE4-BA67-265047BE6B0C}"/>
                    </a:ext>
                  </a:extLst>
                </p:cNvPr>
                <p:cNvSpPr txBox="1"/>
                <p:nvPr/>
              </p:nvSpPr>
              <p:spPr>
                <a:xfrm>
                  <a:off x="5610369" y="1420081"/>
                  <a:ext cx="4156912" cy="690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PE" sz="3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3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s-PE" sz="30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PE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PE" sz="30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s-PE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" name="CuadroTexto 1">
                  <a:extLst>
                    <a:ext uri="{FF2B5EF4-FFF2-40B4-BE49-F238E27FC236}">
                      <a16:creationId xmlns:a16="http://schemas.microsoft.com/office/drawing/2014/main" id="{1AA89D1D-313C-3BE4-BA67-265047BE6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369" y="1420081"/>
                  <a:ext cx="4156912" cy="690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1E46C44B-3072-F284-F3F5-FA17637E03C9}"/>
                </a:ext>
              </a:extLst>
            </p:cNvPr>
            <p:cNvCxnSpPr/>
            <p:nvPr/>
          </p:nvCxnSpPr>
          <p:spPr>
            <a:xfrm>
              <a:off x="6990735" y="2064774"/>
              <a:ext cx="0" cy="60960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DD34364-8732-102A-DEAD-3C8B47A7CCAA}"/>
                </a:ext>
              </a:extLst>
            </p:cNvPr>
            <p:cNvSpPr txBox="1"/>
            <p:nvPr/>
          </p:nvSpPr>
          <p:spPr>
            <a:xfrm>
              <a:off x="6202961" y="2857403"/>
              <a:ext cx="1373211" cy="46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Valor estimado</a:t>
              </a:r>
            </a:p>
          </p:txBody>
        </p:sp>
        <p:cxnSp>
          <p:nvCxnSpPr>
            <p:cNvPr id="11" name="Conector: angular 10">
              <a:extLst>
                <a:ext uri="{FF2B5EF4-FFF2-40B4-BE49-F238E27FC236}">
                  <a16:creationId xmlns:a16="http://schemas.microsoft.com/office/drawing/2014/main" id="{37177759-A182-BB58-F2F4-4A4892ECBE0A}"/>
                </a:ext>
              </a:extLst>
            </p:cNvPr>
            <p:cNvCxnSpPr/>
            <p:nvPr/>
          </p:nvCxnSpPr>
          <p:spPr>
            <a:xfrm rot="16200000" flipH="1">
              <a:off x="7683312" y="2108545"/>
              <a:ext cx="707923" cy="696898"/>
            </a:xfrm>
            <a:prstGeom prst="bentConnector3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4DF52C7-FAFE-DC87-E7BB-2CF35B541017}"/>
                </a:ext>
              </a:extLst>
            </p:cNvPr>
            <p:cNvSpPr txBox="1"/>
            <p:nvPr/>
          </p:nvSpPr>
          <p:spPr>
            <a:xfrm>
              <a:off x="7581865" y="2860021"/>
              <a:ext cx="1466778" cy="46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Valor observado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A427075A-B5B6-3273-AEDC-21B4928C14B8}"/>
                </a:ext>
              </a:extLst>
            </p:cNvPr>
            <p:cNvCxnSpPr/>
            <p:nvPr/>
          </p:nvCxnSpPr>
          <p:spPr>
            <a:xfrm>
              <a:off x="8780206" y="1650913"/>
              <a:ext cx="61943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DC33ACE-7ECE-2ADD-8D0A-CA5A9C3A49D6}"/>
                </a:ext>
              </a:extLst>
            </p:cNvPr>
            <p:cNvSpPr txBox="1"/>
            <p:nvPr/>
          </p:nvSpPr>
          <p:spPr>
            <a:xfrm>
              <a:off x="9494240" y="1497025"/>
              <a:ext cx="590658" cy="46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error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427B65E-A0C8-6C55-2307-E62B2838554C}"/>
                  </a:ext>
                </a:extLst>
              </p:cNvPr>
              <p:cNvSpPr txBox="1"/>
              <p:nvPr/>
            </p:nvSpPr>
            <p:spPr>
              <a:xfrm>
                <a:off x="8822005" y="3283776"/>
                <a:ext cx="255040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PE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s-PE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PE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s-PE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PE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427B65E-A0C8-6C55-2307-E62B2838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05" y="3283776"/>
                <a:ext cx="25504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BC2FA764-3562-8433-B599-1996315DC17F}"/>
                  </a:ext>
                </a:extLst>
              </p:cNvPr>
              <p:cNvSpPr txBox="1"/>
              <p:nvPr/>
            </p:nvSpPr>
            <p:spPr>
              <a:xfrm>
                <a:off x="8458348" y="3899815"/>
                <a:ext cx="340519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PE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  <m:r>
                        <a:rPr lang="es-PE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PE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s-PE" sz="3000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s-PE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s-PE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3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es-PE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PE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PE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PE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BC2FA764-3562-8433-B599-1996315DC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348" y="3899815"/>
                <a:ext cx="34051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279AD2AD-AC9E-8315-5DB9-B7570902C591}"/>
              </a:ext>
            </a:extLst>
          </p:cNvPr>
          <p:cNvSpPr txBox="1"/>
          <p:nvPr/>
        </p:nvSpPr>
        <p:spPr>
          <a:xfrm>
            <a:off x="5671097" y="1758485"/>
            <a:ext cx="22525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de regresión lineal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E53831-3055-F3E5-71E8-299E10EF6C0A}"/>
              </a:ext>
            </a:extLst>
          </p:cNvPr>
          <p:cNvSpPr txBox="1"/>
          <p:nvPr/>
        </p:nvSpPr>
        <p:spPr>
          <a:xfrm>
            <a:off x="5671097" y="3545872"/>
            <a:ext cx="22525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Minimizar los errores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C5852D-E424-3B7F-0384-AB7D51549090}"/>
              </a:ext>
            </a:extLst>
          </p:cNvPr>
          <p:cNvSpPr txBox="1"/>
          <p:nvPr/>
        </p:nvSpPr>
        <p:spPr>
          <a:xfrm>
            <a:off x="5671097" y="5333259"/>
            <a:ext cx="22525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Estimar los coeficientes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68D2DF4-1159-AE36-F6BC-07B64CDD755F}"/>
                  </a:ext>
                </a:extLst>
              </p:cNvPr>
              <p:cNvSpPr txBox="1"/>
              <p:nvPr/>
            </p:nvSpPr>
            <p:spPr>
              <a:xfrm>
                <a:off x="8631024" y="5797777"/>
                <a:ext cx="2741384" cy="486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PE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s-PE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PE" sz="30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PE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PE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PE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68D2DF4-1159-AE36-F6BC-07B64CDD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024" y="5797777"/>
                <a:ext cx="2741384" cy="486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1F2182EA-209E-FE63-7D27-1042E3D0C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53" y="2147003"/>
            <a:ext cx="5258437" cy="3505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AD050BC-7A7B-CCAF-708A-793199359604}"/>
                  </a:ext>
                </a:extLst>
              </p:cNvPr>
              <p:cNvSpPr txBox="1"/>
              <p:nvPr/>
            </p:nvSpPr>
            <p:spPr>
              <a:xfrm>
                <a:off x="8458348" y="5200466"/>
                <a:ext cx="296733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PE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PE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PE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s-PE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s-PE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PE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PE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s-PE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AD050BC-7A7B-CCAF-708A-79319935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348" y="5200466"/>
                <a:ext cx="29673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48B3DB8B-978C-4657-7FCB-DEED74FB1D38}"/>
              </a:ext>
            </a:extLst>
          </p:cNvPr>
          <p:cNvSpPr txBox="1"/>
          <p:nvPr/>
        </p:nvSpPr>
        <p:spPr>
          <a:xfrm>
            <a:off x="340950" y="6340639"/>
            <a:ext cx="6754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P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Wooldridge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 (2010). </a:t>
            </a:r>
            <a:r>
              <a:rPr lang="es-PE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 la econometría: Un enfoque moderno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(4.ª ed.).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285468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BEE9B34-CCEF-CE12-DD94-F9CA84BB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5F7921F4-B0B7-A8DE-9966-85AB9FED487E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Propiedades de los estimadores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0D6DFAC0-7E81-C3D7-16F2-E5F71A18D3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396262"/>
                  </p:ext>
                </p:extLst>
              </p:nvPr>
            </p:nvGraphicFramePr>
            <p:xfrm>
              <a:off x="838200" y="1649129"/>
              <a:ext cx="10515600" cy="3383280"/>
            </p:xfrm>
            <a:graphic>
              <a:graphicData uri="http://schemas.openxmlformats.org/drawingml/2006/table">
                <a:tbl>
                  <a:tblPr/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122303203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24206823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4163630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36107970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29759084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Propiedad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Expresión matemática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¿Qué significa?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¿Qué requiere?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¿Para qué sirve?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2602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Insesgadez</a:t>
                          </a:r>
                          <a:endParaRPr lang="es-PE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PE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sz="160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 promedio, el estimador acierta el valor verdadero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60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s-MX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s-MX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60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s-PE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s-MX" sz="160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MX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s-MX" sz="1600" dirty="0" err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exogeneidad</a:t>
                          </a: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Garantiza validez y permite interpretación causal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98338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Eficiencia</a:t>
                          </a:r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Var mínima entre estimadores lineales insesgados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Es el estimador más preciso (menor varianza)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Homocedasticidad + no autocorrelación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Mejora la precisión de las estimaciones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01808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Consistencia</a:t>
                          </a:r>
                          <a:endParaRPr lang="es-PE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sz="1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16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sSub>
                                        <m:sSubPr>
                                          <m:ctrlP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s-PE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  <m:t>𝑎𝑛𝑑</m:t>
                                      </m:r>
                                      <m:r>
                                        <a:rPr lang="es-PE" sz="16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pt-BR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 más datos, el estimador se acerca al valor verdadero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Muestra aleatoria + </a:t>
                          </a:r>
                          <a:r>
                            <a:rPr lang="es-PE" sz="1600" dirty="0" err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exogeneidad</a:t>
                          </a:r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Confianza en grandes muestras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57605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Normalidad</a:t>
                          </a:r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P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PE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PE" sz="160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PE" sz="1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PE" sz="160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s-PE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s-P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PE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PE" sz="160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s-PE" sz="16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s-PE" sz="160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PE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s-PE" sz="1600" i="1" smtClean="0">
                                        <a:latin typeface="Cambria Math" panose="02040503050406030204" pitchFamily="18" charset="0"/>
                                      </a:rPr>
                                      <m:t>𝑎𝑟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El estimador sigue una distribución conocida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Normalidad del error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Permite pruebas t, IC, inferencia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7902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0D6DFAC0-7E81-C3D7-16F2-E5F71A18D3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396262"/>
                  </p:ext>
                </p:extLst>
              </p:nvPr>
            </p:nvGraphicFramePr>
            <p:xfrm>
              <a:off x="838200" y="1649129"/>
              <a:ext cx="10515600" cy="3383280"/>
            </p:xfrm>
            <a:graphic>
              <a:graphicData uri="http://schemas.openxmlformats.org/drawingml/2006/table">
                <a:tbl>
                  <a:tblPr/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122303203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24206823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4163630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36107970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29759084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Propiedad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Expresión matemática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¿Qué significa?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¿Qué requiere?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¿Para qué sirve?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2602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Insesgadez</a:t>
                          </a:r>
                          <a:endParaRPr lang="es-PE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0" t="-42222" r="-300870" b="-28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 promedio, el estimador acierta el valor verdadero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80" t="-42222" r="-100580" b="-28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Garantiza validez y permite interpretación causal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983386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Eficiencia</a:t>
                          </a:r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Var mínima entre estimadores lineales insesgados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Es el estimador más preciso (menor varianza)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Homocedasticidad + no autocorrelación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Mejora la precisión de las estimaciones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018081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Consistencia</a:t>
                          </a:r>
                          <a:endParaRPr lang="es-PE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0" t="-242963" r="-300870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 más datos, el estimador se acerca al valor verdadero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Muestra aleatoria + </a:t>
                          </a:r>
                          <a:r>
                            <a:rPr lang="es-PE" sz="1600" dirty="0" err="1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exogeneidad</a:t>
                          </a:r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Confianza en grandes muestras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576055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16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Normalidad</a:t>
                          </a:r>
                          <a:endParaRPr lang="es-P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0" t="-487368" r="-300870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El estimador sigue una distribución conocida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PE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Normalidad del error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buNone/>
                          </a:pPr>
                          <a:r>
                            <a:rPr lang="es-MX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Permite pruebas t, IC, inferencia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7902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6680BDD4-76D5-1A77-651A-D5E450E71C24}"/>
              </a:ext>
            </a:extLst>
          </p:cNvPr>
          <p:cNvSpPr txBox="1"/>
          <p:nvPr/>
        </p:nvSpPr>
        <p:spPr>
          <a:xfrm>
            <a:off x="340950" y="6340639"/>
            <a:ext cx="6754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P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Wooldridge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 (2010). </a:t>
            </a:r>
            <a:r>
              <a:rPr lang="es-PE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 la econometría: Un enfoque moderno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(4.ª ed.).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286684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592AEB75-4DEF-91F4-852D-52C8DD0E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E8335910-D9BA-387A-E539-838EA8F094AC}"/>
              </a:ext>
            </a:extLst>
          </p:cNvPr>
          <p:cNvSpPr txBox="1"/>
          <p:nvPr/>
        </p:nvSpPr>
        <p:spPr>
          <a:xfrm>
            <a:off x="340950" y="394250"/>
            <a:ext cx="115101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8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Interpretación de coeficientes y bondad de ajuste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E01B2C-4C89-1F30-E34C-A198E35F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3" y="2049204"/>
            <a:ext cx="4765826" cy="2967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613BAF1-FCCA-1B02-FE09-21B14C827D86}"/>
              </a:ext>
            </a:extLst>
          </p:cNvPr>
          <p:cNvSpPr txBox="1"/>
          <p:nvPr/>
        </p:nvSpPr>
        <p:spPr>
          <a:xfrm>
            <a:off x="5633787" y="1869474"/>
            <a:ext cx="6093994" cy="314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Coeficiente de edad (4.78): Indica que, en promedio, por cada año adicional de edad, el ingreso aumenta en 4.78 unidades monetarias.</a:t>
            </a:r>
            <a:b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 embargo, el valor p = 0.36 muestra que no es estadísticamente significativo, es decir, no hay evidencia suficiente para afirmar que la edad afecta el ingreso en esta muestra.</a:t>
            </a:r>
            <a:endParaRPr lang="es-PE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buNone/>
            </a:pP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Bondad de ajuste:</a:t>
            </a:r>
            <a:endParaRPr lang="es-PE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R² = 0.017 → solo el 1.7% de la variación del ingreso se explica por la edad.</a:t>
            </a:r>
            <a:endParaRPr lang="es-PE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R² ajustado ≈ 0 → el modelo prácticamente no mejora respecto a usar solo el promedio.</a:t>
            </a:r>
            <a:endParaRPr lang="es-PE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F-</a:t>
            </a:r>
            <a:r>
              <a:rPr lang="es-PE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statistic</a:t>
            </a: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p-</a:t>
            </a:r>
            <a:r>
              <a:rPr lang="es-PE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value</a:t>
            </a:r>
            <a:r>
              <a:rPr lang="es-P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0.36 → el modelo en conjunto no es significativo.</a:t>
            </a:r>
            <a:endParaRPr lang="es-PE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4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ECC97784-A82D-9A3E-0F21-034138468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710FBE91-51C4-0018-DE5C-D4B075DDD0CB}"/>
              </a:ext>
            </a:extLst>
          </p:cNvPr>
          <p:cNvSpPr txBox="1"/>
          <p:nvPr/>
        </p:nvSpPr>
        <p:spPr>
          <a:xfrm>
            <a:off x="340950" y="405680"/>
            <a:ext cx="115101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8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Bondad de ajuste (R2 y R2 ajustado)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26E8F5-BCC8-1190-B370-915FCA49C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51385"/>
              </p:ext>
            </p:extLst>
          </p:nvPr>
        </p:nvGraphicFramePr>
        <p:xfrm>
          <a:off x="838200" y="1788285"/>
          <a:ext cx="10515600" cy="28041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2070022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281795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56486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Aspecto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(R^2) (Coeficiente de determinación)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(R^2) ajustado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0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Qué mide</a:t>
                      </a:r>
                      <a:endParaRPr lang="es-PE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Proporción de la variabilidad de (Y) explicada por el modelo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Igual que (R^2), pero penaliza variables innecesarias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6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Efecto de agregar variables</a:t>
                      </a:r>
                      <a:endParaRPr lang="es-PE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Siempre aumenta o se mantiene igual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Puede aumentar o disminuir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61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Problema principal</a:t>
                      </a:r>
                      <a:endParaRPr lang="es-PE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Puede inflarse con variables irrelevantes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Corrige ese problema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06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4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6c6a80478_0_8"/>
          <p:cNvSpPr txBox="1"/>
          <p:nvPr/>
        </p:nvSpPr>
        <p:spPr>
          <a:xfrm>
            <a:off x="1780200" y="935400"/>
            <a:ext cx="86316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8: 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s-PE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Regresión lineal simple</a:t>
            </a:r>
            <a:endParaRPr sz="5000" dirty="0"/>
          </a:p>
        </p:txBody>
      </p:sp>
      <p:pic>
        <p:nvPicPr>
          <p:cNvPr id="160" name="Google Shape;160;g356c6a8047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900" y="3429000"/>
            <a:ext cx="2416200" cy="2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56c6a80478_0_8"/>
          <p:cNvSpPr txBox="1"/>
          <p:nvPr/>
        </p:nvSpPr>
        <p:spPr>
          <a:xfrm>
            <a:off x="446700" y="5531075"/>
            <a:ext cx="2193900" cy="64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6c6a80478_0_22"/>
          <p:cNvSpPr txBox="1"/>
          <p:nvPr/>
        </p:nvSpPr>
        <p:spPr>
          <a:xfrm>
            <a:off x="1024125" y="1535700"/>
            <a:ext cx="68850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Correlación vs causalidad.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Concepto de regresión lineal.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Estimación por Mínimos Cuadrados Ordinarios (MCO).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Interpretación de coeficientes y bondad de ajuste (R², p-valores).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Caso práctico: modelo lineal simple en R.</a:t>
            </a:r>
          </a:p>
        </p:txBody>
      </p:sp>
      <p:sp>
        <p:nvSpPr>
          <p:cNvPr id="167" name="Google Shape;167;g356c6a80478_0_22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Tema 8: Contenido</a:t>
            </a:r>
            <a:endParaRPr sz="4500" b="1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Correlación vs causalidad</a:t>
            </a:r>
            <a:endParaRPr sz="25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C957BE-C577-4C09-FA4F-38925A533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91362"/>
              </p:ext>
            </p:extLst>
          </p:nvPr>
        </p:nvGraphicFramePr>
        <p:xfrm>
          <a:off x="838200" y="1495510"/>
          <a:ext cx="10515600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1273">
                  <a:extLst>
                    <a:ext uri="{9D8B030D-6E8A-4147-A177-3AD203B41FA5}">
                      <a16:colId xmlns:a16="http://schemas.microsoft.com/office/drawing/2014/main" val="2799792152"/>
                    </a:ext>
                  </a:extLst>
                </a:gridCol>
                <a:gridCol w="3729789">
                  <a:extLst>
                    <a:ext uri="{9D8B030D-6E8A-4147-A177-3AD203B41FA5}">
                      <a16:colId xmlns:a16="http://schemas.microsoft.com/office/drawing/2014/main" val="4022390409"/>
                    </a:ext>
                  </a:extLst>
                </a:gridCol>
                <a:gridCol w="4014538">
                  <a:extLst>
                    <a:ext uri="{9D8B030D-6E8A-4147-A177-3AD203B41FA5}">
                      <a16:colId xmlns:a16="http://schemas.microsoft.com/office/drawing/2014/main" val="3059399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Aspecto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Correlación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Causalidad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83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Definición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Mide la relación o asociación entre dos variables.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 que un cambio en una variable produce un cambio en otra.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89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Dirección del efecto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implica dirección; solo mide asociación.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Siempre tiene dirección: causa → efecto.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407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Interpretación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“Cuando X cambia, Y tiende a cambiar.”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“X genera un cambio en Y.”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23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Evidencia necesaria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Datos observacionales suelen ser suficientes.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requiere evidencia más fuerte: experimentos, teoría, control de confusores.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628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Ejemplo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Altura y peso están correlacionados.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Fumar causa cáncer de pulmón.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664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Análisis típico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Correlación de Pearson/Spearman.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Experimentos, ensayos controlados, modelos causales, econometría.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54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Error común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Creer que correlación implica causalidad.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Confundir una relación causal con una simple asociación.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7248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14088FDF-3A49-32FF-B823-EDA9A00A5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018D1685-D18E-F353-BC8C-28B9512A8CB9}"/>
              </a:ext>
            </a:extLst>
          </p:cNvPr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Correlación vs causalidad</a:t>
            </a:r>
            <a:endParaRPr sz="25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1553D3-6920-B571-C1F6-AC7E37565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68828"/>
              </p:ext>
            </p:extLst>
          </p:nvPr>
        </p:nvGraphicFramePr>
        <p:xfrm>
          <a:off x="910390" y="1754382"/>
          <a:ext cx="10371220" cy="3845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805">
                  <a:extLst>
                    <a:ext uri="{9D8B030D-6E8A-4147-A177-3AD203B41FA5}">
                      <a16:colId xmlns:a16="http://schemas.microsoft.com/office/drawing/2014/main" val="362638264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2284817234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3958112916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166240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¿Hay correlación?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¿Hay causalidad?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9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Y: Venta de helados </a:t>
                      </a:r>
                    </a:p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X: Venta de ceviches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  <a:p>
                      <a:endParaRPr lang="es-PE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00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Y: Ingresos</a:t>
                      </a:r>
                    </a:p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X: Educación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  <a:p>
                      <a:endParaRPr lang="es-PE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Depende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67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Y: Uso de paraguas</a:t>
                      </a:r>
                    </a:p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X: Lluvias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76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Y: Mejora en la salud</a:t>
                      </a:r>
                    </a:p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X: Tratamiento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Depende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Aleatorización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46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Y: Número de policías</a:t>
                      </a:r>
                    </a:p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X: Tasa de criminalidad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Causalidad inversa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6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Y: Volumen de producción</a:t>
                      </a:r>
                    </a:p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X: Subsidio a agricultores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Depende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Aleatorización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2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99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E67B5431-A218-ACE7-51C1-E9C50835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4AECD170-4DC3-167E-1CB5-4DDC9B6D6363}"/>
              </a:ext>
            </a:extLst>
          </p:cNvPr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Modelo de Regresión Lineal Simple</a:t>
            </a:r>
            <a:endParaRPr lang="es-PE" sz="25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DE630B5-6ACF-A2F6-B106-53CB1A2A045A}"/>
                  </a:ext>
                </a:extLst>
              </p:cNvPr>
              <p:cNvSpPr txBox="1"/>
              <p:nvPr/>
            </p:nvSpPr>
            <p:spPr>
              <a:xfrm>
                <a:off x="340950" y="1589210"/>
                <a:ext cx="5638745" cy="1133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buNone/>
                </a:pPr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 modelo de Regresió</a:t>
                </a:r>
                <a:r>
                  <a:rPr lang="es-P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 Lineal Simple p</a:t>
                </a:r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ermite explicar cómo cambia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𝑦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cuando cambia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Se usa para estudiar la relación entre dos variables.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DE630B5-6ACF-A2F6-B106-53CB1A2A0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" y="1589210"/>
                <a:ext cx="5638745" cy="1133387"/>
              </a:xfrm>
              <a:prstGeom prst="rect">
                <a:avLst/>
              </a:prstGeom>
              <a:blipFill>
                <a:blip r:embed="rId3"/>
                <a:stretch>
                  <a:fillRect l="-1189" t="-1075" r="-1081" b="-860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24D3D6D-409B-6F07-9CDC-8BB9819BD170}"/>
                  </a:ext>
                </a:extLst>
              </p:cNvPr>
              <p:cNvSpPr txBox="1"/>
              <p:nvPr/>
            </p:nvSpPr>
            <p:spPr>
              <a:xfrm>
                <a:off x="1081866" y="3198167"/>
                <a:ext cx="415691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3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3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3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3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PE" sz="3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3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3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3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30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PE" sz="30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24D3D6D-409B-6F07-9CDC-8BB9819BD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66" y="3198167"/>
                <a:ext cx="415691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D59163-39CF-B873-F4F0-633D0E20E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29983"/>
              </p:ext>
            </p:extLst>
          </p:nvPr>
        </p:nvGraphicFramePr>
        <p:xfrm>
          <a:off x="979598" y="4091255"/>
          <a:ext cx="4361448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80724">
                  <a:extLst>
                    <a:ext uri="{9D8B030D-6E8A-4147-A177-3AD203B41FA5}">
                      <a16:colId xmlns:a16="http://schemas.microsoft.com/office/drawing/2014/main" val="211957905"/>
                    </a:ext>
                  </a:extLst>
                </a:gridCol>
                <a:gridCol w="2180724">
                  <a:extLst>
                    <a:ext uri="{9D8B030D-6E8A-4147-A177-3AD203B41FA5}">
                      <a16:colId xmlns:a16="http://schemas.microsoft.com/office/drawing/2014/main" val="241356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0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Dependiente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Independiente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Endógena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Exógena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16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Explicada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Explicativa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03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Respuesta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94514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2073D8D-1D22-FB27-EC02-595D3CCC2D4A}"/>
                  </a:ext>
                </a:extLst>
              </p:cNvPr>
              <p:cNvSpPr txBox="1"/>
              <p:nvPr/>
            </p:nvSpPr>
            <p:spPr>
              <a:xfrm>
                <a:off x="6850956" y="2308058"/>
                <a:ext cx="4972998" cy="3607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buNone/>
                </a:pPr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Donde:</a:t>
                </a:r>
              </a:p>
              <a:p>
                <a:pPr algn="just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 smtClean="0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PE" sz="200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la constante. Es el valor de y cuando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𝑦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 son cero.</a:t>
                </a:r>
              </a:p>
              <a:p>
                <a:pPr algn="just">
                  <a:lnSpc>
                    <a:spcPct val="115000"/>
                  </a:lnSpc>
                  <a:buNone/>
                </a:pPr>
                <a:endParaRPr lang="es-P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 smtClean="0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PE" sz="200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la pendiente. Mide la relación entre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𝑦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es decir, cómo cambia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𝑦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cuando se producen modificaciones en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effectLst/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s-PE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buNone/>
                </a:pPr>
                <a:endParaRPr lang="es-P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𝑢</m:t>
                    </m:r>
                  </m:oMath>
                </a14:m>
                <a:r>
                  <a:rPr lang="es-P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término error o perturbación (componente aleatorio).</a:t>
                </a: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2073D8D-1D22-FB27-EC02-595D3CCC2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56" y="2308058"/>
                <a:ext cx="4972998" cy="3607398"/>
              </a:xfrm>
              <a:prstGeom prst="rect">
                <a:avLst/>
              </a:prstGeom>
              <a:blipFill>
                <a:blip r:embed="rId5"/>
                <a:stretch>
                  <a:fillRect l="-1348" t="-338" r="-1225" b="-236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800C3DA5-A388-6D70-D571-57AA07036A91}"/>
              </a:ext>
            </a:extLst>
          </p:cNvPr>
          <p:cNvSpPr txBox="1"/>
          <p:nvPr/>
        </p:nvSpPr>
        <p:spPr>
          <a:xfrm>
            <a:off x="340950" y="6340639"/>
            <a:ext cx="6754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P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Wooldridge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 (2010). </a:t>
            </a:r>
            <a:r>
              <a:rPr lang="es-PE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 la econometría: Un enfoque moderno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(4.ª ed.).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87843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A46C52CA-25FB-3BF3-5CA7-5E82CAF5C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4B296DAF-717F-31F7-234B-96138D5ACF24}"/>
              </a:ext>
            </a:extLst>
          </p:cNvPr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Modelo de Regresión Lineal Simple: Casos</a:t>
            </a:r>
            <a:endParaRPr lang="es-PE" sz="25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BF822E4-DD28-F6B4-FB82-B17B0A05D275}"/>
                  </a:ext>
                </a:extLst>
              </p:cNvPr>
              <p:cNvSpPr txBox="1"/>
              <p:nvPr/>
            </p:nvSpPr>
            <p:spPr>
              <a:xfrm>
                <a:off x="1023686" y="2206567"/>
                <a:ext cx="44968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𝑟𝑒𝑛𝑑𝑖𝑚𝑖𝑒𝑛𝑡𝑜</m:t>
                      </m:r>
                      <m:r>
                        <a:rPr lang="es-PE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PE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PE" sz="2000" b="0" i="0" smtClean="0">
                          <a:latin typeface="Cambria Math" panose="02040503050406030204" pitchFamily="18" charset="0"/>
                        </a:rPr>
                        <m:t>fertilizante</m:t>
                      </m:r>
                      <m:r>
                        <a:rPr lang="es-PE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0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P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BF822E4-DD28-F6B4-FB82-B17B0A05D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86" y="2206567"/>
                <a:ext cx="4496803" cy="307777"/>
              </a:xfrm>
              <a:prstGeom prst="rect">
                <a:avLst/>
              </a:prstGeom>
              <a:blipFill>
                <a:blip r:embed="rId3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98EB84E-94C6-1C86-AAC5-24900A291AFF}"/>
                  </a:ext>
                </a:extLst>
              </p:cNvPr>
              <p:cNvSpPr txBox="1"/>
              <p:nvPr/>
            </p:nvSpPr>
            <p:spPr>
              <a:xfrm>
                <a:off x="528387" y="3007211"/>
                <a:ext cx="5380177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𝑦</m:t>
                    </m:r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=rendimiento y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cantidad de fertilizante, el término de error (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𝑢</m:t>
                    </m:r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recoge factores como: </a:t>
                </a:r>
              </a:p>
              <a:p>
                <a:pPr marL="342900" lvl="3" indent="-342900" algn="just">
                  <a:buFont typeface="Courier New" panose="02070309020205020404" pitchFamily="49" charset="0"/>
                  <a:buChar char="o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Calidad de la tierra</a:t>
                </a:r>
              </a:p>
              <a:p>
                <a:pPr marL="342900" lvl="3" indent="-342900" algn="just">
                  <a:buFont typeface="Courier New" panose="02070309020205020404" pitchFamily="49" charset="0"/>
                  <a:buChar char="o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Lluvia</a:t>
                </a:r>
              </a:p>
              <a:p>
                <a:pPr lvl="3" algn="just"/>
                <a:endParaRPr lang="es-MX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Mide el efecto del fertilizante sobre el rendimiento, cuando todos los demás factores son contantes.</a:t>
                </a:r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98EB84E-94C6-1C86-AAC5-24900A291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7" y="3007211"/>
                <a:ext cx="5380177" cy="2554545"/>
              </a:xfrm>
              <a:prstGeom prst="rect">
                <a:avLst/>
              </a:prstGeom>
              <a:blipFill>
                <a:blip r:embed="rId4"/>
                <a:stretch>
                  <a:fillRect l="-1247" t="-1193" r="-1134" b="-33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5219515D-28DE-0BB9-B318-178D19C5AAEC}"/>
              </a:ext>
            </a:extLst>
          </p:cNvPr>
          <p:cNvSpPr txBox="1"/>
          <p:nvPr/>
        </p:nvSpPr>
        <p:spPr>
          <a:xfrm>
            <a:off x="448176" y="1364207"/>
            <a:ext cx="5647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del frijol y el fertilizante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078EA5-4CAB-BA1E-0C5F-D73B4DECBA6D}"/>
              </a:ext>
            </a:extLst>
          </p:cNvPr>
          <p:cNvSpPr txBox="1"/>
          <p:nvPr/>
        </p:nvSpPr>
        <p:spPr>
          <a:xfrm>
            <a:off x="6203226" y="1364207"/>
            <a:ext cx="5647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salario y el nivel de educación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1237001-4A84-34E2-374D-C0325691C574}"/>
                  </a:ext>
                </a:extLst>
              </p:cNvPr>
              <p:cNvSpPr txBox="1"/>
              <p:nvPr/>
            </p:nvSpPr>
            <p:spPr>
              <a:xfrm>
                <a:off x="6671511" y="2206566"/>
                <a:ext cx="44968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𝑠𝑎𝑙𝑎𝑟𝑖𝑜</m:t>
                      </m:r>
                      <m:r>
                        <a:rPr lang="es-PE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PE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PE" sz="2000" b="0" i="0" smtClean="0">
                          <a:latin typeface="Cambria Math" panose="02040503050406030204" pitchFamily="18" charset="0"/>
                        </a:rPr>
                        <m:t>educacion</m:t>
                      </m:r>
                      <m:r>
                        <a:rPr lang="es-PE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0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P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1237001-4A84-34E2-374D-C0325691C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511" y="2206566"/>
                <a:ext cx="4496803" cy="307777"/>
              </a:xfrm>
              <a:prstGeom prst="rect">
                <a:avLst/>
              </a:prstGeom>
              <a:blipFill>
                <a:blip r:embed="rId5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F03CAE9-2602-B866-4255-E2499DEE6140}"/>
                  </a:ext>
                </a:extLst>
              </p:cNvPr>
              <p:cNvSpPr txBox="1"/>
              <p:nvPr/>
            </p:nvSpPr>
            <p:spPr>
              <a:xfrm>
                <a:off x="6337050" y="3007211"/>
                <a:ext cx="5380176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𝑦</m:t>
                    </m:r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salario en dólares por hora y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años de educación, el término de error (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m:t>𝑢</m:t>
                    </m:r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recoge factores como: </a:t>
                </a:r>
              </a:p>
              <a:p>
                <a:pPr marL="342900" lvl="3" indent="-342900" algn="just">
                  <a:buFont typeface="Courier New" panose="02070309020205020404" pitchFamily="49" charset="0"/>
                  <a:buChar char="o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Habilidades</a:t>
                </a:r>
              </a:p>
              <a:p>
                <a:pPr marL="342900" lvl="3" indent="-342900" algn="just">
                  <a:buFont typeface="Courier New" panose="02070309020205020404" pitchFamily="49" charset="0"/>
                  <a:buChar char="o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Educación del padre</a:t>
                </a:r>
              </a:p>
              <a:p>
                <a:pPr lvl="3" algn="just"/>
                <a:endParaRPr lang="es-MX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Mide la variación en el salario por hora por cada año más de educación, cuando todos los demás factores son constantes.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F03CAE9-2602-B866-4255-E2499DEE6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50" y="3007211"/>
                <a:ext cx="5380176" cy="2862322"/>
              </a:xfrm>
              <a:prstGeom prst="rect">
                <a:avLst/>
              </a:prstGeom>
              <a:blipFill>
                <a:blip r:embed="rId6"/>
                <a:stretch>
                  <a:fillRect l="-1247" t="-1064" r="-1134" b="-276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B686632F-67B4-E923-C071-6DC76300C1ED}"/>
              </a:ext>
            </a:extLst>
          </p:cNvPr>
          <p:cNvSpPr txBox="1"/>
          <p:nvPr/>
        </p:nvSpPr>
        <p:spPr>
          <a:xfrm>
            <a:off x="340950" y="6340639"/>
            <a:ext cx="6754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P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Wooldridge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 (2010). </a:t>
            </a:r>
            <a:r>
              <a:rPr lang="es-PE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 la econometría: Un enfoque moderno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(4.ª ed.).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102142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FF461933-39FD-0537-7D82-9C6732416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5F6D59B2-DE8D-F203-99CB-C49F113BFECC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Supuestos clásicos del Modelo MCO (Gauss–</a:t>
            </a:r>
            <a:r>
              <a:rPr lang="es-PE" sz="4000" b="1" dirty="0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Markov</a:t>
            </a:r>
            <a:r>
              <a:rPr lang="es-PE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4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5D29C7-F79E-62C1-9206-6F3AB679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23634"/>
              </p:ext>
            </p:extLst>
          </p:nvPr>
        </p:nvGraphicFramePr>
        <p:xfrm>
          <a:off x="1041236" y="1487904"/>
          <a:ext cx="10109528" cy="4457044"/>
        </p:xfrm>
        <a:graphic>
          <a:graphicData uri="http://schemas.openxmlformats.org/drawingml/2006/table">
            <a:tbl>
              <a:tblPr/>
              <a:tblGrid>
                <a:gridCol w="3207690">
                  <a:extLst>
                    <a:ext uri="{9D8B030D-6E8A-4147-A177-3AD203B41FA5}">
                      <a16:colId xmlns:a16="http://schemas.microsoft.com/office/drawing/2014/main" val="1288250752"/>
                    </a:ext>
                  </a:extLst>
                </a:gridCol>
                <a:gridCol w="6901838">
                  <a:extLst>
                    <a:ext uri="{9D8B030D-6E8A-4147-A177-3AD203B41FA5}">
                      <a16:colId xmlns:a16="http://schemas.microsoft.com/office/drawing/2014/main" val="349119658"/>
                    </a:ext>
                  </a:extLst>
                </a:gridCol>
              </a:tblGrid>
              <a:tr h="2544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Supuesto</a:t>
                      </a:r>
                      <a:endParaRPr lang="es-PE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Explicación</a:t>
                      </a:r>
                      <a:endParaRPr lang="es-PE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20371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Linealidad en los parámetros</a:t>
                      </a:r>
                      <a:endParaRPr lang="es-MX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modelo debe ser lineal en los coeficientes (β). Las variables pueden transformarse (log, cuadrado), pero los parámetros deben entrar linealmente.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731815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Muestra aleatoria</a:t>
                      </a:r>
                      <a:endParaRPr lang="es-PE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observaciones deben provenir de un proceso de muestreo aleatorio para garantizar representatividad y evitar sesgos sistemáticos.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664282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No colinealidad perfecta entre las X</a:t>
                      </a:r>
                      <a:endParaRPr lang="es-MX"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Ninguna variable explicativa puede ser combinación exacta de otra. La multicolinealidad perfecta hace imposible estimar coeficientes.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326968"/>
                  </a:ext>
                </a:extLst>
              </a:tr>
              <a:tr h="4325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Esperanza del error igual a cero</a:t>
                      </a:r>
                      <a:endParaRPr lang="es-MX"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error debe tener media cero condicional a X. Garantiza que el modelo no omita variables relevantes ni esté mal especificado.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235191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s-PE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Homoscedasticidad</a:t>
                      </a:r>
                      <a:endParaRPr lang="es-PE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varianza del error debe ser constante para todos los valores de X. Si no, hay heteroscedasticidad y los estimadores pierden eficiencia.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47522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No autocorrelación de errores</a:t>
                      </a:r>
                      <a:endParaRPr lang="es-MX"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 errores no deben estar correlacionados entre sí. Violaciones típicas en series de tiempo (efectos persistentes). Afecta eficiencia e inferencia.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491498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Normalidad del error</a:t>
                      </a:r>
                      <a:endParaRPr lang="es-PE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 errores deben seguir una distribución normal para obtener inferencia exacta (intervalos, p-valores). No es necesaria para la </a:t>
                      </a:r>
                      <a:r>
                        <a:rPr lang="es-MX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insesgadez</a:t>
                      </a:r>
                      <a:r>
                        <a:rPr lang="es-MX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 consistencia.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33109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590F42A-B4A2-772F-9139-2225F50219B4}"/>
              </a:ext>
            </a:extLst>
          </p:cNvPr>
          <p:cNvSpPr txBox="1"/>
          <p:nvPr/>
        </p:nvSpPr>
        <p:spPr>
          <a:xfrm>
            <a:off x="340950" y="6331674"/>
            <a:ext cx="6754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P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Wooldridge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 (2010). </a:t>
            </a:r>
            <a:r>
              <a:rPr lang="es-PE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 la econometría: Un enfoque moderno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(4.ª ed.).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238829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ED4AE9D3-547E-A9F4-A639-D5B68F0F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7c45ec4d_0_390">
            <a:extLst>
              <a:ext uri="{FF2B5EF4-FFF2-40B4-BE49-F238E27FC236}">
                <a16:creationId xmlns:a16="http://schemas.microsoft.com/office/drawing/2014/main" id="{01422C81-4406-F72C-1B47-B4612ED06352}"/>
              </a:ext>
            </a:extLst>
          </p:cNvPr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Mínimos Cuadrados Ordinarios (MCO)</a:t>
            </a:r>
            <a:endParaRPr lang="es-PE" sz="25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2A54F2-9217-88A2-A1D8-9079496C18DF}"/>
              </a:ext>
            </a:extLst>
          </p:cNvPr>
          <p:cNvSpPr txBox="1"/>
          <p:nvPr/>
        </p:nvSpPr>
        <p:spPr>
          <a:xfrm>
            <a:off x="5666873" y="1529053"/>
            <a:ext cx="5441283" cy="1774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Modelo de Mínimos Cuadrados Ordinarios (MCO) es un método estadístico utilizado para estimar la relación entre una variable dependiente (Y) y una o más variables independientes (X). Su objetivo es encontrar la recta que mejor se ajusta a los datos, minimizando la suma de los cuadrados de los errores (las diferencias entre los valores observados y los predichos).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0E6780-47D1-CBD2-A78C-6AC7CE369E22}"/>
              </a:ext>
            </a:extLst>
          </p:cNvPr>
          <p:cNvSpPr txBox="1"/>
          <p:nvPr/>
        </p:nvSpPr>
        <p:spPr>
          <a:xfrm>
            <a:off x="5666873" y="3858754"/>
            <a:ext cx="5603708" cy="1774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P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nos permite el MCO?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Medir cuánto cambia Y cuando X cambia en una unidad.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 relaciones lineales entre variables.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predicciones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Evaluar significancia estadística (pruebas t, F).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Explicar variabilidad en la variable dependiente (R²).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AE3C4-00DB-7D22-1F0A-AC392451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4" r="1381" b="2532"/>
          <a:stretch>
            <a:fillRect/>
          </a:stretch>
        </p:blipFill>
        <p:spPr>
          <a:xfrm>
            <a:off x="340950" y="1925052"/>
            <a:ext cx="5176021" cy="35493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561F4-239F-E1D5-1E6B-EF74E4A5FBBE}"/>
              </a:ext>
            </a:extLst>
          </p:cNvPr>
          <p:cNvSpPr txBox="1"/>
          <p:nvPr/>
        </p:nvSpPr>
        <p:spPr>
          <a:xfrm>
            <a:off x="340950" y="6340639"/>
            <a:ext cx="6754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P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Wooldridge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 (2010). </a:t>
            </a:r>
            <a:r>
              <a:rPr lang="es-PE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 la econometría: Un enfoque moderno</a:t>
            </a:r>
            <a:r>
              <a:rPr lang="es-P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(4.ª ed.).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1607048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1388</Words>
  <Application>Microsoft Office PowerPoint</Application>
  <PresentationFormat>Panorámica</PresentationFormat>
  <Paragraphs>194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Symbol</vt:lpstr>
      <vt:lpstr>Arial</vt:lpstr>
      <vt:lpstr>Roboto</vt:lpstr>
      <vt:lpstr>Cambria Math</vt:lpstr>
      <vt:lpstr>Times New Roman</vt:lpstr>
      <vt:lpstr>Courier New</vt:lpstr>
      <vt:lpstr>Tema de Office</vt:lpstr>
      <vt:lpstr>PROCESAMIENTO Y ANÁLISIS DE INFORMACIÓN DE ENCUESTAS CON TÉCNICAS ECONOMÉTRICAS PARA ESTUDIOS SEB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Y ANÁLISIS DE INFORMACIÓN DE ENCUESTAS CON TÉCNICAS ECONOMÉTRICAS PARA ESTUDIOS SEB</dc:title>
  <dc:creator>Christian</dc:creator>
  <cp:lastModifiedBy>Christian Jesús Silvera Guardales - O/S</cp:lastModifiedBy>
  <cp:revision>14</cp:revision>
  <dcterms:created xsi:type="dcterms:W3CDTF">2025-01-23T14:59:39Z</dcterms:created>
  <dcterms:modified xsi:type="dcterms:W3CDTF">2026-04-23T20:45:57Z</dcterms:modified>
</cp:coreProperties>
</file>