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73" r:id="rId2"/>
    <p:sldId id="264" r:id="rId3"/>
    <p:sldId id="265" r:id="rId4"/>
    <p:sldId id="281" r:id="rId5"/>
    <p:sldId id="287" r:id="rId6"/>
    <p:sldId id="288" r:id="rId7"/>
    <p:sldId id="289" r:id="rId8"/>
    <p:sldId id="290" r:id="rId9"/>
    <p:sldId id="274" r:id="rId10"/>
    <p:sldId id="291" r:id="rId11"/>
    <p:sldId id="292" r:id="rId12"/>
  </p:sldIdLst>
  <p:sldSz cx="12192000" cy="6858000"/>
  <p:notesSz cx="6858000" cy="9144000"/>
  <p:embeddedFontLst>
    <p:embeddedFont>
      <p:font typeface="Cambria Math" panose="02040503050406030204" pitchFamily="18" charset="0"/>
      <p:regular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bAGW4DBg7MG4rpmPcQ9OeVOU6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593FED-4185-43FE-B4D9-427439EAB14E}">
  <a:tblStyle styleId="{3E593FED-4185-43FE-B4D9-427439EAB1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54" y="-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FF19E9F-72E2-1704-A345-627C5CF6F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6c6a80478_0_22:notes">
            <a:extLst>
              <a:ext uri="{FF2B5EF4-FFF2-40B4-BE49-F238E27FC236}">
                <a16:creationId xmlns:a16="http://schemas.microsoft.com/office/drawing/2014/main" id="{9F80ED42-1454-6007-9A59-FFEB12651C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56c6a80478_0_22:notes">
            <a:extLst>
              <a:ext uri="{FF2B5EF4-FFF2-40B4-BE49-F238E27FC236}">
                <a16:creationId xmlns:a16="http://schemas.microsoft.com/office/drawing/2014/main" id="{C50A8360-9AC1-AEEE-3944-3322B57D59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7538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35B58A6E-BEFC-CB7A-BD43-3B0A447F6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6c6a80478_0_22:notes">
            <a:extLst>
              <a:ext uri="{FF2B5EF4-FFF2-40B4-BE49-F238E27FC236}">
                <a16:creationId xmlns:a16="http://schemas.microsoft.com/office/drawing/2014/main" id="{2C37B5CD-FB07-BCAA-4E56-34988B7811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56c6a80478_0_22:notes">
            <a:extLst>
              <a:ext uri="{FF2B5EF4-FFF2-40B4-BE49-F238E27FC236}">
                <a16:creationId xmlns:a16="http://schemas.microsoft.com/office/drawing/2014/main" id="{03156392-BE36-8A93-F46A-DFC42C5F39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0545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6c6a8047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56c6a8047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6c6a8047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56c6a8047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80BAB0A1-5537-5B54-5252-23932E026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6c6a80478_0_22:notes">
            <a:extLst>
              <a:ext uri="{FF2B5EF4-FFF2-40B4-BE49-F238E27FC236}">
                <a16:creationId xmlns:a16="http://schemas.microsoft.com/office/drawing/2014/main" id="{2D68ED6E-8AE3-CE8C-53AE-9F6CD4C03D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56c6a80478_0_22:notes">
            <a:extLst>
              <a:ext uri="{FF2B5EF4-FFF2-40B4-BE49-F238E27FC236}">
                <a16:creationId xmlns:a16="http://schemas.microsoft.com/office/drawing/2014/main" id="{D1793F6F-9C03-5369-16E6-91726A0368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4713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E9904E5C-E1E1-C5E6-E93F-2F4A56155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6c6a80478_0_22:notes">
            <a:extLst>
              <a:ext uri="{FF2B5EF4-FFF2-40B4-BE49-F238E27FC236}">
                <a16:creationId xmlns:a16="http://schemas.microsoft.com/office/drawing/2014/main" id="{CCDFAC2C-D0CB-34C6-E82B-BA1B9CC701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56c6a80478_0_22:notes">
            <a:extLst>
              <a:ext uri="{FF2B5EF4-FFF2-40B4-BE49-F238E27FC236}">
                <a16:creationId xmlns:a16="http://schemas.microsoft.com/office/drawing/2014/main" id="{E77F8D6F-578A-1F6A-76FE-47D0A0B369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59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C6EC852F-03EC-A605-24ED-114E24760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6c6a80478_0_22:notes">
            <a:extLst>
              <a:ext uri="{FF2B5EF4-FFF2-40B4-BE49-F238E27FC236}">
                <a16:creationId xmlns:a16="http://schemas.microsoft.com/office/drawing/2014/main" id="{DA7CD439-B91C-A643-0F1F-CB1A3367E4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56c6a80478_0_22:notes">
            <a:extLst>
              <a:ext uri="{FF2B5EF4-FFF2-40B4-BE49-F238E27FC236}">
                <a16:creationId xmlns:a16="http://schemas.microsoft.com/office/drawing/2014/main" id="{DEF0832F-2E6C-1D5E-2FE1-F1A7FA0D3E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8118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F8FAE4A-474D-0895-D5C2-2EE6DC3E7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6c6a80478_0_22:notes">
            <a:extLst>
              <a:ext uri="{FF2B5EF4-FFF2-40B4-BE49-F238E27FC236}">
                <a16:creationId xmlns:a16="http://schemas.microsoft.com/office/drawing/2014/main" id="{166E300F-52EC-B80C-660B-402B1091EE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56c6a80478_0_22:notes">
            <a:extLst>
              <a:ext uri="{FF2B5EF4-FFF2-40B4-BE49-F238E27FC236}">
                <a16:creationId xmlns:a16="http://schemas.microsoft.com/office/drawing/2014/main" id="{8EFE273D-65E3-BD76-A244-0FF73F81BA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031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892BEFB0-1E7C-19B7-A9B0-FF1368C13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6c6a80478_0_22:notes">
            <a:extLst>
              <a:ext uri="{FF2B5EF4-FFF2-40B4-BE49-F238E27FC236}">
                <a16:creationId xmlns:a16="http://schemas.microsoft.com/office/drawing/2014/main" id="{0DECD3B1-2380-10F1-1213-3EDD3649F9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56c6a80478_0_22:notes">
            <a:extLst>
              <a:ext uri="{FF2B5EF4-FFF2-40B4-BE49-F238E27FC236}">
                <a16:creationId xmlns:a16="http://schemas.microsoft.com/office/drawing/2014/main" id="{C9982712-F7F1-874E-5AD9-1B7474855F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6962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91262EC3-7E63-F178-01B3-49DF2A00E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6c6a80478_0_22:notes">
            <a:extLst>
              <a:ext uri="{FF2B5EF4-FFF2-40B4-BE49-F238E27FC236}">
                <a16:creationId xmlns:a16="http://schemas.microsoft.com/office/drawing/2014/main" id="{A9152EDA-52CE-CEBF-9A83-C831C0BF41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56c6a80478_0_22:notes">
            <a:extLst>
              <a:ext uri="{FF2B5EF4-FFF2-40B4-BE49-F238E27FC236}">
                <a16:creationId xmlns:a16="http://schemas.microsoft.com/office/drawing/2014/main" id="{57510186-950B-23D5-E3D0-AB7B6A52EB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28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en blanco">
  <p:cSld name="Diapositiva en blanco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/>
          <p:nvPr/>
        </p:nvSpPr>
        <p:spPr>
          <a:xfrm>
            <a:off x="1" y="-2"/>
            <a:ext cx="7060675" cy="1283508"/>
          </a:xfrm>
          <a:custGeom>
            <a:avLst/>
            <a:gdLst/>
            <a:ahLst/>
            <a:cxnLst/>
            <a:rect l="l" t="t" r="r" b="b"/>
            <a:pathLst>
              <a:path w="8484781" h="1283508" extrusionOk="0">
                <a:moveTo>
                  <a:pt x="0" y="0"/>
                </a:moveTo>
                <a:lnTo>
                  <a:pt x="7581014" y="0"/>
                </a:lnTo>
                <a:lnTo>
                  <a:pt x="8484781" y="1272875"/>
                </a:lnTo>
                <a:lnTo>
                  <a:pt x="0" y="1283508"/>
                </a:lnTo>
                <a:lnTo>
                  <a:pt x="0" y="0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xfrm>
            <a:off x="491850" y="2377725"/>
            <a:ext cx="59457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3500"/>
            </a:pPr>
            <a:r>
              <a:rPr lang="es-MX" sz="26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PROCESAMIENTO Y ANÁLISIS DE INFORMACIÓN DE ENCUESTAS CON TÉCNICAS ECONOMÉTRICAS PARA ESTUDIOS SEB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764" y="301497"/>
            <a:ext cx="1250089" cy="72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5328" y="236170"/>
            <a:ext cx="2025042" cy="87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61008" y="1657350"/>
            <a:ext cx="3108901" cy="163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21385" y="287849"/>
            <a:ext cx="1437806" cy="68094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"/>
          <p:cNvSpPr/>
          <p:nvPr/>
        </p:nvSpPr>
        <p:spPr>
          <a:xfrm>
            <a:off x="6588466" y="2415017"/>
            <a:ext cx="1599780" cy="1286592"/>
          </a:xfrm>
          <a:custGeom>
            <a:avLst/>
            <a:gdLst/>
            <a:ahLst/>
            <a:cxnLst/>
            <a:rect l="l" t="t" r="r" b="b"/>
            <a:pathLst>
              <a:path w="1599780" h="1286592" extrusionOk="0">
                <a:moveTo>
                  <a:pt x="0" y="3084"/>
                </a:moveTo>
                <a:lnTo>
                  <a:pt x="650490" y="0"/>
                </a:lnTo>
                <a:lnTo>
                  <a:pt x="1599780" y="1282723"/>
                </a:lnTo>
                <a:lnTo>
                  <a:pt x="918897" y="1286592"/>
                </a:lnTo>
                <a:lnTo>
                  <a:pt x="0" y="3084"/>
                </a:lnTo>
                <a:close/>
              </a:path>
            </a:pathLst>
          </a:custGeom>
          <a:solidFill>
            <a:srgbClr val="1046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6255087" y="2895178"/>
            <a:ext cx="1257874" cy="806431"/>
          </a:xfrm>
          <a:custGeom>
            <a:avLst/>
            <a:gdLst/>
            <a:ahLst/>
            <a:cxnLst/>
            <a:rect l="l" t="t" r="r" b="b"/>
            <a:pathLst>
              <a:path w="1257874" h="806431" extrusionOk="0">
                <a:moveTo>
                  <a:pt x="0" y="0"/>
                </a:moveTo>
                <a:lnTo>
                  <a:pt x="673767" y="4292"/>
                </a:lnTo>
                <a:lnTo>
                  <a:pt x="1257874" y="794610"/>
                </a:lnTo>
                <a:lnTo>
                  <a:pt x="592894" y="806431"/>
                </a:lnTo>
                <a:lnTo>
                  <a:pt x="0" y="0"/>
                </a:lnTo>
                <a:close/>
              </a:path>
            </a:pathLst>
          </a:custGeom>
          <a:solidFill>
            <a:srgbClr val="F6A6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" name="Google Shape;77;p1"/>
          <p:cNvGrpSpPr/>
          <p:nvPr/>
        </p:nvGrpSpPr>
        <p:grpSpPr>
          <a:xfrm>
            <a:off x="0" y="6677247"/>
            <a:ext cx="12181367" cy="180753"/>
            <a:chOff x="0" y="6677247"/>
            <a:chExt cx="12181367" cy="180753"/>
          </a:xfrm>
        </p:grpSpPr>
        <p:sp>
          <p:nvSpPr>
            <p:cNvPr id="78" name="Google Shape;78;p1"/>
            <p:cNvSpPr/>
            <p:nvPr/>
          </p:nvSpPr>
          <p:spPr>
            <a:xfrm>
              <a:off x="0" y="6677247"/>
              <a:ext cx="2434856" cy="180753"/>
            </a:xfrm>
            <a:prstGeom prst="rect">
              <a:avLst/>
            </a:prstGeom>
            <a:solidFill>
              <a:srgbClr val="F6A6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2434856" y="6677247"/>
              <a:ext cx="2434856" cy="180753"/>
            </a:xfrm>
            <a:prstGeom prst="rect">
              <a:avLst/>
            </a:prstGeom>
            <a:solidFill>
              <a:srgbClr val="1046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4869712" y="6677247"/>
              <a:ext cx="2434856" cy="180753"/>
            </a:xfrm>
            <a:prstGeom prst="rect">
              <a:avLst/>
            </a:prstGeom>
            <a:solidFill>
              <a:srgbClr val="10A6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7304568" y="6677247"/>
              <a:ext cx="2434856" cy="180753"/>
            </a:xfrm>
            <a:prstGeom prst="rect">
              <a:avLst/>
            </a:prstGeom>
            <a:solidFill>
              <a:srgbClr val="7AB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9746511" y="6677247"/>
              <a:ext cx="2434856" cy="180753"/>
            </a:xfrm>
            <a:prstGeom prst="rect">
              <a:avLst/>
            </a:prstGeom>
            <a:solidFill>
              <a:srgbClr val="BEDC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1"/>
          <p:cNvSpPr/>
          <p:nvPr/>
        </p:nvSpPr>
        <p:spPr>
          <a:xfrm>
            <a:off x="6815470" y="3652308"/>
            <a:ext cx="5365897" cy="3040912"/>
          </a:xfrm>
          <a:custGeom>
            <a:avLst/>
            <a:gdLst/>
            <a:ahLst/>
            <a:cxnLst/>
            <a:rect l="l" t="t" r="r" b="b"/>
            <a:pathLst>
              <a:path w="5365897" h="3040912" extrusionOk="0">
                <a:moveTo>
                  <a:pt x="0" y="0"/>
                </a:moveTo>
                <a:lnTo>
                  <a:pt x="5365897" y="0"/>
                </a:lnTo>
                <a:lnTo>
                  <a:pt x="5365897" y="3030279"/>
                </a:lnTo>
                <a:lnTo>
                  <a:pt x="2126512" y="30409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p1"/>
          <p:cNvCxnSpPr/>
          <p:nvPr/>
        </p:nvCxnSpPr>
        <p:spPr>
          <a:xfrm>
            <a:off x="1728000" y="422031"/>
            <a:ext cx="0" cy="441969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" name="Google Shape;85;p1"/>
          <p:cNvCxnSpPr/>
          <p:nvPr/>
        </p:nvCxnSpPr>
        <p:spPr>
          <a:xfrm>
            <a:off x="4295354" y="422031"/>
            <a:ext cx="0" cy="441969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" name="Google Shape;86;p1" descr="Interfaz de usuario gráfica&#10;&#10;El contenido generado por IA puede ser incorrecto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84081" y="336025"/>
            <a:ext cx="2332871" cy="711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Logotipo&#10;&#10;El contenido generado por IA puede ser incorrecto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39424" y="270760"/>
            <a:ext cx="1817595" cy="83936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629100" y="5394440"/>
            <a:ext cx="2835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Abril, 2026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547590" y="3988369"/>
            <a:ext cx="2835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Christian Silvera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SENAMHI Perú</a:t>
            </a:r>
            <a:endParaRPr sz="20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8CDCDD1F-CE8A-5778-E079-DDD6E4DF1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6c6a80478_0_22">
            <a:extLst>
              <a:ext uri="{FF2B5EF4-FFF2-40B4-BE49-F238E27FC236}">
                <a16:creationId xmlns:a16="http://schemas.microsoft.com/office/drawing/2014/main" id="{AD0345EA-BEFE-1B2B-3121-DC43D8300B0D}"/>
              </a:ext>
            </a:extLst>
          </p:cNvPr>
          <p:cNvSpPr txBox="1"/>
          <p:nvPr/>
        </p:nvSpPr>
        <p:spPr>
          <a:xfrm>
            <a:off x="340950" y="394250"/>
            <a:ext cx="11510100" cy="72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5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Limitaciones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0CF7CA-4273-DFD0-B7A4-42619F066114}"/>
              </a:ext>
            </a:extLst>
          </p:cNvPr>
          <p:cNvSpPr txBox="1"/>
          <p:nvPr/>
        </p:nvSpPr>
        <p:spPr>
          <a:xfrm>
            <a:off x="786118" y="1452322"/>
            <a:ext cx="1016261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Dificultades en la interpretación de los coeficientes (es necesario calcular los efectos marginales).</a:t>
            </a:r>
          </a:p>
          <a:p>
            <a:pPr marL="457200" indent="-457200" algn="just">
              <a:buAutoNum type="arabicPeriod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existe una relación lineal entre X y </a:t>
            </a:r>
            <a:r>
              <a:rPr lang="es-MX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Dependen de los supuestos de distribución.</a:t>
            </a:r>
          </a:p>
          <a:p>
            <a:pPr marL="457200" indent="-457200" algn="just">
              <a:buAutoNum type="arabicPeriod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Sensibilidad a variables omitidas.</a:t>
            </a:r>
          </a:p>
          <a:p>
            <a:pPr marL="457200" indent="-457200" algn="just">
              <a:buAutoNum type="arabicPeriod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Sensible a problemas de multicolinealidad.</a:t>
            </a:r>
          </a:p>
          <a:p>
            <a:pPr marL="457200" indent="-457200" algn="just">
              <a:buAutoNum type="arabicPeriod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Dependencia del tamaño de la muestra.</a:t>
            </a:r>
          </a:p>
          <a:p>
            <a:pPr marL="457200" indent="-457200" algn="just">
              <a:buAutoNum type="arabicPeriod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Dificultad para comparar los resultados con otros modelos.</a:t>
            </a:r>
          </a:p>
        </p:txBody>
      </p:sp>
    </p:spTree>
    <p:extLst>
      <p:ext uri="{BB962C8B-B14F-4D97-AF65-F5344CB8AC3E}">
        <p14:creationId xmlns:p14="http://schemas.microsoft.com/office/powerpoint/2010/main" val="3554891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36F1E793-94A4-E133-DD96-6CE543F30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6c6a80478_0_22">
            <a:extLst>
              <a:ext uri="{FF2B5EF4-FFF2-40B4-BE49-F238E27FC236}">
                <a16:creationId xmlns:a16="http://schemas.microsoft.com/office/drawing/2014/main" id="{86D20306-6EE0-5D2F-E0DC-2DFE505FAAE8}"/>
              </a:ext>
            </a:extLst>
          </p:cNvPr>
          <p:cNvSpPr txBox="1"/>
          <p:nvPr/>
        </p:nvSpPr>
        <p:spPr>
          <a:xfrm>
            <a:off x="340950" y="394250"/>
            <a:ext cx="11510100" cy="72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5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Caso Práctico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4116646-2560-844E-1810-FB7ADFB4E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319588"/>
              </p:ext>
            </p:extLst>
          </p:nvPr>
        </p:nvGraphicFramePr>
        <p:xfrm>
          <a:off x="838198" y="1938978"/>
          <a:ext cx="10515603" cy="2804160"/>
        </p:xfrm>
        <a:graphic>
          <a:graphicData uri="http://schemas.openxmlformats.org/drawingml/2006/table">
            <a:tbl>
              <a:tblPr/>
              <a:tblGrid>
                <a:gridCol w="1502229">
                  <a:extLst>
                    <a:ext uri="{9D8B030D-6E8A-4147-A177-3AD203B41FA5}">
                      <a16:colId xmlns:a16="http://schemas.microsoft.com/office/drawing/2014/main" val="90534621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58340400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7108436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20870219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845977919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86601212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4057636194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1400" b="1" dirty="0">
                          <a:solidFill>
                            <a:schemeClr val="bg1"/>
                          </a:solidFill>
                        </a:rPr>
                        <a:t>Variable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1400" b="1" dirty="0">
                          <a:solidFill>
                            <a:schemeClr val="bg1"/>
                          </a:solidFill>
                        </a:rPr>
                        <a:t>Coeficiente (</a:t>
                      </a:r>
                      <a:r>
                        <a:rPr lang="es-PE" sz="1400" b="1" dirty="0" err="1">
                          <a:solidFill>
                            <a:schemeClr val="bg1"/>
                          </a:solidFill>
                        </a:rPr>
                        <a:t>logit</a:t>
                      </a:r>
                      <a:r>
                        <a:rPr lang="es-PE" sz="1400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1400" b="1" dirty="0">
                          <a:solidFill>
                            <a:schemeClr val="bg1"/>
                          </a:solidFill>
                        </a:rPr>
                        <a:t>Interpretación coeficiente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1400" b="1" dirty="0" err="1">
                          <a:solidFill>
                            <a:schemeClr val="bg1"/>
                          </a:solidFill>
                        </a:rPr>
                        <a:t>Odds</a:t>
                      </a:r>
                      <a:r>
                        <a:rPr lang="es-PE" sz="1400" b="1" dirty="0">
                          <a:solidFill>
                            <a:schemeClr val="bg1"/>
                          </a:solidFill>
                        </a:rPr>
                        <a:t> Ratio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1400" b="1" dirty="0">
                          <a:solidFill>
                            <a:schemeClr val="bg1"/>
                          </a:solidFill>
                        </a:rPr>
                        <a:t>Interpretación 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1400" b="1" dirty="0">
                          <a:solidFill>
                            <a:schemeClr val="bg1"/>
                          </a:solidFill>
                        </a:rPr>
                        <a:t>Efecto marginal (aprox.)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1400" b="1" dirty="0">
                          <a:solidFill>
                            <a:schemeClr val="bg1"/>
                          </a:solidFill>
                        </a:rPr>
                        <a:t>Interpretación 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20694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Mujer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 dirty="0"/>
                        <a:t>0.226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 dirty="0"/>
                        <a:t>Aumenta log-</a:t>
                      </a:r>
                      <a:r>
                        <a:rPr lang="es-PE" sz="1400" dirty="0" err="1"/>
                        <a:t>odds</a:t>
                      </a:r>
                      <a:endParaRPr lang="es-PE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1.25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+25% odds de informalidad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≈ +0.028 (2.8 pp)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Aumenta probabilidad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68696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Edad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-0.021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Reduce log-odds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0.98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-2% odds por año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≈ -0.003 (-0.3 pp)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Disminuye levemente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58963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Educ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-0.577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Reduce log-odds fuerte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0.56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-44% odds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≈ -0.073 (-7.3 pp)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Reduce fuertemente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27585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Pobre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0.965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Aumenta log-odds fuerte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2.62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+162% odds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/>
                        <a:t>≈ +0.120 (12 pp)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1400" dirty="0"/>
                        <a:t>Aumenta fuertemente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939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40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6c6a80478_0_8"/>
          <p:cNvSpPr txBox="1"/>
          <p:nvPr/>
        </p:nvSpPr>
        <p:spPr>
          <a:xfrm>
            <a:off x="1780200" y="935400"/>
            <a:ext cx="8631600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 10: </a:t>
            </a:r>
            <a:endParaRPr sz="5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Modelos de elección discreta</a:t>
            </a:r>
            <a:endParaRPr sz="5000" dirty="0"/>
          </a:p>
        </p:txBody>
      </p:sp>
      <p:pic>
        <p:nvPicPr>
          <p:cNvPr id="160" name="Google Shape;160;g356c6a80478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7900" y="3429000"/>
            <a:ext cx="2416200" cy="24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356c6a80478_0_8"/>
          <p:cNvSpPr txBox="1"/>
          <p:nvPr/>
        </p:nvSpPr>
        <p:spPr>
          <a:xfrm>
            <a:off x="446700" y="5531075"/>
            <a:ext cx="2193900" cy="6465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MÓDULO 4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6c6a80478_0_22"/>
          <p:cNvSpPr txBox="1"/>
          <p:nvPr/>
        </p:nvSpPr>
        <p:spPr>
          <a:xfrm>
            <a:off x="1024125" y="1535700"/>
            <a:ext cx="9070370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AutoNum type="arabicPeriod"/>
            </a:pPr>
            <a:r>
              <a:rPr lang="es-MX" sz="25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Introducción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AutoNum type="arabicPeriod"/>
            </a:pPr>
            <a:r>
              <a:rPr lang="es-MX" sz="25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Modelo de Regresión Lineal vs Modelos de elección discreta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AutoNum type="arabicPeriod"/>
            </a:pPr>
            <a:r>
              <a:rPr lang="es-MX" sz="25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Modelo </a:t>
            </a:r>
            <a:r>
              <a:rPr lang="es-MX" sz="25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Logit</a:t>
            </a:r>
            <a:endParaRPr lang="es-MX" sz="25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  <a:p>
            <a:pPr marL="457200" lvl="0" indent="-387350">
              <a:buClr>
                <a:schemeClr val="dk1"/>
              </a:buClr>
              <a:buSzPts val="2500"/>
              <a:buFont typeface="Roboto"/>
              <a:buAutoNum type="arabicPeriod"/>
            </a:pPr>
            <a:r>
              <a:rPr lang="es-MX" sz="25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Modelo </a:t>
            </a:r>
            <a:r>
              <a:rPr lang="es-MX" sz="25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Probit</a:t>
            </a:r>
            <a:endParaRPr lang="es-MX" sz="25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  <a:p>
            <a:pPr marL="457200" lvl="0" indent="-387350">
              <a:buClr>
                <a:schemeClr val="dk1"/>
              </a:buClr>
              <a:buSzPts val="2500"/>
              <a:buFont typeface="Roboto"/>
              <a:buAutoNum type="arabicPeriod"/>
            </a:pPr>
            <a:r>
              <a:rPr lang="es-MX" sz="25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Los </a:t>
            </a:r>
            <a:r>
              <a:rPr lang="es-MX" sz="25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odds</a:t>
            </a:r>
            <a:r>
              <a:rPr lang="es-MX" sz="25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ratios y efectos marginales</a:t>
            </a:r>
          </a:p>
          <a:p>
            <a:pPr marL="457200" lvl="0" indent="-387350">
              <a:buClr>
                <a:schemeClr val="dk1"/>
              </a:buClr>
              <a:buSzPts val="2500"/>
              <a:buFont typeface="Roboto"/>
              <a:buAutoNum type="arabicPeriod"/>
            </a:pPr>
            <a:r>
              <a:rPr lang="es-MX" sz="25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Limitaciones</a:t>
            </a:r>
          </a:p>
        </p:txBody>
      </p:sp>
      <p:sp>
        <p:nvSpPr>
          <p:cNvPr id="167" name="Google Shape;167;g356c6a80478_0_22"/>
          <p:cNvSpPr txBox="1"/>
          <p:nvPr/>
        </p:nvSpPr>
        <p:spPr>
          <a:xfrm>
            <a:off x="340950" y="394250"/>
            <a:ext cx="11510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5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Tema 10: Contenido</a:t>
            </a:r>
            <a:endParaRPr sz="4500" b="1" dirty="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6EC7A9B6-A22F-97CD-4175-7659BA7FF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6c6a80478_0_22">
            <a:extLst>
              <a:ext uri="{FF2B5EF4-FFF2-40B4-BE49-F238E27FC236}">
                <a16:creationId xmlns:a16="http://schemas.microsoft.com/office/drawing/2014/main" id="{18A857AB-665B-25AF-5AC8-327C2ECAAF16}"/>
              </a:ext>
            </a:extLst>
          </p:cNvPr>
          <p:cNvSpPr txBox="1"/>
          <p:nvPr/>
        </p:nvSpPr>
        <p:spPr>
          <a:xfrm>
            <a:off x="340950" y="394250"/>
            <a:ext cx="115101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1A3E11F-9701-C3EF-6C12-A69162E8117D}"/>
                  </a:ext>
                </a:extLst>
              </p:cNvPr>
              <p:cNvSpPr txBox="1"/>
              <p:nvPr/>
            </p:nvSpPr>
            <p:spPr>
              <a:xfrm>
                <a:off x="340950" y="1438217"/>
                <a:ext cx="10956703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buNone/>
                </a:pPr>
                <a:r>
                  <a:rPr lang="es-MX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Existen casos donde la variable dependiente </a:t>
                </a:r>
                <a14:m>
                  <m:oMath xmlns:m="http://schemas.openxmlformats.org/officeDocument/2006/math">
                    <m:r>
                      <a:rPr lang="es-MX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es-MX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puede ser una variable cualitativa con dos categorías.</a:t>
                </a:r>
              </a:p>
              <a:p>
                <a:pPr marL="0" indent="0" algn="just">
                  <a:buNone/>
                </a:pPr>
                <a:endParaRPr lang="es-MX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s-MX" sz="2400" b="1" u="sng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Ejemplos: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s-MX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Acceso al crédito: (Tiene crédito | No tiene crédito)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s-MX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Enfermedades: (Enfermo | No enfermo)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s-MX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Participación laboral femenina: (Trabaja | No trabaja)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s-MX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Deserción escolar: (Abandona la escuela | se mantiene en la escuela)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s-MX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Acceso a un programa social: (Accede | No accede)</a:t>
                </a: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1A3E11F-9701-C3EF-6C12-A69162E81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0" y="1438217"/>
                <a:ext cx="10956703" cy="3416320"/>
              </a:xfrm>
              <a:prstGeom prst="rect">
                <a:avLst/>
              </a:prstGeom>
              <a:blipFill>
                <a:blip r:embed="rId3"/>
                <a:stretch>
                  <a:fillRect l="-890" t="-1429" r="-835" b="-321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>
            <a:extLst>
              <a:ext uri="{FF2B5EF4-FFF2-40B4-BE49-F238E27FC236}">
                <a16:creationId xmlns:a16="http://schemas.microsoft.com/office/drawing/2014/main" id="{4F460959-A71F-7A1B-FCE0-3B6ADBF94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650" y="3754789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C6E29E13-BB68-7460-9EC2-CC1D02570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6c6a80478_0_22">
            <a:extLst>
              <a:ext uri="{FF2B5EF4-FFF2-40B4-BE49-F238E27FC236}">
                <a16:creationId xmlns:a16="http://schemas.microsoft.com/office/drawing/2014/main" id="{631A3C1B-18DE-8163-D5E0-56317E173C2C}"/>
              </a:ext>
            </a:extLst>
          </p:cNvPr>
          <p:cNvSpPr txBox="1"/>
          <p:nvPr/>
        </p:nvSpPr>
        <p:spPr>
          <a:xfrm>
            <a:off x="340950" y="394250"/>
            <a:ext cx="115101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Modelo de regresión lineal vs Modelos de elección discreta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09713E-0778-0A6D-EAD5-472954C8D84C}"/>
              </a:ext>
            </a:extLst>
          </p:cNvPr>
          <p:cNvSpPr txBox="1"/>
          <p:nvPr/>
        </p:nvSpPr>
        <p:spPr>
          <a:xfrm>
            <a:off x="627700" y="2032889"/>
            <a:ext cx="5065240" cy="1131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un modelo que estima la relación </a:t>
            </a:r>
            <a:r>
              <a:rPr lang="es-MX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lineal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entre una variable dependiente continua y una o más variables explicativas.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078EC41B-D4E1-3A04-A880-02C9C29CB954}"/>
                  </a:ext>
                </a:extLst>
              </p:cNvPr>
              <p:cNvSpPr txBox="1"/>
              <p:nvPr/>
            </p:nvSpPr>
            <p:spPr>
              <a:xfrm>
                <a:off x="627700" y="3693712"/>
                <a:ext cx="4688253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PE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P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2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PE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PE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P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2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PE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PE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PE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P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2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P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P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P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2200" b="0" i="1" smtClean="0"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es-P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2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PE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s-P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PE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s-PE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PE" sz="220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s-PE" sz="2200" i="1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078EC41B-D4E1-3A04-A880-02C9C29CB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00" y="3693712"/>
                <a:ext cx="4688253" cy="338554"/>
              </a:xfrm>
              <a:prstGeom prst="rect">
                <a:avLst/>
              </a:prstGeom>
              <a:blipFill>
                <a:blip r:embed="rId3"/>
                <a:stretch>
                  <a:fillRect l="-910" b="-3818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1FEF1C53-8CE7-B013-6DD9-B36DCAE1713C}"/>
              </a:ext>
            </a:extLst>
          </p:cNvPr>
          <p:cNvSpPr txBox="1"/>
          <p:nvPr/>
        </p:nvSpPr>
        <p:spPr>
          <a:xfrm>
            <a:off x="1524778" y="1368068"/>
            <a:ext cx="3271087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1200"/>
              </a:spcAft>
              <a:buNone/>
            </a:pPr>
            <a:r>
              <a:rPr lang="es-MX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Modelo de regresión lineal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879E0A2-FDC4-B466-079E-5ACBB52D85C0}"/>
              </a:ext>
            </a:extLst>
          </p:cNvPr>
          <p:cNvSpPr txBox="1"/>
          <p:nvPr/>
        </p:nvSpPr>
        <p:spPr>
          <a:xfrm>
            <a:off x="7284429" y="1368068"/>
            <a:ext cx="3721041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1200"/>
              </a:spcAft>
              <a:buNone/>
            </a:pPr>
            <a:r>
              <a:rPr lang="es-MX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Modelo de </a:t>
            </a:r>
            <a:r>
              <a:rPr lang="es-MX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elección discreta</a:t>
            </a:r>
            <a:endParaRPr lang="es-MX" sz="2000" b="1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DB11607-AFE3-4CF0-358B-DD0D16F7DA12}"/>
              </a:ext>
            </a:extLst>
          </p:cNvPr>
          <p:cNvSpPr txBox="1"/>
          <p:nvPr/>
        </p:nvSpPr>
        <p:spPr>
          <a:xfrm>
            <a:off x="6669505" y="2075369"/>
            <a:ext cx="50652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un modelo de elección discreta que estima la </a:t>
            </a:r>
            <a:r>
              <a:rPr lang="es-MX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probabilidad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que ocurra un evento binario.</a:t>
            </a:r>
            <a:endParaRPr lang="es-P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ED35F89-5E45-7C8F-8865-D3151FFC00B5}"/>
                  </a:ext>
                </a:extLst>
              </p:cNvPr>
              <p:cNvSpPr txBox="1"/>
              <p:nvPr/>
            </p:nvSpPr>
            <p:spPr>
              <a:xfrm>
                <a:off x="6316580" y="3524435"/>
                <a:ext cx="5534470" cy="6492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s-P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P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PE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PE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PE" sz="22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</m:e>
                      </m:d>
                      <m:sSub>
                        <m:sSubPr>
                          <m:ctrlPr>
                            <a:rPr lang="es-P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PE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PE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s-PE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PE" sz="2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s-P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PE" sz="2200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s-P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PE" sz="2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s-PE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PE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P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PE" sz="2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s-PE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P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PE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PE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PE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P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PE" sz="2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s-PE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P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PE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PE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PE" sz="2200" i="1">
                                  <a:latin typeface="Cambria Math" panose="02040503050406030204" pitchFamily="18" charset="0"/>
                                </a:rPr>
                                <m:t>+ …+</m:t>
                              </m:r>
                              <m:sSub>
                                <m:sSubPr>
                                  <m:ctrlPr>
                                    <a:rPr lang="es-P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PE" sz="2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s-PE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P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PE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PE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s-PE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s-PE" sz="2200" i="1" dirty="0"/>
                                <m:t>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PE" sz="2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ED35F89-5E45-7C8F-8865-D3151FFC0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580" y="3524435"/>
                <a:ext cx="5534470" cy="6492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3AF804CE-9C9D-472F-951A-E34547FC7121}"/>
                  </a:ext>
                </a:extLst>
              </p:cNvPr>
              <p:cNvSpPr txBox="1"/>
              <p:nvPr/>
            </p:nvSpPr>
            <p:spPr>
              <a:xfrm>
                <a:off x="627700" y="4862306"/>
                <a:ext cx="4688253" cy="437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i="1" dirty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PE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MX" sz="2000" i="1" dirty="0">
                          <a:latin typeface="Cambria Math" panose="02040503050406030204" pitchFamily="18" charset="0"/>
                        </a:rPr>
                        <m:t>​=</m:t>
                      </m:r>
                      <m:r>
                        <a:rPr lang="es-MX" sz="2000" i="1" dirty="0">
                          <a:latin typeface="Cambria Math" panose="02040503050406030204" pitchFamily="18" charset="0"/>
                        </a:rPr>
                        <m:t>𝑐𝑎𝑚𝑏𝑖𝑜</m:t>
                      </m:r>
                      <m:r>
                        <a:rPr lang="es-MX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000" i="1" dirty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es-MX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0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MX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000" i="1" dirty="0">
                          <a:latin typeface="Cambria Math" panose="02040503050406030204" pitchFamily="18" charset="0"/>
                        </a:rPr>
                        <m:t>𝑎𝑛𝑡𝑒</m:t>
                      </m:r>
                      <m:r>
                        <a:rPr lang="es-MX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000" i="1" dirty="0">
                          <a:latin typeface="Cambria Math" panose="02040503050406030204" pitchFamily="18" charset="0"/>
                        </a:rPr>
                        <m:t>𝑢𝑛</m:t>
                      </m:r>
                      <m:r>
                        <a:rPr lang="es-MX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000" i="1" dirty="0">
                          <a:latin typeface="Cambria Math" panose="02040503050406030204" pitchFamily="18" charset="0"/>
                        </a:rPr>
                        <m:t>𝑐𝑎𝑚𝑏𝑖𝑜</m:t>
                      </m:r>
                      <m:r>
                        <a:rPr lang="es-MX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000" i="1" dirty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es-MX" sz="2000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PE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MX" sz="2000" i="1" dirty="0">
                          <a:latin typeface="Cambria Math" panose="02040503050406030204" pitchFamily="18" charset="0"/>
                        </a:rPr>
                        <m:t>​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3AF804CE-9C9D-472F-951A-E34547FC7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00" y="4862306"/>
                <a:ext cx="4688253" cy="437684"/>
              </a:xfrm>
              <a:prstGeom prst="rect">
                <a:avLst/>
              </a:prstGeom>
              <a:blipFill>
                <a:blip r:embed="rId5"/>
                <a:stretch>
                  <a:fillRect r="-520" b="-2535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A17538BF-D73D-DD87-C813-93F08A808452}"/>
                  </a:ext>
                </a:extLst>
              </p:cNvPr>
              <p:cNvSpPr txBox="1"/>
              <p:nvPr/>
            </p:nvSpPr>
            <p:spPr>
              <a:xfrm>
                <a:off x="6917127" y="4862306"/>
                <a:ext cx="4933923" cy="437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i="1" dirty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PE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MX" sz="2000" i="1" dirty="0">
                          <a:latin typeface="Cambria Math" panose="02040503050406030204" pitchFamily="18" charset="0"/>
                        </a:rPr>
                        <m:t>​=</m:t>
                      </m:r>
                      <m:r>
                        <a:rPr lang="es-MX" sz="2000" i="1" dirty="0">
                          <a:latin typeface="Cambria Math" panose="02040503050406030204" pitchFamily="18" charset="0"/>
                        </a:rPr>
                        <m:t>𝑐𝑎𝑚𝑏𝑖𝑜</m:t>
                      </m:r>
                      <m:r>
                        <a:rPr lang="es-MX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000" i="1" dirty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𝑒𝑙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𝑙𝑜𝑔𝑎𝑟𝑖𝑡𝑚𝑜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𝑙𝑜𝑠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𝑜𝑑𝑑𝑠</m:t>
                      </m:r>
                      <m:r>
                        <a:rPr lang="es-MX" sz="2000" i="1" dirty="0">
                          <a:latin typeface="Cambria Math" panose="02040503050406030204" pitchFamily="18" charset="0"/>
                        </a:rPr>
                        <m:t>​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A17538BF-D73D-DD87-C813-93F08A808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127" y="4862306"/>
                <a:ext cx="4933923" cy="437684"/>
              </a:xfrm>
              <a:prstGeom prst="rect">
                <a:avLst/>
              </a:prstGeom>
              <a:blipFill>
                <a:blip r:embed="rId6"/>
                <a:stretch>
                  <a:fillRect r="-124" b="-2535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77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5C1D865D-943F-F8EB-2ECD-34022A71B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6c6a80478_0_22">
            <a:extLst>
              <a:ext uri="{FF2B5EF4-FFF2-40B4-BE49-F238E27FC236}">
                <a16:creationId xmlns:a16="http://schemas.microsoft.com/office/drawing/2014/main" id="{AACD7D5A-DAF5-C2F6-C8E7-1BA229A873E8}"/>
              </a:ext>
            </a:extLst>
          </p:cNvPr>
          <p:cNvSpPr txBox="1"/>
          <p:nvPr/>
        </p:nvSpPr>
        <p:spPr>
          <a:xfrm>
            <a:off x="340950" y="394250"/>
            <a:ext cx="115101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Modelo de regresión lineal vs Modelos de elección discreta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9A8B18E5-D119-9BE3-649C-A53D43F028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1448139"/>
                  </p:ext>
                </p:extLst>
              </p:nvPr>
            </p:nvGraphicFramePr>
            <p:xfrm>
              <a:off x="838200" y="1270171"/>
              <a:ext cx="10515600" cy="3078480"/>
            </p:xfrm>
            <a:graphic>
              <a:graphicData uri="http://schemas.openxmlformats.org/drawingml/2006/table">
                <a:tbl>
                  <a:tblPr/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1413905550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3439605959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144484606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 b="1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Característica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 b="1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Regresión Lineal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 b="1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Modelo </a:t>
                          </a:r>
                          <a:r>
                            <a:rPr lang="es-PE" sz="2000" b="1" dirty="0" err="1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Logit</a:t>
                          </a:r>
                          <a:endParaRPr lang="es-PE" sz="20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81706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s-PE" sz="20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Tipo de variable dependiente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Continua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Dicotómica (0/1)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79429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s-PE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Forma funcional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Lineal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No lineal (sigmoide)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482414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s-PE" sz="20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Interpretación de coeficientes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Cambio en (Y)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Cambio en log-odds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7975856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s-PE" sz="20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Rango de predicción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(- </a:t>
                          </a:r>
                          <a14:m>
                            <m:oMath xmlns:m="http://schemas.openxmlformats.org/officeDocument/2006/math">
                              <m:r>
                                <a:rPr lang="es-P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s-PE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, + </a:t>
                          </a:r>
                          <a14:m>
                            <m:oMath xmlns:m="http://schemas.openxmlformats.org/officeDocument/2006/math">
                              <m:r>
                                <a:rPr lang="es-P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s-PE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(0, 1)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74594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s-PE" sz="20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Método de estimación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Mínimos Cuadrados Ordinarios (MCO)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Máxima Verosimilitud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6248206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s-PE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Problema principal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No aplica a variables binarias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Más complejo de interpretar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36278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9A8B18E5-D119-9BE3-649C-A53D43F028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1448139"/>
                  </p:ext>
                </p:extLst>
              </p:nvPr>
            </p:nvGraphicFramePr>
            <p:xfrm>
              <a:off x="838200" y="1270171"/>
              <a:ext cx="10515600" cy="3078480"/>
            </p:xfrm>
            <a:graphic>
              <a:graphicData uri="http://schemas.openxmlformats.org/drawingml/2006/table">
                <a:tbl>
                  <a:tblPr/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1413905550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3439605959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144484606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 b="1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Característica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 b="1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Regresión Lineal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 b="1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Modelo </a:t>
                          </a:r>
                          <a:r>
                            <a:rPr lang="es-PE" sz="2000" b="1" dirty="0" err="1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Logit</a:t>
                          </a:r>
                          <a:endParaRPr lang="es-PE" sz="20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81706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s-PE" sz="20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Tipo de variable dependiente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Continua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Dicotómica (0/1)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794295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s-PE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Forma funcional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Lineal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No lineal (sigmoide)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48241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s-PE" sz="20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Interpretación de coeficientes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Cambio en (Y)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Cambio en log-odds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7975856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s-PE" sz="20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Rango de predicción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P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409231" r="-100174" b="-3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(0, 1)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74594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s-PE" sz="20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Método de estimación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Mínimos Cuadrados Ordinarios (MCO)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Máxima Verosimilitud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6248206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s-PE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Problema principal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No aplica a variables binarias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s-PE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Más complejo de interpretar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36278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B32119E-50DE-B213-7183-7792ECF67FF4}"/>
                  </a:ext>
                </a:extLst>
              </p:cNvPr>
              <p:cNvSpPr txBox="1"/>
              <p:nvPr/>
            </p:nvSpPr>
            <p:spPr>
              <a:xfrm>
                <a:off x="838200" y="4578273"/>
                <a:ext cx="5576585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s-MX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Limitaciones del Modelo de regresión lineal</a:t>
                </a:r>
              </a:p>
              <a:p>
                <a:pPr>
                  <a:buNone/>
                </a:pPr>
                <a:endParaRPr lang="es-MX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None/>
                </a:pPr>
                <a:r>
                  <a:rPr lang="es-MX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 usas regresión lineal con </a:t>
                </a:r>
                <a14:m>
                  <m:oMath xmlns:m="http://schemas.openxmlformats.org/officeDocument/2006/math">
                    <m:r>
                      <a:rPr lang="es-MX" sz="20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s-PE" sz="2000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s-MX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binaria: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s-MX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Puede predecir probabilidades </a:t>
                </a:r>
                <a14:m>
                  <m:oMath xmlns:m="http://schemas.openxmlformats.org/officeDocument/2006/math">
                    <m:r>
                      <a:rPr lang="es-MX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&lt; 0 </m:t>
                    </m:r>
                    <m:r>
                      <a:rPr lang="es-MX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𝑜</m:t>
                    </m:r>
                    <m:r>
                      <a:rPr lang="es-MX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&gt; 1</m:t>
                    </m:r>
                  </m:oMath>
                </a14:m>
                <a:endParaRPr lang="es-MX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s-MX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Error </a:t>
                </a:r>
                <a:r>
                  <a:rPr lang="es-MX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heterocedástico</a:t>
                </a:r>
                <a:r>
                  <a:rPr lang="es-MX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𝑉𝑎𝑟</m:t>
                    </m:r>
                    <m:r>
                      <a:rPr lang="es-MX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s-MX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es-MX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|</m:t>
                    </m:r>
                    <m:r>
                      <a:rPr lang="es-MX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es-MX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es-MX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es-MX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(1−</m:t>
                    </m:r>
                    <m:r>
                      <a:rPr lang="es-MX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es-MX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s-MX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s-MX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Relación no realista</a:t>
                </a: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B32119E-50DE-B213-7183-7792ECF67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78273"/>
                <a:ext cx="5576585" cy="1938992"/>
              </a:xfrm>
              <a:prstGeom prst="rect">
                <a:avLst/>
              </a:prstGeom>
              <a:blipFill>
                <a:blip r:embed="rId4"/>
                <a:stretch>
                  <a:fillRect l="-1204" t="-1572" b="-471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29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BAB7C5D8-2A86-484C-55A9-80F4744F3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6c6a80478_0_22">
            <a:extLst>
              <a:ext uri="{FF2B5EF4-FFF2-40B4-BE49-F238E27FC236}">
                <a16:creationId xmlns:a16="http://schemas.microsoft.com/office/drawing/2014/main" id="{1D79D24A-62A4-20D6-6531-67DD222AE8E4}"/>
              </a:ext>
            </a:extLst>
          </p:cNvPr>
          <p:cNvSpPr txBox="1"/>
          <p:nvPr/>
        </p:nvSpPr>
        <p:spPr>
          <a:xfrm>
            <a:off x="340950" y="394250"/>
            <a:ext cx="115101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Comparación de Modelos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D8BE446-E626-3C10-311D-34457508F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558" y="1040550"/>
            <a:ext cx="10031259" cy="54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9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7EF1389E-0245-B48E-FC48-BEFB9C202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6c6a80478_0_22">
            <a:extLst>
              <a:ext uri="{FF2B5EF4-FFF2-40B4-BE49-F238E27FC236}">
                <a16:creationId xmlns:a16="http://schemas.microsoft.com/office/drawing/2014/main" id="{EA80875A-8900-8D51-89B5-7658FC0422A8}"/>
              </a:ext>
            </a:extLst>
          </p:cNvPr>
          <p:cNvSpPr txBox="1"/>
          <p:nvPr/>
        </p:nvSpPr>
        <p:spPr>
          <a:xfrm>
            <a:off x="340950" y="394250"/>
            <a:ext cx="115101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Modelo </a:t>
            </a:r>
            <a:r>
              <a:rPr lang="es-MX" sz="3000" b="1" dirty="0" err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Logit</a:t>
            </a:r>
            <a:r>
              <a:rPr lang="es-MX" sz="30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MX" sz="3000" b="1" dirty="0" err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Probit</a:t>
            </a:r>
            <a:endParaRPr lang="es-MX" sz="3000" b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7A3BB1E-277F-3EFF-10D3-8E4DEB47B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817114"/>
              </p:ext>
            </p:extLst>
          </p:nvPr>
        </p:nvGraphicFramePr>
        <p:xfrm>
          <a:off x="838200" y="1737360"/>
          <a:ext cx="10515600" cy="3383280"/>
        </p:xfrm>
        <a:graphic>
          <a:graphicData uri="http://schemas.openxmlformats.org/drawingml/2006/table">
            <a:tbl>
              <a:tblPr/>
              <a:tblGrid>
                <a:gridCol w="2482516">
                  <a:extLst>
                    <a:ext uri="{9D8B030D-6E8A-4147-A177-3AD203B41FA5}">
                      <a16:colId xmlns:a16="http://schemas.microsoft.com/office/drawing/2014/main" val="1664517847"/>
                    </a:ext>
                  </a:extLst>
                </a:gridCol>
                <a:gridCol w="3765884">
                  <a:extLst>
                    <a:ext uri="{9D8B030D-6E8A-4147-A177-3AD203B41FA5}">
                      <a16:colId xmlns:a16="http://schemas.microsoft.com/office/drawing/2014/main" val="708189457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37500190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Característica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20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Logit</a:t>
                      </a:r>
                      <a:endParaRPr lang="es-PE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20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Probit</a:t>
                      </a:r>
                      <a:endParaRPr lang="es-PE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149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Distribución Logística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Distribución Normal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666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Forma de la curva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Sigmoide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Sigmoide (más suave en colas)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78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Interpretación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Odds ratios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directa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540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Estimación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Máxima verosimilitud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Máxima verosimilitud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26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Uso práctico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Más común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E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Más teórico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877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E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Ventaja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s-PE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 </a:t>
                      </a:r>
                      <a:r>
                        <a:rPr lang="es-MX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más robusto a valores extremos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Facilidad de interpretar</a:t>
                      </a:r>
                      <a:endParaRPr lang="es-PE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s-PE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 </a:t>
                      </a:r>
                      <a:r>
                        <a:rPr lang="es-MX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más consistente con supuestos de normalidad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Fundamentos teóricos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284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84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F944C50C-D7C2-56A2-CC50-F59B7ECCC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6c6a80478_0_22">
            <a:extLst>
              <a:ext uri="{FF2B5EF4-FFF2-40B4-BE49-F238E27FC236}">
                <a16:creationId xmlns:a16="http://schemas.microsoft.com/office/drawing/2014/main" id="{F1481773-2398-7BA9-F728-654E60B0777B}"/>
              </a:ext>
            </a:extLst>
          </p:cNvPr>
          <p:cNvSpPr txBox="1"/>
          <p:nvPr/>
        </p:nvSpPr>
        <p:spPr>
          <a:xfrm>
            <a:off x="340950" y="394250"/>
            <a:ext cx="11510100" cy="72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5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s-MX" sz="3500" b="1" dirty="0" err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odds</a:t>
            </a:r>
            <a:r>
              <a:rPr lang="es-MX" sz="35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ratios y efectos marginales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D51F95-786C-D855-C03B-B6F9327C907E}"/>
              </a:ext>
            </a:extLst>
          </p:cNvPr>
          <p:cNvSpPr txBox="1"/>
          <p:nvPr/>
        </p:nvSpPr>
        <p:spPr>
          <a:xfrm>
            <a:off x="340950" y="2005775"/>
            <a:ext cx="32214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Comparan la probabilidad de que ocurra un evento vs. Que no ocurra dicho evento.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4D5C95-B0D9-D160-736C-5A05C1F90E4D}"/>
              </a:ext>
            </a:extLst>
          </p:cNvPr>
          <p:cNvSpPr txBox="1"/>
          <p:nvPr/>
        </p:nvSpPr>
        <p:spPr>
          <a:xfrm>
            <a:off x="887633" y="1373611"/>
            <a:ext cx="212808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1200"/>
              </a:spcAft>
              <a:buNone/>
            </a:pPr>
            <a:r>
              <a:rPr lang="es-MX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Odds</a:t>
            </a:r>
            <a:endParaRPr lang="es-MX" sz="2000" b="1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1BEF8C4-21E9-A5B5-8B70-D0F4CC5C6B89}"/>
                  </a:ext>
                </a:extLst>
              </p:cNvPr>
              <p:cNvSpPr txBox="1"/>
              <p:nvPr/>
            </p:nvSpPr>
            <p:spPr>
              <a:xfrm>
                <a:off x="642507" y="3368841"/>
                <a:ext cx="2428229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𝑜𝑑𝑑𝑠</m:t>
                      </m:r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20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s-PE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200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s-PE" sz="200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num>
                        <m:den>
                          <m:r>
                            <a:rPr lang="es-PE" sz="200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s-PE" sz="20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s-PE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s-PE" sz="200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PE" sz="20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1BEF8C4-21E9-A5B5-8B70-D0F4CC5C6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07" y="3368841"/>
                <a:ext cx="2428229" cy="6408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4C81784-CF83-0676-59EE-9D92A6E2F402}"/>
                  </a:ext>
                </a:extLst>
              </p:cNvPr>
              <p:cNvSpPr txBox="1"/>
              <p:nvPr/>
            </p:nvSpPr>
            <p:spPr>
              <a:xfrm>
                <a:off x="4851693" y="3398079"/>
                <a:ext cx="2447145" cy="58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𝑂𝑅</m:t>
                      </m:r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𝑜𝑑𝑑𝑠</m:t>
                          </m:r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𝑐𝑜𝑛</m:t>
                          </m:r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𝑜𝑑𝑑𝑠</m:t>
                          </m:r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𝑐𝑜𝑛</m:t>
                          </m:r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</m:oMath>
                  </m:oMathPara>
                </a14:m>
                <a:endParaRPr lang="es-PE" sz="20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4C81784-CF83-0676-59EE-9D92A6E2F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693" y="3398079"/>
                <a:ext cx="2447145" cy="5823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E811C00F-4A1A-C863-BC5F-3954B8450161}"/>
              </a:ext>
            </a:extLst>
          </p:cNvPr>
          <p:cNvSpPr txBox="1"/>
          <p:nvPr/>
        </p:nvSpPr>
        <p:spPr>
          <a:xfrm>
            <a:off x="4464539" y="2005775"/>
            <a:ext cx="32214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Mide cuánto cambian los </a:t>
            </a:r>
            <a:r>
              <a:rPr lang="es-MX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odds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cuando cambia una variable explicativa.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48C305E-B344-A034-2E27-FF148F7A1939}"/>
              </a:ext>
            </a:extLst>
          </p:cNvPr>
          <p:cNvSpPr txBox="1"/>
          <p:nvPr/>
        </p:nvSpPr>
        <p:spPr>
          <a:xfrm>
            <a:off x="5011222" y="1373611"/>
            <a:ext cx="212808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1200"/>
              </a:spcAft>
              <a:buNone/>
            </a:pPr>
            <a:r>
              <a:rPr lang="es-MX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Odds</a:t>
            </a:r>
            <a:r>
              <a:rPr lang="es-MX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Ratio</a:t>
            </a:r>
            <a:endParaRPr lang="es-MX" sz="2000" b="1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>
                <a:extLst>
                  <a:ext uri="{FF2B5EF4-FFF2-40B4-BE49-F238E27FC236}">
                    <a16:creationId xmlns:a16="http://schemas.microsoft.com/office/drawing/2014/main" id="{3654ADA6-CFA3-15E2-7A92-9C3D90842E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6945" y="2513606"/>
                <a:ext cx="4165055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s-PE" altLang="es-PE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kumimoji="0" lang="es-PE" altLang="es-PE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𝑂𝑅</m:t>
                    </m:r>
                    <m:r>
                      <a:rPr kumimoji="0" lang="es-PE" altLang="es-PE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&gt;1 </m:t>
                    </m:r>
                  </m:oMath>
                </a14:m>
                <a:r>
                  <a:rPr kumimoji="0" lang="es-PE" altLang="es-PE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aumenta la probabilidad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s-PE" altLang="es-PE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kumimoji="0" lang="es-PE" altLang="es-PE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𝑂𝑅</m:t>
                    </m:r>
                    <m:r>
                      <a:rPr kumimoji="0" lang="es-PE" altLang="es-PE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&lt; 1 </m:t>
                    </m:r>
                  </m:oMath>
                </a14:m>
                <a:r>
                  <a:rPr kumimoji="0" lang="es-PE" altLang="es-PE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disminuye la probabilidad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s-PE" altLang="es-PE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kumimoji="0" lang="es-PE" altLang="es-PE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𝑂𝑅</m:t>
                    </m:r>
                    <m:r>
                      <a:rPr kumimoji="0" lang="es-PE" altLang="es-PE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 1 </m:t>
                    </m:r>
                  </m:oMath>
                </a14:m>
                <a:r>
                  <a:rPr kumimoji="0" lang="es-PE" altLang="es-PE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no hay efecto </a:t>
                </a:r>
              </a:p>
            </p:txBody>
          </p:sp>
        </mc:Choice>
        <mc:Fallback xmlns="">
          <p:sp>
            <p:nvSpPr>
              <p:cNvPr id="17" name="Rectangle 2">
                <a:extLst>
                  <a:ext uri="{FF2B5EF4-FFF2-40B4-BE49-F238E27FC236}">
                    <a16:creationId xmlns:a16="http://schemas.microsoft.com/office/drawing/2014/main" id="{3654ADA6-CFA3-15E2-7A92-9C3D90842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6945" y="2513606"/>
                <a:ext cx="4165055" cy="830997"/>
              </a:xfrm>
              <a:prstGeom prst="rect">
                <a:avLst/>
              </a:prstGeom>
              <a:blipFill>
                <a:blip r:embed="rId5"/>
                <a:stretch>
                  <a:fillRect l="-878" t="-1460" b="-87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echa: curvada hacia la derecha 17">
            <a:extLst>
              <a:ext uri="{FF2B5EF4-FFF2-40B4-BE49-F238E27FC236}">
                <a16:creationId xmlns:a16="http://schemas.microsoft.com/office/drawing/2014/main" id="{2773C309-5C4D-E03B-BAE6-1C22DCE1AB0E}"/>
              </a:ext>
            </a:extLst>
          </p:cNvPr>
          <p:cNvSpPr/>
          <p:nvPr/>
        </p:nvSpPr>
        <p:spPr>
          <a:xfrm flipH="1">
            <a:off x="8357741" y="1497943"/>
            <a:ext cx="954701" cy="1015663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28A92FD-EFD1-AE65-75E2-08474DFC5EE3}"/>
              </a:ext>
            </a:extLst>
          </p:cNvPr>
          <p:cNvSpPr txBox="1"/>
          <p:nvPr/>
        </p:nvSpPr>
        <p:spPr>
          <a:xfrm>
            <a:off x="717541" y="4642190"/>
            <a:ext cx="2278159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1200"/>
              </a:spcAft>
              <a:buNone/>
            </a:pPr>
            <a:r>
              <a:rPr lang="es-MX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Efectos marginales</a:t>
            </a:r>
            <a:endParaRPr lang="es-MX" sz="2000" b="1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41F0E73A-35DE-D2CE-A852-C142556F7137}"/>
                  </a:ext>
                </a:extLst>
              </p:cNvPr>
              <p:cNvSpPr txBox="1"/>
              <p:nvPr/>
            </p:nvSpPr>
            <p:spPr>
              <a:xfrm>
                <a:off x="340950" y="5255203"/>
                <a:ext cx="5044993" cy="10403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PE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Cuánto cambia la probabilidad de que ocurra </a:t>
                </a:r>
                <a14:m>
                  <m:oMath xmlns:m="http://schemas.openxmlformats.org/officeDocument/2006/math">
                    <m:r>
                      <a:rPr lang="es-PE" sz="20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PE" sz="20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s-PE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ante un pequeño cambio en una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s-MX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41F0E73A-35DE-D2CE-A852-C142556F7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0" y="5255203"/>
                <a:ext cx="5044993" cy="1040349"/>
              </a:xfrm>
              <a:prstGeom prst="rect">
                <a:avLst/>
              </a:prstGeom>
              <a:blipFill>
                <a:blip r:embed="rId6"/>
                <a:stretch>
                  <a:fillRect l="-1329" t="-2924" r="-1087" b="-760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193C19EC-F1B3-7BB2-761E-F7021FA0BDB3}"/>
                  </a:ext>
                </a:extLst>
              </p:cNvPr>
              <p:cNvSpPr txBox="1"/>
              <p:nvPr/>
            </p:nvSpPr>
            <p:spPr>
              <a:xfrm>
                <a:off x="6104466" y="5484389"/>
                <a:ext cx="1537985" cy="6840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P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P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s-PE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s-PE" sz="200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PE" sz="20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es-PE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PE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PE" sz="2000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193C19EC-F1B3-7BB2-761E-F7021FA0B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466" y="5484389"/>
                <a:ext cx="1537985" cy="6840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40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648</Words>
  <Application>Microsoft Office PowerPoint</Application>
  <PresentationFormat>Panorámica</PresentationFormat>
  <Paragraphs>142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Cambria Math</vt:lpstr>
      <vt:lpstr>Wingdings</vt:lpstr>
      <vt:lpstr>Calibri</vt:lpstr>
      <vt:lpstr>Arial</vt:lpstr>
      <vt:lpstr>Roboto</vt:lpstr>
      <vt:lpstr>Tema de Office</vt:lpstr>
      <vt:lpstr>PROCESAMIENTO Y ANÁLISIS DE INFORMACIÓN DE ENCUESTAS CON TÉCNICAS ECONOMÉTRICAS PARA ESTUDIOS SEB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PROCESAMIENTO Y ANÁLISIS DE INFORMACIÓN DE ENCUESTAS CON TÉCNICAS ECONOMÉTRICAS PARA ESTUDIOS SEB</dc:title>
  <dc:creator>Christian</dc:creator>
  <cp:lastModifiedBy>Christian Silvera</cp:lastModifiedBy>
  <cp:revision>27</cp:revision>
  <dcterms:created xsi:type="dcterms:W3CDTF">2025-01-23T14:59:39Z</dcterms:created>
  <dcterms:modified xsi:type="dcterms:W3CDTF">2026-04-09T15:38:21Z</dcterms:modified>
</cp:coreProperties>
</file>