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264" r:id="rId3"/>
    <p:sldId id="265" r:id="rId4"/>
    <p:sldId id="297" r:id="rId5"/>
    <p:sldId id="300" r:id="rId6"/>
    <p:sldId id="299" r:id="rId7"/>
    <p:sldId id="301" r:id="rId8"/>
    <p:sldId id="302" r:id="rId9"/>
    <p:sldId id="303" r:id="rId10"/>
    <p:sldId id="304" r:id="rId11"/>
    <p:sldId id="308" r:id="rId12"/>
    <p:sldId id="305" r:id="rId13"/>
    <p:sldId id="307" r:id="rId14"/>
    <p:sldId id="306" r:id="rId15"/>
  </p:sldIdLst>
  <p:sldSz cx="12192000" cy="6858000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jbAGW4DBg7MG4rpmPcQ9OeVOU6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593FED-4185-43FE-B4D9-427439EAB14E}">
  <a:tblStyle styleId="{3E593FED-4185-43FE-B4D9-427439EAB1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Hoja1!$C$5</c:f>
              <c:strCache>
                <c:ptCount val="1"/>
                <c:pt idx="0">
                  <c:v>Productividad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Hoja1!$D$4:$E$4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Hoja1!$D$5:$E$5</c:f>
              <c:numCache>
                <c:formatCode>General</c:formatCode>
                <c:ptCount val="2"/>
                <c:pt idx="0">
                  <c:v>16.23</c:v>
                </c:pt>
                <c:pt idx="1">
                  <c:v>20.55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1-4B64-B11D-05DA6B3B4DA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1258400"/>
        <c:axId val="911256960"/>
      </c:lineChart>
      <c:catAx>
        <c:axId val="9112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11256960"/>
        <c:crosses val="autoZero"/>
        <c:auto val="1"/>
        <c:lblAlgn val="ctr"/>
        <c:lblOffset val="100"/>
        <c:noMultiLvlLbl val="0"/>
      </c:catAx>
      <c:valAx>
        <c:axId val="91125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91125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strRef>
              <c:f>Hoja1!$A$7</c:f>
              <c:strCache>
                <c:ptCount val="1"/>
                <c:pt idx="0">
                  <c:v>Con programa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17.23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C08-4117-A10A-45F62C36C13F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Hoja1!$B$7</c:f>
              <c:numCache>
                <c:formatCode>General</c:formatCode>
                <c:ptCount val="1"/>
                <c:pt idx="0">
                  <c:v>21.23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8-4117-A10A-45F62C36C13F}"/>
            </c:ext>
          </c:extLst>
        </c:ser>
        <c:ser>
          <c:idx val="0"/>
          <c:order val="1"/>
          <c:tx>
            <c:strRef>
              <c:f>Hoja1!$A$8</c:f>
              <c:strCache>
                <c:ptCount val="1"/>
                <c:pt idx="0">
                  <c:v>Sin programa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21.33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C08-4117-A10A-45F62C36C13F}"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Hoja1!$B$6</c:f>
              <c:numCache>
                <c:formatCode>General</c:formatCode>
                <c:ptCount val="1"/>
                <c:pt idx="0">
                  <c:v>2024</c:v>
                </c:pt>
              </c:numCache>
            </c:numRef>
          </c:cat>
          <c:val>
            <c:numRef>
              <c:f>Hoja1!$B$8</c:f>
              <c:numCache>
                <c:formatCode>General</c:formatCode>
                <c:ptCount val="1"/>
                <c:pt idx="0">
                  <c:v>17.23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08-4117-A10A-45F62C36C1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80278000"/>
        <c:axId val="2080286640"/>
      </c:lineChart>
      <c:catAx>
        <c:axId val="208027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2080286640"/>
        <c:crosses val="autoZero"/>
        <c:auto val="1"/>
        <c:lblAlgn val="ctr"/>
        <c:lblOffset val="100"/>
        <c:noMultiLvlLbl val="0"/>
      </c:catAx>
      <c:valAx>
        <c:axId val="2080286640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208027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/>
              <a:t>Impacto del programa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Agricultores con el programa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Hoja1!$C$3:$D$3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Hoja1!$C$4:$D$4</c:f>
              <c:numCache>
                <c:formatCode>General</c:formatCode>
                <c:ptCount val="2"/>
                <c:pt idx="0">
                  <c:v>23.45</c:v>
                </c:pt>
                <c:pt idx="1">
                  <c:v>29.36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4-4361-843F-0B4B4844F041}"/>
            </c:ext>
          </c:extLst>
        </c:ser>
        <c:ser>
          <c:idx val="1"/>
          <c:order val="1"/>
          <c:tx>
            <c:strRef>
              <c:f>Hoja1!$B$5</c:f>
              <c:strCache>
                <c:ptCount val="1"/>
                <c:pt idx="0">
                  <c:v>Agricultores sin el programa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2787947205524042"/>
                  <c:y val="-7.155691220758858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74-4361-843F-0B4B4844F041}"/>
                </c:ext>
              </c:extLst>
            </c:dLbl>
            <c:dLbl>
              <c:idx val="1"/>
              <c:layout>
                <c:manualLayout>
                  <c:x val="1.7879189832453651E-2"/>
                  <c:y val="-7.155691220758790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74-4361-843F-0B4B4844F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Hoja1!$C$3:$D$3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Hoja1!$C$5:$D$5</c:f>
              <c:numCache>
                <c:formatCode>General</c:formatCode>
                <c:ptCount val="2"/>
                <c:pt idx="0">
                  <c:v>21.67</c:v>
                </c:pt>
                <c:pt idx="1">
                  <c:v>25.41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74-4361-843F-0B4B4844F041}"/>
            </c:ext>
          </c:extLst>
        </c:ser>
        <c:ser>
          <c:idx val="2"/>
          <c:order val="2"/>
          <c:tx>
            <c:strRef>
              <c:f>Hoja1!$B$6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Hoja1!$C$3:$D$3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Hoja1!$C$6:$D$6</c:f>
              <c:numCache>
                <c:formatCode>General</c:formatCode>
                <c:ptCount val="2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74-4361-843F-0B4B4844F04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7151280"/>
        <c:axId val="1037161360"/>
      </c:lineChart>
      <c:catAx>
        <c:axId val="103715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037161360"/>
        <c:crosses val="autoZero"/>
        <c:auto val="1"/>
        <c:lblAlgn val="ctr"/>
        <c:lblOffset val="100"/>
        <c:noMultiLvlLbl val="0"/>
      </c:catAx>
      <c:valAx>
        <c:axId val="1037161360"/>
        <c:scaling>
          <c:orientation val="minMax"/>
          <c:max val="3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103715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282BCF06-DE9B-ACEE-4D9A-ED000128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C92FDDCC-43B5-4812-6C36-2192E66DE4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99F97912-0F43-38E8-148E-52EB3C7E46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7987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BBE79BD9-B9AD-40E2-CE50-282D10030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6FD35215-7635-7A20-89F7-45CE3F1471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E753FAFB-74DD-DC19-93A5-961C044BED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161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81A445E2-C296-717E-3E4B-8097782AF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90F4F277-9B8E-E713-CB6D-AD721C377F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EF3F777D-4C67-B7B9-89C6-AEF8590F3D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667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520761EA-DBE8-2D30-16BC-7BA2AD2C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846E4C3D-DF0E-4671-EA65-D088596FD2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714FAF98-DE62-4CB0-ED0D-475D003B8E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12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B443E1E9-6631-AFAF-93C0-BA20100A5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FFA27513-F6D3-2A25-EC06-11F05FEBA1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5300A6AF-7B3E-8DE3-D813-E6BB28C5F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995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6c6a8047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356c6a8047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57AC2E9-2517-C885-51E6-31E0B70D6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3F6FDFD1-0D0A-4051-662F-B71F6D1F93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9239F34F-63E0-BA92-F7A8-4FD1768FAF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8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E1B60269-8997-CA74-9ECB-DFC60168D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3FD7A026-6BB9-E5BF-BE69-49B0104264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FFE4A3E0-9A8A-6DBE-E28E-6307DA048B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099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4D7ED3CF-4869-8960-62DA-912C21983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6FB81F7E-990E-5F57-DC76-72DF99F1FA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8529E828-F7E4-A457-A17B-538E060B09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3639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0DDDF484-BE02-FDCB-FFC4-43564D182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09B9C113-7CBE-D2DF-78B3-5D76A867B0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81803FED-5D04-428C-ADDD-C6CC2B61E7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4415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2F94D1CB-580F-B7B8-395A-2481F3D5F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60B735DF-F8BB-CE00-23B7-B891A30EB4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39AC0ED2-271D-BA69-E4EF-F47F8CF0F1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721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38DACE7B-E9AE-FE3C-44B3-B06FDB410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6c6a80478_0_22:notes">
            <a:extLst>
              <a:ext uri="{FF2B5EF4-FFF2-40B4-BE49-F238E27FC236}">
                <a16:creationId xmlns:a16="http://schemas.microsoft.com/office/drawing/2014/main" id="{4C496879-27D8-1F77-E0F4-F78B1864AE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56c6a80478_0_22:notes">
            <a:extLst>
              <a:ext uri="{FF2B5EF4-FFF2-40B4-BE49-F238E27FC236}">
                <a16:creationId xmlns:a16="http://schemas.microsoft.com/office/drawing/2014/main" id="{83A93505-0033-0E03-3085-C2FFB56498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48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en blanco">
  <p:cSld name="Diapositiva en blanco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/>
          <p:nvPr/>
        </p:nvSpPr>
        <p:spPr>
          <a:xfrm>
            <a:off x="1" y="-2"/>
            <a:ext cx="7060675" cy="1283508"/>
          </a:xfrm>
          <a:custGeom>
            <a:avLst/>
            <a:gdLst/>
            <a:ahLst/>
            <a:cxnLst/>
            <a:rect l="l" t="t" r="r" b="b"/>
            <a:pathLst>
              <a:path w="8484781" h="1283508" extrusionOk="0">
                <a:moveTo>
                  <a:pt x="0" y="0"/>
                </a:moveTo>
                <a:lnTo>
                  <a:pt x="7581014" y="0"/>
                </a:lnTo>
                <a:lnTo>
                  <a:pt x="8484781" y="1272875"/>
                </a:lnTo>
                <a:lnTo>
                  <a:pt x="0" y="1283508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491850" y="2377725"/>
            <a:ext cx="5945700" cy="13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3500"/>
            </a:pPr>
            <a:r>
              <a:rPr lang="es-MX" sz="2600" b="1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PROCESAMIENTO Y ANÁLISIS DE INFORMACIÓN DE ENCUESTAS CON TÉCNICAS ECONOMÉTRICAS PARA ESTUDIOS SEB</a:t>
            </a:r>
            <a:endParaRPr sz="2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64" y="301497"/>
            <a:ext cx="1250089" cy="72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5328" y="236170"/>
            <a:ext cx="2025042" cy="87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1008" y="1657350"/>
            <a:ext cx="3108901" cy="163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21385" y="287849"/>
            <a:ext cx="1437806" cy="68094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"/>
          <p:cNvSpPr/>
          <p:nvPr/>
        </p:nvSpPr>
        <p:spPr>
          <a:xfrm>
            <a:off x="6588466" y="2415017"/>
            <a:ext cx="1599780" cy="1286592"/>
          </a:xfrm>
          <a:custGeom>
            <a:avLst/>
            <a:gdLst/>
            <a:ahLst/>
            <a:cxnLst/>
            <a:rect l="l" t="t" r="r" b="b"/>
            <a:pathLst>
              <a:path w="1599780" h="1286592" extrusionOk="0">
                <a:moveTo>
                  <a:pt x="0" y="3084"/>
                </a:moveTo>
                <a:lnTo>
                  <a:pt x="650490" y="0"/>
                </a:lnTo>
                <a:lnTo>
                  <a:pt x="1599780" y="1282723"/>
                </a:lnTo>
                <a:lnTo>
                  <a:pt x="918897" y="1286592"/>
                </a:lnTo>
                <a:lnTo>
                  <a:pt x="0" y="3084"/>
                </a:lnTo>
                <a:close/>
              </a:path>
            </a:pathLst>
          </a:custGeom>
          <a:solidFill>
            <a:srgbClr val="1046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/>
          <p:nvPr/>
        </p:nvSpPr>
        <p:spPr>
          <a:xfrm>
            <a:off x="6255087" y="2895178"/>
            <a:ext cx="1257874" cy="806431"/>
          </a:xfrm>
          <a:custGeom>
            <a:avLst/>
            <a:gdLst/>
            <a:ahLst/>
            <a:cxnLst/>
            <a:rect l="l" t="t" r="r" b="b"/>
            <a:pathLst>
              <a:path w="1257874" h="806431" extrusionOk="0">
                <a:moveTo>
                  <a:pt x="0" y="0"/>
                </a:moveTo>
                <a:lnTo>
                  <a:pt x="673767" y="4292"/>
                </a:lnTo>
                <a:lnTo>
                  <a:pt x="1257874" y="794610"/>
                </a:lnTo>
                <a:lnTo>
                  <a:pt x="592894" y="806431"/>
                </a:lnTo>
                <a:lnTo>
                  <a:pt x="0" y="0"/>
                </a:lnTo>
                <a:close/>
              </a:path>
            </a:pathLst>
          </a:custGeom>
          <a:solidFill>
            <a:srgbClr val="F6A6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" name="Google Shape;77;p1"/>
          <p:cNvGrpSpPr/>
          <p:nvPr/>
        </p:nvGrpSpPr>
        <p:grpSpPr>
          <a:xfrm>
            <a:off x="0" y="6677247"/>
            <a:ext cx="12181367" cy="180753"/>
            <a:chOff x="0" y="6677247"/>
            <a:chExt cx="12181367" cy="180753"/>
          </a:xfrm>
        </p:grpSpPr>
        <p:sp>
          <p:nvSpPr>
            <p:cNvPr id="78" name="Google Shape;78;p1"/>
            <p:cNvSpPr/>
            <p:nvPr/>
          </p:nvSpPr>
          <p:spPr>
            <a:xfrm>
              <a:off x="0" y="6677247"/>
              <a:ext cx="2434856" cy="180753"/>
            </a:xfrm>
            <a:prstGeom prst="rect">
              <a:avLst/>
            </a:prstGeom>
            <a:solidFill>
              <a:srgbClr val="F6A6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2434856" y="6677247"/>
              <a:ext cx="2434856" cy="180753"/>
            </a:xfrm>
            <a:prstGeom prst="rect">
              <a:avLst/>
            </a:prstGeom>
            <a:solidFill>
              <a:srgbClr val="1046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869712" y="6677247"/>
              <a:ext cx="2434856" cy="180753"/>
            </a:xfrm>
            <a:prstGeom prst="rect">
              <a:avLst/>
            </a:prstGeom>
            <a:solidFill>
              <a:srgbClr val="10A6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7304568" y="6677247"/>
              <a:ext cx="2434856" cy="180753"/>
            </a:xfrm>
            <a:prstGeom prst="rect">
              <a:avLst/>
            </a:prstGeom>
            <a:solidFill>
              <a:srgbClr val="7AB4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9746511" y="6677247"/>
              <a:ext cx="2434856" cy="180753"/>
            </a:xfrm>
            <a:prstGeom prst="rect">
              <a:avLst/>
            </a:prstGeom>
            <a:solidFill>
              <a:srgbClr val="BEDC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"/>
          <p:cNvSpPr/>
          <p:nvPr/>
        </p:nvSpPr>
        <p:spPr>
          <a:xfrm>
            <a:off x="6815470" y="3652308"/>
            <a:ext cx="5365897" cy="3040912"/>
          </a:xfrm>
          <a:custGeom>
            <a:avLst/>
            <a:gdLst/>
            <a:ahLst/>
            <a:cxnLst/>
            <a:rect l="l" t="t" r="r" b="b"/>
            <a:pathLst>
              <a:path w="5365897" h="3040912" extrusionOk="0">
                <a:moveTo>
                  <a:pt x="0" y="0"/>
                </a:moveTo>
                <a:lnTo>
                  <a:pt x="5365897" y="0"/>
                </a:lnTo>
                <a:lnTo>
                  <a:pt x="5365897" y="3030279"/>
                </a:lnTo>
                <a:lnTo>
                  <a:pt x="2126512" y="30409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1"/>
          <p:cNvCxnSpPr/>
          <p:nvPr/>
        </p:nvCxnSpPr>
        <p:spPr>
          <a:xfrm>
            <a:off x="1728000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"/>
          <p:cNvCxnSpPr/>
          <p:nvPr/>
        </p:nvCxnSpPr>
        <p:spPr>
          <a:xfrm>
            <a:off x="4295354" y="422031"/>
            <a:ext cx="0" cy="441969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6" name="Google Shape;86;p1" descr="Interfaz de usuario gráfica&#10;&#10;El contenido generado por IA puede ser incorrecto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4081" y="336025"/>
            <a:ext cx="2332871" cy="71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Logotipo&#10;&#10;El contenido generado por IA puede ser incorrecto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39424" y="270760"/>
            <a:ext cx="1817595" cy="83936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629100" y="5394440"/>
            <a:ext cx="283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s-PE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Abril, 2026</a:t>
            </a: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547590" y="3988369"/>
            <a:ext cx="2835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Christian Silvera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SENAMHI Perú</a:t>
            </a:r>
            <a:endParaRPr sz="2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EE56854B-537A-72FF-8839-F9543662D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FABA735D-E861-D143-30A6-C7CDAF36CF9C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Cuasiexperimentales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A11FE8-5D8B-5E13-A473-77833BF8D162}"/>
              </a:ext>
            </a:extLst>
          </p:cNvPr>
          <p:cNvSpPr txBox="1"/>
          <p:nvPr/>
        </p:nvSpPr>
        <p:spPr>
          <a:xfrm>
            <a:off x="340950" y="1454211"/>
            <a:ext cx="4739050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Diferencias en Diferencias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7BE463-76ED-C79D-7E19-0A15232864B5}"/>
              </a:ext>
            </a:extLst>
          </p:cNvPr>
          <p:cNvSpPr txBox="1"/>
          <p:nvPr/>
        </p:nvSpPr>
        <p:spPr>
          <a:xfrm>
            <a:off x="340950" y="2191037"/>
            <a:ext cx="69107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Descripción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combina el método antes y después y el método de diferencia simple. Compara el cambio en el tiempo de la variable resultado entre el grupo tratado y de control.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control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participantes sobre los cuáles se recolectó información antes y después del programa.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Supuesto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en ausencia del programa las tendencias entre GC y GT se mantenían paralelas.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controla otros factores (tiempo, shocks, tendencias, etc.)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B43077B-B988-5E47-4DE6-C18F43434252}"/>
                  </a:ext>
                </a:extLst>
              </p:cNvPr>
              <p:cNvSpPr txBox="1"/>
              <p:nvPr/>
            </p:nvSpPr>
            <p:spPr>
              <a:xfrm>
                <a:off x="7838982" y="2212623"/>
                <a:ext cx="3756093" cy="349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𝐷𝑖𝐷</m:t>
                      </m:r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P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s-PE" sz="2200" b="0" i="0" smtClean="0">
                          <a:latin typeface="Cambria Math" panose="02040503050406030204" pitchFamily="18" charset="0"/>
                        </a:rPr>
                        <m:t> −(</m:t>
                      </m:r>
                      <m:sSubSup>
                        <m:sSubSup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s-PE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m:rPr>
                          <m:nor/>
                        </m:rPr>
                        <a:rPr lang="es-PE" sz="2200" dirty="0"/>
                        <m:t>)</m:t>
                      </m:r>
                    </m:oMath>
                  </m:oMathPara>
                </a14:m>
                <a:endParaRPr lang="es-PE" sz="2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B43077B-B988-5E47-4DE6-C18F4343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82" y="2212623"/>
                <a:ext cx="3756093" cy="349583"/>
              </a:xfrm>
              <a:prstGeom prst="rect">
                <a:avLst/>
              </a:prstGeom>
              <a:blipFill>
                <a:blip r:embed="rId3"/>
                <a:stretch>
                  <a:fillRect l="-1136" r="-1786" b="-3508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298311F-023F-F3E4-F6ED-4E0CEEFD9940}"/>
                  </a:ext>
                </a:extLst>
              </p:cNvPr>
              <p:cNvSpPr txBox="1"/>
              <p:nvPr/>
            </p:nvSpPr>
            <p:spPr>
              <a:xfrm>
                <a:off x="7816220" y="3090446"/>
                <a:ext cx="377885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𝐷𝑖𝐷</m:t>
                      </m:r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s-P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𝐼𝑚𝑝𝑎𝑐𝑡𝑜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𝐼𝑚𝑝𝑎𝑐𝑡𝑜</m:t>
                          </m:r>
                        </m:e>
                        <m:sub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s-PE" sz="22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C298311F-023F-F3E4-F6ED-4E0CEEFD9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220" y="3090446"/>
                <a:ext cx="3778855" cy="338554"/>
              </a:xfrm>
              <a:prstGeom prst="rect">
                <a:avLst/>
              </a:prstGeom>
              <a:blipFill>
                <a:blip r:embed="rId4"/>
                <a:stretch>
                  <a:fillRect l="-161" b="-3571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>
            <a:extLst>
              <a:ext uri="{FF2B5EF4-FFF2-40B4-BE49-F238E27FC236}">
                <a16:creationId xmlns:a16="http://schemas.microsoft.com/office/drawing/2014/main" id="{6FABFF7B-6CE2-A989-1A2A-786CC6085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2195" y="3957240"/>
            <a:ext cx="37788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programa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kumimoji="0" lang="es-PE" altLang="es-P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kumimoji="0" lang="es-PE" altLang="es-P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&gt; 0</a:t>
            </a: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tuvo efecto positivo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kumimoji="0" lang="es-PE" altLang="es-P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kumimoji="0" lang="es-PE" altLang="es-P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</a:t>
            </a: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no hubo impacto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kumimoji="0" lang="es-PE" altLang="es-P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kumimoji="0" lang="es-PE" altLang="es-P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0</a:t>
            </a:r>
            <a:r>
              <a:rPr kumimoji="0" lang="es-PE" altLang="es-P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efecto negativo </a:t>
            </a:r>
          </a:p>
        </p:txBody>
      </p:sp>
    </p:spTree>
    <p:extLst>
      <p:ext uri="{BB962C8B-B14F-4D97-AF65-F5344CB8AC3E}">
        <p14:creationId xmlns:p14="http://schemas.microsoft.com/office/powerpoint/2010/main" val="17342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5428A091-DFD5-442D-FF73-427CF7098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D57F97DD-BDCF-32BC-6412-EC20A107F89C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Cuasiexperimentales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280663-210A-22AB-F79F-7ECEABB57712}"/>
              </a:ext>
            </a:extLst>
          </p:cNvPr>
          <p:cNvSpPr txBox="1"/>
          <p:nvPr/>
        </p:nvSpPr>
        <p:spPr>
          <a:xfrm>
            <a:off x="340950" y="1454211"/>
            <a:ext cx="4739050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Diferencias en Diferencias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69C70D-3632-DC5E-F442-2CD600DB8D79}"/>
              </a:ext>
            </a:extLst>
          </p:cNvPr>
          <p:cNvSpPr txBox="1"/>
          <p:nvPr/>
        </p:nvSpPr>
        <p:spPr>
          <a:xfrm>
            <a:off x="340949" y="2191037"/>
            <a:ext cx="53125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Efecto Promedio del Tratamiento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Es la diferencia en el promedio del resultado de quienes recibieron el tratamiento y de quienes no lo recibieron. Esto se conoce como </a:t>
            </a:r>
            <a:r>
              <a:rPr lang="es-MX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MX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Averge</a:t>
            </a:r>
            <a:r>
              <a:rPr lang="es-MX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es-MX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es-MX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ATE).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A36EE10-973F-5752-9B36-79E791908B1B}"/>
                  </a:ext>
                </a:extLst>
              </p:cNvPr>
              <p:cNvSpPr txBox="1"/>
              <p:nvPr/>
            </p:nvSpPr>
            <p:spPr>
              <a:xfrm>
                <a:off x="1096984" y="4469268"/>
                <a:ext cx="3800528" cy="349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𝐴𝑇𝐸</m:t>
                      </m:r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P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s-PE" sz="2200" b="0" i="0" smtClean="0">
                          <a:latin typeface="Cambria Math" panose="02040503050406030204" pitchFamily="18" charset="0"/>
                        </a:rPr>
                        <m:t> −(</m:t>
                      </m:r>
                      <m:sSubSup>
                        <m:sSubSup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s-PE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m:rPr>
                          <m:nor/>
                        </m:rPr>
                        <a:rPr lang="es-PE" sz="2200" dirty="0"/>
                        <m:t>)</m:t>
                      </m:r>
                    </m:oMath>
                  </m:oMathPara>
                </a14:m>
                <a:endParaRPr lang="es-PE" sz="22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A36EE10-973F-5752-9B36-79E791908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84" y="4469268"/>
                <a:ext cx="3800528" cy="349583"/>
              </a:xfrm>
              <a:prstGeom prst="rect">
                <a:avLst/>
              </a:prstGeom>
              <a:blipFill>
                <a:blip r:embed="rId3"/>
                <a:stretch>
                  <a:fillRect l="-1124" r="-1926" b="-368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FEB0FABE-6AA4-AB0C-303D-E30C48B46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191037"/>
            <a:ext cx="5682813" cy="30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63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81DD0631-5F35-26DD-DE35-CF1D2FAF5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6AF25B13-BA4B-C359-8FE7-818EBD1BBD66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Cuasiexperimentales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8BE209-FBA5-899D-BE93-C6E64E0BBD70}"/>
              </a:ext>
            </a:extLst>
          </p:cNvPr>
          <p:cNvSpPr txBox="1"/>
          <p:nvPr/>
        </p:nvSpPr>
        <p:spPr>
          <a:xfrm>
            <a:off x="340950" y="1454211"/>
            <a:ext cx="3710350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Diferencias en Diferencias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C777462-9226-3C5B-A13A-A31FDFC97FFF}"/>
                  </a:ext>
                </a:extLst>
              </p:cNvPr>
              <p:cNvSpPr txBox="1"/>
              <p:nvPr/>
            </p:nvSpPr>
            <p:spPr>
              <a:xfrm>
                <a:off x="556068" y="2657123"/>
                <a:ext cx="3756093" cy="3495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𝐷𝑖𝐷</m:t>
                      </m:r>
                      <m:r>
                        <a:rPr lang="es-P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PE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PE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s-PE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es-PE" sz="2200" b="0" i="0" smtClean="0">
                          <a:latin typeface="Cambria Math" panose="02040503050406030204" pitchFamily="18" charset="0"/>
                        </a:rPr>
                        <m:t> −(</m:t>
                      </m:r>
                      <m:sSubSup>
                        <m:sSubSup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a:rPr lang="es-PE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P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PE" sz="2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  <m:r>
                        <m:rPr>
                          <m:nor/>
                        </m:rPr>
                        <a:rPr lang="es-PE" sz="2200" dirty="0"/>
                        <m:t>)</m:t>
                      </m:r>
                    </m:oMath>
                  </m:oMathPara>
                </a14:m>
                <a:endParaRPr lang="es-PE" sz="22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C777462-9226-3C5B-A13A-A31FDFC9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68" y="2657123"/>
                <a:ext cx="3756093" cy="349583"/>
              </a:xfrm>
              <a:prstGeom prst="rect">
                <a:avLst/>
              </a:prstGeom>
              <a:blipFill>
                <a:blip r:embed="rId3"/>
                <a:stretch>
                  <a:fillRect l="-1136" r="-1948" b="-3508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79B2A78-6FC8-4CFE-7C6B-95B1E7DA9245}"/>
                  </a:ext>
                </a:extLst>
              </p:cNvPr>
              <p:cNvSpPr txBox="1"/>
              <p:nvPr/>
            </p:nvSpPr>
            <p:spPr>
              <a:xfrm>
                <a:off x="340950" y="3389630"/>
                <a:ext cx="447923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/>
              </a:p>
              <a:p>
                <a:pPr>
                  <a:buFont typeface="Arial" panose="020B0604020202020204" pitchFamily="34" charset="0"/>
                  <a:buChar char="•"/>
                </a:pPr>
                <a:endParaRPr/>
              </a:p>
              <a:p>
                <a:pPr>
                  <a:buFont typeface="Arial" panose="020B0604020202020204" pitchFamily="34" charset="0"/>
                  <a:buChar char="•"/>
                </a:pPr>
                <a:endParaRPr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79B2A78-6FC8-4CFE-7C6B-95B1E7DA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" y="3389630"/>
                <a:ext cx="4479236" cy="923330"/>
              </a:xfrm>
              <a:prstGeom prst="rect">
                <a:avLst/>
              </a:prstGeom>
              <a:blipFill>
                <a:blip r:embed="rId4"/>
                <a:stretch>
                  <a:fillRect l="-952" t="-3947" b="-855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64A9ACB-9308-F1F5-62E3-28B27DBE5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49641"/>
              </p:ext>
            </p:extLst>
          </p:nvPr>
        </p:nvGraphicFramePr>
        <p:xfrm>
          <a:off x="317500" y="3429000"/>
          <a:ext cx="5778500" cy="1807058"/>
        </p:xfrm>
        <a:graphic>
          <a:graphicData uri="http://schemas.openxmlformats.org/drawingml/2006/table">
            <a:tbl>
              <a:tblPr firstRow="1" bandRow="1">
                <a:tableStyleId>{3E593FED-4185-43FE-B4D9-427439EAB14E}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2944784994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919681524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4074256307"/>
                    </a:ext>
                  </a:extLst>
                </a:gridCol>
                <a:gridCol w="865883">
                  <a:extLst>
                    <a:ext uri="{9D8B030D-6E8A-4147-A177-3AD203B41FA5}">
                      <a16:colId xmlns:a16="http://schemas.microsoft.com/office/drawing/2014/main" val="1420164446"/>
                    </a:ext>
                  </a:extLst>
                </a:gridCol>
                <a:gridCol w="721617">
                  <a:extLst>
                    <a:ext uri="{9D8B030D-6E8A-4147-A177-3AD203B41FA5}">
                      <a16:colId xmlns:a16="http://schemas.microsoft.com/office/drawing/2014/main" val="3910847409"/>
                    </a:ext>
                  </a:extLst>
                </a:gridCol>
              </a:tblGrid>
              <a:tr h="385369">
                <a:tc rowSpan="4">
                  <a:txBody>
                    <a:bodyPr/>
                    <a:lstStyle/>
                    <a:p>
                      <a:r>
                        <a:rPr lang="es-PE" b="1" dirty="0"/>
                        <a:t>Productividad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b="1" dirty="0"/>
                        <a:t>Grupos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 err="1"/>
                        <a:t>Dif</a:t>
                      </a:r>
                      <a:endParaRPr lang="es-P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9915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con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23.45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29.36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5.91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0801"/>
                  </a:ext>
                </a:extLst>
              </a:tr>
              <a:tr h="282178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sin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25.41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3.74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348"/>
                  </a:ext>
                </a:extLst>
              </a:tr>
              <a:tr h="385369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Diferencia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P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2.17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42559"/>
                  </a:ext>
                </a:extLst>
              </a:tr>
            </a:tbl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527F7C6-E58B-C752-9D6F-A85CEDBA4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2606024"/>
              </p:ext>
            </p:extLst>
          </p:nvPr>
        </p:nvGraphicFramePr>
        <p:xfrm>
          <a:off x="6320982" y="1692738"/>
          <a:ext cx="5314950" cy="337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B0A8624-AE43-6B3A-B5AD-8719FEFE025B}"/>
              </a:ext>
            </a:extLst>
          </p:cNvPr>
          <p:cNvCxnSpPr/>
          <p:nvPr/>
        </p:nvCxnSpPr>
        <p:spPr>
          <a:xfrm flipV="1">
            <a:off x="7886700" y="3006706"/>
            <a:ext cx="2349500" cy="422294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76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A9FCB888-F58F-0014-1547-3DDBC1EC0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86AF9B2B-D8A3-C9F0-0B0C-E56331EE471D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Cuasiexperimentales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BE22E6E-6972-2A72-D33A-2008680FD961}"/>
              </a:ext>
            </a:extLst>
          </p:cNvPr>
          <p:cNvSpPr txBox="1"/>
          <p:nvPr/>
        </p:nvSpPr>
        <p:spPr>
          <a:xfrm>
            <a:off x="340950" y="1454211"/>
            <a:ext cx="4739050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Propensity</a:t>
            </a: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Score </a:t>
            </a:r>
            <a:r>
              <a:rPr lang="es-MX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(PSM)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0EA045-83B5-38F4-7EF2-4AECA4AED59C}"/>
              </a:ext>
            </a:extLst>
          </p:cNvPr>
          <p:cNvSpPr txBox="1"/>
          <p:nvPr/>
        </p:nvSpPr>
        <p:spPr>
          <a:xfrm>
            <a:off x="340950" y="2191037"/>
            <a:ext cx="69107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Descripción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combina información observable para construir un grupo de control comparable. Empareja individuos tratados con no tratados que tienen características similares.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control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participantes que tienen probabilidad similar de recibir el programa que los tratados, en función de variables observables (edad, ingreso, educación, etc.).</a:t>
            </a:r>
          </a:p>
          <a:p>
            <a:pPr algn="just"/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Supuesto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asignación del tratamiento es independiente al resultado.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depende fuertemente de la calidad de los datos, no controla las variables no observables.</a:t>
            </a:r>
          </a:p>
          <a:p>
            <a:pPr algn="just"/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BCB3A08-815B-7439-46D8-7AA9D1152599}"/>
                  </a:ext>
                </a:extLst>
              </p:cNvPr>
              <p:cNvSpPr txBox="1"/>
              <p:nvPr/>
            </p:nvSpPr>
            <p:spPr>
              <a:xfrm>
                <a:off x="8200104" y="2202077"/>
                <a:ext cx="28611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=1∣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5BCB3A08-815B-7439-46D8-7AA9D1152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104" y="2202077"/>
                <a:ext cx="2861187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E989252E-A68C-124F-2A6C-5BE866C13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2896" y="3035248"/>
                <a:ext cx="3932904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r>
                      <a:rPr kumimoji="0" lang="es-PE" altLang="es-P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𝐷</m:t>
                    </m:r>
                    <m:r>
                      <a:rPr kumimoji="0" lang="es-PE" altLang="es-P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0" lang="es-PE" altLang="es-P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recibe tratamiento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14:m>
                  <m:oMath xmlns:m="http://schemas.openxmlformats.org/officeDocument/2006/math">
                    <m:r>
                      <a:rPr kumimoji="0" lang="es-PE" altLang="es-PE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0" lang="es-PE" altLang="es-P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características observables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s-PE" altLang="es-PE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(edad, ingreso, educación, etc.) </a:t>
                </a:r>
              </a:p>
            </p:txBody>
          </p:sp>
        </mc:Choice>
        <mc:Fallback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E989252E-A68C-124F-2A6C-5BE866C13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2896" y="3035248"/>
                <a:ext cx="3932904" cy="923330"/>
              </a:xfrm>
              <a:prstGeom prst="rect">
                <a:avLst/>
              </a:prstGeom>
              <a:blipFill>
                <a:blip r:embed="rId4"/>
                <a:stretch>
                  <a:fillRect l="-1240" t="-3311" b="-105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A125BB0-8453-189F-0C38-A291FF0798F6}"/>
                  </a:ext>
                </a:extLst>
              </p:cNvPr>
              <p:cNvSpPr txBox="1"/>
              <p:nvPr/>
            </p:nvSpPr>
            <p:spPr>
              <a:xfrm>
                <a:off x="7932896" y="4391639"/>
                <a:ext cx="366425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</a:rPr>
                        <m:t>𝐴𝑇𝑇</m:t>
                      </m:r>
                      <m:r>
                        <a:rPr lang="es-PE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s-P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s-P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s-P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s-PE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s-PE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</m:oMath>
                  </m:oMathPara>
                </a14:m>
                <a:endParaRPr lang="es-PE" sz="2000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1A125BB0-8453-189F-0C38-A291FF079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896" y="4391639"/>
                <a:ext cx="3664253" cy="400110"/>
              </a:xfrm>
              <a:prstGeom prst="rect">
                <a:avLst/>
              </a:prstGeom>
              <a:blipFill>
                <a:blip r:embed="rId5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7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636F4519-9A72-5600-50B3-49178737C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1B6B35C8-6928-EF23-06F8-B07B55CEAD6B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Cuasiexperimentales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9582023-A2B6-B00D-A0DC-AE289EFC84B8}"/>
                  </a:ext>
                </a:extLst>
              </p:cNvPr>
              <p:cNvSpPr txBox="1"/>
              <p:nvPr/>
            </p:nvSpPr>
            <p:spPr>
              <a:xfrm>
                <a:off x="340950" y="3389630"/>
                <a:ext cx="447923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endParaRPr/>
              </a:p>
              <a:p>
                <a:pPr>
                  <a:buFont typeface="Arial" panose="020B0604020202020204" pitchFamily="34" charset="0"/>
                  <a:buChar char="•"/>
                </a:pPr>
                <a:endParaRPr/>
              </a:p>
              <a:p>
                <a:pPr>
                  <a:buFont typeface="Arial" panose="020B0604020202020204" pitchFamily="34" charset="0"/>
                  <a:buChar char="•"/>
                </a:pPr>
                <a:endParaRPr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9582023-A2B6-B00D-A0DC-AE289EFC8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50" y="3389630"/>
                <a:ext cx="4479236" cy="923330"/>
              </a:xfrm>
              <a:prstGeom prst="rect">
                <a:avLst/>
              </a:prstGeom>
              <a:blipFill>
                <a:blip r:embed="rId4"/>
                <a:stretch>
                  <a:fillRect l="-952" t="-3947" b="-855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B235098C-983F-B5CF-FAAE-53A12B2177C1}"/>
              </a:ext>
            </a:extLst>
          </p:cNvPr>
          <p:cNvSpPr txBox="1"/>
          <p:nvPr/>
        </p:nvSpPr>
        <p:spPr>
          <a:xfrm>
            <a:off x="340950" y="1454211"/>
            <a:ext cx="4739050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Propensity</a:t>
            </a: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Score </a:t>
            </a:r>
            <a:r>
              <a:rPr lang="es-MX" sz="25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Matching</a:t>
            </a: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(PSM)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9DCEE68-1A1D-8791-4843-B6097AB39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60657"/>
              </p:ext>
            </p:extLst>
          </p:nvPr>
        </p:nvGraphicFramePr>
        <p:xfrm>
          <a:off x="7037643" y="2990276"/>
          <a:ext cx="4729317" cy="1407160"/>
        </p:xfrm>
        <a:graphic>
          <a:graphicData uri="http://schemas.openxmlformats.org/drawingml/2006/table">
            <a:tbl>
              <a:tblPr firstRow="1" bandRow="1">
                <a:tableStyleId>{3E593FED-4185-43FE-B4D9-427439EAB14E}</a:tableStyleId>
              </a:tblPr>
              <a:tblGrid>
                <a:gridCol w="1576439">
                  <a:extLst>
                    <a:ext uri="{9D8B030D-6E8A-4147-A177-3AD203B41FA5}">
                      <a16:colId xmlns:a16="http://schemas.microsoft.com/office/drawing/2014/main" val="294478499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91968152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4074256307"/>
                    </a:ext>
                  </a:extLst>
                </a:gridCol>
              </a:tblGrid>
              <a:tr h="309950">
                <a:tc rowSpan="3">
                  <a:txBody>
                    <a:bodyPr/>
                    <a:lstStyle/>
                    <a:p>
                      <a:r>
                        <a:rPr lang="es-PE" b="1" dirty="0"/>
                        <a:t>Productividad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con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08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sin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17.23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Diferencia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42559"/>
                  </a:ext>
                </a:extLst>
              </a:tr>
            </a:tbl>
          </a:graphicData>
        </a:graphic>
      </p:graphicFrame>
      <p:pic>
        <p:nvPicPr>
          <p:cNvPr id="2050" name="Picture 2" descr="Propensity Score Matching: A Guide to Causal Inference | Built In">
            <a:extLst>
              <a:ext uri="{FF2B5EF4-FFF2-40B4-BE49-F238E27FC236}">
                <a16:creationId xmlns:a16="http://schemas.microsoft.com/office/drawing/2014/main" id="{455EA444-A419-5818-79B6-E32A4C2B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40" y="2686050"/>
            <a:ext cx="6002377" cy="201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61278E-071D-9EC2-9807-AC47B66DFE35}"/>
                  </a:ext>
                </a:extLst>
              </p:cNvPr>
              <p:cNvSpPr txBox="1"/>
              <p:nvPr/>
            </p:nvSpPr>
            <p:spPr>
              <a:xfrm>
                <a:off x="7971707" y="2152916"/>
                <a:ext cx="28611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=1∣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s-PE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61278E-071D-9EC2-9807-AC47B66DF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707" y="2152916"/>
                <a:ext cx="2861187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99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6c6a80478_0_8"/>
          <p:cNvSpPr txBox="1"/>
          <p:nvPr/>
        </p:nvSpPr>
        <p:spPr>
          <a:xfrm>
            <a:off x="1780200" y="935400"/>
            <a:ext cx="8631600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 12: 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 de Impacto – Parte 2</a:t>
            </a:r>
            <a:endParaRPr sz="5000" dirty="0"/>
          </a:p>
        </p:txBody>
      </p:sp>
      <p:pic>
        <p:nvPicPr>
          <p:cNvPr id="160" name="Google Shape;160;g356c6a80478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900" y="3429000"/>
            <a:ext cx="2416200" cy="24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56c6a80478_0_8"/>
          <p:cNvSpPr txBox="1"/>
          <p:nvPr/>
        </p:nvSpPr>
        <p:spPr>
          <a:xfrm>
            <a:off x="446700" y="5531075"/>
            <a:ext cx="2193900" cy="64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6c6a80478_0_22"/>
          <p:cNvSpPr txBox="1"/>
          <p:nvPr/>
        </p:nvSpPr>
        <p:spPr>
          <a:xfrm>
            <a:off x="1024125" y="1535700"/>
            <a:ext cx="907037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Método Antes y Después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Método Diferencia Simple</a:t>
            </a: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Método Diferencias en Diferencias</a:t>
            </a:r>
          </a:p>
          <a:p>
            <a:pPr marL="457200" indent="-387350">
              <a:buClr>
                <a:schemeClr val="dk1"/>
              </a:buClr>
              <a:buSzPts val="2500"/>
              <a:buFont typeface="Roboto"/>
              <a:buAutoNum type="arabicPeriod"/>
            </a:pP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Método </a:t>
            </a:r>
            <a:r>
              <a:rPr lang="es-MX" sz="25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Propensity</a:t>
            </a: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Score </a:t>
            </a:r>
            <a:r>
              <a:rPr lang="es-MX" sz="25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Matching</a:t>
            </a:r>
            <a:r>
              <a:rPr lang="es-MX" sz="25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"/>
              </a:rPr>
              <a:t> (PSM) </a:t>
            </a:r>
          </a:p>
        </p:txBody>
      </p:sp>
      <p:sp>
        <p:nvSpPr>
          <p:cNvPr id="167" name="Google Shape;167;g356c6a80478_0_22"/>
          <p:cNvSpPr txBox="1"/>
          <p:nvPr/>
        </p:nvSpPr>
        <p:spPr>
          <a:xfrm>
            <a:off x="340950" y="394250"/>
            <a:ext cx="115101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5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Tema 12: Contenido</a:t>
            </a:r>
            <a:endParaRPr sz="4500" b="1" dirty="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A87AC926-4F41-C594-CF11-80BA033FC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5FCF9CFA-85FD-F935-01B9-8D5DED9A48D7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No 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B0359E-AABE-BF0C-D41E-5A1D4406C69F}"/>
              </a:ext>
            </a:extLst>
          </p:cNvPr>
          <p:cNvSpPr txBox="1"/>
          <p:nvPr/>
        </p:nvSpPr>
        <p:spPr>
          <a:xfrm>
            <a:off x="481232" y="1287878"/>
            <a:ext cx="2854189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 y Después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D06A49-0AE0-98FB-EE31-EC482B37F26E}"/>
              </a:ext>
            </a:extLst>
          </p:cNvPr>
          <p:cNvSpPr txBox="1"/>
          <p:nvPr/>
        </p:nvSpPr>
        <p:spPr>
          <a:xfrm>
            <a:off x="481232" y="2004220"/>
            <a:ext cx="565754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Descripción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mide cómo los participantes del programa cambian a lo largo del tiempo.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control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los mismos participantes, antes de entrar al programa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Supuesto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hay factores relevantes en el tiempo que afecten al resultado además del mismo 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controla otros factores (tiempo, shocks, tendencias, etc.)</a:t>
            </a:r>
          </a:p>
          <a:p>
            <a:pPr algn="just"/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D2A535A-5FE0-F3F1-EF19-17AA5F038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73676"/>
              </p:ext>
            </p:extLst>
          </p:nvPr>
        </p:nvGraphicFramePr>
        <p:xfrm>
          <a:off x="7265047" y="3435381"/>
          <a:ext cx="4729317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439">
                  <a:extLst>
                    <a:ext uri="{9D8B030D-6E8A-4147-A177-3AD203B41FA5}">
                      <a16:colId xmlns:a16="http://schemas.microsoft.com/office/drawing/2014/main" val="294478499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91968152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4074256307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s-PE" b="1" dirty="0"/>
                        <a:t>Productividad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Al final del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08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Al inicio del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16.23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Diferencia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4.23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425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C7941EC-451F-C5C2-6C21-301E2451AD6A}"/>
                  </a:ext>
                </a:extLst>
              </p:cNvPr>
              <p:cNvSpPr txBox="1"/>
              <p:nvPr/>
            </p:nvSpPr>
            <p:spPr>
              <a:xfrm>
                <a:off x="8016859" y="2315320"/>
                <a:ext cx="3225691" cy="392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500" b="0" i="1" smtClean="0">
                          <a:latin typeface="Cambria Math" panose="02040503050406030204" pitchFamily="18" charset="0"/>
                        </a:rPr>
                        <m:t>𝐼𝑚𝑝𝑎𝑐𝑡𝑜</m:t>
                      </m:r>
                      <m:r>
                        <a:rPr lang="es-P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2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s-PE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PE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s-PE" sz="25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C7941EC-451F-C5C2-6C21-301E2451A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859" y="2315320"/>
                <a:ext cx="3225691" cy="392480"/>
              </a:xfrm>
              <a:prstGeom prst="rect">
                <a:avLst/>
              </a:prstGeom>
              <a:blipFill>
                <a:blip r:embed="rId3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44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D5C68663-3295-1010-C53E-A53F5BDC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A11EDEE5-F646-E239-E8C3-815ACF633E68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No 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BCDED4-4C6D-01D5-D898-371AA996E1F3}"/>
              </a:ext>
            </a:extLst>
          </p:cNvPr>
          <p:cNvSpPr txBox="1"/>
          <p:nvPr/>
        </p:nvSpPr>
        <p:spPr>
          <a:xfrm>
            <a:off x="887632" y="1712592"/>
            <a:ext cx="2854189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Antes y Después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B14AC2B-1D22-A37F-B6F6-7101CE224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765141"/>
              </p:ext>
            </p:extLst>
          </p:nvPr>
        </p:nvGraphicFramePr>
        <p:xfrm>
          <a:off x="887632" y="3062922"/>
          <a:ext cx="4729317" cy="1407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6439">
                  <a:extLst>
                    <a:ext uri="{9D8B030D-6E8A-4147-A177-3AD203B41FA5}">
                      <a16:colId xmlns:a16="http://schemas.microsoft.com/office/drawing/2014/main" val="294478499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91968152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4074256307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s-PE" b="1" dirty="0"/>
                        <a:t>Productividad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Al final del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08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Al inicio del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16.23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Diferencia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4.23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42559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5AECF2F-4CB0-A684-E647-8F0FF55D6F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644339"/>
              </p:ext>
            </p:extLst>
          </p:nvPr>
        </p:nvGraphicFramePr>
        <p:xfrm>
          <a:off x="6346005" y="1937084"/>
          <a:ext cx="5208367" cy="350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82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0BF3A4D2-0247-ACA8-BE5F-64456170D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2DBB4D10-6E12-3977-B042-AF663DE6AE13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No 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3943C6-B632-BD73-C982-DC50454801B0}"/>
              </a:ext>
            </a:extLst>
          </p:cNvPr>
          <p:cNvSpPr txBox="1"/>
          <p:nvPr/>
        </p:nvSpPr>
        <p:spPr>
          <a:xfrm>
            <a:off x="340950" y="1413048"/>
            <a:ext cx="2854189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 Simple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9D910E-E3EB-2CB5-69F8-01EA9C820083}"/>
              </a:ext>
            </a:extLst>
          </p:cNvPr>
          <p:cNvSpPr txBox="1"/>
          <p:nvPr/>
        </p:nvSpPr>
        <p:spPr>
          <a:xfrm>
            <a:off x="340950" y="2274853"/>
            <a:ext cx="63882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Descripción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Mide la diferencia entre los participantes y los no participantes después del programa.</a:t>
            </a:r>
          </a:p>
          <a:p>
            <a:pPr algn="just"/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control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 participantes sobre los cuales se recolectó datos después del programa.</a:t>
            </a:r>
          </a:p>
          <a:p>
            <a:pPr algn="just"/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Supuesto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la única diferencia entre los participantes y no participantes es el programa. Ambos grupos tienen la misma probabilidad de participar antes del inicio del programa.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Puede haber sesgos de selección (los grupos pueden ser distintos desde el inicio).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9671412-E04C-BD77-ED39-E5E18301D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242778"/>
              </p:ext>
            </p:extLst>
          </p:nvPr>
        </p:nvGraphicFramePr>
        <p:xfrm>
          <a:off x="7348061" y="3467234"/>
          <a:ext cx="4729317" cy="1407160"/>
        </p:xfrm>
        <a:graphic>
          <a:graphicData uri="http://schemas.openxmlformats.org/drawingml/2006/table">
            <a:tbl>
              <a:tblPr firstRow="1" bandRow="1">
                <a:tableStyleId>{3E593FED-4185-43FE-B4D9-427439EAB14E}</a:tableStyleId>
              </a:tblPr>
              <a:tblGrid>
                <a:gridCol w="1576439">
                  <a:extLst>
                    <a:ext uri="{9D8B030D-6E8A-4147-A177-3AD203B41FA5}">
                      <a16:colId xmlns:a16="http://schemas.microsoft.com/office/drawing/2014/main" val="294478499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91968152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4074256307"/>
                    </a:ext>
                  </a:extLst>
                </a:gridCol>
              </a:tblGrid>
              <a:tr h="309950">
                <a:tc rowSpan="3">
                  <a:txBody>
                    <a:bodyPr/>
                    <a:lstStyle/>
                    <a:p>
                      <a:r>
                        <a:rPr lang="es-PE" b="1" dirty="0"/>
                        <a:t>Productividad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con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08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sin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17.23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Diferencia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425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9D3F28BD-D47B-E7E8-99A3-7186E97355FA}"/>
                  </a:ext>
                </a:extLst>
              </p:cNvPr>
              <p:cNvSpPr txBox="1"/>
              <p:nvPr/>
            </p:nvSpPr>
            <p:spPr>
              <a:xfrm>
                <a:off x="8016859" y="2315320"/>
                <a:ext cx="3225691" cy="396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500" b="0" i="1" smtClean="0">
                          <a:latin typeface="Cambria Math" panose="02040503050406030204" pitchFamily="18" charset="0"/>
                        </a:rPr>
                        <m:t>𝐼𝑚𝑝𝑎𝑐𝑡𝑜</m:t>
                      </m:r>
                      <m:r>
                        <a:rPr lang="es-PE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25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s-PE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s-PE" sz="2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PE" sz="25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PE" sz="25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bSup>
                    </m:oMath>
                  </m:oMathPara>
                </a14:m>
                <a:endParaRPr lang="es-PE" sz="25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9D3F28BD-D47B-E7E8-99A3-7186E9735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859" y="2315320"/>
                <a:ext cx="3225691" cy="3960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82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AE06E7F5-6E02-692E-7D4A-F85A37845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0286AFE7-7D2E-D896-4535-331153EAA90D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Métodos No experimentales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31063B-9029-010A-852A-33B2A04DD5A9}"/>
              </a:ext>
            </a:extLst>
          </p:cNvPr>
          <p:cNvSpPr txBox="1"/>
          <p:nvPr/>
        </p:nvSpPr>
        <p:spPr>
          <a:xfrm>
            <a:off x="769645" y="1713983"/>
            <a:ext cx="2854189" cy="47705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1200"/>
              </a:spcAft>
              <a:buNone/>
            </a:pPr>
            <a:r>
              <a:rPr lang="es-MX" sz="2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Diferencia Simple</a:t>
            </a:r>
            <a:endParaRPr lang="es-MX" sz="2500" b="1" i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932D5FE-9359-DB9E-D310-07614681A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648070"/>
              </p:ext>
            </p:extLst>
          </p:nvPr>
        </p:nvGraphicFramePr>
        <p:xfrm>
          <a:off x="769645" y="3259804"/>
          <a:ext cx="4729317" cy="1407160"/>
        </p:xfrm>
        <a:graphic>
          <a:graphicData uri="http://schemas.openxmlformats.org/drawingml/2006/table">
            <a:tbl>
              <a:tblPr firstRow="1" bandRow="1">
                <a:tableStyleId>{3E593FED-4185-43FE-B4D9-427439EAB14E}</a:tableStyleId>
              </a:tblPr>
              <a:tblGrid>
                <a:gridCol w="1576439">
                  <a:extLst>
                    <a:ext uri="{9D8B030D-6E8A-4147-A177-3AD203B41FA5}">
                      <a16:colId xmlns:a16="http://schemas.microsoft.com/office/drawing/2014/main" val="294478499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919681524"/>
                    </a:ext>
                  </a:extLst>
                </a:gridCol>
                <a:gridCol w="1576439">
                  <a:extLst>
                    <a:ext uri="{9D8B030D-6E8A-4147-A177-3AD203B41FA5}">
                      <a16:colId xmlns:a16="http://schemas.microsoft.com/office/drawing/2014/main" val="4074256307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s-PE" b="1" dirty="0"/>
                        <a:t>Productividad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con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21.23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08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Agricultores sin 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/>
                        <a:t>17.23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3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Diferencia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rgbClr val="FF0000"/>
                          </a:solidFill>
                        </a:rPr>
                        <a:t>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442559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82B7A6B-8605-13A7-5FC5-DDDA7F128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440391"/>
              </p:ext>
            </p:extLst>
          </p:nvPr>
        </p:nvGraphicFramePr>
        <p:xfrm>
          <a:off x="6693039" y="2191037"/>
          <a:ext cx="4729315" cy="3143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957FC6E-F552-1989-56F3-446583C7A536}"/>
              </a:ext>
            </a:extLst>
          </p:cNvPr>
          <p:cNvCxnSpPr>
            <a:cxnSpLocks/>
          </p:cNvCxnSpPr>
          <p:nvPr/>
        </p:nvCxnSpPr>
        <p:spPr>
          <a:xfrm>
            <a:off x="9216188" y="2466474"/>
            <a:ext cx="0" cy="962526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27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63FB55DF-7E0D-58C2-1B6E-AD6E67E34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4AE6E57C-4F5F-E02C-B95D-8D0195CD4FC2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¿Grupos Comparables? Prueba 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E9737C3-0F98-1588-1311-4E1C123A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660" y="4745629"/>
            <a:ext cx="3714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Sexo (% hombres/mujeres)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Edad promedio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Gastos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PE" altLang="es-P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Volumen de producción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922112C-D2FC-0C74-456B-2BD7F7F3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" t="15640" r="206" b="15436"/>
          <a:stretch>
            <a:fillRect/>
          </a:stretch>
        </p:blipFill>
        <p:spPr>
          <a:xfrm>
            <a:off x="340950" y="1365569"/>
            <a:ext cx="6916171" cy="318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75244C0-E098-82CD-01B1-1BC7403537DE}"/>
                  </a:ext>
                </a:extLst>
              </p:cNvPr>
              <p:cNvSpPr txBox="1"/>
              <p:nvPr/>
            </p:nvSpPr>
            <p:spPr>
              <a:xfrm>
                <a:off x="8753989" y="4211659"/>
                <a:ext cx="1956433" cy="1539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75244C0-E098-82CD-01B1-1BC740353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989" y="4211659"/>
                <a:ext cx="1956433" cy="15395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219C0CEA-8165-72EE-E384-1BCFB5C92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3356" y="1366208"/>
                <a:ext cx="445770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s-PE" altLang="es-P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Prueba t de </a:t>
                </a:r>
                <a:r>
                  <a:rPr kumimoji="0" lang="es-PE" altLang="es-PE" sz="2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student</a:t>
                </a:r>
                <a:r>
                  <a:rPr kumimoji="0" lang="es-PE" altLang="es-P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s-PE" altLang="es-P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s-PE" altLang="es-PE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¿Qué tan grande es la diferencia entre los grupos?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s-PE" altLang="es-PE" sz="20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PE" altLang="es-P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PE" alt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s-PE" alt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s-PE" alt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𝑁𝑜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h𝑎𝑦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𝑑𝑖𝑓𝑒𝑟𝑒𝑛𝑐𝑖𝑎𝑠</m:t>
                    </m:r>
                  </m:oMath>
                </a14:m>
                <a:r>
                  <a:rPr lang="es-PE" altLang="es-PE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PE" altLang="es-P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PE" altLang="es-P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s-PE" alt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s-PE" altLang="es-P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s-P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𝑑𝑖𝑓𝑒𝑟𝑒𝑛𝑐𝑖𝑎𝑠</m:t>
                    </m:r>
                  </m:oMath>
                </a14:m>
                <a:r>
                  <a:rPr lang="es-PE" altLang="es-PE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s-PE" altLang="es-PE" sz="20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s-PE" altLang="es-PE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219C0CEA-8165-72EE-E384-1BCFB5C928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3356" y="1366208"/>
                <a:ext cx="4457700" cy="2862322"/>
              </a:xfrm>
              <a:prstGeom prst="rect">
                <a:avLst/>
              </a:prstGeom>
              <a:blipFill>
                <a:blip r:embed="rId5"/>
                <a:stretch>
                  <a:fillRect l="-1505" t="-638" r="-13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15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E2579EA5-D2CF-0B4F-F26E-9EF21F773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6c6a80478_0_22">
            <a:extLst>
              <a:ext uri="{FF2B5EF4-FFF2-40B4-BE49-F238E27FC236}">
                <a16:creationId xmlns:a16="http://schemas.microsoft.com/office/drawing/2014/main" id="{62B0EDA1-3E44-483A-57FC-3E2A10996658}"/>
              </a:ext>
            </a:extLst>
          </p:cNvPr>
          <p:cNvSpPr txBox="1"/>
          <p:nvPr/>
        </p:nvSpPr>
        <p:spPr>
          <a:xfrm>
            <a:off x="340950" y="394250"/>
            <a:ext cx="115101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b="1" dirty="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¿Grupos Comparables? Prueba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C855713-470A-DB69-2B08-B184121DA6EA}"/>
                  </a:ext>
                </a:extLst>
              </p:cNvPr>
              <p:cNvSpPr txBox="1"/>
              <p:nvPr/>
            </p:nvSpPr>
            <p:spPr>
              <a:xfrm>
                <a:off x="1222889" y="4313259"/>
                <a:ext cx="1956433" cy="1539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  <m:sup>
                                      <m: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PE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s-PE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C855713-470A-DB69-2B08-B184121DA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889" y="4313259"/>
                <a:ext cx="1956433" cy="1539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00EDE6B0-0BAF-EA9A-BCD9-6F37122BC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756" y="1271888"/>
                <a:ext cx="445770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s-PE" altLang="es-P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Prueba t de </a:t>
                </a:r>
                <a:r>
                  <a:rPr kumimoji="0" lang="es-PE" altLang="es-PE" sz="2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student</a:t>
                </a:r>
                <a:r>
                  <a:rPr kumimoji="0" lang="es-PE" altLang="es-PE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s-PE" altLang="es-P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s-PE" altLang="es-PE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¿Qué tan grande es la diferencia entre los grupos?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lang="es-PE" altLang="es-PE" sz="20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PE" altLang="es-P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PE" alt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s-PE" alt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s-PE" alt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𝑁𝑜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h𝑎𝑦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𝑑𝑖𝑓𝑒𝑟𝑒𝑛𝑐𝑖𝑎𝑠</m:t>
                    </m:r>
                  </m:oMath>
                </a14:m>
                <a:r>
                  <a:rPr lang="es-PE" altLang="es-PE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PE" altLang="es-P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PE" altLang="es-PE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𝐻</m:t>
                        </m:r>
                      </m:e>
                      <m:sub>
                        <m:r>
                          <a:rPr lang="es-PE" alt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s-PE" altLang="es-PE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: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P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s-P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i="1">
                        <a:latin typeface="Cambria Math" panose="02040503050406030204" pitchFamily="18" charset="0"/>
                      </a:rPr>
                      <m:t>𝑑𝑖𝑓𝑒𝑟𝑒𝑛𝑐𝑖𝑎𝑠</m:t>
                    </m:r>
                  </m:oMath>
                </a14:m>
                <a:r>
                  <a:rPr lang="es-PE" altLang="es-PE" sz="2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endParaRPr lang="es-PE" altLang="es-PE" sz="2000" i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es-PE" altLang="es-PE" sz="2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2">
                <a:extLst>
                  <a:ext uri="{FF2B5EF4-FFF2-40B4-BE49-F238E27FC236}">
                    <a16:creationId xmlns:a16="http://schemas.microsoft.com/office/drawing/2014/main" id="{00EDE6B0-0BAF-EA9A-BCD9-6F37122BC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756" y="1271888"/>
                <a:ext cx="4457700" cy="2862322"/>
              </a:xfrm>
              <a:prstGeom prst="rect">
                <a:avLst/>
              </a:prstGeom>
              <a:blipFill>
                <a:blip r:embed="rId4"/>
                <a:stretch>
                  <a:fillRect l="-1368" t="-853" r="-15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6CC1DA04-347D-3C22-572F-7D9D75C6F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455" y="2464158"/>
            <a:ext cx="6800022" cy="26940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232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751</Words>
  <Application>Microsoft Office PowerPoint</Application>
  <PresentationFormat>Panorámica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Calibri</vt:lpstr>
      <vt:lpstr>Roboto</vt:lpstr>
      <vt:lpstr>Arial</vt:lpstr>
      <vt:lpstr>Cambria Math</vt:lpstr>
      <vt:lpstr>Tema de Office</vt:lpstr>
      <vt:lpstr>PROCESAMIENTO Y ANÁLISIS DE INFORMACIÓN DE ENCUESTAS CON TÉCNICAS ECONOMÉTRICAS PARA ESTUDIOS SEB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Y ANÁLISIS DE INFORMACIÓN DE ENCUESTAS CON TÉCNICAS ECONOMÉTRICAS PARA ESTUDIOS SEB</dc:title>
  <dc:creator>Christian</dc:creator>
  <cp:lastModifiedBy>Christian Silvera</cp:lastModifiedBy>
  <cp:revision>34</cp:revision>
  <dcterms:created xsi:type="dcterms:W3CDTF">2025-01-23T14:59:39Z</dcterms:created>
  <dcterms:modified xsi:type="dcterms:W3CDTF">2026-04-16T15:30:18Z</dcterms:modified>
</cp:coreProperties>
</file>